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4044" r:id="rId1"/>
  </p:sldMasterIdLst>
  <p:notesMasterIdLst>
    <p:notesMasterId r:id="rId42"/>
  </p:notesMasterIdLst>
  <p:sldIdLst>
    <p:sldId id="292" r:id="rId2"/>
    <p:sldId id="434" r:id="rId3"/>
    <p:sldId id="435" r:id="rId4"/>
    <p:sldId id="298" r:id="rId5"/>
    <p:sldId id="399" r:id="rId6"/>
    <p:sldId id="420" r:id="rId7"/>
    <p:sldId id="421" r:id="rId8"/>
    <p:sldId id="448" r:id="rId9"/>
    <p:sldId id="422" r:id="rId10"/>
    <p:sldId id="423" r:id="rId11"/>
    <p:sldId id="424" r:id="rId12"/>
    <p:sldId id="427" r:id="rId13"/>
    <p:sldId id="401" r:id="rId14"/>
    <p:sldId id="439" r:id="rId15"/>
    <p:sldId id="440" r:id="rId16"/>
    <p:sldId id="441" r:id="rId17"/>
    <p:sldId id="442" r:id="rId18"/>
    <p:sldId id="443" r:id="rId19"/>
    <p:sldId id="444" r:id="rId20"/>
    <p:sldId id="445" r:id="rId21"/>
    <p:sldId id="446" r:id="rId22"/>
    <p:sldId id="429" r:id="rId23"/>
    <p:sldId id="430" r:id="rId24"/>
    <p:sldId id="431" r:id="rId25"/>
    <p:sldId id="437" r:id="rId26"/>
    <p:sldId id="432" r:id="rId27"/>
    <p:sldId id="433" r:id="rId28"/>
    <p:sldId id="408" r:id="rId29"/>
    <p:sldId id="409" r:id="rId30"/>
    <p:sldId id="411" r:id="rId31"/>
    <p:sldId id="412" r:id="rId32"/>
    <p:sldId id="413" r:id="rId33"/>
    <p:sldId id="414" r:id="rId34"/>
    <p:sldId id="438" r:id="rId35"/>
    <p:sldId id="449" r:id="rId36"/>
    <p:sldId id="419" r:id="rId37"/>
    <p:sldId id="450" r:id="rId38"/>
    <p:sldId id="436" r:id="rId39"/>
    <p:sldId id="451" r:id="rId40"/>
    <p:sldId id="452" r:id="rId41"/>
  </p:sldIdLst>
  <p:sldSz cx="9144000" cy="6858000" type="screen4x3"/>
  <p:notesSz cx="6858000" cy="9144000"/>
  <p:embeddedFontLst>
    <p:embeddedFont>
      <p:font typeface="Gill Sans MT" pitchFamily="34" charset="0"/>
      <p:regular r:id="rId43"/>
      <p:bold r:id="rId44"/>
      <p:italic r:id="rId45"/>
      <p:boldItalic r:id="rId46"/>
    </p:embeddedFont>
    <p:embeddedFont>
      <p:font typeface="Wingdings 2" pitchFamily="18" charset="2"/>
      <p:regular r:id="rId47"/>
    </p:embeddedFont>
    <p:embeddedFont>
      <p:font typeface="ＭＳ Ｐゴシック" pitchFamily="34" charset="-128"/>
      <p:regular r:id="rId48"/>
    </p:embeddedFont>
    <p:embeddedFont>
      <p:font typeface="Verdana" pitchFamily="34" charset="0"/>
      <p:regular r:id="rId49"/>
      <p:bold r:id="rId50"/>
      <p:italic r:id="rId51"/>
      <p:boldItalic r:id="rId52"/>
    </p:embeddedFont>
    <p:embeddedFont>
      <p:font typeface="Georgia" pitchFamily="18" charset="0"/>
      <p:regular r:id="rId53"/>
      <p:bold r:id="rId54"/>
      <p:italic r:id="rId55"/>
      <p:boldItalic r:id="rId56"/>
    </p:embeddedFont>
    <p:embeddedFont>
      <p:font typeface="Calibri" pitchFamily="34" charset="0"/>
      <p:regular r:id="rId57"/>
      <p:bold r:id="rId58"/>
      <p:italic r:id="rId59"/>
      <p:boldItalic r:id="rId60"/>
    </p:embeddedFont>
    <p:embeddedFont>
      <p:font typeface="Corbel" pitchFamily="34" charset="0"/>
      <p:regular r:id="rId61"/>
      <p:bold r:id="rId62"/>
      <p:italic r:id="rId63"/>
      <p:boldItalic r:id="rId6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0199" autoAdjust="0"/>
  </p:normalViewPr>
  <p:slideViewPr>
    <p:cSldViewPr>
      <p:cViewPr>
        <p:scale>
          <a:sx n="70" d="100"/>
          <a:sy n="70" d="100"/>
        </p:scale>
        <p:origin x="-12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64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schemas.openxmlformats.org/officeDocument/2006/relationships/font" Target="fonts/font21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61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font" Target="fonts/font22.fntdata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font" Target="fonts/font17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62" Type="http://schemas.openxmlformats.org/officeDocument/2006/relationships/font" Target="fonts/font20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088C61-7A89-48F0-AC7B-2227330A3494}" type="datetimeFigureOut">
              <a:rPr lang="en-US"/>
              <a:pPr>
                <a:defRPr/>
              </a:pPr>
              <a:t>8/31/2011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1DD54B7-59A5-405D-B6C7-3C33B4E6E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035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2B0181-24F3-4757-8D46-4E2C5978B9D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433">
              <a:defRPr/>
            </a:pPr>
            <a:r>
              <a:rPr lang="en-US" dirty="0" smtClean="0"/>
              <a:t>In</a:t>
            </a:r>
            <a:r>
              <a:rPr lang="en-US" baseline="0" dirty="0" smtClean="0"/>
              <a:t> the last few years, we have witnessed a trend where web applications have been replacing desktop applications and large numbers of applications are now accessed via the browsers.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D54B7-59A5-405D-B6C7-3C33B4E6E28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72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shift from desktop to the web has also resulted in a paradigm shift in the application deployment infrastructure resulting in a paradigm popularly known as Cloud Computing.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D54B7-59A5-405D-B6C7-3C33B4E6E28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23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what does elasticity in the database tier mean?</a:t>
            </a:r>
          </a:p>
          <a:p>
            <a:endParaRPr lang="en-US" dirty="0" smtClean="0"/>
          </a:p>
          <a:p>
            <a:r>
              <a:rPr lang="en-US" dirty="0" smtClean="0"/>
              <a:t>Mention the cost performance trade-off and repeat the fact that it is the cloud infrastructure that allows us to optimize operating</a:t>
            </a:r>
            <a:r>
              <a:rPr lang="en-US" baseline="0" dirty="0" smtClean="0"/>
              <a:t> cost, something that was not thought important in classical infrastructures.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D54B7-59A5-405D-B6C7-3C33B4E6E28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92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In addition, when</a:t>
            </a:r>
            <a:r>
              <a:rPr lang="en-US" baseline="0" dirty="0" smtClean="0"/>
              <a:t> such a database is deployed on an elastic pay-per-use cloud infrastructure that allows for on-demand provisioning compared to static provisioning for the peak load, the challenge is to make the database layer elastic as the underlying cloud infrastructure without introducing a lot of overhead to make it elastic.</a:t>
            </a:r>
          </a:p>
          <a:p>
            <a:endParaRPr lang="en-US" baseline="0" dirty="0" smtClean="0"/>
          </a:p>
          <a:p>
            <a:r>
              <a:rPr lang="en-US" b="1" baseline="0" dirty="0" smtClean="0">
                <a:solidFill>
                  <a:srgbClr val="FF0000"/>
                </a:solidFill>
              </a:rPr>
              <a:t>Scale </a:t>
            </a:r>
            <a:r>
              <a:rPr lang="en-US" b="1" baseline="0" dirty="0" err="1" smtClean="0">
                <a:solidFill>
                  <a:srgbClr val="FF0000"/>
                </a:solidFill>
              </a:rPr>
              <a:t>vs</a:t>
            </a:r>
            <a:r>
              <a:rPr lang="en-US" b="1" baseline="0" dirty="0" smtClean="0">
                <a:solidFill>
                  <a:srgbClr val="FF0000"/>
                </a:solidFill>
              </a:rPr>
              <a:t> Elasticity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88C63A-E05D-194A-843E-550A6979838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026589" y="359898"/>
            <a:ext cx="7812611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026589" y="1850064"/>
            <a:ext cx="7812611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90600" y="6400800"/>
            <a:ext cx="2133600" cy="381000"/>
          </a:xfrm>
        </p:spPr>
        <p:txBody>
          <a:bodyPr/>
          <a:lstStyle>
            <a:lvl1pPr algn="l">
              <a:defRPr/>
            </a:lvl1pPr>
            <a:extLst/>
          </a:lstStyle>
          <a:p>
            <a:pPr>
              <a:defRPr/>
            </a:pPr>
            <a:fld id="{7BAA0B8F-76C5-47BE-BDB7-59FA9951BF29}" type="datetime4">
              <a:rPr lang="en-US" smtClean="0"/>
              <a:t>August 31, 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381000"/>
          </a:xfrm>
        </p:spPr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Sudipto Das {sudipto@cs.ucsb.edu}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391400" y="6400800"/>
            <a:ext cx="457200" cy="381000"/>
          </a:xfrm>
        </p:spPr>
        <p:txBody>
          <a:bodyPr/>
          <a:lstStyle>
            <a:extLst/>
          </a:lstStyle>
          <a:p>
            <a:pPr>
              <a:defRPr/>
            </a:pPr>
            <a:fld id="{DD2F3D6E-93CD-4679-A3B7-FAF9174B84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WordArt 8"/>
          <p:cNvSpPr>
            <a:spLocks noChangeArrowheads="1" noChangeShapeType="1" noTextEdit="1"/>
          </p:cNvSpPr>
          <p:nvPr userDrawn="1"/>
        </p:nvSpPr>
        <p:spPr bwMode="auto">
          <a:xfrm>
            <a:off x="0" y="6553200"/>
            <a:ext cx="762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DSL</a:t>
            </a:r>
          </a:p>
        </p:txBody>
      </p:sp>
      <p:pic>
        <p:nvPicPr>
          <p:cNvPr id="12" name="Picture 35" descr="uclogo-black"/>
          <p:cNvPicPr>
            <a:picLocks noChangeAspect="1" noChangeArrowheads="1"/>
          </p:cNvPicPr>
          <p:nvPr userDrawn="1"/>
        </p:nvPicPr>
        <p:blipFill>
          <a:blip r:embed="rId3" cstate="print">
            <a:lum bright="62000"/>
          </a:blip>
          <a:srcRect/>
          <a:stretch>
            <a:fillRect/>
          </a:stretch>
        </p:blipFill>
        <p:spPr bwMode="auto">
          <a:xfrm>
            <a:off x="7620000" y="409575"/>
            <a:ext cx="1281113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 userDrawn="1"/>
        </p:nvGraphicFramePr>
        <p:xfrm>
          <a:off x="8153400" y="6477000"/>
          <a:ext cx="990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5" name="Photo Editor Photo" r:id="rId4" imgW="1200318" imgH="495369" progId="">
                  <p:embed/>
                </p:oleObj>
              </mc:Choice>
              <mc:Fallback>
                <p:oleObj name="Photo Editor Photo" r:id="rId4" imgW="1200318" imgH="495369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6477000"/>
                        <a:ext cx="990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96F98D7-9C0C-4530-98CE-A36B5B38F1FD}" type="datetime4">
              <a:rPr lang="en-US" smtClean="0"/>
              <a:t>August 31,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Sudipto Das {sudipto@cs.ucsb.edu}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4675FF-659D-4104-9CF4-216038D3B8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WordArt 8"/>
          <p:cNvSpPr>
            <a:spLocks noChangeArrowheads="1" noChangeShapeType="1" noTextEdit="1"/>
          </p:cNvSpPr>
          <p:nvPr userDrawn="1"/>
        </p:nvSpPr>
        <p:spPr bwMode="auto">
          <a:xfrm>
            <a:off x="0" y="6553200"/>
            <a:ext cx="762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DSL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C68BFC-0174-42BC-85C9-27F48E96C4E2}" type="datetime4">
              <a:rPr lang="en-US" smtClean="0"/>
              <a:t>August 31,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Sudipto Das {sudipto@cs.ucsb.edu}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9DB4B38-B6BF-4D24-96D1-7FBBAD28CF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WordArt 8"/>
          <p:cNvSpPr>
            <a:spLocks noChangeArrowheads="1" noChangeShapeType="1" noTextEdit="1"/>
          </p:cNvSpPr>
          <p:nvPr userDrawn="1"/>
        </p:nvSpPr>
        <p:spPr bwMode="auto">
          <a:xfrm>
            <a:off x="0" y="6553200"/>
            <a:ext cx="762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DSL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08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088" cy="48006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600" y="6400800"/>
            <a:ext cx="2133600" cy="381000"/>
          </a:xfrm>
        </p:spPr>
        <p:txBody>
          <a:bodyPr/>
          <a:lstStyle>
            <a:lvl1pPr algn="l">
              <a:defRPr/>
            </a:lvl1pPr>
            <a:extLst/>
          </a:lstStyle>
          <a:p>
            <a:pPr>
              <a:defRPr/>
            </a:pPr>
            <a:fld id="{3C4D1B27-58EE-4B88-A2E0-8D7D0AD5FBB3}" type="datetime4">
              <a:rPr lang="en-US" smtClean="0"/>
              <a:t>August 31,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381000"/>
          </a:xfrm>
        </p:spPr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Sudipto Das {sudipto@cs.ucsb.edu}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67600" y="6400800"/>
            <a:ext cx="457200" cy="381000"/>
          </a:xfrm>
        </p:spPr>
        <p:txBody>
          <a:bodyPr/>
          <a:lstStyle>
            <a:extLst/>
          </a:lstStyle>
          <a:p>
            <a:pPr>
              <a:defRPr/>
            </a:pPr>
            <a:fld id="{55E3B9E2-86B5-4372-91A7-7FB8BB2E82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WordArt 8"/>
          <p:cNvSpPr>
            <a:spLocks noChangeArrowheads="1" noChangeShapeType="1" noTextEdit="1"/>
          </p:cNvSpPr>
          <p:nvPr userDrawn="1"/>
        </p:nvSpPr>
        <p:spPr bwMode="auto">
          <a:xfrm>
            <a:off x="0" y="6553200"/>
            <a:ext cx="762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DSL</a:t>
            </a:r>
          </a:p>
        </p:txBody>
      </p:sp>
      <p:sp>
        <p:nvSpPr>
          <p:cNvPr id="8" name="WordArt 8"/>
          <p:cNvSpPr>
            <a:spLocks noChangeArrowheads="1" noChangeShapeType="1" noTextEdit="1"/>
          </p:cNvSpPr>
          <p:nvPr userDrawn="1"/>
        </p:nvSpPr>
        <p:spPr bwMode="auto">
          <a:xfrm>
            <a:off x="0" y="6553200"/>
            <a:ext cx="762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DSL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 userDrawn="1"/>
        </p:nvGraphicFramePr>
        <p:xfrm>
          <a:off x="8153400" y="6477000"/>
          <a:ext cx="990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13" name="Photo Editor Photo" r:id="rId3" imgW="1200318" imgH="495369" progId="">
                  <p:embed/>
                </p:oleObj>
              </mc:Choice>
              <mc:Fallback>
                <p:oleObj name="Photo Editor Photo" r:id="rId3" imgW="1200318" imgH="495369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6477000"/>
                        <a:ext cx="990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0958DB4-8CDA-4E8A-8C89-4D04465015D9}" type="datetime4">
              <a:rPr lang="en-US" smtClean="0"/>
              <a:t>August 31,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Sudipto Das {sudipto@cs.ucsb.edu}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005F7B5-4679-4A23-876B-795F1044D6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WordArt 8"/>
          <p:cNvSpPr>
            <a:spLocks noChangeArrowheads="1" noChangeShapeType="1" noTextEdit="1"/>
          </p:cNvSpPr>
          <p:nvPr userDrawn="1"/>
        </p:nvSpPr>
        <p:spPr bwMode="auto">
          <a:xfrm>
            <a:off x="0" y="6553200"/>
            <a:ext cx="762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DSL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E2FA25F-5BF7-4591-8076-24F69EF73381}" type="datetime4">
              <a:rPr lang="en-US" smtClean="0"/>
              <a:t>August 31,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Sudipto Das {sudipto@cs.ucsb.edu}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D1ED29E-7605-496D-945D-4CC2C12848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WordArt 8"/>
          <p:cNvSpPr>
            <a:spLocks noChangeArrowheads="1" noChangeShapeType="1" noTextEdit="1"/>
          </p:cNvSpPr>
          <p:nvPr userDrawn="1"/>
        </p:nvSpPr>
        <p:spPr bwMode="auto">
          <a:xfrm>
            <a:off x="0" y="6553200"/>
            <a:ext cx="762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DSL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1047777-155F-45AC-B153-BC107B8312AB}" type="datetime4">
              <a:rPr lang="en-US" smtClean="0"/>
              <a:t>August 31, 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Sudipto Das {sudipto@cs.ucsb.edu}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CBBF09-96A4-4988-A39E-31A8A65906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WordArt 8"/>
          <p:cNvSpPr>
            <a:spLocks noChangeArrowheads="1" noChangeShapeType="1" noTextEdit="1"/>
          </p:cNvSpPr>
          <p:nvPr userDrawn="1"/>
        </p:nvSpPr>
        <p:spPr bwMode="auto">
          <a:xfrm>
            <a:off x="0" y="6553200"/>
            <a:ext cx="762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DSL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320"/>
            <a:ext cx="7943088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FEE575-87F8-4D47-B3C9-C0CDFCA58EB4}" type="datetime4">
              <a:rPr lang="en-US" smtClean="0"/>
              <a:t>August 31, 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Sudipto Das {sudipto@cs.ucsb.edu}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DDB795-7E35-4B58-8D62-82DD7C5DC5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WordArt 8"/>
          <p:cNvSpPr>
            <a:spLocks noChangeArrowheads="1" noChangeShapeType="1" noTextEdit="1"/>
          </p:cNvSpPr>
          <p:nvPr userDrawn="1"/>
        </p:nvSpPr>
        <p:spPr bwMode="auto">
          <a:xfrm>
            <a:off x="0" y="6553200"/>
            <a:ext cx="762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DSL</a:t>
            </a:r>
          </a:p>
        </p:txBody>
      </p:sp>
      <p:sp>
        <p:nvSpPr>
          <p:cNvPr id="7" name="WordArt 8"/>
          <p:cNvSpPr>
            <a:spLocks noChangeArrowheads="1" noChangeShapeType="1" noTextEdit="1"/>
          </p:cNvSpPr>
          <p:nvPr userDrawn="1"/>
        </p:nvSpPr>
        <p:spPr bwMode="auto">
          <a:xfrm>
            <a:off x="0" y="6553200"/>
            <a:ext cx="762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DSL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4CD3877-2858-450C-B36D-802147B751AF}" type="datetime4">
              <a:rPr lang="en-US" smtClean="0"/>
              <a:t>August 31, 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Sudipto Das {sudipto@cs.ucsb.edu}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8324F-BD3B-40BE-B424-0989B3CD8C1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WordArt 8"/>
          <p:cNvSpPr>
            <a:spLocks noChangeArrowheads="1" noChangeShapeType="1" noTextEdit="1"/>
          </p:cNvSpPr>
          <p:nvPr userDrawn="1"/>
        </p:nvSpPr>
        <p:spPr bwMode="auto">
          <a:xfrm>
            <a:off x="0" y="6553200"/>
            <a:ext cx="762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DSL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CE55DF9-B661-49B8-A012-329C1DD9F572}" type="datetime4">
              <a:rPr lang="en-US" smtClean="0"/>
              <a:t>August 31,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Sudipto Das {sudipto@cs.ucsb.edu}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8324F-BD3B-40BE-B424-0989B3CD8C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E195DA7-1DDC-41B7-9111-9ECC045BDE65}" type="datetime4">
              <a:rPr lang="en-US" smtClean="0"/>
              <a:t>August 31,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Sudipto Das {sudipto@cs.ucsb.edu}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8324F-BD3B-40BE-B424-0989B3CD8C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WordArt 8"/>
          <p:cNvSpPr>
            <a:spLocks noChangeArrowheads="1" noChangeShapeType="1" noTextEdit="1"/>
          </p:cNvSpPr>
          <p:nvPr userDrawn="1"/>
        </p:nvSpPr>
        <p:spPr bwMode="auto">
          <a:xfrm>
            <a:off x="0" y="6553200"/>
            <a:ext cx="762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DSL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012873" y="274638"/>
            <a:ext cx="7920815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012873" y="1447800"/>
            <a:ext cx="7920815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990600" y="6477000"/>
            <a:ext cx="2133600" cy="30480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2EE231C0-7ADD-4340-806E-51A36FFB8332}" type="datetime4">
              <a:rPr lang="en-US" smtClean="0"/>
              <a:t>August 31, 2011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657600" y="6477000"/>
            <a:ext cx="2895600" cy="30480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r>
              <a:rPr lang="en-US" dirty="0" smtClean="0"/>
              <a:t>Sudipto Das {sudipto@cs.ucsb.edu}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7315200" y="6477000"/>
            <a:ext cx="457200" cy="30480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F68324F-BD3B-40BE-B424-0989B3CD8C1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WordArt 8"/>
          <p:cNvSpPr>
            <a:spLocks noChangeArrowheads="1" noChangeShapeType="1" noTextEdit="1"/>
          </p:cNvSpPr>
          <p:nvPr/>
        </p:nvSpPr>
        <p:spPr bwMode="auto">
          <a:xfrm>
            <a:off x="0" y="6553200"/>
            <a:ext cx="762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DSL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8153400" y="6477000"/>
          <a:ext cx="990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60" name="Photo Editor Photo" r:id="rId14" imgW="1200318" imgH="495369" progId="">
                  <p:embed/>
                </p:oleObj>
              </mc:Choice>
              <mc:Fallback>
                <p:oleObj name="Photo Editor Photo" r:id="rId14" imgW="1200318" imgH="495369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6477000"/>
                        <a:ext cx="990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sudipto@cs.ucsb.edu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s.ucsb.edu/~dsl" TargetMode="External"/><Relationship Id="rId4" Type="http://schemas.openxmlformats.org/officeDocument/2006/relationships/hyperlink" Target="http://www.cs.ucsb.edu/~sudipto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0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524000"/>
            <a:ext cx="8001000" cy="1752600"/>
          </a:xfrm>
        </p:spPr>
        <p:txBody>
          <a:bodyPr>
            <a:normAutofit/>
          </a:bodyPr>
          <a:lstStyle/>
          <a:p>
            <a:r>
              <a:rPr lang="en-US" sz="3600" b="1" dirty="0"/>
              <a:t>Albatross: Lightweight Elasticity in Shared </a:t>
            </a:r>
            <a:r>
              <a:rPr lang="en-US" sz="3600" b="1" dirty="0" smtClean="0"/>
              <a:t>Storage Databases </a:t>
            </a:r>
            <a:r>
              <a:rPr lang="en-US" sz="3600" b="1" dirty="0"/>
              <a:t>for the Cloud using Live Data Migration</a:t>
            </a:r>
            <a:endParaRPr lang="en-US" sz="3600" b="1" cap="none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810000"/>
            <a:ext cx="6553200" cy="2057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Sudipto Das</a:t>
            </a:r>
            <a:r>
              <a:rPr lang="en-US" sz="28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>
                <a:solidFill>
                  <a:schemeClr val="tx1"/>
                </a:solidFill>
              </a:rPr>
              <a:t>Shoji </a:t>
            </a:r>
            <a:r>
              <a:rPr lang="en-US" sz="2800" dirty="0" smtClean="0">
                <a:solidFill>
                  <a:schemeClr val="tx1"/>
                </a:solidFill>
              </a:rPr>
              <a:t>Nishimura</a:t>
            </a:r>
            <a:r>
              <a:rPr lang="en-US" sz="2800" baseline="30000" dirty="0" smtClean="0">
                <a:solidFill>
                  <a:schemeClr val="tx1"/>
                </a:solidFill>
              </a:rPr>
              <a:t>2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</a:p>
          <a:p>
            <a:pPr algn="ctr">
              <a:defRPr/>
            </a:pPr>
            <a:r>
              <a:rPr lang="en-US" sz="2800" dirty="0" err="1" smtClean="0">
                <a:solidFill>
                  <a:schemeClr val="tx1"/>
                </a:solidFill>
              </a:rPr>
              <a:t>Divyakant</a:t>
            </a:r>
            <a:r>
              <a:rPr lang="en-US" sz="2800" dirty="0" smtClean="0">
                <a:solidFill>
                  <a:schemeClr val="tx1"/>
                </a:solidFill>
              </a:rPr>
              <a:t> Agrawal</a:t>
            </a:r>
            <a:r>
              <a:rPr lang="en-US" sz="2800" baseline="30000" dirty="0" smtClean="0">
                <a:solidFill>
                  <a:schemeClr val="tx1"/>
                </a:solidFill>
              </a:rPr>
              <a:t>1</a:t>
            </a:r>
            <a:r>
              <a:rPr lang="en-US" sz="2800" dirty="0" smtClean="0">
                <a:solidFill>
                  <a:schemeClr val="tx1"/>
                </a:solidFill>
              </a:rPr>
              <a:t>, and </a:t>
            </a:r>
            <a:r>
              <a:rPr lang="en-US" sz="2800" dirty="0" err="1" smtClean="0">
                <a:solidFill>
                  <a:schemeClr val="tx1"/>
                </a:solidFill>
              </a:rPr>
              <a:t>Amr</a:t>
            </a:r>
            <a:r>
              <a:rPr lang="en-US" sz="2800" dirty="0" smtClean="0">
                <a:solidFill>
                  <a:schemeClr val="tx1"/>
                </a:solidFill>
              </a:rPr>
              <a:t> El Abbadi</a:t>
            </a:r>
            <a:r>
              <a:rPr lang="en-US" sz="2800" baseline="30000" dirty="0" smtClean="0">
                <a:solidFill>
                  <a:schemeClr val="tx1"/>
                </a:solidFill>
              </a:rPr>
              <a:t>1</a:t>
            </a:r>
            <a:endParaRPr lang="en-US" sz="2400" baseline="30000" dirty="0" smtClean="0">
              <a:solidFill>
                <a:srgbClr val="00B050"/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aseline="30000" dirty="0" smtClean="0">
                <a:solidFill>
                  <a:srgbClr val="002060"/>
                </a:solidFill>
              </a:rPr>
              <a:t>1</a:t>
            </a:r>
            <a:r>
              <a:rPr lang="en-US" sz="2400" dirty="0" smtClean="0">
                <a:solidFill>
                  <a:srgbClr val="002060"/>
                </a:solidFill>
              </a:rPr>
              <a:t>Computer Science, UC Santa Barbara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aseline="30000" dirty="0" smtClean="0">
                <a:solidFill>
                  <a:srgbClr val="002060"/>
                </a:solidFill>
              </a:rPr>
              <a:t>2</a:t>
            </a:r>
            <a:r>
              <a:rPr lang="en-US" sz="2400" dirty="0" smtClean="0">
                <a:solidFill>
                  <a:srgbClr val="002060"/>
                </a:solidFill>
              </a:rPr>
              <a:t>NEC Laboratories, Japan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6149454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Sponsors:</a:t>
            </a:r>
            <a:endParaRPr lang="en-US" sz="2400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662" y="5911248"/>
            <a:ext cx="946752" cy="94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026224"/>
            <a:ext cx="2021598" cy="73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142" y="6160396"/>
            <a:ext cx="1943753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1143000"/>
          </a:xfrm>
        </p:spPr>
        <p:txBody>
          <a:bodyPr/>
          <a:lstStyle/>
          <a:p>
            <a:r>
              <a:rPr lang="en-US" dirty="0" smtClean="0"/>
              <a:t>Live database </a:t>
            </a:r>
            <a:r>
              <a:rPr lang="en-US" dirty="0"/>
              <a:t>m</a:t>
            </a:r>
            <a:r>
              <a:rPr lang="en-US" dirty="0" smtClean="0"/>
              <a:t>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004" y="1219200"/>
            <a:ext cx="5961996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Multiple tenants share the </a:t>
            </a:r>
            <a:r>
              <a:rPr lang="en-US" b="1" dirty="0" smtClean="0">
                <a:solidFill>
                  <a:srgbClr val="00B0F0"/>
                </a:solidFill>
              </a:rPr>
              <a:t>same database process</a:t>
            </a:r>
          </a:p>
          <a:p>
            <a:pPr lvl="1"/>
            <a:r>
              <a:rPr lang="en-US" b="1" dirty="0" smtClean="0">
                <a:solidFill>
                  <a:srgbClr val="00B0F0"/>
                </a:solidFill>
              </a:rPr>
              <a:t>Shared process multitenancy</a:t>
            </a:r>
          </a:p>
          <a:p>
            <a:r>
              <a:rPr lang="en-US" dirty="0" smtClean="0"/>
              <a:t>Migrate </a:t>
            </a:r>
            <a:r>
              <a:rPr lang="en-US" b="1" i="1" dirty="0" smtClean="0">
                <a:solidFill>
                  <a:srgbClr val="00B0F0"/>
                </a:solidFill>
              </a:rPr>
              <a:t>individual</a:t>
            </a:r>
            <a:r>
              <a:rPr lang="en-US" dirty="0" smtClean="0"/>
              <a:t> tenants </a:t>
            </a:r>
            <a:r>
              <a:rPr lang="en-US" b="1" dirty="0" smtClean="0">
                <a:solidFill>
                  <a:srgbClr val="00B0F0"/>
                </a:solidFill>
              </a:rPr>
              <a:t>on-demand</a:t>
            </a:r>
            <a:r>
              <a:rPr lang="en-US" dirty="0" smtClean="0"/>
              <a:t> in a </a:t>
            </a:r>
            <a:r>
              <a:rPr lang="en-US" b="1" dirty="0" smtClean="0">
                <a:solidFill>
                  <a:srgbClr val="00B0F0"/>
                </a:solidFill>
              </a:rPr>
              <a:t>live system</a:t>
            </a:r>
          </a:p>
          <a:p>
            <a:pPr lvl="1"/>
            <a:r>
              <a:rPr lang="en-US" b="1" dirty="0" smtClean="0">
                <a:solidFill>
                  <a:srgbClr val="00B0F0"/>
                </a:solidFill>
              </a:rPr>
              <a:t>Virtualization </a:t>
            </a:r>
            <a:r>
              <a:rPr lang="en-US" dirty="0" smtClean="0"/>
              <a:t>in the database tier</a:t>
            </a:r>
            <a:endParaRPr lang="en-US" b="1" dirty="0" smtClean="0"/>
          </a:p>
          <a:p>
            <a:r>
              <a:rPr lang="en-US" dirty="0" smtClean="0"/>
              <a:t>Straightforward </a:t>
            </a:r>
            <a:r>
              <a:rPr lang="en-US" dirty="0"/>
              <a:t>solution</a:t>
            </a:r>
          </a:p>
          <a:p>
            <a:pPr lvl="1"/>
            <a:r>
              <a:rPr lang="en-US" b="1" i="1" dirty="0">
                <a:solidFill>
                  <a:srgbClr val="00B0F0"/>
                </a:solidFill>
              </a:rPr>
              <a:t>Stop</a:t>
            </a:r>
            <a:r>
              <a:rPr lang="en-US" dirty="0"/>
              <a:t> serving </a:t>
            </a:r>
            <a:r>
              <a:rPr lang="en-US" dirty="0" smtClean="0"/>
              <a:t>tenant </a:t>
            </a:r>
            <a:r>
              <a:rPr lang="en-US" dirty="0"/>
              <a:t>at the </a:t>
            </a:r>
            <a:r>
              <a:rPr lang="en-US" dirty="0" smtClean="0"/>
              <a:t>source </a:t>
            </a:r>
          </a:p>
          <a:p>
            <a:pPr lvl="1"/>
            <a:r>
              <a:rPr lang="en-US" b="1" i="1" dirty="0" smtClean="0">
                <a:solidFill>
                  <a:srgbClr val="00B0F0"/>
                </a:solidFill>
              </a:rPr>
              <a:t>Migrate</a:t>
            </a:r>
            <a:r>
              <a:rPr lang="en-US" dirty="0" smtClean="0"/>
              <a:t> to destination</a:t>
            </a:r>
            <a:endParaRPr lang="en-US" dirty="0"/>
          </a:p>
          <a:p>
            <a:pPr lvl="1"/>
            <a:r>
              <a:rPr lang="en-US" dirty="0"/>
              <a:t>Start serving at the destination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Expensive!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3B9E2-86B5-4372-91A7-7FB8BB2E82C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Sudipto Das {sudipto@cs.ucsb.edu}</a:t>
            </a:r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781800" y="1752600"/>
            <a:ext cx="2209800" cy="1676400"/>
            <a:chOff x="6934200" y="1676400"/>
            <a:chExt cx="1828800" cy="1219200"/>
          </a:xfrm>
        </p:grpSpPr>
        <p:sp>
          <p:nvSpPr>
            <p:cNvPr id="7" name="Rectangle 6"/>
            <p:cNvSpPr/>
            <p:nvPr/>
          </p:nvSpPr>
          <p:spPr>
            <a:xfrm>
              <a:off x="6934200" y="1676400"/>
              <a:ext cx="1828800" cy="1219200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Magnetic Disk 7"/>
            <p:cNvSpPr/>
            <p:nvPr/>
          </p:nvSpPr>
          <p:spPr>
            <a:xfrm>
              <a:off x="7097905" y="1777364"/>
              <a:ext cx="1524000" cy="1005453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291249" y="1951372"/>
              <a:ext cx="914400" cy="612648"/>
              <a:chOff x="5715000" y="3352800"/>
              <a:chExt cx="914400" cy="612648"/>
            </a:xfrm>
          </p:grpSpPr>
          <p:sp>
            <p:nvSpPr>
              <p:cNvPr id="10" name="Flowchart: Document 9"/>
              <p:cNvSpPr/>
              <p:nvPr/>
            </p:nvSpPr>
            <p:spPr>
              <a:xfrm>
                <a:off x="5715000" y="3352800"/>
                <a:ext cx="914400" cy="612648"/>
              </a:xfrm>
              <a:prstGeom prst="flowChartDocument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5715000" y="3505200"/>
                <a:ext cx="914400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5715000" y="3657600"/>
                <a:ext cx="914400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715000" y="3810000"/>
                <a:ext cx="914400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7443649" y="2015767"/>
              <a:ext cx="914400" cy="612648"/>
              <a:chOff x="5715000" y="3352800"/>
              <a:chExt cx="914400" cy="612648"/>
            </a:xfrm>
          </p:grpSpPr>
          <p:sp>
            <p:nvSpPr>
              <p:cNvPr id="15" name="Flowchart: Document 14"/>
              <p:cNvSpPr/>
              <p:nvPr/>
            </p:nvSpPr>
            <p:spPr>
              <a:xfrm>
                <a:off x="5715000" y="3352800"/>
                <a:ext cx="914400" cy="612648"/>
              </a:xfrm>
              <a:prstGeom prst="flowChartDocumen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5715000" y="3505200"/>
                <a:ext cx="9144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5715000" y="3657600"/>
                <a:ext cx="9144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5715000" y="3810000"/>
                <a:ext cx="9144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7596049" y="2091967"/>
              <a:ext cx="914400" cy="612648"/>
              <a:chOff x="5715000" y="3352800"/>
              <a:chExt cx="914400" cy="612648"/>
            </a:xfrm>
          </p:grpSpPr>
          <p:sp>
            <p:nvSpPr>
              <p:cNvPr id="20" name="Flowchart: Document 19"/>
              <p:cNvSpPr/>
              <p:nvPr/>
            </p:nvSpPr>
            <p:spPr>
              <a:xfrm>
                <a:off x="5715000" y="3352800"/>
                <a:ext cx="914400" cy="612648"/>
              </a:xfrm>
              <a:prstGeom prst="flowChartDocumen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5715000" y="3505200"/>
                <a:ext cx="9144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5715000" y="3657600"/>
                <a:ext cx="9144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5715000" y="3810000"/>
                <a:ext cx="9144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2331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849"/>
    </mc:Choice>
    <mc:Fallback xmlns="">
      <p:transition spd="slow" advTm="538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1143000"/>
          </a:xfrm>
        </p:spPr>
        <p:txBody>
          <a:bodyPr/>
          <a:lstStyle/>
          <a:p>
            <a:r>
              <a:rPr lang="en-US" dirty="0" smtClean="0"/>
              <a:t>Migration cost </a:t>
            </a:r>
            <a:r>
              <a:rPr lang="en-US" dirty="0"/>
              <a:t>m</a:t>
            </a:r>
            <a:r>
              <a:rPr lang="en-US" dirty="0" smtClean="0"/>
              <a:t>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238" y="1237596"/>
            <a:ext cx="7943088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Service </a:t>
            </a:r>
            <a:r>
              <a:rPr lang="en-US" b="1" dirty="0" smtClean="0">
                <a:solidFill>
                  <a:srgbClr val="00B0F0"/>
                </a:solidFill>
              </a:rPr>
              <a:t>un-availability</a:t>
            </a:r>
          </a:p>
          <a:p>
            <a:pPr lvl="1"/>
            <a:r>
              <a:rPr lang="en-US" dirty="0" smtClean="0"/>
              <a:t>Time the tenant is unavailable</a:t>
            </a:r>
          </a:p>
          <a:p>
            <a:r>
              <a:rPr lang="en-US" dirty="0" smtClean="0"/>
              <a:t>Number of </a:t>
            </a:r>
            <a:r>
              <a:rPr lang="en-US" b="1" dirty="0" smtClean="0">
                <a:solidFill>
                  <a:srgbClr val="00B0F0"/>
                </a:solidFill>
              </a:rPr>
              <a:t>failed requests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Number of operations failing/transactions aborting </a:t>
            </a:r>
            <a:endParaRPr lang="en-US" dirty="0" smtClean="0"/>
          </a:p>
          <a:p>
            <a:r>
              <a:rPr lang="en-US" b="1" dirty="0" smtClean="0">
                <a:solidFill>
                  <a:srgbClr val="00B0F0"/>
                </a:solidFill>
              </a:rPr>
              <a:t>Performance</a:t>
            </a:r>
            <a:r>
              <a:rPr lang="en-US" dirty="0" smtClean="0"/>
              <a:t> overhead</a:t>
            </a:r>
          </a:p>
          <a:p>
            <a:pPr lvl="1"/>
            <a:r>
              <a:rPr lang="en-US" dirty="0" smtClean="0"/>
              <a:t>Impact on </a:t>
            </a:r>
            <a:r>
              <a:rPr lang="en-US" b="1" dirty="0" smtClean="0">
                <a:solidFill>
                  <a:srgbClr val="00B0F0"/>
                </a:solidFill>
              </a:rPr>
              <a:t>response times</a:t>
            </a:r>
            <a:endParaRPr lang="en-US" dirty="0" smtClean="0"/>
          </a:p>
          <a:p>
            <a:r>
              <a:rPr lang="en-US" dirty="0" smtClean="0"/>
              <a:t>Additional </a:t>
            </a:r>
            <a:r>
              <a:rPr lang="en-US" b="1" dirty="0" smtClean="0">
                <a:solidFill>
                  <a:srgbClr val="00B0F0"/>
                </a:solidFill>
              </a:rPr>
              <a:t>data transferred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3B9E2-86B5-4372-91A7-7FB8BB2E82C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Sudipto Das {sudipto@cs.ucsb.edu}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283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11"/>
    </mc:Choice>
    <mc:Fallback xmlns="">
      <p:transition spd="slow" advTm="4431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219200"/>
            <a:ext cx="7977188" cy="4800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Migrating a </a:t>
            </a:r>
            <a:r>
              <a:rPr lang="en-US" b="1" dirty="0" smtClean="0">
                <a:solidFill>
                  <a:srgbClr val="FF0000"/>
                </a:solidFill>
              </a:rPr>
              <a:t>live</a:t>
            </a:r>
            <a:r>
              <a:rPr lang="en-US" dirty="0" smtClean="0"/>
              <a:t> tenant database</a:t>
            </a:r>
          </a:p>
          <a:p>
            <a:pPr lvl="1"/>
            <a:r>
              <a:rPr lang="en-US" b="1" dirty="0" smtClean="0">
                <a:solidFill>
                  <a:srgbClr val="00B0F0"/>
                </a:solidFill>
              </a:rPr>
              <a:t>How to ensure no transaction aborts?</a:t>
            </a:r>
          </a:p>
          <a:p>
            <a:pPr lvl="1"/>
            <a:r>
              <a:rPr lang="en-US" b="1" dirty="0" smtClean="0">
                <a:solidFill>
                  <a:srgbClr val="00B0F0"/>
                </a:solidFill>
              </a:rPr>
              <a:t>How to minimize performance impact?</a:t>
            </a:r>
          </a:p>
          <a:p>
            <a:r>
              <a:rPr lang="en-US" dirty="0" smtClean="0"/>
              <a:t>Nodes can fail during migration</a:t>
            </a:r>
          </a:p>
          <a:p>
            <a:pPr lvl="1"/>
            <a:r>
              <a:rPr lang="en-US" b="1" dirty="0" smtClean="0">
                <a:solidFill>
                  <a:srgbClr val="00B0F0"/>
                </a:solidFill>
              </a:rPr>
              <a:t>How to guarantee correctness during failures?</a:t>
            </a:r>
          </a:p>
          <a:p>
            <a:pPr lvl="2"/>
            <a:r>
              <a:rPr lang="en-US" dirty="0" smtClean="0"/>
              <a:t>Transaction atomicity and durability</a:t>
            </a:r>
          </a:p>
          <a:p>
            <a:pPr lvl="2"/>
            <a:r>
              <a:rPr lang="en-US" dirty="0" smtClean="0"/>
              <a:t>Recover migration after failure</a:t>
            </a:r>
          </a:p>
          <a:p>
            <a:r>
              <a:rPr lang="en-US" dirty="0" smtClean="0"/>
              <a:t>Transactions execute during migration</a:t>
            </a:r>
          </a:p>
          <a:p>
            <a:pPr lvl="1"/>
            <a:r>
              <a:rPr lang="en-US" b="1" dirty="0" smtClean="0">
                <a:solidFill>
                  <a:srgbClr val="00B0F0"/>
                </a:solidFill>
              </a:rPr>
              <a:t>How to guarantee serializability?</a:t>
            </a:r>
          </a:p>
          <a:p>
            <a:pPr lvl="2"/>
            <a:r>
              <a:rPr lang="en-US" dirty="0" smtClean="0"/>
              <a:t>Transaction correctness equivalent to normal operation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Sudipto Das {sudipto@cs.ucsb.edu}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1143000"/>
          </a:xfrm>
        </p:spPr>
        <p:txBody>
          <a:bodyPr/>
          <a:lstStyle/>
          <a:p>
            <a:r>
              <a:rPr lang="en-US" dirty="0" smtClean="0"/>
              <a:t>Why is live DB migration hard?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3B9E2-86B5-4372-91A7-7FB8BB2E82C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806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734"/>
    </mc:Choice>
    <mc:Fallback xmlns="">
      <p:transition spd="slow" advTm="837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214" y="0"/>
            <a:ext cx="7943088" cy="1143000"/>
          </a:xfrm>
        </p:spPr>
        <p:txBody>
          <a:bodyPr/>
          <a:lstStyle/>
          <a:p>
            <a:r>
              <a:rPr lang="en-US" dirty="0" smtClean="0"/>
              <a:t>Our approach: Albatross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943088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Migrate </a:t>
            </a:r>
            <a:r>
              <a:rPr lang="en-US" b="1" i="1" dirty="0" smtClean="0">
                <a:solidFill>
                  <a:srgbClr val="00B0F0"/>
                </a:solidFill>
              </a:rPr>
              <a:t>DB </a:t>
            </a:r>
            <a:r>
              <a:rPr lang="en-US" b="1" i="1" dirty="0">
                <a:solidFill>
                  <a:srgbClr val="00B0F0"/>
                </a:solidFill>
              </a:rPr>
              <a:t>cache</a:t>
            </a:r>
            <a:r>
              <a:rPr lang="en-US" b="1" i="1" dirty="0"/>
              <a:t> </a:t>
            </a:r>
            <a:r>
              <a:rPr lang="en-US" dirty="0"/>
              <a:t>and </a:t>
            </a:r>
            <a:r>
              <a:rPr lang="en-US" b="1" i="1" dirty="0">
                <a:solidFill>
                  <a:srgbClr val="00B0F0"/>
                </a:solidFill>
              </a:rPr>
              <a:t>transaction state</a:t>
            </a:r>
          </a:p>
          <a:p>
            <a:r>
              <a:rPr lang="en-US" dirty="0" smtClean="0"/>
              <a:t>Make a </a:t>
            </a:r>
            <a:r>
              <a:rPr lang="en-US" b="1" i="1" dirty="0" smtClean="0">
                <a:solidFill>
                  <a:srgbClr val="00B0F0"/>
                </a:solidFill>
              </a:rPr>
              <a:t>snapshot</a:t>
            </a:r>
            <a:r>
              <a:rPr lang="en-US" dirty="0" smtClean="0"/>
              <a:t> of the cache and migrate</a:t>
            </a:r>
          </a:p>
          <a:p>
            <a:pPr lvl="1"/>
            <a:r>
              <a:rPr lang="en-US" dirty="0" smtClean="0"/>
              <a:t>Source continues serving transactions </a:t>
            </a:r>
            <a:r>
              <a:rPr lang="en-US" dirty="0" smtClean="0">
                <a:sym typeface="Wingdings" pitchFamily="2" charset="2"/>
              </a:rPr>
              <a:t> destination lags source</a:t>
            </a:r>
            <a:endParaRPr lang="en-US" dirty="0" smtClean="0"/>
          </a:p>
          <a:p>
            <a:pPr lvl="1"/>
            <a:r>
              <a:rPr lang="en-US" b="1" i="1" dirty="0" smtClean="0">
                <a:solidFill>
                  <a:srgbClr val="00B0F0"/>
                </a:solidFill>
              </a:rPr>
              <a:t>Iteratively </a:t>
            </a:r>
            <a:r>
              <a:rPr lang="en-US" b="1" i="1" dirty="0">
                <a:solidFill>
                  <a:srgbClr val="00B0F0"/>
                </a:solidFill>
              </a:rPr>
              <a:t>copy</a:t>
            </a:r>
            <a:r>
              <a:rPr lang="en-US" i="1" dirty="0">
                <a:solidFill>
                  <a:srgbClr val="00B0F0"/>
                </a:solidFill>
              </a:rPr>
              <a:t> </a:t>
            </a:r>
            <a:r>
              <a:rPr lang="en-US" dirty="0"/>
              <a:t>the </a:t>
            </a:r>
            <a:r>
              <a:rPr lang="en-US" dirty="0" smtClean="0"/>
              <a:t>database cache</a:t>
            </a:r>
          </a:p>
          <a:p>
            <a:r>
              <a:rPr lang="en-US" dirty="0" smtClean="0"/>
              <a:t>Copy transaction state in final step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Transactions resume at destination</a:t>
            </a:r>
            <a:endParaRPr lang="en-US" dirty="0" smtClean="0"/>
          </a:p>
          <a:p>
            <a:r>
              <a:rPr lang="en-US" dirty="0" smtClean="0"/>
              <a:t>Destination start </a:t>
            </a:r>
            <a:r>
              <a:rPr lang="en-US" b="1" dirty="0" smtClean="0">
                <a:solidFill>
                  <a:srgbClr val="00B0F0"/>
                </a:solidFill>
              </a:rPr>
              <a:t>“warm”</a:t>
            </a:r>
            <a:endParaRPr lang="en-US" b="1" dirty="0">
              <a:solidFill>
                <a:srgbClr val="00B0F0"/>
              </a:solidFill>
            </a:endParaRPr>
          </a:p>
          <a:p>
            <a:pPr lvl="1"/>
            <a:r>
              <a:rPr lang="en-US" dirty="0"/>
              <a:t>Low </a:t>
            </a:r>
            <a:r>
              <a:rPr lang="en-US" i="1" dirty="0"/>
              <a:t>performance impact</a:t>
            </a:r>
            <a:r>
              <a:rPr lang="en-US" dirty="0"/>
              <a:t> and no </a:t>
            </a:r>
            <a:r>
              <a:rPr lang="en-US" i="1" dirty="0"/>
              <a:t>aborted transactions</a:t>
            </a:r>
          </a:p>
          <a:p>
            <a:r>
              <a:rPr lang="en-US" dirty="0"/>
              <a:t>Migrate transactions </a:t>
            </a:r>
            <a:r>
              <a:rPr lang="en-US" b="1" dirty="0">
                <a:solidFill>
                  <a:srgbClr val="00B0F0"/>
                </a:solidFill>
              </a:rPr>
              <a:t>on-the-fly</a:t>
            </a:r>
          </a:p>
          <a:p>
            <a:pPr lvl="1"/>
            <a:r>
              <a:rPr lang="en-US" dirty="0"/>
              <a:t>Transactions start at source and complete at </a:t>
            </a:r>
            <a:r>
              <a:rPr lang="en-US" dirty="0" smtClean="0"/>
              <a:t>destination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Sudipto Das {sudipto@cs.ucsb.edu}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3B9E2-86B5-4372-91A7-7FB8BB2E82C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2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 bwMode="auto">
          <a:xfrm>
            <a:off x="5611162" y="2514600"/>
            <a:ext cx="3352800" cy="2273135"/>
          </a:xfrm>
          <a:prstGeom prst="roundRect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morning" dir="t">
              <a:rot lat="0" lon="0" rev="2400000"/>
            </a:lightRig>
          </a:scene3d>
          <a:sp3d prstMaterial="dkEdge"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1143000"/>
          </a:xfrm>
        </p:spPr>
        <p:txBody>
          <a:bodyPr/>
          <a:lstStyle/>
          <a:p>
            <a:r>
              <a:rPr lang="en-US" dirty="0" smtClean="0"/>
              <a:t>Normal operation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Sudipto Das {sudipto@cs.ucsb.edu}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3B9E2-86B5-4372-91A7-7FB8BB2E82C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Cloud 7"/>
          <p:cNvSpPr/>
          <p:nvPr/>
        </p:nvSpPr>
        <p:spPr bwMode="auto">
          <a:xfrm>
            <a:off x="1143000" y="5410200"/>
            <a:ext cx="7620000" cy="9144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9" name="Flowchart: Magnetic Disk 8"/>
          <p:cNvSpPr/>
          <p:nvPr/>
        </p:nvSpPr>
        <p:spPr bwMode="auto">
          <a:xfrm>
            <a:off x="1981200" y="5559552"/>
            <a:ext cx="914400" cy="612648"/>
          </a:xfrm>
          <a:prstGeom prst="flowChartMagneticDisk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1003">
            <a:schemeClr val="dk1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10" name="Flowchart: Magnetic Disk 9"/>
          <p:cNvSpPr/>
          <p:nvPr/>
        </p:nvSpPr>
        <p:spPr bwMode="auto">
          <a:xfrm>
            <a:off x="3200400" y="5559552"/>
            <a:ext cx="914400" cy="612648"/>
          </a:xfrm>
          <a:prstGeom prst="flowChartMagneticDisk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1003">
            <a:schemeClr val="dk1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11" name="Flowchart: Magnetic Disk 10"/>
          <p:cNvSpPr/>
          <p:nvPr/>
        </p:nvSpPr>
        <p:spPr bwMode="auto">
          <a:xfrm>
            <a:off x="4419600" y="5556504"/>
            <a:ext cx="914400" cy="612648"/>
          </a:xfrm>
          <a:prstGeom prst="flowChartMagneticDisk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1003">
            <a:schemeClr val="dk1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12" name="Flowchart: Magnetic Disk 11"/>
          <p:cNvSpPr/>
          <p:nvPr/>
        </p:nvSpPr>
        <p:spPr bwMode="auto">
          <a:xfrm>
            <a:off x="6629400" y="5523927"/>
            <a:ext cx="914400" cy="612648"/>
          </a:xfrm>
          <a:prstGeom prst="flowChartMagneticDisk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1003">
            <a:schemeClr val="dk1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grpSp>
        <p:nvGrpSpPr>
          <p:cNvPr id="13" name="Group 7"/>
          <p:cNvGrpSpPr/>
          <p:nvPr/>
        </p:nvGrpSpPr>
        <p:grpSpPr>
          <a:xfrm>
            <a:off x="5715000" y="5791200"/>
            <a:ext cx="381000" cy="76200"/>
            <a:chOff x="2057400" y="381000"/>
            <a:chExt cx="381000" cy="76200"/>
          </a:xfrm>
        </p:grpSpPr>
        <p:sp>
          <p:nvSpPr>
            <p:cNvPr id="14" name="Oval 105"/>
            <p:cNvSpPr>
              <a:spLocks noChangeArrowheads="1"/>
            </p:cNvSpPr>
            <p:nvPr/>
          </p:nvSpPr>
          <p:spPr bwMode="auto">
            <a:xfrm>
              <a:off x="2057400" y="381000"/>
              <a:ext cx="76200" cy="762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orbel" pitchFamily="34" charset="0"/>
                <a:cs typeface="Times New Roman" pitchFamily="18" charset="0"/>
              </a:endParaRPr>
            </a:p>
          </p:txBody>
        </p:sp>
        <p:sp>
          <p:nvSpPr>
            <p:cNvPr id="15" name="Oval 105"/>
            <p:cNvSpPr>
              <a:spLocks noChangeArrowheads="1"/>
            </p:cNvSpPr>
            <p:nvPr/>
          </p:nvSpPr>
          <p:spPr bwMode="auto">
            <a:xfrm>
              <a:off x="2209800" y="381000"/>
              <a:ext cx="76200" cy="762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orbel" pitchFamily="34" charset="0"/>
                <a:cs typeface="Times New Roman" pitchFamily="18" charset="0"/>
              </a:endParaRPr>
            </a:p>
          </p:txBody>
        </p:sp>
        <p:sp>
          <p:nvSpPr>
            <p:cNvPr id="16" name="Oval 105"/>
            <p:cNvSpPr>
              <a:spLocks noChangeArrowheads="1"/>
            </p:cNvSpPr>
            <p:nvPr/>
          </p:nvSpPr>
          <p:spPr bwMode="auto">
            <a:xfrm>
              <a:off x="2362200" y="381000"/>
              <a:ext cx="76200" cy="762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orbel" pitchFamily="34" charset="0"/>
                <a:cs typeface="Times New Roman" pitchFamily="18" charset="0"/>
              </a:endParaRPr>
            </a:p>
          </p:txBody>
        </p:sp>
      </p:grpSp>
      <p:sp>
        <p:nvSpPr>
          <p:cNvPr id="17" name="Rounded Rectangle 16"/>
          <p:cNvSpPr/>
          <p:nvPr/>
        </p:nvSpPr>
        <p:spPr bwMode="auto">
          <a:xfrm>
            <a:off x="1295400" y="2514600"/>
            <a:ext cx="3352800" cy="2286000"/>
          </a:xfrm>
          <a:prstGeom prst="roundRect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morning" dir="t">
              <a:rot lat="0" lon="0" rev="2400000"/>
            </a:lightRig>
          </a:scene3d>
          <a:sp3d prstMaterial="dkEdge"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orbel" pitchFamily="34" charset="0"/>
              <a:cs typeface="Times New Roman" pitchFamily="18" charset="0"/>
            </a:endParaRPr>
          </a:p>
        </p:txBody>
      </p:sp>
      <p:pic>
        <p:nvPicPr>
          <p:cNvPr id="22" name="Picture 21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9786" y="1381120"/>
            <a:ext cx="452807" cy="429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3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9090" y="1396886"/>
            <a:ext cx="452807" cy="42976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24" name="Picture 2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381120"/>
            <a:ext cx="452807" cy="429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5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9993" y="1385384"/>
            <a:ext cx="452807" cy="42976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1749756" y="4455669"/>
            <a:ext cx="2517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orbel" pitchFamily="34" charset="0"/>
              </a:rPr>
              <a:t>Tenant/DB Partition</a:t>
            </a:r>
            <a:endParaRPr lang="en-US" sz="2000" b="1" i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8" name="Up-Down Arrow 27"/>
          <p:cNvSpPr/>
          <p:nvPr/>
        </p:nvSpPr>
        <p:spPr>
          <a:xfrm rot="18243678">
            <a:off x="3484772" y="4522485"/>
            <a:ext cx="484632" cy="1216152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24" idx="2"/>
            <a:endCxn id="17" idx="0"/>
          </p:cNvCxnSpPr>
          <p:nvPr/>
        </p:nvCxnSpPr>
        <p:spPr>
          <a:xfrm flipH="1">
            <a:off x="2971800" y="1810888"/>
            <a:ext cx="759804" cy="7037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2" idx="2"/>
            <a:endCxn id="17" idx="0"/>
          </p:cNvCxnSpPr>
          <p:nvPr/>
        </p:nvCxnSpPr>
        <p:spPr>
          <a:xfrm flipH="1">
            <a:off x="2971800" y="1810888"/>
            <a:ext cx="1454390" cy="7037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3" idx="2"/>
            <a:endCxn id="17" idx="0"/>
          </p:cNvCxnSpPr>
          <p:nvPr/>
        </p:nvCxnSpPr>
        <p:spPr>
          <a:xfrm>
            <a:off x="2495494" y="1826654"/>
            <a:ext cx="476306" cy="68794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5" idx="2"/>
            <a:endCxn id="17" idx="0"/>
          </p:cNvCxnSpPr>
          <p:nvPr/>
        </p:nvCxnSpPr>
        <p:spPr>
          <a:xfrm flipH="1">
            <a:off x="2971800" y="1815152"/>
            <a:ext cx="154597" cy="6994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-80157" y="26786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rbel" pitchFamily="34" charset="0"/>
              </a:rPr>
              <a:t>Transactions</a:t>
            </a:r>
            <a:endParaRPr lang="en-US" b="1" dirty="0">
              <a:latin typeface="Corbel" pitchFamily="34" charset="0"/>
            </a:endParaRPr>
          </a:p>
        </p:txBody>
      </p:sp>
      <p:sp>
        <p:nvSpPr>
          <p:cNvPr id="44" name="Up-Down Arrow 43"/>
          <p:cNvSpPr/>
          <p:nvPr/>
        </p:nvSpPr>
        <p:spPr>
          <a:xfrm rot="3312179">
            <a:off x="6491306" y="4539115"/>
            <a:ext cx="484632" cy="1216152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-48308" y="4815038"/>
            <a:ext cx="195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rbel" pitchFamily="34" charset="0"/>
              </a:rPr>
              <a:t>Source</a:t>
            </a:r>
            <a:endParaRPr lang="en-US" sz="2000" b="1" dirty="0">
              <a:latin typeface="Corbe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580728" y="4930506"/>
            <a:ext cx="195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rbel" pitchFamily="34" charset="0"/>
              </a:rPr>
              <a:t>Destination</a:t>
            </a:r>
            <a:endParaRPr lang="en-US" sz="2000" b="1" dirty="0">
              <a:latin typeface="Corbe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52700" y="2666999"/>
            <a:ext cx="2928214" cy="1876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698008" y="3095144"/>
            <a:ext cx="2648236" cy="1378477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1698008" y="2743200"/>
            <a:ext cx="2648236" cy="316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11</a:t>
            </a:r>
            <a:r>
              <a:rPr lang="en-US" dirty="0" smtClean="0"/>
              <a:t>, T</a:t>
            </a:r>
            <a:r>
              <a:rPr lang="en-US" baseline="-25000" dirty="0" smtClean="0"/>
              <a:t>12</a:t>
            </a:r>
            <a:r>
              <a:rPr lang="en-US" dirty="0" smtClean="0"/>
              <a:t>, T</a:t>
            </a:r>
            <a:r>
              <a:rPr lang="en-US" baseline="-25000" dirty="0" smtClean="0"/>
              <a:t>13</a:t>
            </a:r>
            <a:r>
              <a:rPr lang="en-US" dirty="0" smtClean="0"/>
              <a:t>, …</a:t>
            </a:r>
            <a:endParaRPr lang="en-US" baseline="-25000" dirty="0"/>
          </a:p>
        </p:txBody>
      </p:sp>
      <p:pic>
        <p:nvPicPr>
          <p:cNvPr id="49" name="Picture 48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1386" y="1371600"/>
            <a:ext cx="452807" cy="429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50" name="Picture 49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371600"/>
            <a:ext cx="452807" cy="429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cxnSp>
        <p:nvCxnSpPr>
          <p:cNvPr id="51" name="Straight Arrow Connector 50"/>
          <p:cNvCxnSpPr>
            <a:stCxn id="50" idx="2"/>
            <a:endCxn id="17" idx="0"/>
          </p:cNvCxnSpPr>
          <p:nvPr/>
        </p:nvCxnSpPr>
        <p:spPr>
          <a:xfrm flipH="1">
            <a:off x="2971800" y="1801368"/>
            <a:ext cx="2131404" cy="713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9" idx="2"/>
            <a:endCxn id="17" idx="0"/>
          </p:cNvCxnSpPr>
          <p:nvPr/>
        </p:nvCxnSpPr>
        <p:spPr>
          <a:xfrm flipH="1">
            <a:off x="2971800" y="1801368"/>
            <a:ext cx="2825990" cy="713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-76200" y="3581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Corbel" pitchFamily="34" charset="0"/>
              </a:rPr>
              <a:t>Cache</a:t>
            </a:r>
            <a:endParaRPr lang="en-US" b="1" dirty="0">
              <a:latin typeface="Corbe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64425" y="3239200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172</a:t>
            </a:r>
            <a:endParaRPr lang="en-US" sz="1400" dirty="0"/>
          </a:p>
        </p:txBody>
      </p:sp>
      <p:sp>
        <p:nvSpPr>
          <p:cNvPr id="80" name="Rectangle 79"/>
          <p:cNvSpPr/>
          <p:nvPr/>
        </p:nvSpPr>
        <p:spPr>
          <a:xfrm>
            <a:off x="2474025" y="3249100"/>
            <a:ext cx="533400" cy="3055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183</a:t>
            </a:r>
            <a:endParaRPr lang="en-US" sz="1400" dirty="0"/>
          </a:p>
        </p:txBody>
      </p:sp>
      <p:sp>
        <p:nvSpPr>
          <p:cNvPr id="81" name="Rectangle 80"/>
          <p:cNvSpPr/>
          <p:nvPr/>
        </p:nvSpPr>
        <p:spPr>
          <a:xfrm>
            <a:off x="3083625" y="3252065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124</a:t>
            </a:r>
            <a:endParaRPr lang="en-US" sz="1400" dirty="0"/>
          </a:p>
        </p:txBody>
      </p:sp>
      <p:sp>
        <p:nvSpPr>
          <p:cNvPr id="82" name="Rectangle 81"/>
          <p:cNvSpPr/>
          <p:nvPr/>
        </p:nvSpPr>
        <p:spPr>
          <a:xfrm>
            <a:off x="3693225" y="3252065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231</a:t>
            </a:r>
            <a:endParaRPr lang="en-US" sz="1400" dirty="0"/>
          </a:p>
        </p:txBody>
      </p:sp>
      <p:sp>
        <p:nvSpPr>
          <p:cNvPr id="83" name="Rectangle 82"/>
          <p:cNvSpPr/>
          <p:nvPr/>
        </p:nvSpPr>
        <p:spPr>
          <a:xfrm>
            <a:off x="1852550" y="3643950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123</a:t>
            </a:r>
            <a:endParaRPr lang="en-US" sz="1400" dirty="0"/>
          </a:p>
        </p:txBody>
      </p:sp>
      <p:sp>
        <p:nvSpPr>
          <p:cNvPr id="84" name="Rectangle 83"/>
          <p:cNvSpPr/>
          <p:nvPr/>
        </p:nvSpPr>
        <p:spPr>
          <a:xfrm>
            <a:off x="2462150" y="3653850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142</a:t>
            </a:r>
            <a:endParaRPr lang="en-US" sz="1400" dirty="0"/>
          </a:p>
        </p:txBody>
      </p:sp>
      <p:sp>
        <p:nvSpPr>
          <p:cNvPr id="85" name="Rectangle 84"/>
          <p:cNvSpPr/>
          <p:nvPr/>
        </p:nvSpPr>
        <p:spPr>
          <a:xfrm>
            <a:off x="3071750" y="3656815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182</a:t>
            </a:r>
            <a:endParaRPr lang="en-US" sz="1400" dirty="0"/>
          </a:p>
        </p:txBody>
      </p:sp>
      <p:sp>
        <p:nvSpPr>
          <p:cNvPr id="86" name="Rectangle 85"/>
          <p:cNvSpPr/>
          <p:nvPr/>
        </p:nvSpPr>
        <p:spPr>
          <a:xfrm>
            <a:off x="3681350" y="3656815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192</a:t>
            </a:r>
            <a:endParaRPr lang="en-US" sz="1400" dirty="0"/>
          </a:p>
        </p:txBody>
      </p:sp>
      <p:sp>
        <p:nvSpPr>
          <p:cNvPr id="87" name="Rectangle 86"/>
          <p:cNvSpPr/>
          <p:nvPr/>
        </p:nvSpPr>
        <p:spPr>
          <a:xfrm>
            <a:off x="1869375" y="4036825"/>
            <a:ext cx="533400" cy="3055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197</a:t>
            </a:r>
            <a:endParaRPr lang="en-US" sz="1400" dirty="0"/>
          </a:p>
        </p:txBody>
      </p:sp>
      <p:sp>
        <p:nvSpPr>
          <p:cNvPr id="88" name="Rectangle 87"/>
          <p:cNvSpPr/>
          <p:nvPr/>
        </p:nvSpPr>
        <p:spPr>
          <a:xfrm>
            <a:off x="2478975" y="4046725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130</a:t>
            </a:r>
            <a:endParaRPr lang="en-US" sz="1400" dirty="0"/>
          </a:p>
        </p:txBody>
      </p:sp>
      <p:sp>
        <p:nvSpPr>
          <p:cNvPr id="89" name="Rectangle 88"/>
          <p:cNvSpPr/>
          <p:nvPr/>
        </p:nvSpPr>
        <p:spPr>
          <a:xfrm>
            <a:off x="3088575" y="4049690"/>
            <a:ext cx="533400" cy="3055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149</a:t>
            </a:r>
            <a:endParaRPr lang="en-US" sz="1400" dirty="0"/>
          </a:p>
        </p:txBody>
      </p:sp>
      <p:sp>
        <p:nvSpPr>
          <p:cNvPr id="90" name="Rectangle 89"/>
          <p:cNvSpPr/>
          <p:nvPr/>
        </p:nvSpPr>
        <p:spPr>
          <a:xfrm>
            <a:off x="3698175" y="4049690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84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4426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 bwMode="auto">
          <a:xfrm>
            <a:off x="5611162" y="2514600"/>
            <a:ext cx="3352800" cy="2273135"/>
          </a:xfrm>
          <a:prstGeom prst="roundRect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morning" dir="t">
              <a:rot lat="0" lon="0" rev="2400000"/>
            </a:lightRig>
          </a:scene3d>
          <a:sp3d prstMaterial="dkEdge"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1143000"/>
          </a:xfrm>
        </p:spPr>
        <p:txBody>
          <a:bodyPr/>
          <a:lstStyle/>
          <a:p>
            <a:r>
              <a:rPr lang="en-US" dirty="0" smtClean="0"/>
              <a:t>Phase I: Begin migration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Sudipto Das {sudipto@cs.ucsb.edu}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3B9E2-86B5-4372-91A7-7FB8BB2E82C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Cloud 7"/>
          <p:cNvSpPr/>
          <p:nvPr/>
        </p:nvSpPr>
        <p:spPr bwMode="auto">
          <a:xfrm>
            <a:off x="1143000" y="5410200"/>
            <a:ext cx="7620000" cy="9144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9" name="Flowchart: Magnetic Disk 8"/>
          <p:cNvSpPr/>
          <p:nvPr/>
        </p:nvSpPr>
        <p:spPr bwMode="auto">
          <a:xfrm>
            <a:off x="1981200" y="5559552"/>
            <a:ext cx="914400" cy="612648"/>
          </a:xfrm>
          <a:prstGeom prst="flowChartMagneticDisk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1003">
            <a:schemeClr val="dk1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10" name="Flowchart: Magnetic Disk 9"/>
          <p:cNvSpPr/>
          <p:nvPr/>
        </p:nvSpPr>
        <p:spPr bwMode="auto">
          <a:xfrm>
            <a:off x="3200400" y="5559552"/>
            <a:ext cx="914400" cy="612648"/>
          </a:xfrm>
          <a:prstGeom prst="flowChartMagneticDisk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1003">
            <a:schemeClr val="dk1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11" name="Flowchart: Magnetic Disk 10"/>
          <p:cNvSpPr/>
          <p:nvPr/>
        </p:nvSpPr>
        <p:spPr bwMode="auto">
          <a:xfrm>
            <a:off x="4419600" y="5556504"/>
            <a:ext cx="914400" cy="612648"/>
          </a:xfrm>
          <a:prstGeom prst="flowChartMagneticDisk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1003">
            <a:schemeClr val="dk1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12" name="Flowchart: Magnetic Disk 11"/>
          <p:cNvSpPr/>
          <p:nvPr/>
        </p:nvSpPr>
        <p:spPr bwMode="auto">
          <a:xfrm>
            <a:off x="6629400" y="5523927"/>
            <a:ext cx="914400" cy="612648"/>
          </a:xfrm>
          <a:prstGeom prst="flowChartMagneticDisk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1003">
            <a:schemeClr val="dk1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grpSp>
        <p:nvGrpSpPr>
          <p:cNvPr id="13" name="Group 7"/>
          <p:cNvGrpSpPr/>
          <p:nvPr/>
        </p:nvGrpSpPr>
        <p:grpSpPr>
          <a:xfrm>
            <a:off x="5715000" y="5791200"/>
            <a:ext cx="381000" cy="76200"/>
            <a:chOff x="2057400" y="381000"/>
            <a:chExt cx="381000" cy="76200"/>
          </a:xfrm>
        </p:grpSpPr>
        <p:sp>
          <p:nvSpPr>
            <p:cNvPr id="14" name="Oval 105"/>
            <p:cNvSpPr>
              <a:spLocks noChangeArrowheads="1"/>
            </p:cNvSpPr>
            <p:nvPr/>
          </p:nvSpPr>
          <p:spPr bwMode="auto">
            <a:xfrm>
              <a:off x="2057400" y="381000"/>
              <a:ext cx="76200" cy="762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orbel" pitchFamily="34" charset="0"/>
                <a:cs typeface="Times New Roman" pitchFamily="18" charset="0"/>
              </a:endParaRPr>
            </a:p>
          </p:txBody>
        </p:sp>
        <p:sp>
          <p:nvSpPr>
            <p:cNvPr id="15" name="Oval 105"/>
            <p:cNvSpPr>
              <a:spLocks noChangeArrowheads="1"/>
            </p:cNvSpPr>
            <p:nvPr/>
          </p:nvSpPr>
          <p:spPr bwMode="auto">
            <a:xfrm>
              <a:off x="2209800" y="381000"/>
              <a:ext cx="76200" cy="762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orbel" pitchFamily="34" charset="0"/>
                <a:cs typeface="Times New Roman" pitchFamily="18" charset="0"/>
              </a:endParaRPr>
            </a:p>
          </p:txBody>
        </p:sp>
        <p:sp>
          <p:nvSpPr>
            <p:cNvPr id="16" name="Oval 105"/>
            <p:cNvSpPr>
              <a:spLocks noChangeArrowheads="1"/>
            </p:cNvSpPr>
            <p:nvPr/>
          </p:nvSpPr>
          <p:spPr bwMode="auto">
            <a:xfrm>
              <a:off x="2362200" y="381000"/>
              <a:ext cx="76200" cy="762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orbel" pitchFamily="34" charset="0"/>
                <a:cs typeface="Times New Roman" pitchFamily="18" charset="0"/>
              </a:endParaRPr>
            </a:p>
          </p:txBody>
        </p:sp>
      </p:grpSp>
      <p:sp>
        <p:nvSpPr>
          <p:cNvPr id="17" name="Rounded Rectangle 16"/>
          <p:cNvSpPr/>
          <p:nvPr/>
        </p:nvSpPr>
        <p:spPr bwMode="auto">
          <a:xfrm>
            <a:off x="1295400" y="2514600"/>
            <a:ext cx="3352800" cy="2286000"/>
          </a:xfrm>
          <a:prstGeom prst="roundRect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morning" dir="t">
              <a:rot lat="0" lon="0" rev="2400000"/>
            </a:lightRig>
          </a:scene3d>
          <a:sp3d prstMaterial="dkEdge"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orbel" pitchFamily="34" charset="0"/>
              <a:cs typeface="Times New Roman" pitchFamily="18" charset="0"/>
            </a:endParaRPr>
          </a:p>
        </p:txBody>
      </p:sp>
      <p:pic>
        <p:nvPicPr>
          <p:cNvPr id="22" name="Picture 21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9786" y="1381120"/>
            <a:ext cx="452807" cy="429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3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9090" y="1396886"/>
            <a:ext cx="452807" cy="42976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24" name="Picture 2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381120"/>
            <a:ext cx="452807" cy="429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5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9993" y="1385384"/>
            <a:ext cx="452807" cy="42976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1749756" y="4455669"/>
            <a:ext cx="2517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orbel" pitchFamily="34" charset="0"/>
              </a:rPr>
              <a:t>Tenant/DB Partition</a:t>
            </a:r>
            <a:endParaRPr lang="en-US" sz="2000" b="1" i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8" name="Up-Down Arrow 27"/>
          <p:cNvSpPr/>
          <p:nvPr/>
        </p:nvSpPr>
        <p:spPr>
          <a:xfrm rot="18243678">
            <a:off x="3484772" y="4522485"/>
            <a:ext cx="484632" cy="1216152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24" idx="2"/>
            <a:endCxn id="17" idx="0"/>
          </p:cNvCxnSpPr>
          <p:nvPr/>
        </p:nvCxnSpPr>
        <p:spPr>
          <a:xfrm flipH="1">
            <a:off x="2971800" y="1810888"/>
            <a:ext cx="759804" cy="7037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2" idx="2"/>
            <a:endCxn id="17" idx="0"/>
          </p:cNvCxnSpPr>
          <p:nvPr/>
        </p:nvCxnSpPr>
        <p:spPr>
          <a:xfrm flipH="1">
            <a:off x="2971800" y="1810888"/>
            <a:ext cx="1454390" cy="7037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3" idx="2"/>
            <a:endCxn id="17" idx="0"/>
          </p:cNvCxnSpPr>
          <p:nvPr/>
        </p:nvCxnSpPr>
        <p:spPr>
          <a:xfrm>
            <a:off x="2495494" y="1826654"/>
            <a:ext cx="476306" cy="68794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5" idx="2"/>
            <a:endCxn id="17" idx="0"/>
          </p:cNvCxnSpPr>
          <p:nvPr/>
        </p:nvCxnSpPr>
        <p:spPr>
          <a:xfrm flipH="1">
            <a:off x="2971800" y="1815152"/>
            <a:ext cx="154597" cy="6994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-80157" y="26786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rbel" pitchFamily="34" charset="0"/>
              </a:rPr>
              <a:t>Transactions</a:t>
            </a:r>
            <a:endParaRPr lang="en-US" b="1" dirty="0">
              <a:latin typeface="Corbel" pitchFamily="34" charset="0"/>
            </a:endParaRPr>
          </a:p>
        </p:txBody>
      </p:sp>
      <p:sp>
        <p:nvSpPr>
          <p:cNvPr id="44" name="Up-Down Arrow 43"/>
          <p:cNvSpPr/>
          <p:nvPr/>
        </p:nvSpPr>
        <p:spPr>
          <a:xfrm rot="3312179">
            <a:off x="6491306" y="4539115"/>
            <a:ext cx="484632" cy="1216152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-48308" y="4815038"/>
            <a:ext cx="195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rbel" pitchFamily="34" charset="0"/>
              </a:rPr>
              <a:t>Source</a:t>
            </a:r>
            <a:endParaRPr lang="en-US" sz="2000" b="1" dirty="0">
              <a:latin typeface="Corbe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580728" y="4930506"/>
            <a:ext cx="195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rbel" pitchFamily="34" charset="0"/>
              </a:rPr>
              <a:t>Destination</a:t>
            </a:r>
            <a:endParaRPr lang="en-US" sz="2000" b="1" dirty="0">
              <a:latin typeface="Corbe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907974" y="2690749"/>
            <a:ext cx="2855026" cy="1840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6093156" y="4437996"/>
            <a:ext cx="2517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orbel" pitchFamily="34" charset="0"/>
              </a:rPr>
              <a:t>Tenant/DB Partition</a:t>
            </a:r>
            <a:endParaRPr lang="en-US" sz="2000" b="1" i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65" name="Right Arrow 64"/>
          <p:cNvSpPr/>
          <p:nvPr/>
        </p:nvSpPr>
        <p:spPr>
          <a:xfrm>
            <a:off x="4528414" y="3516719"/>
            <a:ext cx="1186586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552700" y="2666999"/>
            <a:ext cx="2928214" cy="1876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698008" y="3095144"/>
            <a:ext cx="2648236" cy="1378477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1698008" y="2743200"/>
            <a:ext cx="2648236" cy="316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11</a:t>
            </a:r>
            <a:r>
              <a:rPr lang="en-US" dirty="0" smtClean="0"/>
              <a:t>, T</a:t>
            </a:r>
            <a:r>
              <a:rPr lang="en-US" baseline="-25000" dirty="0" smtClean="0"/>
              <a:t>12</a:t>
            </a:r>
            <a:r>
              <a:rPr lang="en-US" dirty="0" smtClean="0"/>
              <a:t>, T</a:t>
            </a:r>
            <a:r>
              <a:rPr lang="en-US" baseline="-25000" dirty="0" smtClean="0"/>
              <a:t>13</a:t>
            </a:r>
            <a:r>
              <a:rPr lang="en-US" dirty="0" smtClean="0"/>
              <a:t>, …</a:t>
            </a:r>
            <a:endParaRPr lang="en-US" baseline="-25000" dirty="0"/>
          </a:p>
        </p:txBody>
      </p:sp>
      <p:pic>
        <p:nvPicPr>
          <p:cNvPr id="49" name="Picture 48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1386" y="1371600"/>
            <a:ext cx="452807" cy="429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50" name="Picture 49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371600"/>
            <a:ext cx="452807" cy="429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cxnSp>
        <p:nvCxnSpPr>
          <p:cNvPr id="51" name="Straight Arrow Connector 50"/>
          <p:cNvCxnSpPr>
            <a:stCxn id="50" idx="2"/>
            <a:endCxn id="17" idx="0"/>
          </p:cNvCxnSpPr>
          <p:nvPr/>
        </p:nvCxnSpPr>
        <p:spPr>
          <a:xfrm flipH="1">
            <a:off x="2971800" y="1801368"/>
            <a:ext cx="2131404" cy="713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9" idx="2"/>
            <a:endCxn id="17" idx="0"/>
          </p:cNvCxnSpPr>
          <p:nvPr/>
        </p:nvCxnSpPr>
        <p:spPr>
          <a:xfrm flipH="1">
            <a:off x="2971800" y="1801368"/>
            <a:ext cx="2825990" cy="713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-76200" y="3581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Corbel" pitchFamily="34" charset="0"/>
              </a:rPr>
              <a:t>Cache</a:t>
            </a:r>
            <a:endParaRPr lang="en-US" b="1" dirty="0">
              <a:latin typeface="Corbe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64425" y="3239200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172</a:t>
            </a:r>
            <a:endParaRPr lang="en-US" sz="1400" dirty="0"/>
          </a:p>
        </p:txBody>
      </p:sp>
      <p:sp>
        <p:nvSpPr>
          <p:cNvPr id="79" name="Rounded Rectangle 78"/>
          <p:cNvSpPr/>
          <p:nvPr/>
        </p:nvSpPr>
        <p:spPr>
          <a:xfrm>
            <a:off x="6011368" y="3105448"/>
            <a:ext cx="2648236" cy="137847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2474025" y="3249100"/>
            <a:ext cx="533400" cy="3055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183</a:t>
            </a:r>
            <a:endParaRPr lang="en-US" sz="1400" dirty="0"/>
          </a:p>
        </p:txBody>
      </p:sp>
      <p:sp>
        <p:nvSpPr>
          <p:cNvPr id="81" name="Rectangle 80"/>
          <p:cNvSpPr/>
          <p:nvPr/>
        </p:nvSpPr>
        <p:spPr>
          <a:xfrm>
            <a:off x="3083625" y="3252065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124</a:t>
            </a:r>
            <a:endParaRPr lang="en-US" sz="1400" dirty="0"/>
          </a:p>
        </p:txBody>
      </p:sp>
      <p:sp>
        <p:nvSpPr>
          <p:cNvPr id="82" name="Rectangle 81"/>
          <p:cNvSpPr/>
          <p:nvPr/>
        </p:nvSpPr>
        <p:spPr>
          <a:xfrm>
            <a:off x="3693225" y="3252065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231</a:t>
            </a:r>
            <a:endParaRPr lang="en-US" sz="1400" dirty="0"/>
          </a:p>
        </p:txBody>
      </p:sp>
      <p:sp>
        <p:nvSpPr>
          <p:cNvPr id="83" name="Rectangle 82"/>
          <p:cNvSpPr/>
          <p:nvPr/>
        </p:nvSpPr>
        <p:spPr>
          <a:xfrm>
            <a:off x="1852550" y="3643950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123</a:t>
            </a:r>
            <a:endParaRPr lang="en-US" sz="1400" dirty="0"/>
          </a:p>
        </p:txBody>
      </p:sp>
      <p:sp>
        <p:nvSpPr>
          <p:cNvPr id="84" name="Rectangle 83"/>
          <p:cNvSpPr/>
          <p:nvPr/>
        </p:nvSpPr>
        <p:spPr>
          <a:xfrm>
            <a:off x="2462150" y="3653850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142</a:t>
            </a:r>
            <a:endParaRPr lang="en-US" sz="1400" dirty="0"/>
          </a:p>
        </p:txBody>
      </p:sp>
      <p:sp>
        <p:nvSpPr>
          <p:cNvPr id="85" name="Rectangle 84"/>
          <p:cNvSpPr/>
          <p:nvPr/>
        </p:nvSpPr>
        <p:spPr>
          <a:xfrm>
            <a:off x="3071750" y="3656815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182</a:t>
            </a:r>
            <a:endParaRPr lang="en-US" sz="1400" dirty="0"/>
          </a:p>
        </p:txBody>
      </p:sp>
      <p:sp>
        <p:nvSpPr>
          <p:cNvPr id="86" name="Rectangle 85"/>
          <p:cNvSpPr/>
          <p:nvPr/>
        </p:nvSpPr>
        <p:spPr>
          <a:xfrm>
            <a:off x="3681350" y="3656815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192</a:t>
            </a:r>
            <a:endParaRPr lang="en-US" sz="1400" dirty="0"/>
          </a:p>
        </p:txBody>
      </p:sp>
      <p:sp>
        <p:nvSpPr>
          <p:cNvPr id="87" name="Rectangle 86"/>
          <p:cNvSpPr/>
          <p:nvPr/>
        </p:nvSpPr>
        <p:spPr>
          <a:xfrm>
            <a:off x="1869375" y="4036825"/>
            <a:ext cx="533400" cy="3055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197</a:t>
            </a:r>
            <a:endParaRPr lang="en-US" sz="1400" dirty="0"/>
          </a:p>
        </p:txBody>
      </p:sp>
      <p:sp>
        <p:nvSpPr>
          <p:cNvPr id="88" name="Rectangle 87"/>
          <p:cNvSpPr/>
          <p:nvPr/>
        </p:nvSpPr>
        <p:spPr>
          <a:xfrm>
            <a:off x="2478975" y="4046725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130</a:t>
            </a:r>
            <a:endParaRPr lang="en-US" sz="1400" dirty="0"/>
          </a:p>
        </p:txBody>
      </p:sp>
      <p:sp>
        <p:nvSpPr>
          <p:cNvPr id="89" name="Rectangle 88"/>
          <p:cNvSpPr/>
          <p:nvPr/>
        </p:nvSpPr>
        <p:spPr>
          <a:xfrm>
            <a:off x="3088575" y="4049690"/>
            <a:ext cx="533400" cy="3055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149</a:t>
            </a:r>
            <a:endParaRPr lang="en-US" sz="1400" dirty="0"/>
          </a:p>
        </p:txBody>
      </p:sp>
      <p:sp>
        <p:nvSpPr>
          <p:cNvPr id="90" name="Rectangle 89"/>
          <p:cNvSpPr/>
          <p:nvPr/>
        </p:nvSpPr>
        <p:spPr>
          <a:xfrm>
            <a:off x="3698175" y="4049690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84</a:t>
            </a:r>
            <a:endParaRPr lang="en-US" sz="1400" dirty="0"/>
          </a:p>
        </p:txBody>
      </p:sp>
      <p:pic>
        <p:nvPicPr>
          <p:cNvPr id="135170" name="Picture 2" descr="C:\Users\Sudipto\AppData\Local\Microsoft\Windows\Temporary Internet Files\Content.IE5\WS9VRYTX\MP90043875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9" y="3257129"/>
            <a:ext cx="1093428" cy="82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-37605" y="4114747"/>
            <a:ext cx="1381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rbel" pitchFamily="34" charset="0"/>
              </a:rPr>
              <a:t>Snapshot of the cache</a:t>
            </a:r>
            <a:endParaRPr lang="en-US" b="1" dirty="0">
              <a:latin typeface="Corbe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8675" y="2532159"/>
            <a:ext cx="352661" cy="221599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172,</a:t>
            </a:r>
          </a:p>
          <a:p>
            <a:pPr algn="ctr"/>
            <a:r>
              <a:rPr lang="en-US" sz="1600" dirty="0" smtClean="0">
                <a:latin typeface="+mj-lt"/>
              </a:rPr>
              <a:t>124,</a:t>
            </a:r>
          </a:p>
          <a:p>
            <a:pPr algn="ctr"/>
            <a:r>
              <a:rPr lang="en-US" sz="1600" dirty="0" smtClean="0">
                <a:latin typeface="+mj-lt"/>
              </a:rPr>
              <a:t>231,</a:t>
            </a:r>
          </a:p>
          <a:p>
            <a:pPr algn="ctr"/>
            <a:r>
              <a:rPr lang="en-US" sz="1600" dirty="0" smtClean="0">
                <a:latin typeface="+mj-lt"/>
              </a:rPr>
              <a:t>123,</a:t>
            </a:r>
          </a:p>
          <a:p>
            <a:pPr algn="ctr"/>
            <a:r>
              <a:rPr lang="en-US" sz="1600" dirty="0" smtClean="0">
                <a:latin typeface="+mj-lt"/>
              </a:rPr>
              <a:t>142,</a:t>
            </a:r>
          </a:p>
          <a:p>
            <a:pPr algn="ctr"/>
            <a:r>
              <a:rPr lang="en-US" sz="1600" dirty="0" smtClean="0">
                <a:latin typeface="+mj-lt"/>
              </a:rPr>
              <a:t>182,</a:t>
            </a:r>
          </a:p>
          <a:p>
            <a:pPr algn="ctr"/>
            <a:r>
              <a:rPr lang="en-US" sz="1600" dirty="0" smtClean="0">
                <a:latin typeface="+mj-lt"/>
              </a:rPr>
              <a:t>192,</a:t>
            </a:r>
          </a:p>
          <a:p>
            <a:pPr algn="ctr"/>
            <a:r>
              <a:rPr lang="en-US" sz="1600" dirty="0" smtClean="0">
                <a:latin typeface="+mj-lt"/>
              </a:rPr>
              <a:t>130,</a:t>
            </a:r>
          </a:p>
          <a:p>
            <a:pPr algn="ctr"/>
            <a:r>
              <a:rPr lang="en-US" sz="1600" dirty="0" smtClean="0">
                <a:latin typeface="+mj-lt"/>
              </a:rPr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397987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/>
      <p:bldP spid="65" grpId="0" animBg="1"/>
      <p:bldP spid="79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 bwMode="auto">
          <a:xfrm>
            <a:off x="5611162" y="2514600"/>
            <a:ext cx="3352800" cy="2273135"/>
          </a:xfrm>
          <a:prstGeom prst="roundRect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morning" dir="t">
              <a:rot lat="0" lon="0" rev="2400000"/>
            </a:lightRig>
          </a:scene3d>
          <a:sp3d prstMaterial="dkEdge"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1143000"/>
          </a:xfrm>
        </p:spPr>
        <p:txBody>
          <a:bodyPr/>
          <a:lstStyle/>
          <a:p>
            <a:r>
              <a:rPr lang="en-US" dirty="0" smtClean="0"/>
              <a:t>Phase I: Begin migration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Sudipto Das {sudipto@cs.ucsb.edu}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3B9E2-86B5-4372-91A7-7FB8BB2E82C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Cloud 7"/>
          <p:cNvSpPr/>
          <p:nvPr/>
        </p:nvSpPr>
        <p:spPr bwMode="auto">
          <a:xfrm>
            <a:off x="1143000" y="5410200"/>
            <a:ext cx="7620000" cy="9144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9" name="Flowchart: Magnetic Disk 8"/>
          <p:cNvSpPr/>
          <p:nvPr/>
        </p:nvSpPr>
        <p:spPr bwMode="auto">
          <a:xfrm>
            <a:off x="1981200" y="5559552"/>
            <a:ext cx="914400" cy="612648"/>
          </a:xfrm>
          <a:prstGeom prst="flowChartMagneticDisk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1003">
            <a:schemeClr val="dk1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10" name="Flowchart: Magnetic Disk 9"/>
          <p:cNvSpPr/>
          <p:nvPr/>
        </p:nvSpPr>
        <p:spPr bwMode="auto">
          <a:xfrm>
            <a:off x="3200400" y="5559552"/>
            <a:ext cx="914400" cy="612648"/>
          </a:xfrm>
          <a:prstGeom prst="flowChartMagneticDisk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1003">
            <a:schemeClr val="dk1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11" name="Flowchart: Magnetic Disk 10"/>
          <p:cNvSpPr/>
          <p:nvPr/>
        </p:nvSpPr>
        <p:spPr bwMode="auto">
          <a:xfrm>
            <a:off x="4419600" y="5556504"/>
            <a:ext cx="914400" cy="612648"/>
          </a:xfrm>
          <a:prstGeom prst="flowChartMagneticDisk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1003">
            <a:schemeClr val="dk1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12" name="Flowchart: Magnetic Disk 11"/>
          <p:cNvSpPr/>
          <p:nvPr/>
        </p:nvSpPr>
        <p:spPr bwMode="auto">
          <a:xfrm>
            <a:off x="6629400" y="5523927"/>
            <a:ext cx="914400" cy="612648"/>
          </a:xfrm>
          <a:prstGeom prst="flowChartMagneticDisk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1003">
            <a:schemeClr val="dk1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grpSp>
        <p:nvGrpSpPr>
          <p:cNvPr id="13" name="Group 7"/>
          <p:cNvGrpSpPr/>
          <p:nvPr/>
        </p:nvGrpSpPr>
        <p:grpSpPr>
          <a:xfrm>
            <a:off x="5715000" y="5791200"/>
            <a:ext cx="381000" cy="76200"/>
            <a:chOff x="2057400" y="381000"/>
            <a:chExt cx="381000" cy="76200"/>
          </a:xfrm>
        </p:grpSpPr>
        <p:sp>
          <p:nvSpPr>
            <p:cNvPr id="14" name="Oval 105"/>
            <p:cNvSpPr>
              <a:spLocks noChangeArrowheads="1"/>
            </p:cNvSpPr>
            <p:nvPr/>
          </p:nvSpPr>
          <p:spPr bwMode="auto">
            <a:xfrm>
              <a:off x="2057400" y="381000"/>
              <a:ext cx="76200" cy="762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orbel" pitchFamily="34" charset="0"/>
                <a:cs typeface="Times New Roman" pitchFamily="18" charset="0"/>
              </a:endParaRPr>
            </a:p>
          </p:txBody>
        </p:sp>
        <p:sp>
          <p:nvSpPr>
            <p:cNvPr id="15" name="Oval 105"/>
            <p:cNvSpPr>
              <a:spLocks noChangeArrowheads="1"/>
            </p:cNvSpPr>
            <p:nvPr/>
          </p:nvSpPr>
          <p:spPr bwMode="auto">
            <a:xfrm>
              <a:off x="2209800" y="381000"/>
              <a:ext cx="76200" cy="762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orbel" pitchFamily="34" charset="0"/>
                <a:cs typeface="Times New Roman" pitchFamily="18" charset="0"/>
              </a:endParaRPr>
            </a:p>
          </p:txBody>
        </p:sp>
        <p:sp>
          <p:nvSpPr>
            <p:cNvPr id="16" name="Oval 105"/>
            <p:cNvSpPr>
              <a:spLocks noChangeArrowheads="1"/>
            </p:cNvSpPr>
            <p:nvPr/>
          </p:nvSpPr>
          <p:spPr bwMode="auto">
            <a:xfrm>
              <a:off x="2362200" y="381000"/>
              <a:ext cx="76200" cy="762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orbel" pitchFamily="34" charset="0"/>
                <a:cs typeface="Times New Roman" pitchFamily="18" charset="0"/>
              </a:endParaRPr>
            </a:p>
          </p:txBody>
        </p:sp>
      </p:grpSp>
      <p:sp>
        <p:nvSpPr>
          <p:cNvPr id="17" name="Rounded Rectangle 16"/>
          <p:cNvSpPr/>
          <p:nvPr/>
        </p:nvSpPr>
        <p:spPr bwMode="auto">
          <a:xfrm>
            <a:off x="1295400" y="2514600"/>
            <a:ext cx="3352800" cy="2286000"/>
          </a:xfrm>
          <a:prstGeom prst="roundRect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morning" dir="t">
              <a:rot lat="0" lon="0" rev="2400000"/>
            </a:lightRig>
          </a:scene3d>
          <a:sp3d prstMaterial="dkEdge"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orbel" pitchFamily="34" charset="0"/>
              <a:cs typeface="Times New Roman" pitchFamily="18" charset="0"/>
            </a:endParaRPr>
          </a:p>
        </p:txBody>
      </p:sp>
      <p:pic>
        <p:nvPicPr>
          <p:cNvPr id="22" name="Picture 21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9786" y="1381120"/>
            <a:ext cx="452807" cy="429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3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9090" y="1396886"/>
            <a:ext cx="452807" cy="42976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24" name="Picture 2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381120"/>
            <a:ext cx="452807" cy="429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5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9993" y="1385384"/>
            <a:ext cx="452807" cy="42976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1749756" y="4455669"/>
            <a:ext cx="2517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orbel" pitchFamily="34" charset="0"/>
              </a:rPr>
              <a:t>Tenant/DB Partition</a:t>
            </a:r>
            <a:endParaRPr lang="en-US" sz="2000" b="1" i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8" name="Up-Down Arrow 27"/>
          <p:cNvSpPr/>
          <p:nvPr/>
        </p:nvSpPr>
        <p:spPr>
          <a:xfrm rot="18243678">
            <a:off x="3484772" y="4522485"/>
            <a:ext cx="484632" cy="1216152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24" idx="2"/>
            <a:endCxn id="17" idx="0"/>
          </p:cNvCxnSpPr>
          <p:nvPr/>
        </p:nvCxnSpPr>
        <p:spPr>
          <a:xfrm flipH="1">
            <a:off x="2971800" y="1810888"/>
            <a:ext cx="759804" cy="7037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2" idx="2"/>
            <a:endCxn id="17" idx="0"/>
          </p:cNvCxnSpPr>
          <p:nvPr/>
        </p:nvCxnSpPr>
        <p:spPr>
          <a:xfrm flipH="1">
            <a:off x="2971800" y="1810888"/>
            <a:ext cx="1454390" cy="7037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3" idx="2"/>
            <a:endCxn id="17" idx="0"/>
          </p:cNvCxnSpPr>
          <p:nvPr/>
        </p:nvCxnSpPr>
        <p:spPr>
          <a:xfrm>
            <a:off x="2495494" y="1826654"/>
            <a:ext cx="476306" cy="68794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5" idx="2"/>
            <a:endCxn id="17" idx="0"/>
          </p:cNvCxnSpPr>
          <p:nvPr/>
        </p:nvCxnSpPr>
        <p:spPr>
          <a:xfrm flipH="1">
            <a:off x="2971800" y="1815152"/>
            <a:ext cx="154597" cy="6994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-80157" y="26786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rbel" pitchFamily="34" charset="0"/>
              </a:rPr>
              <a:t>Transactions</a:t>
            </a:r>
            <a:endParaRPr lang="en-US" b="1" dirty="0">
              <a:latin typeface="Corbel" pitchFamily="34" charset="0"/>
            </a:endParaRPr>
          </a:p>
        </p:txBody>
      </p:sp>
      <p:sp>
        <p:nvSpPr>
          <p:cNvPr id="44" name="Up-Down Arrow 43"/>
          <p:cNvSpPr/>
          <p:nvPr/>
        </p:nvSpPr>
        <p:spPr>
          <a:xfrm rot="3312179">
            <a:off x="6491306" y="4539115"/>
            <a:ext cx="484632" cy="1216152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-48308" y="4933890"/>
            <a:ext cx="195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rbel" pitchFamily="34" charset="0"/>
              </a:rPr>
              <a:t>Source</a:t>
            </a:r>
            <a:endParaRPr lang="en-US" sz="2000" b="1" dirty="0">
              <a:latin typeface="Corbe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580728" y="4930506"/>
            <a:ext cx="195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rbel" pitchFamily="34" charset="0"/>
              </a:rPr>
              <a:t>Destination</a:t>
            </a:r>
            <a:endParaRPr lang="en-US" sz="2000" b="1" dirty="0">
              <a:latin typeface="Corbe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907974" y="2690749"/>
            <a:ext cx="2855026" cy="1840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6093156" y="4437996"/>
            <a:ext cx="2517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orbel" pitchFamily="34" charset="0"/>
              </a:rPr>
              <a:t>Tenant/DB Partition</a:t>
            </a:r>
            <a:endParaRPr lang="en-US" sz="2000" b="1" i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65" name="Right Arrow 64"/>
          <p:cNvSpPr/>
          <p:nvPr/>
        </p:nvSpPr>
        <p:spPr>
          <a:xfrm>
            <a:off x="4528414" y="3516719"/>
            <a:ext cx="1186586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552700" y="2666999"/>
            <a:ext cx="2928214" cy="1876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698008" y="3095144"/>
            <a:ext cx="2648236" cy="1378477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1698008" y="2743200"/>
            <a:ext cx="2648236" cy="316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11</a:t>
            </a:r>
            <a:r>
              <a:rPr lang="en-US" dirty="0" smtClean="0"/>
              <a:t>, T</a:t>
            </a:r>
            <a:r>
              <a:rPr lang="en-US" baseline="-25000" dirty="0" smtClean="0"/>
              <a:t>12</a:t>
            </a:r>
            <a:r>
              <a:rPr lang="en-US" dirty="0" smtClean="0"/>
              <a:t>, T</a:t>
            </a:r>
            <a:r>
              <a:rPr lang="en-US" baseline="-25000" dirty="0" smtClean="0"/>
              <a:t>13</a:t>
            </a:r>
            <a:r>
              <a:rPr lang="en-US" dirty="0" smtClean="0"/>
              <a:t>, …</a:t>
            </a:r>
            <a:endParaRPr lang="en-US" baseline="-25000" dirty="0"/>
          </a:p>
        </p:txBody>
      </p:sp>
      <p:pic>
        <p:nvPicPr>
          <p:cNvPr id="49" name="Picture 48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1386" y="1371600"/>
            <a:ext cx="452807" cy="429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50" name="Picture 49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371600"/>
            <a:ext cx="452807" cy="429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cxnSp>
        <p:nvCxnSpPr>
          <p:cNvPr id="51" name="Straight Arrow Connector 50"/>
          <p:cNvCxnSpPr>
            <a:stCxn id="50" idx="2"/>
            <a:endCxn id="17" idx="0"/>
          </p:cNvCxnSpPr>
          <p:nvPr/>
        </p:nvCxnSpPr>
        <p:spPr>
          <a:xfrm flipH="1">
            <a:off x="2971800" y="1801368"/>
            <a:ext cx="2131404" cy="713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9" idx="2"/>
            <a:endCxn id="17" idx="0"/>
          </p:cNvCxnSpPr>
          <p:nvPr/>
        </p:nvCxnSpPr>
        <p:spPr>
          <a:xfrm flipH="1">
            <a:off x="2971800" y="1801368"/>
            <a:ext cx="2825990" cy="713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-42057" y="4357697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rbel" pitchFamily="34" charset="0"/>
              </a:rPr>
              <a:t>Track changes</a:t>
            </a:r>
            <a:endParaRPr lang="en-US" b="1" dirty="0">
              <a:latin typeface="Corbe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64425" y="3239200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172</a:t>
            </a:r>
            <a:endParaRPr lang="en-US" sz="1400" dirty="0"/>
          </a:p>
        </p:txBody>
      </p:sp>
      <p:sp>
        <p:nvSpPr>
          <p:cNvPr id="79" name="Rounded Rectangle 78"/>
          <p:cNvSpPr/>
          <p:nvPr/>
        </p:nvSpPr>
        <p:spPr>
          <a:xfrm>
            <a:off x="6011368" y="3105448"/>
            <a:ext cx="2648236" cy="137847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2474025" y="3249100"/>
            <a:ext cx="533400" cy="3055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183</a:t>
            </a:r>
            <a:endParaRPr lang="en-US" sz="1400" dirty="0"/>
          </a:p>
        </p:txBody>
      </p:sp>
      <p:sp>
        <p:nvSpPr>
          <p:cNvPr id="81" name="Rectangle 80"/>
          <p:cNvSpPr/>
          <p:nvPr/>
        </p:nvSpPr>
        <p:spPr>
          <a:xfrm>
            <a:off x="3083625" y="3252065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124</a:t>
            </a:r>
            <a:endParaRPr lang="en-US" sz="1400" dirty="0"/>
          </a:p>
        </p:txBody>
      </p:sp>
      <p:sp>
        <p:nvSpPr>
          <p:cNvPr id="82" name="Rectangle 81"/>
          <p:cNvSpPr/>
          <p:nvPr/>
        </p:nvSpPr>
        <p:spPr>
          <a:xfrm>
            <a:off x="3693225" y="3252065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231</a:t>
            </a:r>
            <a:endParaRPr lang="en-US" sz="1400" dirty="0"/>
          </a:p>
        </p:txBody>
      </p:sp>
      <p:sp>
        <p:nvSpPr>
          <p:cNvPr id="83" name="Rectangle 82"/>
          <p:cNvSpPr/>
          <p:nvPr/>
        </p:nvSpPr>
        <p:spPr>
          <a:xfrm>
            <a:off x="1852550" y="3643950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123</a:t>
            </a:r>
            <a:endParaRPr lang="en-US" sz="1400" dirty="0"/>
          </a:p>
        </p:txBody>
      </p:sp>
      <p:sp>
        <p:nvSpPr>
          <p:cNvPr id="84" name="Rectangle 83"/>
          <p:cNvSpPr/>
          <p:nvPr/>
        </p:nvSpPr>
        <p:spPr>
          <a:xfrm>
            <a:off x="2462150" y="3653850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142</a:t>
            </a:r>
            <a:endParaRPr lang="en-US" sz="1400" dirty="0"/>
          </a:p>
        </p:txBody>
      </p:sp>
      <p:sp>
        <p:nvSpPr>
          <p:cNvPr id="85" name="Rectangle 84"/>
          <p:cNvSpPr/>
          <p:nvPr/>
        </p:nvSpPr>
        <p:spPr>
          <a:xfrm>
            <a:off x="3071750" y="3656815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182</a:t>
            </a:r>
            <a:endParaRPr lang="en-US" sz="1400" dirty="0"/>
          </a:p>
        </p:txBody>
      </p:sp>
      <p:sp>
        <p:nvSpPr>
          <p:cNvPr id="86" name="Rectangle 85"/>
          <p:cNvSpPr/>
          <p:nvPr/>
        </p:nvSpPr>
        <p:spPr>
          <a:xfrm>
            <a:off x="3681350" y="3656815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192</a:t>
            </a:r>
            <a:endParaRPr lang="en-US" sz="1400" dirty="0"/>
          </a:p>
        </p:txBody>
      </p:sp>
      <p:sp>
        <p:nvSpPr>
          <p:cNvPr id="87" name="Rectangle 86"/>
          <p:cNvSpPr/>
          <p:nvPr/>
        </p:nvSpPr>
        <p:spPr>
          <a:xfrm>
            <a:off x="1869375" y="4036825"/>
            <a:ext cx="533400" cy="3055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197</a:t>
            </a:r>
            <a:endParaRPr lang="en-US" sz="1400" dirty="0"/>
          </a:p>
        </p:txBody>
      </p:sp>
      <p:sp>
        <p:nvSpPr>
          <p:cNvPr id="88" name="Rectangle 87"/>
          <p:cNvSpPr/>
          <p:nvPr/>
        </p:nvSpPr>
        <p:spPr>
          <a:xfrm>
            <a:off x="2478975" y="4046725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130</a:t>
            </a:r>
            <a:endParaRPr lang="en-US" sz="1400" dirty="0"/>
          </a:p>
        </p:txBody>
      </p:sp>
      <p:sp>
        <p:nvSpPr>
          <p:cNvPr id="89" name="Rectangle 88"/>
          <p:cNvSpPr/>
          <p:nvPr/>
        </p:nvSpPr>
        <p:spPr>
          <a:xfrm>
            <a:off x="3088575" y="4049690"/>
            <a:ext cx="533400" cy="3055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149</a:t>
            </a:r>
            <a:endParaRPr lang="en-US" sz="1400" dirty="0"/>
          </a:p>
        </p:txBody>
      </p:sp>
      <p:sp>
        <p:nvSpPr>
          <p:cNvPr id="90" name="Rectangle 89"/>
          <p:cNvSpPr/>
          <p:nvPr/>
        </p:nvSpPr>
        <p:spPr>
          <a:xfrm>
            <a:off x="3698175" y="4049690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84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6324600" y="2778029"/>
            <a:ext cx="21336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123, 142, 182, 192, 130, 84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53000" y="5087779"/>
            <a:ext cx="381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latin typeface="+mj-lt"/>
              </a:rPr>
              <a:t>172</a:t>
            </a:r>
            <a:endParaRPr lang="en-US" sz="1600" dirty="0"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105400" y="4876800"/>
            <a:ext cx="381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latin typeface="+mj-lt"/>
              </a:rPr>
              <a:t>124</a:t>
            </a:r>
            <a:endParaRPr lang="en-US" sz="1600" dirty="0"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257800" y="4648200"/>
            <a:ext cx="381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latin typeface="+mj-lt"/>
              </a:rPr>
              <a:t>231</a:t>
            </a:r>
            <a:endParaRPr lang="en-US" sz="1600" dirty="0">
              <a:latin typeface="+mj-lt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5448300" y="4771310"/>
            <a:ext cx="304800" cy="6388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096000" y="3200400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172</a:t>
            </a:r>
            <a:endParaRPr lang="en-US" sz="1400" dirty="0"/>
          </a:p>
        </p:txBody>
      </p:sp>
      <p:sp>
        <p:nvSpPr>
          <p:cNvPr id="67" name="Rectangle 66"/>
          <p:cNvSpPr/>
          <p:nvPr/>
        </p:nvSpPr>
        <p:spPr>
          <a:xfrm>
            <a:off x="6697997" y="3200400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124</a:t>
            </a:r>
            <a:endParaRPr lang="en-US" sz="1400" dirty="0"/>
          </a:p>
        </p:txBody>
      </p:sp>
      <p:sp>
        <p:nvSpPr>
          <p:cNvPr id="68" name="Rectangle 67"/>
          <p:cNvSpPr/>
          <p:nvPr/>
        </p:nvSpPr>
        <p:spPr>
          <a:xfrm>
            <a:off x="7311869" y="3210502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231</a:t>
            </a:r>
            <a:endParaRPr lang="en-US" sz="1400" dirty="0"/>
          </a:p>
        </p:txBody>
      </p:sp>
      <p:pic>
        <p:nvPicPr>
          <p:cNvPr id="136194" name="Picture 2" descr="C:\Users\Sudipto\AppData\Local\Microsoft\Windows\Temporary Internet Files\Content.IE5\WHM21T4B\MC90038371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1" y="2927874"/>
            <a:ext cx="1166364" cy="159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69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7" grpId="0"/>
      <p:bldP spid="27" grpId="1"/>
      <p:bldP spid="61" grpId="0"/>
      <p:bldP spid="61" grpId="1"/>
      <p:bldP spid="62" grpId="0"/>
      <p:bldP spid="62" grpId="1"/>
      <p:bldP spid="66" grpId="0" animBg="1"/>
      <p:bldP spid="67" grpId="0" animBg="1"/>
      <p:bldP spid="6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 bwMode="auto">
          <a:xfrm>
            <a:off x="5611162" y="2514600"/>
            <a:ext cx="3352800" cy="2273135"/>
          </a:xfrm>
          <a:prstGeom prst="roundRect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morning" dir="t">
              <a:rot lat="0" lon="0" rev="2400000"/>
            </a:lightRig>
          </a:scene3d>
          <a:sp3d prstMaterial="dkEdge"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1143000"/>
          </a:xfrm>
        </p:spPr>
        <p:txBody>
          <a:bodyPr/>
          <a:lstStyle/>
          <a:p>
            <a:r>
              <a:rPr lang="en-US" dirty="0" smtClean="0"/>
              <a:t>Phase I: Begin migration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Sudipto Das {sudipto@cs.ucsb.edu}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3B9E2-86B5-4372-91A7-7FB8BB2E82C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Cloud 7"/>
          <p:cNvSpPr/>
          <p:nvPr/>
        </p:nvSpPr>
        <p:spPr bwMode="auto">
          <a:xfrm>
            <a:off x="1143000" y="5410200"/>
            <a:ext cx="7620000" cy="9144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9" name="Flowchart: Magnetic Disk 8"/>
          <p:cNvSpPr/>
          <p:nvPr/>
        </p:nvSpPr>
        <p:spPr bwMode="auto">
          <a:xfrm>
            <a:off x="1981200" y="5559552"/>
            <a:ext cx="914400" cy="612648"/>
          </a:xfrm>
          <a:prstGeom prst="flowChartMagneticDisk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1003">
            <a:schemeClr val="dk1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10" name="Flowchart: Magnetic Disk 9"/>
          <p:cNvSpPr/>
          <p:nvPr/>
        </p:nvSpPr>
        <p:spPr bwMode="auto">
          <a:xfrm>
            <a:off x="3200400" y="5559552"/>
            <a:ext cx="914400" cy="612648"/>
          </a:xfrm>
          <a:prstGeom prst="flowChartMagneticDisk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1003">
            <a:schemeClr val="dk1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11" name="Flowchart: Magnetic Disk 10"/>
          <p:cNvSpPr/>
          <p:nvPr/>
        </p:nvSpPr>
        <p:spPr bwMode="auto">
          <a:xfrm>
            <a:off x="4419600" y="5556504"/>
            <a:ext cx="914400" cy="612648"/>
          </a:xfrm>
          <a:prstGeom prst="flowChartMagneticDisk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1003">
            <a:schemeClr val="dk1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12" name="Flowchart: Magnetic Disk 11"/>
          <p:cNvSpPr/>
          <p:nvPr/>
        </p:nvSpPr>
        <p:spPr bwMode="auto">
          <a:xfrm>
            <a:off x="6629400" y="5523927"/>
            <a:ext cx="914400" cy="612648"/>
          </a:xfrm>
          <a:prstGeom prst="flowChartMagneticDisk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1003">
            <a:schemeClr val="dk1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grpSp>
        <p:nvGrpSpPr>
          <p:cNvPr id="13" name="Group 7"/>
          <p:cNvGrpSpPr/>
          <p:nvPr/>
        </p:nvGrpSpPr>
        <p:grpSpPr>
          <a:xfrm>
            <a:off x="5715000" y="5791200"/>
            <a:ext cx="381000" cy="76200"/>
            <a:chOff x="2057400" y="381000"/>
            <a:chExt cx="381000" cy="76200"/>
          </a:xfrm>
        </p:grpSpPr>
        <p:sp>
          <p:nvSpPr>
            <p:cNvPr id="14" name="Oval 105"/>
            <p:cNvSpPr>
              <a:spLocks noChangeArrowheads="1"/>
            </p:cNvSpPr>
            <p:nvPr/>
          </p:nvSpPr>
          <p:spPr bwMode="auto">
            <a:xfrm>
              <a:off x="2057400" y="381000"/>
              <a:ext cx="76200" cy="762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orbel" pitchFamily="34" charset="0"/>
                <a:cs typeface="Times New Roman" pitchFamily="18" charset="0"/>
              </a:endParaRPr>
            </a:p>
          </p:txBody>
        </p:sp>
        <p:sp>
          <p:nvSpPr>
            <p:cNvPr id="15" name="Oval 105"/>
            <p:cNvSpPr>
              <a:spLocks noChangeArrowheads="1"/>
            </p:cNvSpPr>
            <p:nvPr/>
          </p:nvSpPr>
          <p:spPr bwMode="auto">
            <a:xfrm>
              <a:off x="2209800" y="381000"/>
              <a:ext cx="76200" cy="762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orbel" pitchFamily="34" charset="0"/>
                <a:cs typeface="Times New Roman" pitchFamily="18" charset="0"/>
              </a:endParaRPr>
            </a:p>
          </p:txBody>
        </p:sp>
        <p:sp>
          <p:nvSpPr>
            <p:cNvPr id="16" name="Oval 105"/>
            <p:cNvSpPr>
              <a:spLocks noChangeArrowheads="1"/>
            </p:cNvSpPr>
            <p:nvPr/>
          </p:nvSpPr>
          <p:spPr bwMode="auto">
            <a:xfrm>
              <a:off x="2362200" y="381000"/>
              <a:ext cx="76200" cy="762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orbel" pitchFamily="34" charset="0"/>
                <a:cs typeface="Times New Roman" pitchFamily="18" charset="0"/>
              </a:endParaRPr>
            </a:p>
          </p:txBody>
        </p:sp>
      </p:grpSp>
      <p:sp>
        <p:nvSpPr>
          <p:cNvPr id="17" name="Rounded Rectangle 16"/>
          <p:cNvSpPr/>
          <p:nvPr/>
        </p:nvSpPr>
        <p:spPr bwMode="auto">
          <a:xfrm>
            <a:off x="1295400" y="2514600"/>
            <a:ext cx="3352800" cy="2286000"/>
          </a:xfrm>
          <a:prstGeom prst="roundRect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morning" dir="t">
              <a:rot lat="0" lon="0" rev="2400000"/>
            </a:lightRig>
          </a:scene3d>
          <a:sp3d prstMaterial="dkEdge"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orbel" pitchFamily="34" charset="0"/>
              <a:cs typeface="Times New Roman" pitchFamily="18" charset="0"/>
            </a:endParaRPr>
          </a:p>
        </p:txBody>
      </p:sp>
      <p:pic>
        <p:nvPicPr>
          <p:cNvPr id="22" name="Picture 21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9786" y="1381120"/>
            <a:ext cx="452807" cy="429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3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9090" y="1396886"/>
            <a:ext cx="452807" cy="42976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24" name="Picture 2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381120"/>
            <a:ext cx="452807" cy="429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5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9993" y="1385384"/>
            <a:ext cx="452807" cy="42976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1749756" y="4455669"/>
            <a:ext cx="2517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orbel" pitchFamily="34" charset="0"/>
              </a:rPr>
              <a:t>Tenant/DB Partition</a:t>
            </a:r>
            <a:endParaRPr lang="en-US" sz="2000" b="1" i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8" name="Up-Down Arrow 27"/>
          <p:cNvSpPr/>
          <p:nvPr/>
        </p:nvSpPr>
        <p:spPr>
          <a:xfrm rot="18243678">
            <a:off x="3484772" y="4522485"/>
            <a:ext cx="484632" cy="1216152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24" idx="2"/>
            <a:endCxn id="17" idx="0"/>
          </p:cNvCxnSpPr>
          <p:nvPr/>
        </p:nvCxnSpPr>
        <p:spPr>
          <a:xfrm flipH="1">
            <a:off x="2971800" y="1810888"/>
            <a:ext cx="759804" cy="7037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2" idx="2"/>
            <a:endCxn id="17" idx="0"/>
          </p:cNvCxnSpPr>
          <p:nvPr/>
        </p:nvCxnSpPr>
        <p:spPr>
          <a:xfrm flipH="1">
            <a:off x="2971800" y="1810888"/>
            <a:ext cx="1454390" cy="7037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3" idx="2"/>
            <a:endCxn id="17" idx="0"/>
          </p:cNvCxnSpPr>
          <p:nvPr/>
        </p:nvCxnSpPr>
        <p:spPr>
          <a:xfrm>
            <a:off x="2495494" y="1826654"/>
            <a:ext cx="476306" cy="68794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5" idx="2"/>
            <a:endCxn id="17" idx="0"/>
          </p:cNvCxnSpPr>
          <p:nvPr/>
        </p:nvCxnSpPr>
        <p:spPr>
          <a:xfrm flipH="1">
            <a:off x="2971800" y="1815152"/>
            <a:ext cx="154597" cy="6994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-80157" y="26786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rbel" pitchFamily="34" charset="0"/>
              </a:rPr>
              <a:t>Transactions</a:t>
            </a:r>
            <a:endParaRPr lang="en-US" b="1" dirty="0">
              <a:latin typeface="Corbel" pitchFamily="34" charset="0"/>
            </a:endParaRPr>
          </a:p>
        </p:txBody>
      </p:sp>
      <p:sp>
        <p:nvSpPr>
          <p:cNvPr id="44" name="Up-Down Arrow 43"/>
          <p:cNvSpPr/>
          <p:nvPr/>
        </p:nvSpPr>
        <p:spPr>
          <a:xfrm rot="3312179">
            <a:off x="6491306" y="4539115"/>
            <a:ext cx="484632" cy="1216152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-48308" y="4933890"/>
            <a:ext cx="195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rbel" pitchFamily="34" charset="0"/>
              </a:rPr>
              <a:t>Source</a:t>
            </a:r>
            <a:endParaRPr lang="en-US" sz="2000" b="1" dirty="0">
              <a:latin typeface="Corbe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580728" y="4930506"/>
            <a:ext cx="195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rbel" pitchFamily="34" charset="0"/>
              </a:rPr>
              <a:t>Destination</a:t>
            </a:r>
            <a:endParaRPr lang="en-US" sz="2000" b="1" dirty="0">
              <a:latin typeface="Corbe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907974" y="2690749"/>
            <a:ext cx="2855026" cy="1840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6093156" y="4437996"/>
            <a:ext cx="2517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orbel" pitchFamily="34" charset="0"/>
              </a:rPr>
              <a:t>Tenant/DB Partition</a:t>
            </a:r>
            <a:endParaRPr lang="en-US" sz="2000" b="1" i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65" name="Right Arrow 64"/>
          <p:cNvSpPr/>
          <p:nvPr/>
        </p:nvSpPr>
        <p:spPr>
          <a:xfrm>
            <a:off x="4528414" y="3516719"/>
            <a:ext cx="1186586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552700" y="2666999"/>
            <a:ext cx="2928214" cy="1876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698008" y="3095144"/>
            <a:ext cx="2648236" cy="1378477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1698008" y="2743200"/>
            <a:ext cx="2648236" cy="316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11</a:t>
            </a:r>
            <a:r>
              <a:rPr lang="en-US" dirty="0" smtClean="0"/>
              <a:t>, T</a:t>
            </a:r>
            <a:r>
              <a:rPr lang="en-US" baseline="-25000" dirty="0" smtClean="0"/>
              <a:t>12</a:t>
            </a:r>
            <a:r>
              <a:rPr lang="en-US" dirty="0" smtClean="0"/>
              <a:t>, T</a:t>
            </a:r>
            <a:r>
              <a:rPr lang="en-US" baseline="-25000" dirty="0" smtClean="0"/>
              <a:t>13</a:t>
            </a:r>
            <a:r>
              <a:rPr lang="en-US" dirty="0" smtClean="0"/>
              <a:t>, …</a:t>
            </a:r>
            <a:endParaRPr lang="en-US" baseline="-25000" dirty="0"/>
          </a:p>
        </p:txBody>
      </p:sp>
      <p:pic>
        <p:nvPicPr>
          <p:cNvPr id="49" name="Picture 48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1386" y="1371600"/>
            <a:ext cx="452807" cy="429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50" name="Picture 49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371600"/>
            <a:ext cx="452807" cy="429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cxnSp>
        <p:nvCxnSpPr>
          <p:cNvPr id="51" name="Straight Arrow Connector 50"/>
          <p:cNvCxnSpPr>
            <a:stCxn id="50" idx="2"/>
            <a:endCxn id="17" idx="0"/>
          </p:cNvCxnSpPr>
          <p:nvPr/>
        </p:nvCxnSpPr>
        <p:spPr>
          <a:xfrm flipH="1">
            <a:off x="2971800" y="1801368"/>
            <a:ext cx="2131404" cy="713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9" idx="2"/>
            <a:endCxn id="17" idx="0"/>
          </p:cNvCxnSpPr>
          <p:nvPr/>
        </p:nvCxnSpPr>
        <p:spPr>
          <a:xfrm flipH="1">
            <a:off x="2971800" y="1801368"/>
            <a:ext cx="2825990" cy="713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-42057" y="4357697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rbel" pitchFamily="34" charset="0"/>
              </a:rPr>
              <a:t>Track changes</a:t>
            </a:r>
            <a:endParaRPr lang="en-US" b="1" dirty="0">
              <a:latin typeface="Corbe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64425" y="3239200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172</a:t>
            </a:r>
            <a:endParaRPr lang="en-US" sz="1400" dirty="0"/>
          </a:p>
        </p:txBody>
      </p:sp>
      <p:sp>
        <p:nvSpPr>
          <p:cNvPr id="79" name="Rounded Rectangle 78"/>
          <p:cNvSpPr/>
          <p:nvPr/>
        </p:nvSpPr>
        <p:spPr>
          <a:xfrm>
            <a:off x="6011368" y="3105448"/>
            <a:ext cx="2648236" cy="137847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2474025" y="3249100"/>
            <a:ext cx="533400" cy="3055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183</a:t>
            </a:r>
            <a:endParaRPr lang="en-US" sz="1400" dirty="0"/>
          </a:p>
        </p:txBody>
      </p:sp>
      <p:sp>
        <p:nvSpPr>
          <p:cNvPr id="81" name="Rectangle 80"/>
          <p:cNvSpPr/>
          <p:nvPr/>
        </p:nvSpPr>
        <p:spPr>
          <a:xfrm>
            <a:off x="3083625" y="3252065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124</a:t>
            </a:r>
            <a:endParaRPr lang="en-US" sz="1400" dirty="0"/>
          </a:p>
        </p:txBody>
      </p:sp>
      <p:sp>
        <p:nvSpPr>
          <p:cNvPr id="82" name="Rectangle 81"/>
          <p:cNvSpPr/>
          <p:nvPr/>
        </p:nvSpPr>
        <p:spPr>
          <a:xfrm>
            <a:off x="3693225" y="3252065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231</a:t>
            </a:r>
            <a:endParaRPr lang="en-US" sz="1400" dirty="0"/>
          </a:p>
        </p:txBody>
      </p:sp>
      <p:sp>
        <p:nvSpPr>
          <p:cNvPr id="83" name="Rectangle 82"/>
          <p:cNvSpPr/>
          <p:nvPr/>
        </p:nvSpPr>
        <p:spPr>
          <a:xfrm>
            <a:off x="1852550" y="3643950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123</a:t>
            </a:r>
            <a:endParaRPr lang="en-US" sz="1400" dirty="0"/>
          </a:p>
        </p:txBody>
      </p:sp>
      <p:sp>
        <p:nvSpPr>
          <p:cNvPr id="84" name="Rectangle 83"/>
          <p:cNvSpPr/>
          <p:nvPr/>
        </p:nvSpPr>
        <p:spPr>
          <a:xfrm>
            <a:off x="2462150" y="3653850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142</a:t>
            </a:r>
            <a:endParaRPr lang="en-US" sz="1400" dirty="0"/>
          </a:p>
        </p:txBody>
      </p:sp>
      <p:sp>
        <p:nvSpPr>
          <p:cNvPr id="85" name="Rectangle 84"/>
          <p:cNvSpPr/>
          <p:nvPr/>
        </p:nvSpPr>
        <p:spPr>
          <a:xfrm>
            <a:off x="3071750" y="3656815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182</a:t>
            </a:r>
            <a:endParaRPr lang="en-US" sz="1400" dirty="0"/>
          </a:p>
        </p:txBody>
      </p:sp>
      <p:sp>
        <p:nvSpPr>
          <p:cNvPr id="86" name="Rectangle 85"/>
          <p:cNvSpPr/>
          <p:nvPr/>
        </p:nvSpPr>
        <p:spPr>
          <a:xfrm>
            <a:off x="3681350" y="3656815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192</a:t>
            </a:r>
            <a:endParaRPr lang="en-US" sz="1400" dirty="0"/>
          </a:p>
        </p:txBody>
      </p:sp>
      <p:sp>
        <p:nvSpPr>
          <p:cNvPr id="87" name="Rectangle 86"/>
          <p:cNvSpPr/>
          <p:nvPr/>
        </p:nvSpPr>
        <p:spPr>
          <a:xfrm>
            <a:off x="1869375" y="4036825"/>
            <a:ext cx="533400" cy="3055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197</a:t>
            </a:r>
            <a:endParaRPr lang="en-US" sz="1400" dirty="0"/>
          </a:p>
        </p:txBody>
      </p:sp>
      <p:sp>
        <p:nvSpPr>
          <p:cNvPr id="88" name="Rectangle 87"/>
          <p:cNvSpPr/>
          <p:nvPr/>
        </p:nvSpPr>
        <p:spPr>
          <a:xfrm>
            <a:off x="2478975" y="4046725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130</a:t>
            </a:r>
            <a:endParaRPr lang="en-US" sz="1400" dirty="0"/>
          </a:p>
        </p:txBody>
      </p:sp>
      <p:sp>
        <p:nvSpPr>
          <p:cNvPr id="89" name="Rectangle 88"/>
          <p:cNvSpPr/>
          <p:nvPr/>
        </p:nvSpPr>
        <p:spPr>
          <a:xfrm>
            <a:off x="3088575" y="4049690"/>
            <a:ext cx="533400" cy="3055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149</a:t>
            </a:r>
            <a:endParaRPr lang="en-US" sz="1400" dirty="0"/>
          </a:p>
        </p:txBody>
      </p:sp>
      <p:sp>
        <p:nvSpPr>
          <p:cNvPr id="90" name="Rectangle 89"/>
          <p:cNvSpPr/>
          <p:nvPr/>
        </p:nvSpPr>
        <p:spPr>
          <a:xfrm>
            <a:off x="3698175" y="4049690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84</a:t>
            </a:r>
            <a:endParaRPr lang="en-US" sz="1400" dirty="0"/>
          </a:p>
        </p:txBody>
      </p:sp>
      <p:sp>
        <p:nvSpPr>
          <p:cNvPr id="66" name="Rectangle 65"/>
          <p:cNvSpPr/>
          <p:nvPr/>
        </p:nvSpPr>
        <p:spPr>
          <a:xfrm>
            <a:off x="6096000" y="3200400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172</a:t>
            </a:r>
            <a:endParaRPr lang="en-US" sz="1400" dirty="0"/>
          </a:p>
        </p:txBody>
      </p:sp>
      <p:sp>
        <p:nvSpPr>
          <p:cNvPr id="67" name="Rectangle 66"/>
          <p:cNvSpPr/>
          <p:nvPr/>
        </p:nvSpPr>
        <p:spPr>
          <a:xfrm>
            <a:off x="6697997" y="3200400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124</a:t>
            </a:r>
            <a:endParaRPr lang="en-US" sz="1400" dirty="0"/>
          </a:p>
        </p:txBody>
      </p:sp>
      <p:sp>
        <p:nvSpPr>
          <p:cNvPr id="68" name="Rectangle 67"/>
          <p:cNvSpPr/>
          <p:nvPr/>
        </p:nvSpPr>
        <p:spPr>
          <a:xfrm>
            <a:off x="7311869" y="3210502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231</a:t>
            </a:r>
            <a:endParaRPr lang="en-US" sz="1400" dirty="0"/>
          </a:p>
        </p:txBody>
      </p:sp>
      <p:pic>
        <p:nvPicPr>
          <p:cNvPr id="136194" name="Picture 2" descr="C:\Users\Sudipto\AppData\Local\Microsoft\Windows\Temporary Internet Files\Content.IE5\WHM21T4B\MC90038371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1" y="2927874"/>
            <a:ext cx="1166364" cy="159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angle 68"/>
          <p:cNvSpPr/>
          <p:nvPr/>
        </p:nvSpPr>
        <p:spPr>
          <a:xfrm>
            <a:off x="7941625" y="3210501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123</a:t>
            </a:r>
            <a:endParaRPr lang="en-US" sz="1400" dirty="0"/>
          </a:p>
        </p:txBody>
      </p:sp>
      <p:sp>
        <p:nvSpPr>
          <p:cNvPr id="70" name="Rectangle 69"/>
          <p:cNvSpPr/>
          <p:nvPr/>
        </p:nvSpPr>
        <p:spPr>
          <a:xfrm>
            <a:off x="6705600" y="3620000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142</a:t>
            </a:r>
            <a:endParaRPr lang="en-US" sz="1400" dirty="0"/>
          </a:p>
        </p:txBody>
      </p:sp>
      <p:sp>
        <p:nvSpPr>
          <p:cNvPr id="71" name="Rectangle 70"/>
          <p:cNvSpPr/>
          <p:nvPr/>
        </p:nvSpPr>
        <p:spPr>
          <a:xfrm>
            <a:off x="7315200" y="3622965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182</a:t>
            </a:r>
            <a:endParaRPr lang="en-US" sz="1400" dirty="0"/>
          </a:p>
        </p:txBody>
      </p:sp>
      <p:sp>
        <p:nvSpPr>
          <p:cNvPr id="72" name="Rectangle 71"/>
          <p:cNvSpPr/>
          <p:nvPr/>
        </p:nvSpPr>
        <p:spPr>
          <a:xfrm>
            <a:off x="7924800" y="3622965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192</a:t>
            </a:r>
            <a:endParaRPr lang="en-US" sz="1400" dirty="0"/>
          </a:p>
        </p:txBody>
      </p:sp>
      <p:sp>
        <p:nvSpPr>
          <p:cNvPr id="73" name="Rectangle 72"/>
          <p:cNvSpPr/>
          <p:nvPr/>
        </p:nvSpPr>
        <p:spPr>
          <a:xfrm>
            <a:off x="6096000" y="4012875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130</a:t>
            </a:r>
            <a:endParaRPr lang="en-US" sz="1400" dirty="0"/>
          </a:p>
        </p:txBody>
      </p:sp>
      <p:sp>
        <p:nvSpPr>
          <p:cNvPr id="74" name="Rectangle 73"/>
          <p:cNvSpPr/>
          <p:nvPr/>
        </p:nvSpPr>
        <p:spPr>
          <a:xfrm>
            <a:off x="6096000" y="3622965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84</a:t>
            </a:r>
            <a:endParaRPr lang="en-US" sz="1400" dirty="0"/>
          </a:p>
        </p:txBody>
      </p:sp>
      <p:sp>
        <p:nvSpPr>
          <p:cNvPr id="75" name="Rectangle 74"/>
          <p:cNvSpPr/>
          <p:nvPr/>
        </p:nvSpPr>
        <p:spPr>
          <a:xfrm>
            <a:off x="3693225" y="4049690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287</a:t>
            </a:r>
            <a:endParaRPr lang="en-US" sz="1400" dirty="0"/>
          </a:p>
        </p:txBody>
      </p:sp>
      <p:sp>
        <p:nvSpPr>
          <p:cNvPr id="76" name="Rectangle 75"/>
          <p:cNvSpPr/>
          <p:nvPr/>
        </p:nvSpPr>
        <p:spPr>
          <a:xfrm>
            <a:off x="2485900" y="4049690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105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9129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D6E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D6E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90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 bwMode="auto">
          <a:xfrm>
            <a:off x="5611162" y="2514600"/>
            <a:ext cx="3352800" cy="2273135"/>
          </a:xfrm>
          <a:prstGeom prst="roundRect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morning" dir="t">
              <a:rot lat="0" lon="0" rev="2400000"/>
            </a:lightRig>
          </a:scene3d>
          <a:sp3d prstMaterial="dkEdge"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1143000"/>
          </a:xfrm>
        </p:spPr>
        <p:txBody>
          <a:bodyPr/>
          <a:lstStyle/>
          <a:p>
            <a:r>
              <a:rPr lang="en-US" dirty="0" smtClean="0"/>
              <a:t>Phase II: Iterative phase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Sudipto Das {sudipto@cs.ucsb.edu}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3B9E2-86B5-4372-91A7-7FB8BB2E82C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" name="Cloud 7"/>
          <p:cNvSpPr/>
          <p:nvPr/>
        </p:nvSpPr>
        <p:spPr bwMode="auto">
          <a:xfrm>
            <a:off x="1143000" y="5410200"/>
            <a:ext cx="7620000" cy="9144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9" name="Flowchart: Magnetic Disk 8"/>
          <p:cNvSpPr/>
          <p:nvPr/>
        </p:nvSpPr>
        <p:spPr bwMode="auto">
          <a:xfrm>
            <a:off x="1981200" y="5559552"/>
            <a:ext cx="914400" cy="612648"/>
          </a:xfrm>
          <a:prstGeom prst="flowChartMagneticDisk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1003">
            <a:schemeClr val="dk1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10" name="Flowchart: Magnetic Disk 9"/>
          <p:cNvSpPr/>
          <p:nvPr/>
        </p:nvSpPr>
        <p:spPr bwMode="auto">
          <a:xfrm>
            <a:off x="3200400" y="5559552"/>
            <a:ext cx="914400" cy="612648"/>
          </a:xfrm>
          <a:prstGeom prst="flowChartMagneticDisk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1003">
            <a:schemeClr val="dk1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11" name="Flowchart: Magnetic Disk 10"/>
          <p:cNvSpPr/>
          <p:nvPr/>
        </p:nvSpPr>
        <p:spPr bwMode="auto">
          <a:xfrm>
            <a:off x="4419600" y="5556504"/>
            <a:ext cx="914400" cy="612648"/>
          </a:xfrm>
          <a:prstGeom prst="flowChartMagneticDisk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1003">
            <a:schemeClr val="dk1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12" name="Flowchart: Magnetic Disk 11"/>
          <p:cNvSpPr/>
          <p:nvPr/>
        </p:nvSpPr>
        <p:spPr bwMode="auto">
          <a:xfrm>
            <a:off x="6629400" y="5523927"/>
            <a:ext cx="914400" cy="612648"/>
          </a:xfrm>
          <a:prstGeom prst="flowChartMagneticDisk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1003">
            <a:schemeClr val="dk1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grpSp>
        <p:nvGrpSpPr>
          <p:cNvPr id="13" name="Group 7"/>
          <p:cNvGrpSpPr/>
          <p:nvPr/>
        </p:nvGrpSpPr>
        <p:grpSpPr>
          <a:xfrm>
            <a:off x="5715000" y="5791200"/>
            <a:ext cx="381000" cy="76200"/>
            <a:chOff x="2057400" y="381000"/>
            <a:chExt cx="381000" cy="76200"/>
          </a:xfrm>
        </p:grpSpPr>
        <p:sp>
          <p:nvSpPr>
            <p:cNvPr id="14" name="Oval 105"/>
            <p:cNvSpPr>
              <a:spLocks noChangeArrowheads="1"/>
            </p:cNvSpPr>
            <p:nvPr/>
          </p:nvSpPr>
          <p:spPr bwMode="auto">
            <a:xfrm>
              <a:off x="2057400" y="381000"/>
              <a:ext cx="76200" cy="762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orbel" pitchFamily="34" charset="0"/>
                <a:cs typeface="Times New Roman" pitchFamily="18" charset="0"/>
              </a:endParaRPr>
            </a:p>
          </p:txBody>
        </p:sp>
        <p:sp>
          <p:nvSpPr>
            <p:cNvPr id="15" name="Oval 105"/>
            <p:cNvSpPr>
              <a:spLocks noChangeArrowheads="1"/>
            </p:cNvSpPr>
            <p:nvPr/>
          </p:nvSpPr>
          <p:spPr bwMode="auto">
            <a:xfrm>
              <a:off x="2209800" y="381000"/>
              <a:ext cx="76200" cy="762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orbel" pitchFamily="34" charset="0"/>
                <a:cs typeface="Times New Roman" pitchFamily="18" charset="0"/>
              </a:endParaRPr>
            </a:p>
          </p:txBody>
        </p:sp>
        <p:sp>
          <p:nvSpPr>
            <p:cNvPr id="16" name="Oval 105"/>
            <p:cNvSpPr>
              <a:spLocks noChangeArrowheads="1"/>
            </p:cNvSpPr>
            <p:nvPr/>
          </p:nvSpPr>
          <p:spPr bwMode="auto">
            <a:xfrm>
              <a:off x="2362200" y="381000"/>
              <a:ext cx="76200" cy="762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orbel" pitchFamily="34" charset="0"/>
                <a:cs typeface="Times New Roman" pitchFamily="18" charset="0"/>
              </a:endParaRPr>
            </a:p>
          </p:txBody>
        </p:sp>
      </p:grpSp>
      <p:sp>
        <p:nvSpPr>
          <p:cNvPr id="17" name="Rounded Rectangle 16"/>
          <p:cNvSpPr/>
          <p:nvPr/>
        </p:nvSpPr>
        <p:spPr bwMode="auto">
          <a:xfrm>
            <a:off x="1295400" y="2514600"/>
            <a:ext cx="3352800" cy="2286000"/>
          </a:xfrm>
          <a:prstGeom prst="roundRect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morning" dir="t">
              <a:rot lat="0" lon="0" rev="2400000"/>
            </a:lightRig>
          </a:scene3d>
          <a:sp3d prstMaterial="dkEdge"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orbel" pitchFamily="34" charset="0"/>
              <a:cs typeface="Times New Roman" pitchFamily="18" charset="0"/>
            </a:endParaRPr>
          </a:p>
        </p:txBody>
      </p:sp>
      <p:pic>
        <p:nvPicPr>
          <p:cNvPr id="22" name="Picture 21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9786" y="1381120"/>
            <a:ext cx="452807" cy="429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3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9090" y="1396886"/>
            <a:ext cx="452807" cy="42976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24" name="Picture 2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381120"/>
            <a:ext cx="452807" cy="429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5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9993" y="1385384"/>
            <a:ext cx="452807" cy="42976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1749756" y="4455669"/>
            <a:ext cx="2517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orbel" pitchFamily="34" charset="0"/>
              </a:rPr>
              <a:t>Tenant/DB Partition</a:t>
            </a:r>
            <a:endParaRPr lang="en-US" sz="2000" b="1" i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8" name="Up-Down Arrow 27"/>
          <p:cNvSpPr/>
          <p:nvPr/>
        </p:nvSpPr>
        <p:spPr>
          <a:xfrm rot="18243678">
            <a:off x="3484772" y="4522485"/>
            <a:ext cx="484632" cy="1216152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24" idx="2"/>
            <a:endCxn id="17" idx="0"/>
          </p:cNvCxnSpPr>
          <p:nvPr/>
        </p:nvCxnSpPr>
        <p:spPr>
          <a:xfrm flipH="1">
            <a:off x="2971800" y="1810888"/>
            <a:ext cx="759804" cy="7037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2" idx="2"/>
            <a:endCxn id="17" idx="0"/>
          </p:cNvCxnSpPr>
          <p:nvPr/>
        </p:nvCxnSpPr>
        <p:spPr>
          <a:xfrm flipH="1">
            <a:off x="2971800" y="1810888"/>
            <a:ext cx="1454390" cy="7037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3" idx="2"/>
            <a:endCxn id="17" idx="0"/>
          </p:cNvCxnSpPr>
          <p:nvPr/>
        </p:nvCxnSpPr>
        <p:spPr>
          <a:xfrm>
            <a:off x="2495494" y="1826654"/>
            <a:ext cx="476306" cy="68794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5" idx="2"/>
            <a:endCxn id="17" idx="0"/>
          </p:cNvCxnSpPr>
          <p:nvPr/>
        </p:nvCxnSpPr>
        <p:spPr>
          <a:xfrm flipH="1">
            <a:off x="2971800" y="1815152"/>
            <a:ext cx="154597" cy="6994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-80157" y="26786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rbel" pitchFamily="34" charset="0"/>
              </a:rPr>
              <a:t>Transactions</a:t>
            </a:r>
            <a:endParaRPr lang="en-US" b="1" dirty="0">
              <a:latin typeface="Corbel" pitchFamily="34" charset="0"/>
            </a:endParaRPr>
          </a:p>
        </p:txBody>
      </p:sp>
      <p:sp>
        <p:nvSpPr>
          <p:cNvPr id="44" name="Up-Down Arrow 43"/>
          <p:cNvSpPr/>
          <p:nvPr/>
        </p:nvSpPr>
        <p:spPr>
          <a:xfrm rot="3312179">
            <a:off x="6491306" y="4539115"/>
            <a:ext cx="484632" cy="1216152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-48308" y="4933890"/>
            <a:ext cx="195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rbel" pitchFamily="34" charset="0"/>
              </a:rPr>
              <a:t>Source</a:t>
            </a:r>
            <a:endParaRPr lang="en-US" sz="2000" b="1" dirty="0">
              <a:latin typeface="Corbe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580728" y="4930506"/>
            <a:ext cx="195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rbel" pitchFamily="34" charset="0"/>
              </a:rPr>
              <a:t>Destination</a:t>
            </a:r>
            <a:endParaRPr lang="en-US" sz="2000" b="1" dirty="0">
              <a:latin typeface="Corbe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907974" y="2690749"/>
            <a:ext cx="2855026" cy="1840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6093156" y="4437996"/>
            <a:ext cx="2517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orbel" pitchFamily="34" charset="0"/>
              </a:rPr>
              <a:t>Tenant/DB Partition</a:t>
            </a:r>
            <a:endParaRPr lang="en-US" sz="2000" b="1" i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65" name="Right Arrow 64"/>
          <p:cNvSpPr/>
          <p:nvPr/>
        </p:nvSpPr>
        <p:spPr>
          <a:xfrm>
            <a:off x="4528414" y="3516719"/>
            <a:ext cx="1186586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552700" y="2666999"/>
            <a:ext cx="2928214" cy="1876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698008" y="3095144"/>
            <a:ext cx="2648236" cy="1378477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1698008" y="2743200"/>
            <a:ext cx="2648236" cy="316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2</a:t>
            </a:r>
            <a:r>
              <a:rPr lang="en-US" baseline="-25000" dirty="0" smtClean="0"/>
              <a:t>1</a:t>
            </a:r>
            <a:r>
              <a:rPr lang="en-US" dirty="0" smtClean="0"/>
              <a:t>, T</a:t>
            </a:r>
            <a:r>
              <a:rPr lang="en-US" baseline="-25000" dirty="0"/>
              <a:t>2</a:t>
            </a:r>
            <a:r>
              <a:rPr lang="en-US" baseline="-25000" dirty="0" smtClean="0"/>
              <a:t>2</a:t>
            </a:r>
            <a:r>
              <a:rPr lang="en-US" dirty="0" smtClean="0"/>
              <a:t>, T</a:t>
            </a:r>
            <a:r>
              <a:rPr lang="en-US" baseline="-25000" dirty="0"/>
              <a:t>2</a:t>
            </a:r>
            <a:r>
              <a:rPr lang="en-US" baseline="-25000" dirty="0" smtClean="0"/>
              <a:t>3</a:t>
            </a:r>
            <a:r>
              <a:rPr lang="en-US" dirty="0" smtClean="0"/>
              <a:t>, …</a:t>
            </a:r>
            <a:endParaRPr lang="en-US" baseline="-25000" dirty="0"/>
          </a:p>
        </p:txBody>
      </p:sp>
      <p:pic>
        <p:nvPicPr>
          <p:cNvPr id="49" name="Picture 48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1386" y="1371600"/>
            <a:ext cx="452807" cy="429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50" name="Picture 49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371600"/>
            <a:ext cx="452807" cy="429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cxnSp>
        <p:nvCxnSpPr>
          <p:cNvPr id="51" name="Straight Arrow Connector 50"/>
          <p:cNvCxnSpPr>
            <a:stCxn id="50" idx="2"/>
            <a:endCxn id="17" idx="0"/>
          </p:cNvCxnSpPr>
          <p:nvPr/>
        </p:nvCxnSpPr>
        <p:spPr>
          <a:xfrm flipH="1">
            <a:off x="2971800" y="1801368"/>
            <a:ext cx="2131404" cy="713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9" idx="2"/>
            <a:endCxn id="17" idx="0"/>
          </p:cNvCxnSpPr>
          <p:nvPr/>
        </p:nvCxnSpPr>
        <p:spPr>
          <a:xfrm flipH="1">
            <a:off x="2971800" y="1801368"/>
            <a:ext cx="2825990" cy="713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-42057" y="4357697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rbel" pitchFamily="34" charset="0"/>
              </a:rPr>
              <a:t>Track changes</a:t>
            </a:r>
            <a:endParaRPr lang="en-US" b="1" dirty="0">
              <a:latin typeface="Corbe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64425" y="3239200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172</a:t>
            </a:r>
            <a:endParaRPr lang="en-US" sz="1400" dirty="0"/>
          </a:p>
        </p:txBody>
      </p:sp>
      <p:sp>
        <p:nvSpPr>
          <p:cNvPr id="79" name="Rounded Rectangle 78"/>
          <p:cNvSpPr/>
          <p:nvPr/>
        </p:nvSpPr>
        <p:spPr>
          <a:xfrm>
            <a:off x="6011368" y="3105448"/>
            <a:ext cx="2648236" cy="137847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2474025" y="3249100"/>
            <a:ext cx="533400" cy="3055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183</a:t>
            </a:r>
            <a:endParaRPr lang="en-US" sz="1400" dirty="0"/>
          </a:p>
        </p:txBody>
      </p:sp>
      <p:sp>
        <p:nvSpPr>
          <p:cNvPr id="81" name="Rectangle 80"/>
          <p:cNvSpPr/>
          <p:nvPr/>
        </p:nvSpPr>
        <p:spPr>
          <a:xfrm>
            <a:off x="3083625" y="3252065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124</a:t>
            </a:r>
            <a:endParaRPr lang="en-US" sz="1400" dirty="0"/>
          </a:p>
        </p:txBody>
      </p:sp>
      <p:sp>
        <p:nvSpPr>
          <p:cNvPr id="82" name="Rectangle 81"/>
          <p:cNvSpPr/>
          <p:nvPr/>
        </p:nvSpPr>
        <p:spPr>
          <a:xfrm>
            <a:off x="3693225" y="3252065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231</a:t>
            </a:r>
            <a:endParaRPr lang="en-US" sz="1400" dirty="0"/>
          </a:p>
        </p:txBody>
      </p:sp>
      <p:sp>
        <p:nvSpPr>
          <p:cNvPr id="83" name="Rectangle 82"/>
          <p:cNvSpPr/>
          <p:nvPr/>
        </p:nvSpPr>
        <p:spPr>
          <a:xfrm>
            <a:off x="1852550" y="3643950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123</a:t>
            </a:r>
            <a:endParaRPr lang="en-US" sz="1400" dirty="0"/>
          </a:p>
        </p:txBody>
      </p:sp>
      <p:sp>
        <p:nvSpPr>
          <p:cNvPr id="84" name="Rectangle 83"/>
          <p:cNvSpPr/>
          <p:nvPr/>
        </p:nvSpPr>
        <p:spPr>
          <a:xfrm>
            <a:off x="2462150" y="3653850"/>
            <a:ext cx="533400" cy="3055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142</a:t>
            </a:r>
            <a:endParaRPr lang="en-US" sz="1400" dirty="0"/>
          </a:p>
        </p:txBody>
      </p:sp>
      <p:sp>
        <p:nvSpPr>
          <p:cNvPr id="85" name="Rectangle 84"/>
          <p:cNvSpPr/>
          <p:nvPr/>
        </p:nvSpPr>
        <p:spPr>
          <a:xfrm>
            <a:off x="3071750" y="3656815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182</a:t>
            </a:r>
            <a:endParaRPr lang="en-US" sz="1400" dirty="0"/>
          </a:p>
        </p:txBody>
      </p:sp>
      <p:sp>
        <p:nvSpPr>
          <p:cNvPr id="86" name="Rectangle 85"/>
          <p:cNvSpPr/>
          <p:nvPr/>
        </p:nvSpPr>
        <p:spPr>
          <a:xfrm>
            <a:off x="3681350" y="3656815"/>
            <a:ext cx="533400" cy="3055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192</a:t>
            </a:r>
            <a:endParaRPr lang="en-US" sz="1400" dirty="0"/>
          </a:p>
        </p:txBody>
      </p:sp>
      <p:sp>
        <p:nvSpPr>
          <p:cNvPr id="87" name="Rectangle 86"/>
          <p:cNvSpPr/>
          <p:nvPr/>
        </p:nvSpPr>
        <p:spPr>
          <a:xfrm>
            <a:off x="1869375" y="4036825"/>
            <a:ext cx="533400" cy="3055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197</a:t>
            </a:r>
            <a:endParaRPr lang="en-US" sz="1400" dirty="0"/>
          </a:p>
        </p:txBody>
      </p:sp>
      <p:sp>
        <p:nvSpPr>
          <p:cNvPr id="89" name="Rectangle 88"/>
          <p:cNvSpPr/>
          <p:nvPr/>
        </p:nvSpPr>
        <p:spPr>
          <a:xfrm>
            <a:off x="3088575" y="4049690"/>
            <a:ext cx="533400" cy="3055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149</a:t>
            </a:r>
            <a:endParaRPr lang="en-US" sz="1400" dirty="0"/>
          </a:p>
        </p:txBody>
      </p:sp>
      <p:sp>
        <p:nvSpPr>
          <p:cNvPr id="66" name="Rectangle 65"/>
          <p:cNvSpPr/>
          <p:nvPr/>
        </p:nvSpPr>
        <p:spPr>
          <a:xfrm>
            <a:off x="6096000" y="3200400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172</a:t>
            </a:r>
            <a:endParaRPr lang="en-US" sz="1400" dirty="0"/>
          </a:p>
        </p:txBody>
      </p:sp>
      <p:sp>
        <p:nvSpPr>
          <p:cNvPr id="67" name="Rectangle 66"/>
          <p:cNvSpPr/>
          <p:nvPr/>
        </p:nvSpPr>
        <p:spPr>
          <a:xfrm>
            <a:off x="6697997" y="3200400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124</a:t>
            </a:r>
            <a:endParaRPr lang="en-US" sz="1400" dirty="0"/>
          </a:p>
        </p:txBody>
      </p:sp>
      <p:sp>
        <p:nvSpPr>
          <p:cNvPr id="68" name="Rectangle 67"/>
          <p:cNvSpPr/>
          <p:nvPr/>
        </p:nvSpPr>
        <p:spPr>
          <a:xfrm>
            <a:off x="7311869" y="3210502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231</a:t>
            </a:r>
            <a:endParaRPr lang="en-US" sz="1400" dirty="0"/>
          </a:p>
        </p:txBody>
      </p:sp>
      <p:pic>
        <p:nvPicPr>
          <p:cNvPr id="136194" name="Picture 2" descr="C:\Users\Sudipto\AppData\Local\Microsoft\Windows\Temporary Internet Files\Content.IE5\WHM21T4B\MC90038371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1" y="2927874"/>
            <a:ext cx="1166364" cy="159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angle 68"/>
          <p:cNvSpPr/>
          <p:nvPr/>
        </p:nvSpPr>
        <p:spPr>
          <a:xfrm>
            <a:off x="7941625" y="3210501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123</a:t>
            </a:r>
            <a:endParaRPr lang="en-US" sz="1400" dirty="0"/>
          </a:p>
        </p:txBody>
      </p:sp>
      <p:sp>
        <p:nvSpPr>
          <p:cNvPr id="70" name="Rectangle 69"/>
          <p:cNvSpPr/>
          <p:nvPr/>
        </p:nvSpPr>
        <p:spPr>
          <a:xfrm>
            <a:off x="6705600" y="3620000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142</a:t>
            </a:r>
            <a:endParaRPr lang="en-US" sz="1400" dirty="0"/>
          </a:p>
        </p:txBody>
      </p:sp>
      <p:sp>
        <p:nvSpPr>
          <p:cNvPr id="71" name="Rectangle 70"/>
          <p:cNvSpPr/>
          <p:nvPr/>
        </p:nvSpPr>
        <p:spPr>
          <a:xfrm>
            <a:off x="7315200" y="3622965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182</a:t>
            </a:r>
            <a:endParaRPr lang="en-US" sz="1400" dirty="0"/>
          </a:p>
        </p:txBody>
      </p:sp>
      <p:sp>
        <p:nvSpPr>
          <p:cNvPr id="72" name="Rectangle 71"/>
          <p:cNvSpPr/>
          <p:nvPr/>
        </p:nvSpPr>
        <p:spPr>
          <a:xfrm>
            <a:off x="7924800" y="3622965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192</a:t>
            </a:r>
            <a:endParaRPr lang="en-US" sz="1400" dirty="0"/>
          </a:p>
        </p:txBody>
      </p:sp>
      <p:sp>
        <p:nvSpPr>
          <p:cNvPr id="73" name="Rectangle 72"/>
          <p:cNvSpPr/>
          <p:nvPr/>
        </p:nvSpPr>
        <p:spPr>
          <a:xfrm>
            <a:off x="6096000" y="4012875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130</a:t>
            </a:r>
            <a:endParaRPr lang="en-US" sz="1400" dirty="0"/>
          </a:p>
        </p:txBody>
      </p:sp>
      <p:sp>
        <p:nvSpPr>
          <p:cNvPr id="74" name="Rectangle 73"/>
          <p:cNvSpPr/>
          <p:nvPr/>
        </p:nvSpPr>
        <p:spPr>
          <a:xfrm>
            <a:off x="6096000" y="3622965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84</a:t>
            </a:r>
            <a:endParaRPr lang="en-US" sz="1400" dirty="0"/>
          </a:p>
        </p:txBody>
      </p:sp>
      <p:sp>
        <p:nvSpPr>
          <p:cNvPr id="75" name="Rectangle 74"/>
          <p:cNvSpPr/>
          <p:nvPr/>
        </p:nvSpPr>
        <p:spPr>
          <a:xfrm>
            <a:off x="3693225" y="4060208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287</a:t>
            </a:r>
            <a:endParaRPr lang="en-US" sz="1400" dirty="0"/>
          </a:p>
        </p:txBody>
      </p:sp>
      <p:sp>
        <p:nvSpPr>
          <p:cNvPr id="76" name="Rectangle 75"/>
          <p:cNvSpPr/>
          <p:nvPr/>
        </p:nvSpPr>
        <p:spPr>
          <a:xfrm>
            <a:off x="2485900" y="4052248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105</a:t>
            </a:r>
            <a:endParaRPr lang="en-US" sz="1400" dirty="0"/>
          </a:p>
        </p:txBody>
      </p:sp>
      <p:sp>
        <p:nvSpPr>
          <p:cNvPr id="77" name="TextBox 76"/>
          <p:cNvSpPr txBox="1"/>
          <p:nvPr/>
        </p:nvSpPr>
        <p:spPr>
          <a:xfrm>
            <a:off x="4888675" y="2532159"/>
            <a:ext cx="445325" cy="221599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-84</a:t>
            </a:r>
          </a:p>
          <a:p>
            <a:pPr algn="ctr"/>
            <a:r>
              <a:rPr lang="en-US" sz="1600" dirty="0" smtClean="0">
                <a:latin typeface="+mj-lt"/>
              </a:rPr>
              <a:t>-130,</a:t>
            </a:r>
          </a:p>
          <a:p>
            <a:pPr algn="ctr"/>
            <a:r>
              <a:rPr lang="en-US" sz="1600" dirty="0" smtClean="0">
                <a:latin typeface="+mj-lt"/>
              </a:rPr>
              <a:t>105,</a:t>
            </a:r>
          </a:p>
          <a:p>
            <a:pPr algn="ctr"/>
            <a:r>
              <a:rPr lang="en-US" sz="1600" dirty="0" smtClean="0">
                <a:latin typeface="+mj-lt"/>
              </a:rPr>
              <a:t>287,</a:t>
            </a:r>
          </a:p>
          <a:p>
            <a:pPr algn="ctr"/>
            <a:r>
              <a:rPr lang="en-US" sz="1600" dirty="0" smtClean="0">
                <a:latin typeface="+mj-lt"/>
              </a:rPr>
              <a:t>183,</a:t>
            </a:r>
          </a:p>
          <a:p>
            <a:pPr algn="ctr"/>
            <a:r>
              <a:rPr lang="en-US" sz="1600" dirty="0" smtClean="0">
                <a:latin typeface="+mj-lt"/>
              </a:rPr>
              <a:t>142,</a:t>
            </a:r>
          </a:p>
          <a:p>
            <a:pPr algn="ctr"/>
            <a:r>
              <a:rPr lang="en-US" sz="1600" dirty="0" smtClean="0">
                <a:latin typeface="+mj-lt"/>
              </a:rPr>
              <a:t>192,</a:t>
            </a:r>
          </a:p>
          <a:p>
            <a:pPr algn="ctr"/>
            <a:r>
              <a:rPr lang="en-US" sz="1600" dirty="0" smtClean="0">
                <a:latin typeface="+mj-lt"/>
              </a:rPr>
              <a:t>197,</a:t>
            </a:r>
          </a:p>
          <a:p>
            <a:pPr algn="ctr"/>
            <a:r>
              <a:rPr lang="en-US" sz="1600" dirty="0" smtClean="0">
                <a:latin typeface="+mj-lt"/>
              </a:rPr>
              <a:t>149</a:t>
            </a:r>
          </a:p>
        </p:txBody>
      </p:sp>
    </p:spTree>
    <p:extLst>
      <p:ext uri="{BB962C8B-B14F-4D97-AF65-F5344CB8AC3E}">
        <p14:creationId xmlns:p14="http://schemas.microsoft.com/office/powerpoint/2010/main" val="36490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 bwMode="auto">
          <a:xfrm>
            <a:off x="5611162" y="2514600"/>
            <a:ext cx="3352800" cy="2273135"/>
          </a:xfrm>
          <a:prstGeom prst="roundRect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morning" dir="t">
              <a:rot lat="0" lon="0" rev="2400000"/>
            </a:lightRig>
          </a:scene3d>
          <a:sp3d prstMaterial="dkEdge"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1143000"/>
          </a:xfrm>
        </p:spPr>
        <p:txBody>
          <a:bodyPr/>
          <a:lstStyle/>
          <a:p>
            <a:r>
              <a:rPr lang="en-US" dirty="0" smtClean="0"/>
              <a:t>Phase II: Iterative phase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Sudipto Das {sudipto@cs.ucsb.edu}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3B9E2-86B5-4372-91A7-7FB8BB2E82C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Cloud 7"/>
          <p:cNvSpPr/>
          <p:nvPr/>
        </p:nvSpPr>
        <p:spPr bwMode="auto">
          <a:xfrm>
            <a:off x="1143000" y="5410200"/>
            <a:ext cx="7620000" cy="9144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9" name="Flowchart: Magnetic Disk 8"/>
          <p:cNvSpPr/>
          <p:nvPr/>
        </p:nvSpPr>
        <p:spPr bwMode="auto">
          <a:xfrm>
            <a:off x="1981200" y="5559552"/>
            <a:ext cx="914400" cy="612648"/>
          </a:xfrm>
          <a:prstGeom prst="flowChartMagneticDisk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1003">
            <a:schemeClr val="dk1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10" name="Flowchart: Magnetic Disk 9"/>
          <p:cNvSpPr/>
          <p:nvPr/>
        </p:nvSpPr>
        <p:spPr bwMode="auto">
          <a:xfrm>
            <a:off x="3200400" y="5559552"/>
            <a:ext cx="914400" cy="612648"/>
          </a:xfrm>
          <a:prstGeom prst="flowChartMagneticDisk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1003">
            <a:schemeClr val="dk1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11" name="Flowchart: Magnetic Disk 10"/>
          <p:cNvSpPr/>
          <p:nvPr/>
        </p:nvSpPr>
        <p:spPr bwMode="auto">
          <a:xfrm>
            <a:off x="4419600" y="5556504"/>
            <a:ext cx="914400" cy="612648"/>
          </a:xfrm>
          <a:prstGeom prst="flowChartMagneticDisk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1003">
            <a:schemeClr val="dk1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12" name="Flowchart: Magnetic Disk 11"/>
          <p:cNvSpPr/>
          <p:nvPr/>
        </p:nvSpPr>
        <p:spPr bwMode="auto">
          <a:xfrm>
            <a:off x="6629400" y="5523927"/>
            <a:ext cx="914400" cy="612648"/>
          </a:xfrm>
          <a:prstGeom prst="flowChartMagneticDisk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1003">
            <a:schemeClr val="dk1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grpSp>
        <p:nvGrpSpPr>
          <p:cNvPr id="13" name="Group 7"/>
          <p:cNvGrpSpPr/>
          <p:nvPr/>
        </p:nvGrpSpPr>
        <p:grpSpPr>
          <a:xfrm>
            <a:off x="5715000" y="5791200"/>
            <a:ext cx="381000" cy="76200"/>
            <a:chOff x="2057400" y="381000"/>
            <a:chExt cx="381000" cy="76200"/>
          </a:xfrm>
        </p:grpSpPr>
        <p:sp>
          <p:nvSpPr>
            <p:cNvPr id="14" name="Oval 105"/>
            <p:cNvSpPr>
              <a:spLocks noChangeArrowheads="1"/>
            </p:cNvSpPr>
            <p:nvPr/>
          </p:nvSpPr>
          <p:spPr bwMode="auto">
            <a:xfrm>
              <a:off x="2057400" y="381000"/>
              <a:ext cx="76200" cy="762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orbel" pitchFamily="34" charset="0"/>
                <a:cs typeface="Times New Roman" pitchFamily="18" charset="0"/>
              </a:endParaRPr>
            </a:p>
          </p:txBody>
        </p:sp>
        <p:sp>
          <p:nvSpPr>
            <p:cNvPr id="15" name="Oval 105"/>
            <p:cNvSpPr>
              <a:spLocks noChangeArrowheads="1"/>
            </p:cNvSpPr>
            <p:nvPr/>
          </p:nvSpPr>
          <p:spPr bwMode="auto">
            <a:xfrm>
              <a:off x="2209800" y="381000"/>
              <a:ext cx="76200" cy="762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orbel" pitchFamily="34" charset="0"/>
                <a:cs typeface="Times New Roman" pitchFamily="18" charset="0"/>
              </a:endParaRPr>
            </a:p>
          </p:txBody>
        </p:sp>
        <p:sp>
          <p:nvSpPr>
            <p:cNvPr id="16" name="Oval 105"/>
            <p:cNvSpPr>
              <a:spLocks noChangeArrowheads="1"/>
            </p:cNvSpPr>
            <p:nvPr/>
          </p:nvSpPr>
          <p:spPr bwMode="auto">
            <a:xfrm>
              <a:off x="2362200" y="381000"/>
              <a:ext cx="76200" cy="762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orbel" pitchFamily="34" charset="0"/>
                <a:cs typeface="Times New Roman" pitchFamily="18" charset="0"/>
              </a:endParaRPr>
            </a:p>
          </p:txBody>
        </p:sp>
      </p:grpSp>
      <p:sp>
        <p:nvSpPr>
          <p:cNvPr id="17" name="Rounded Rectangle 16"/>
          <p:cNvSpPr/>
          <p:nvPr/>
        </p:nvSpPr>
        <p:spPr bwMode="auto">
          <a:xfrm>
            <a:off x="1295400" y="2514600"/>
            <a:ext cx="3352800" cy="2286000"/>
          </a:xfrm>
          <a:prstGeom prst="roundRect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morning" dir="t">
              <a:rot lat="0" lon="0" rev="2400000"/>
            </a:lightRig>
          </a:scene3d>
          <a:sp3d prstMaterial="dkEdge"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orbel" pitchFamily="34" charset="0"/>
              <a:cs typeface="Times New Roman" pitchFamily="18" charset="0"/>
            </a:endParaRPr>
          </a:p>
        </p:txBody>
      </p:sp>
      <p:pic>
        <p:nvPicPr>
          <p:cNvPr id="22" name="Picture 21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9786" y="1381120"/>
            <a:ext cx="452807" cy="429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3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9090" y="1396886"/>
            <a:ext cx="452807" cy="42976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24" name="Picture 2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381120"/>
            <a:ext cx="452807" cy="429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5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9993" y="1385384"/>
            <a:ext cx="452807" cy="42976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1749756" y="4455669"/>
            <a:ext cx="2517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orbel" pitchFamily="34" charset="0"/>
              </a:rPr>
              <a:t>Tenant/DB Partition</a:t>
            </a:r>
            <a:endParaRPr lang="en-US" sz="2000" b="1" i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8" name="Up-Down Arrow 27"/>
          <p:cNvSpPr/>
          <p:nvPr/>
        </p:nvSpPr>
        <p:spPr>
          <a:xfrm rot="18243678">
            <a:off x="3484772" y="4522485"/>
            <a:ext cx="484632" cy="1216152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24" idx="2"/>
            <a:endCxn id="17" idx="0"/>
          </p:cNvCxnSpPr>
          <p:nvPr/>
        </p:nvCxnSpPr>
        <p:spPr>
          <a:xfrm flipH="1">
            <a:off x="2971800" y="1810888"/>
            <a:ext cx="759804" cy="7037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2" idx="2"/>
            <a:endCxn id="17" idx="0"/>
          </p:cNvCxnSpPr>
          <p:nvPr/>
        </p:nvCxnSpPr>
        <p:spPr>
          <a:xfrm flipH="1">
            <a:off x="2971800" y="1810888"/>
            <a:ext cx="1454390" cy="7037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3" idx="2"/>
            <a:endCxn id="17" idx="0"/>
          </p:cNvCxnSpPr>
          <p:nvPr/>
        </p:nvCxnSpPr>
        <p:spPr>
          <a:xfrm>
            <a:off x="2495494" y="1826654"/>
            <a:ext cx="476306" cy="68794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5" idx="2"/>
            <a:endCxn id="17" idx="0"/>
          </p:cNvCxnSpPr>
          <p:nvPr/>
        </p:nvCxnSpPr>
        <p:spPr>
          <a:xfrm flipH="1">
            <a:off x="2971800" y="1815152"/>
            <a:ext cx="154597" cy="6994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-80157" y="26786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rbel" pitchFamily="34" charset="0"/>
              </a:rPr>
              <a:t>Transactions</a:t>
            </a:r>
            <a:endParaRPr lang="en-US" b="1" dirty="0">
              <a:latin typeface="Corbel" pitchFamily="34" charset="0"/>
            </a:endParaRPr>
          </a:p>
        </p:txBody>
      </p:sp>
      <p:sp>
        <p:nvSpPr>
          <p:cNvPr id="44" name="Up-Down Arrow 43"/>
          <p:cNvSpPr/>
          <p:nvPr/>
        </p:nvSpPr>
        <p:spPr>
          <a:xfrm rot="3312179">
            <a:off x="6491306" y="4539115"/>
            <a:ext cx="484632" cy="1216152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-48308" y="4933890"/>
            <a:ext cx="195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rbel" pitchFamily="34" charset="0"/>
              </a:rPr>
              <a:t>Source</a:t>
            </a:r>
            <a:endParaRPr lang="en-US" sz="2000" b="1" dirty="0">
              <a:latin typeface="Corbe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580728" y="4930506"/>
            <a:ext cx="195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rbel" pitchFamily="34" charset="0"/>
              </a:rPr>
              <a:t>Destination</a:t>
            </a:r>
            <a:endParaRPr lang="en-US" sz="2000" b="1" dirty="0">
              <a:latin typeface="Corbe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907974" y="2690749"/>
            <a:ext cx="2855026" cy="1840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6093156" y="4437996"/>
            <a:ext cx="2517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orbel" pitchFamily="34" charset="0"/>
              </a:rPr>
              <a:t>Tenant/DB Partition</a:t>
            </a:r>
            <a:endParaRPr lang="en-US" sz="2000" b="1" i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65" name="Right Arrow 64"/>
          <p:cNvSpPr/>
          <p:nvPr/>
        </p:nvSpPr>
        <p:spPr>
          <a:xfrm>
            <a:off x="4528414" y="3516719"/>
            <a:ext cx="1186586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552700" y="2666999"/>
            <a:ext cx="2928214" cy="1876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698008" y="3095144"/>
            <a:ext cx="2648236" cy="1378477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1698008" y="2743200"/>
            <a:ext cx="2648236" cy="316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2</a:t>
            </a:r>
            <a:r>
              <a:rPr lang="en-US" baseline="-25000" dirty="0" smtClean="0"/>
              <a:t>1</a:t>
            </a:r>
            <a:r>
              <a:rPr lang="en-US" dirty="0" smtClean="0"/>
              <a:t>, T</a:t>
            </a:r>
            <a:r>
              <a:rPr lang="en-US" baseline="-25000" dirty="0"/>
              <a:t>2</a:t>
            </a:r>
            <a:r>
              <a:rPr lang="en-US" baseline="-25000" dirty="0" smtClean="0"/>
              <a:t>2</a:t>
            </a:r>
            <a:r>
              <a:rPr lang="en-US" dirty="0" smtClean="0"/>
              <a:t>, T</a:t>
            </a:r>
            <a:r>
              <a:rPr lang="en-US" baseline="-25000" dirty="0"/>
              <a:t>2</a:t>
            </a:r>
            <a:r>
              <a:rPr lang="en-US" baseline="-25000" dirty="0" smtClean="0"/>
              <a:t>3</a:t>
            </a:r>
            <a:r>
              <a:rPr lang="en-US" dirty="0" smtClean="0"/>
              <a:t>, …</a:t>
            </a:r>
            <a:endParaRPr lang="en-US" baseline="-25000" dirty="0"/>
          </a:p>
        </p:txBody>
      </p:sp>
      <p:pic>
        <p:nvPicPr>
          <p:cNvPr id="49" name="Picture 48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1386" y="1371600"/>
            <a:ext cx="452807" cy="429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50" name="Picture 49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371600"/>
            <a:ext cx="452807" cy="429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cxnSp>
        <p:nvCxnSpPr>
          <p:cNvPr id="51" name="Straight Arrow Connector 50"/>
          <p:cNvCxnSpPr>
            <a:stCxn id="50" idx="2"/>
            <a:endCxn id="17" idx="0"/>
          </p:cNvCxnSpPr>
          <p:nvPr/>
        </p:nvCxnSpPr>
        <p:spPr>
          <a:xfrm flipH="1">
            <a:off x="2971800" y="1801368"/>
            <a:ext cx="2131404" cy="713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9" idx="2"/>
            <a:endCxn id="17" idx="0"/>
          </p:cNvCxnSpPr>
          <p:nvPr/>
        </p:nvCxnSpPr>
        <p:spPr>
          <a:xfrm flipH="1">
            <a:off x="2971800" y="1801368"/>
            <a:ext cx="2825990" cy="713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-42057" y="4357697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rbel" pitchFamily="34" charset="0"/>
              </a:rPr>
              <a:t>Track changes</a:t>
            </a:r>
            <a:endParaRPr lang="en-US" b="1" dirty="0">
              <a:latin typeface="Corbe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64425" y="3239200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172</a:t>
            </a:r>
            <a:endParaRPr lang="en-US" sz="1400" dirty="0"/>
          </a:p>
        </p:txBody>
      </p:sp>
      <p:sp>
        <p:nvSpPr>
          <p:cNvPr id="79" name="Rounded Rectangle 78"/>
          <p:cNvSpPr/>
          <p:nvPr/>
        </p:nvSpPr>
        <p:spPr>
          <a:xfrm>
            <a:off x="6011368" y="3105448"/>
            <a:ext cx="2648236" cy="137847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2474025" y="3249100"/>
            <a:ext cx="533400" cy="3055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183</a:t>
            </a:r>
            <a:endParaRPr lang="en-US" sz="1400" dirty="0"/>
          </a:p>
        </p:txBody>
      </p:sp>
      <p:sp>
        <p:nvSpPr>
          <p:cNvPr id="81" name="Rectangle 80"/>
          <p:cNvSpPr/>
          <p:nvPr/>
        </p:nvSpPr>
        <p:spPr>
          <a:xfrm>
            <a:off x="3083625" y="3252065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124</a:t>
            </a:r>
            <a:endParaRPr lang="en-US" sz="1400" dirty="0"/>
          </a:p>
        </p:txBody>
      </p:sp>
      <p:sp>
        <p:nvSpPr>
          <p:cNvPr id="82" name="Rectangle 81"/>
          <p:cNvSpPr/>
          <p:nvPr/>
        </p:nvSpPr>
        <p:spPr>
          <a:xfrm>
            <a:off x="3693225" y="3252065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231</a:t>
            </a:r>
            <a:endParaRPr lang="en-US" sz="1400" dirty="0"/>
          </a:p>
        </p:txBody>
      </p:sp>
      <p:sp>
        <p:nvSpPr>
          <p:cNvPr id="83" name="Rectangle 82"/>
          <p:cNvSpPr/>
          <p:nvPr/>
        </p:nvSpPr>
        <p:spPr>
          <a:xfrm>
            <a:off x="1852550" y="3643950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123</a:t>
            </a:r>
            <a:endParaRPr lang="en-US" sz="1400" dirty="0"/>
          </a:p>
        </p:txBody>
      </p:sp>
      <p:sp>
        <p:nvSpPr>
          <p:cNvPr id="84" name="Rectangle 83"/>
          <p:cNvSpPr/>
          <p:nvPr/>
        </p:nvSpPr>
        <p:spPr>
          <a:xfrm>
            <a:off x="2462150" y="3653850"/>
            <a:ext cx="533400" cy="3055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142</a:t>
            </a:r>
            <a:endParaRPr lang="en-US" sz="1400" dirty="0"/>
          </a:p>
        </p:txBody>
      </p:sp>
      <p:sp>
        <p:nvSpPr>
          <p:cNvPr id="85" name="Rectangle 84"/>
          <p:cNvSpPr/>
          <p:nvPr/>
        </p:nvSpPr>
        <p:spPr>
          <a:xfrm>
            <a:off x="3071750" y="3656815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182</a:t>
            </a:r>
            <a:endParaRPr lang="en-US" sz="1400" dirty="0"/>
          </a:p>
        </p:txBody>
      </p:sp>
      <p:sp>
        <p:nvSpPr>
          <p:cNvPr id="86" name="Rectangle 85"/>
          <p:cNvSpPr/>
          <p:nvPr/>
        </p:nvSpPr>
        <p:spPr>
          <a:xfrm>
            <a:off x="3681350" y="3656815"/>
            <a:ext cx="533400" cy="3055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192</a:t>
            </a:r>
            <a:endParaRPr lang="en-US" sz="1400" dirty="0"/>
          </a:p>
        </p:txBody>
      </p:sp>
      <p:sp>
        <p:nvSpPr>
          <p:cNvPr id="87" name="Rectangle 86"/>
          <p:cNvSpPr/>
          <p:nvPr/>
        </p:nvSpPr>
        <p:spPr>
          <a:xfrm>
            <a:off x="1869375" y="4036825"/>
            <a:ext cx="533400" cy="3055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197</a:t>
            </a:r>
            <a:endParaRPr lang="en-US" sz="1400" dirty="0"/>
          </a:p>
        </p:txBody>
      </p:sp>
      <p:sp>
        <p:nvSpPr>
          <p:cNvPr id="89" name="Rectangle 88"/>
          <p:cNvSpPr/>
          <p:nvPr/>
        </p:nvSpPr>
        <p:spPr>
          <a:xfrm>
            <a:off x="3088575" y="4049690"/>
            <a:ext cx="533400" cy="3055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149</a:t>
            </a:r>
            <a:endParaRPr lang="en-US" sz="1400" dirty="0"/>
          </a:p>
        </p:txBody>
      </p:sp>
      <p:sp>
        <p:nvSpPr>
          <p:cNvPr id="66" name="Rectangle 65"/>
          <p:cNvSpPr/>
          <p:nvPr/>
        </p:nvSpPr>
        <p:spPr>
          <a:xfrm>
            <a:off x="6096000" y="3200400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172</a:t>
            </a:r>
            <a:endParaRPr lang="en-US" sz="1400" dirty="0"/>
          </a:p>
        </p:txBody>
      </p:sp>
      <p:sp>
        <p:nvSpPr>
          <p:cNvPr id="67" name="Rectangle 66"/>
          <p:cNvSpPr/>
          <p:nvPr/>
        </p:nvSpPr>
        <p:spPr>
          <a:xfrm>
            <a:off x="6697997" y="3200400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124</a:t>
            </a:r>
            <a:endParaRPr lang="en-US" sz="1400" dirty="0"/>
          </a:p>
        </p:txBody>
      </p:sp>
      <p:sp>
        <p:nvSpPr>
          <p:cNvPr id="68" name="Rectangle 67"/>
          <p:cNvSpPr/>
          <p:nvPr/>
        </p:nvSpPr>
        <p:spPr>
          <a:xfrm>
            <a:off x="7311869" y="3210502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231</a:t>
            </a:r>
            <a:endParaRPr lang="en-US" sz="1400" dirty="0"/>
          </a:p>
        </p:txBody>
      </p:sp>
      <p:pic>
        <p:nvPicPr>
          <p:cNvPr id="136194" name="Picture 2" descr="C:\Users\Sudipto\AppData\Local\Microsoft\Windows\Temporary Internet Files\Content.IE5\WHM21T4B\MC90038371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1" y="2927874"/>
            <a:ext cx="1166364" cy="159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angle 68"/>
          <p:cNvSpPr/>
          <p:nvPr/>
        </p:nvSpPr>
        <p:spPr>
          <a:xfrm>
            <a:off x="7941625" y="3210501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123</a:t>
            </a:r>
            <a:endParaRPr lang="en-US" sz="1400" dirty="0"/>
          </a:p>
        </p:txBody>
      </p:sp>
      <p:sp>
        <p:nvSpPr>
          <p:cNvPr id="70" name="Rectangle 69"/>
          <p:cNvSpPr/>
          <p:nvPr/>
        </p:nvSpPr>
        <p:spPr>
          <a:xfrm>
            <a:off x="6705600" y="3620000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142</a:t>
            </a:r>
            <a:endParaRPr lang="en-US" sz="1400" dirty="0"/>
          </a:p>
        </p:txBody>
      </p:sp>
      <p:sp>
        <p:nvSpPr>
          <p:cNvPr id="71" name="Rectangle 70"/>
          <p:cNvSpPr/>
          <p:nvPr/>
        </p:nvSpPr>
        <p:spPr>
          <a:xfrm>
            <a:off x="7315200" y="3622965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182</a:t>
            </a:r>
            <a:endParaRPr lang="en-US" sz="1400" dirty="0"/>
          </a:p>
        </p:txBody>
      </p:sp>
      <p:sp>
        <p:nvSpPr>
          <p:cNvPr id="72" name="Rectangle 71"/>
          <p:cNvSpPr/>
          <p:nvPr/>
        </p:nvSpPr>
        <p:spPr>
          <a:xfrm>
            <a:off x="7924800" y="3622965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192</a:t>
            </a:r>
            <a:endParaRPr lang="en-US" sz="1400" dirty="0"/>
          </a:p>
        </p:txBody>
      </p:sp>
      <p:sp>
        <p:nvSpPr>
          <p:cNvPr id="73" name="Rectangle 72"/>
          <p:cNvSpPr/>
          <p:nvPr/>
        </p:nvSpPr>
        <p:spPr>
          <a:xfrm>
            <a:off x="6096000" y="4012875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130</a:t>
            </a:r>
            <a:endParaRPr lang="en-US" sz="1400" dirty="0"/>
          </a:p>
        </p:txBody>
      </p:sp>
      <p:sp>
        <p:nvSpPr>
          <p:cNvPr id="74" name="Rectangle 73"/>
          <p:cNvSpPr/>
          <p:nvPr/>
        </p:nvSpPr>
        <p:spPr>
          <a:xfrm>
            <a:off x="6096000" y="3622965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84</a:t>
            </a:r>
            <a:endParaRPr lang="en-US" sz="1400" dirty="0"/>
          </a:p>
        </p:txBody>
      </p:sp>
      <p:sp>
        <p:nvSpPr>
          <p:cNvPr id="75" name="Rectangle 74"/>
          <p:cNvSpPr/>
          <p:nvPr/>
        </p:nvSpPr>
        <p:spPr>
          <a:xfrm>
            <a:off x="3693225" y="4060208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287</a:t>
            </a:r>
            <a:endParaRPr lang="en-US" sz="1400" dirty="0"/>
          </a:p>
        </p:txBody>
      </p:sp>
      <p:sp>
        <p:nvSpPr>
          <p:cNvPr id="76" name="Rectangle 75"/>
          <p:cNvSpPr/>
          <p:nvPr/>
        </p:nvSpPr>
        <p:spPr>
          <a:xfrm>
            <a:off x="2485900" y="4052248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105</a:t>
            </a:r>
            <a:endParaRPr lang="en-US" sz="1400" dirty="0"/>
          </a:p>
        </p:txBody>
      </p:sp>
      <p:sp>
        <p:nvSpPr>
          <p:cNvPr id="78" name="Rectangle 77"/>
          <p:cNvSpPr/>
          <p:nvPr/>
        </p:nvSpPr>
        <p:spPr>
          <a:xfrm>
            <a:off x="6103960" y="3615871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287</a:t>
            </a:r>
            <a:endParaRPr lang="en-US" sz="1400" dirty="0"/>
          </a:p>
        </p:txBody>
      </p:sp>
      <p:sp>
        <p:nvSpPr>
          <p:cNvPr id="88" name="Rectangle 87"/>
          <p:cNvSpPr/>
          <p:nvPr/>
        </p:nvSpPr>
        <p:spPr>
          <a:xfrm>
            <a:off x="6096000" y="4001351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105</a:t>
            </a:r>
            <a:endParaRPr lang="en-US" sz="1400" dirty="0"/>
          </a:p>
        </p:txBody>
      </p:sp>
      <p:sp>
        <p:nvSpPr>
          <p:cNvPr id="90" name="Rectangle 89"/>
          <p:cNvSpPr/>
          <p:nvPr/>
        </p:nvSpPr>
        <p:spPr>
          <a:xfrm>
            <a:off x="6705600" y="4010519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183</a:t>
            </a:r>
            <a:endParaRPr lang="en-US" sz="1400" dirty="0"/>
          </a:p>
        </p:txBody>
      </p:sp>
      <p:sp>
        <p:nvSpPr>
          <p:cNvPr id="91" name="Rectangle 90"/>
          <p:cNvSpPr/>
          <p:nvPr/>
        </p:nvSpPr>
        <p:spPr>
          <a:xfrm>
            <a:off x="7336808" y="4002559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197</a:t>
            </a:r>
            <a:endParaRPr lang="en-US" sz="1400" dirty="0"/>
          </a:p>
        </p:txBody>
      </p:sp>
      <p:sp>
        <p:nvSpPr>
          <p:cNvPr id="92" name="Rectangle 91"/>
          <p:cNvSpPr/>
          <p:nvPr/>
        </p:nvSpPr>
        <p:spPr>
          <a:xfrm>
            <a:off x="7938448" y="4010519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149</a:t>
            </a:r>
            <a:endParaRPr lang="en-US" sz="1400" dirty="0"/>
          </a:p>
        </p:txBody>
      </p:sp>
      <p:sp>
        <p:nvSpPr>
          <p:cNvPr id="93" name="Rectangle 92"/>
          <p:cNvSpPr/>
          <p:nvPr/>
        </p:nvSpPr>
        <p:spPr>
          <a:xfrm>
            <a:off x="1871647" y="4038600"/>
            <a:ext cx="533400" cy="3055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212</a:t>
            </a:r>
            <a:endParaRPr lang="en-US" sz="1400" dirty="0"/>
          </a:p>
        </p:txBody>
      </p:sp>
      <p:sp>
        <p:nvSpPr>
          <p:cNvPr id="94" name="Rectangle 93"/>
          <p:cNvSpPr/>
          <p:nvPr/>
        </p:nvSpPr>
        <p:spPr>
          <a:xfrm>
            <a:off x="1869744" y="3241344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8420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D6E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D6E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D6E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7" grpId="0" animBg="1"/>
      <p:bldP spid="70" grpId="0" animBg="1"/>
      <p:bldP spid="70" grpId="1" animBg="1"/>
      <p:bldP spid="72" grpId="0" animBg="1"/>
      <p:bldP spid="72" grpId="1" animBg="1"/>
      <p:bldP spid="73" grpId="0" animBg="1"/>
      <p:bldP spid="74" grpId="0" animBg="1"/>
      <p:bldP spid="78" grpId="0" animBg="1"/>
      <p:bldP spid="88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1143000"/>
          </a:xfrm>
        </p:spPr>
        <p:txBody>
          <a:bodyPr/>
          <a:lstStyle/>
          <a:p>
            <a:r>
              <a:rPr lang="en-US" dirty="0" smtClean="0"/>
              <a:t>Web replacing Desktop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Sudipto Das {sudipto@cs.ucsb.edu}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DB795-7E35-4B58-8D62-82DD7C5DC5B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509" y="1516921"/>
            <a:ext cx="2657475" cy="100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183" y="1281244"/>
            <a:ext cx="1473355" cy="147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38" y="1563958"/>
            <a:ext cx="2072691" cy="1379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81" y="4191000"/>
            <a:ext cx="2152649" cy="160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19" y="3821678"/>
            <a:ext cx="2052637" cy="161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300" y="3329083"/>
            <a:ext cx="1758129" cy="51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522" y="3872608"/>
            <a:ext cx="1515517" cy="151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854" y="2856160"/>
            <a:ext cx="2347655" cy="94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653" y="2661398"/>
            <a:ext cx="1709737" cy="121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623" y="5562600"/>
            <a:ext cx="2733675" cy="8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138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49"/>
    </mc:Choice>
    <mc:Fallback xmlns="">
      <p:transition spd="slow" advTm="9449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 bwMode="auto">
          <a:xfrm>
            <a:off x="5611162" y="2514600"/>
            <a:ext cx="3352800" cy="2273135"/>
          </a:xfrm>
          <a:prstGeom prst="roundRect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morning" dir="t">
              <a:rot lat="0" lon="0" rev="2400000"/>
            </a:lightRig>
          </a:scene3d>
          <a:sp3d prstMaterial="dkEdge"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1143000"/>
          </a:xfrm>
        </p:spPr>
        <p:txBody>
          <a:bodyPr/>
          <a:lstStyle/>
          <a:p>
            <a:r>
              <a:rPr lang="en-US" dirty="0" smtClean="0"/>
              <a:t>Phase III: Atomic handover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Sudipto Das {sudipto@cs.ucsb.edu}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3B9E2-86B5-4372-91A7-7FB8BB2E82C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8" name="Cloud 7"/>
          <p:cNvSpPr/>
          <p:nvPr/>
        </p:nvSpPr>
        <p:spPr bwMode="auto">
          <a:xfrm>
            <a:off x="1143000" y="5410200"/>
            <a:ext cx="7620000" cy="9144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9" name="Flowchart: Magnetic Disk 8"/>
          <p:cNvSpPr/>
          <p:nvPr/>
        </p:nvSpPr>
        <p:spPr bwMode="auto">
          <a:xfrm>
            <a:off x="1981200" y="5559552"/>
            <a:ext cx="914400" cy="612648"/>
          </a:xfrm>
          <a:prstGeom prst="flowChartMagneticDisk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1003">
            <a:schemeClr val="dk1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10" name="Flowchart: Magnetic Disk 9"/>
          <p:cNvSpPr/>
          <p:nvPr/>
        </p:nvSpPr>
        <p:spPr bwMode="auto">
          <a:xfrm>
            <a:off x="3200400" y="5559552"/>
            <a:ext cx="914400" cy="612648"/>
          </a:xfrm>
          <a:prstGeom prst="flowChartMagneticDisk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1003">
            <a:schemeClr val="dk1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11" name="Flowchart: Magnetic Disk 10"/>
          <p:cNvSpPr/>
          <p:nvPr/>
        </p:nvSpPr>
        <p:spPr bwMode="auto">
          <a:xfrm>
            <a:off x="4419600" y="5556504"/>
            <a:ext cx="914400" cy="612648"/>
          </a:xfrm>
          <a:prstGeom prst="flowChartMagneticDisk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1003">
            <a:schemeClr val="dk1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12" name="Flowchart: Magnetic Disk 11"/>
          <p:cNvSpPr/>
          <p:nvPr/>
        </p:nvSpPr>
        <p:spPr bwMode="auto">
          <a:xfrm>
            <a:off x="6629400" y="5523927"/>
            <a:ext cx="914400" cy="612648"/>
          </a:xfrm>
          <a:prstGeom prst="flowChartMagneticDisk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1003">
            <a:schemeClr val="dk1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grpSp>
        <p:nvGrpSpPr>
          <p:cNvPr id="13" name="Group 7"/>
          <p:cNvGrpSpPr/>
          <p:nvPr/>
        </p:nvGrpSpPr>
        <p:grpSpPr>
          <a:xfrm>
            <a:off x="5715000" y="5791200"/>
            <a:ext cx="381000" cy="76200"/>
            <a:chOff x="2057400" y="381000"/>
            <a:chExt cx="381000" cy="76200"/>
          </a:xfrm>
        </p:grpSpPr>
        <p:sp>
          <p:nvSpPr>
            <p:cNvPr id="14" name="Oval 105"/>
            <p:cNvSpPr>
              <a:spLocks noChangeArrowheads="1"/>
            </p:cNvSpPr>
            <p:nvPr/>
          </p:nvSpPr>
          <p:spPr bwMode="auto">
            <a:xfrm>
              <a:off x="2057400" y="381000"/>
              <a:ext cx="76200" cy="762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orbel" pitchFamily="34" charset="0"/>
                <a:cs typeface="Times New Roman" pitchFamily="18" charset="0"/>
              </a:endParaRPr>
            </a:p>
          </p:txBody>
        </p:sp>
        <p:sp>
          <p:nvSpPr>
            <p:cNvPr id="15" name="Oval 105"/>
            <p:cNvSpPr>
              <a:spLocks noChangeArrowheads="1"/>
            </p:cNvSpPr>
            <p:nvPr/>
          </p:nvSpPr>
          <p:spPr bwMode="auto">
            <a:xfrm>
              <a:off x="2209800" y="381000"/>
              <a:ext cx="76200" cy="762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orbel" pitchFamily="34" charset="0"/>
                <a:cs typeface="Times New Roman" pitchFamily="18" charset="0"/>
              </a:endParaRPr>
            </a:p>
          </p:txBody>
        </p:sp>
        <p:sp>
          <p:nvSpPr>
            <p:cNvPr id="16" name="Oval 105"/>
            <p:cNvSpPr>
              <a:spLocks noChangeArrowheads="1"/>
            </p:cNvSpPr>
            <p:nvPr/>
          </p:nvSpPr>
          <p:spPr bwMode="auto">
            <a:xfrm>
              <a:off x="2362200" y="381000"/>
              <a:ext cx="76200" cy="762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orbel" pitchFamily="34" charset="0"/>
                <a:cs typeface="Times New Roman" pitchFamily="18" charset="0"/>
              </a:endParaRPr>
            </a:p>
          </p:txBody>
        </p:sp>
      </p:grpSp>
      <p:sp>
        <p:nvSpPr>
          <p:cNvPr id="17" name="Rounded Rectangle 16"/>
          <p:cNvSpPr/>
          <p:nvPr/>
        </p:nvSpPr>
        <p:spPr bwMode="auto">
          <a:xfrm>
            <a:off x="1295400" y="2514600"/>
            <a:ext cx="3352800" cy="2286000"/>
          </a:xfrm>
          <a:prstGeom prst="roundRect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morning" dir="t">
              <a:rot lat="0" lon="0" rev="2400000"/>
            </a:lightRig>
          </a:scene3d>
          <a:sp3d prstMaterial="dkEdge"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orbel" pitchFamily="34" charset="0"/>
              <a:cs typeface="Times New Roman" pitchFamily="18" charset="0"/>
            </a:endParaRPr>
          </a:p>
        </p:txBody>
      </p:sp>
      <p:pic>
        <p:nvPicPr>
          <p:cNvPr id="22" name="Picture 21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9786" y="1381120"/>
            <a:ext cx="452807" cy="429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3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9090" y="1396886"/>
            <a:ext cx="452807" cy="42976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24" name="Picture 2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381120"/>
            <a:ext cx="452807" cy="429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5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9993" y="1385384"/>
            <a:ext cx="452807" cy="42976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1749756" y="4455669"/>
            <a:ext cx="2517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orbel" pitchFamily="34" charset="0"/>
              </a:rPr>
              <a:t>Tenant/DB Partition</a:t>
            </a:r>
            <a:endParaRPr lang="en-US" sz="2000" b="1" i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8" name="Up-Down Arrow 27"/>
          <p:cNvSpPr/>
          <p:nvPr/>
        </p:nvSpPr>
        <p:spPr>
          <a:xfrm rot="18243678">
            <a:off x="3484772" y="4522485"/>
            <a:ext cx="484632" cy="1216152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24" idx="2"/>
            <a:endCxn id="17" idx="0"/>
          </p:cNvCxnSpPr>
          <p:nvPr/>
        </p:nvCxnSpPr>
        <p:spPr>
          <a:xfrm flipH="1">
            <a:off x="2971800" y="1810888"/>
            <a:ext cx="759804" cy="7037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2" idx="2"/>
            <a:endCxn id="17" idx="0"/>
          </p:cNvCxnSpPr>
          <p:nvPr/>
        </p:nvCxnSpPr>
        <p:spPr>
          <a:xfrm flipH="1">
            <a:off x="2971800" y="1810888"/>
            <a:ext cx="1454390" cy="7037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3" idx="2"/>
            <a:endCxn id="17" idx="0"/>
          </p:cNvCxnSpPr>
          <p:nvPr/>
        </p:nvCxnSpPr>
        <p:spPr>
          <a:xfrm>
            <a:off x="2495494" y="1826654"/>
            <a:ext cx="476306" cy="68794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5" idx="2"/>
            <a:endCxn id="17" idx="0"/>
          </p:cNvCxnSpPr>
          <p:nvPr/>
        </p:nvCxnSpPr>
        <p:spPr>
          <a:xfrm flipH="1">
            <a:off x="2971800" y="1815152"/>
            <a:ext cx="154597" cy="6994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-80157" y="26786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rbel" pitchFamily="34" charset="0"/>
              </a:rPr>
              <a:t>Transactions</a:t>
            </a:r>
            <a:endParaRPr lang="en-US" b="1" dirty="0">
              <a:latin typeface="Corbel" pitchFamily="34" charset="0"/>
            </a:endParaRPr>
          </a:p>
        </p:txBody>
      </p:sp>
      <p:sp>
        <p:nvSpPr>
          <p:cNvPr id="44" name="Up-Down Arrow 43"/>
          <p:cNvSpPr/>
          <p:nvPr/>
        </p:nvSpPr>
        <p:spPr>
          <a:xfrm rot="3312179">
            <a:off x="6491306" y="4539115"/>
            <a:ext cx="484632" cy="1216152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-48308" y="4933890"/>
            <a:ext cx="195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rbel" pitchFamily="34" charset="0"/>
              </a:rPr>
              <a:t>Source</a:t>
            </a:r>
            <a:endParaRPr lang="en-US" sz="2000" b="1" dirty="0">
              <a:latin typeface="Corbe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580728" y="4930506"/>
            <a:ext cx="195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rbel" pitchFamily="34" charset="0"/>
              </a:rPr>
              <a:t>Destination</a:t>
            </a:r>
            <a:endParaRPr lang="en-US" sz="2000" b="1" dirty="0">
              <a:latin typeface="Corbe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907974" y="2690749"/>
            <a:ext cx="2855026" cy="1840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6093156" y="4437996"/>
            <a:ext cx="2517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orbel" pitchFamily="34" charset="0"/>
              </a:rPr>
              <a:t>Tenant/DB Partition</a:t>
            </a:r>
            <a:endParaRPr lang="en-US" sz="2000" b="1" i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65" name="Right Arrow 64"/>
          <p:cNvSpPr/>
          <p:nvPr/>
        </p:nvSpPr>
        <p:spPr>
          <a:xfrm>
            <a:off x="4528414" y="3516719"/>
            <a:ext cx="1186586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552700" y="2666999"/>
            <a:ext cx="2928214" cy="1876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698008" y="3095144"/>
            <a:ext cx="2648236" cy="1378477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1698008" y="2743200"/>
            <a:ext cx="2648236" cy="316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31</a:t>
            </a:r>
            <a:r>
              <a:rPr lang="en-US" dirty="0" smtClean="0"/>
              <a:t>, T</a:t>
            </a:r>
            <a:r>
              <a:rPr lang="en-US" baseline="-25000" dirty="0" smtClean="0"/>
              <a:t>32</a:t>
            </a:r>
            <a:r>
              <a:rPr lang="en-US" dirty="0" smtClean="0"/>
              <a:t>, T</a:t>
            </a:r>
            <a:r>
              <a:rPr lang="en-US" baseline="-25000" dirty="0" smtClean="0"/>
              <a:t>33</a:t>
            </a:r>
            <a:r>
              <a:rPr lang="en-US" dirty="0" smtClean="0"/>
              <a:t>, …</a:t>
            </a:r>
            <a:endParaRPr lang="en-US" baseline="-25000" dirty="0"/>
          </a:p>
        </p:txBody>
      </p:sp>
      <p:pic>
        <p:nvPicPr>
          <p:cNvPr id="49" name="Picture 48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1386" y="1371600"/>
            <a:ext cx="452807" cy="429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50" name="Picture 49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371600"/>
            <a:ext cx="452807" cy="429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cxnSp>
        <p:nvCxnSpPr>
          <p:cNvPr id="51" name="Straight Arrow Connector 50"/>
          <p:cNvCxnSpPr>
            <a:stCxn id="50" idx="2"/>
            <a:endCxn id="17" idx="0"/>
          </p:cNvCxnSpPr>
          <p:nvPr/>
        </p:nvCxnSpPr>
        <p:spPr>
          <a:xfrm flipH="1">
            <a:off x="2971800" y="1801368"/>
            <a:ext cx="2131404" cy="713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9" idx="2"/>
            <a:endCxn id="17" idx="0"/>
          </p:cNvCxnSpPr>
          <p:nvPr/>
        </p:nvCxnSpPr>
        <p:spPr>
          <a:xfrm flipH="1">
            <a:off x="2971800" y="1801368"/>
            <a:ext cx="2825990" cy="713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6011368" y="3105448"/>
            <a:ext cx="2648236" cy="137847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2474025" y="3249100"/>
            <a:ext cx="533400" cy="3055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183</a:t>
            </a:r>
            <a:endParaRPr lang="en-US" sz="1400" dirty="0"/>
          </a:p>
        </p:txBody>
      </p:sp>
      <p:sp>
        <p:nvSpPr>
          <p:cNvPr id="81" name="Rectangle 80"/>
          <p:cNvSpPr/>
          <p:nvPr/>
        </p:nvSpPr>
        <p:spPr>
          <a:xfrm>
            <a:off x="3083625" y="3252065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124</a:t>
            </a:r>
            <a:endParaRPr lang="en-US" sz="1400" dirty="0"/>
          </a:p>
        </p:txBody>
      </p:sp>
      <p:sp>
        <p:nvSpPr>
          <p:cNvPr id="82" name="Rectangle 81"/>
          <p:cNvSpPr/>
          <p:nvPr/>
        </p:nvSpPr>
        <p:spPr>
          <a:xfrm>
            <a:off x="3693225" y="3252065"/>
            <a:ext cx="533400" cy="3055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231</a:t>
            </a:r>
            <a:endParaRPr lang="en-US" sz="1400" dirty="0"/>
          </a:p>
        </p:txBody>
      </p:sp>
      <p:sp>
        <p:nvSpPr>
          <p:cNvPr id="83" name="Rectangle 82"/>
          <p:cNvSpPr/>
          <p:nvPr/>
        </p:nvSpPr>
        <p:spPr>
          <a:xfrm>
            <a:off x="1852550" y="3657600"/>
            <a:ext cx="533400" cy="3055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123</a:t>
            </a:r>
            <a:endParaRPr lang="en-US" sz="1400" dirty="0"/>
          </a:p>
        </p:txBody>
      </p:sp>
      <p:sp>
        <p:nvSpPr>
          <p:cNvPr id="84" name="Rectangle 83"/>
          <p:cNvSpPr/>
          <p:nvPr/>
        </p:nvSpPr>
        <p:spPr>
          <a:xfrm>
            <a:off x="2462150" y="3653850"/>
            <a:ext cx="533400" cy="3055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142</a:t>
            </a:r>
            <a:endParaRPr lang="en-US" sz="1400" dirty="0"/>
          </a:p>
        </p:txBody>
      </p:sp>
      <p:sp>
        <p:nvSpPr>
          <p:cNvPr id="85" name="Rectangle 84"/>
          <p:cNvSpPr/>
          <p:nvPr/>
        </p:nvSpPr>
        <p:spPr>
          <a:xfrm>
            <a:off x="3071750" y="3656815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182</a:t>
            </a:r>
            <a:endParaRPr lang="en-US" sz="1400" dirty="0"/>
          </a:p>
        </p:txBody>
      </p:sp>
      <p:sp>
        <p:nvSpPr>
          <p:cNvPr id="86" name="Rectangle 85"/>
          <p:cNvSpPr/>
          <p:nvPr/>
        </p:nvSpPr>
        <p:spPr>
          <a:xfrm>
            <a:off x="3681350" y="3656815"/>
            <a:ext cx="533400" cy="3055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192</a:t>
            </a:r>
            <a:endParaRPr lang="en-US" sz="1400" dirty="0"/>
          </a:p>
        </p:txBody>
      </p:sp>
      <p:sp>
        <p:nvSpPr>
          <p:cNvPr id="89" name="Rectangle 88"/>
          <p:cNvSpPr/>
          <p:nvPr/>
        </p:nvSpPr>
        <p:spPr>
          <a:xfrm>
            <a:off x="3088575" y="4049690"/>
            <a:ext cx="533400" cy="3055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149</a:t>
            </a:r>
            <a:endParaRPr lang="en-US" sz="1400" dirty="0"/>
          </a:p>
        </p:txBody>
      </p:sp>
      <p:sp>
        <p:nvSpPr>
          <p:cNvPr id="66" name="Rectangle 65"/>
          <p:cNvSpPr/>
          <p:nvPr/>
        </p:nvSpPr>
        <p:spPr>
          <a:xfrm>
            <a:off x="6096000" y="3200400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172</a:t>
            </a:r>
            <a:endParaRPr lang="en-US" sz="1400" dirty="0"/>
          </a:p>
        </p:txBody>
      </p:sp>
      <p:sp>
        <p:nvSpPr>
          <p:cNvPr id="67" name="Rectangle 66"/>
          <p:cNvSpPr/>
          <p:nvPr/>
        </p:nvSpPr>
        <p:spPr>
          <a:xfrm>
            <a:off x="6697997" y="3200400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124</a:t>
            </a:r>
            <a:endParaRPr lang="en-US" sz="1400" dirty="0"/>
          </a:p>
        </p:txBody>
      </p:sp>
      <p:sp>
        <p:nvSpPr>
          <p:cNvPr id="68" name="Rectangle 67"/>
          <p:cNvSpPr/>
          <p:nvPr/>
        </p:nvSpPr>
        <p:spPr>
          <a:xfrm>
            <a:off x="7311869" y="3210502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231</a:t>
            </a:r>
            <a:endParaRPr lang="en-US" sz="1400" dirty="0"/>
          </a:p>
        </p:txBody>
      </p:sp>
      <p:sp>
        <p:nvSpPr>
          <p:cNvPr id="69" name="Rectangle 68"/>
          <p:cNvSpPr/>
          <p:nvPr/>
        </p:nvSpPr>
        <p:spPr>
          <a:xfrm>
            <a:off x="7941625" y="3210501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123</a:t>
            </a:r>
            <a:endParaRPr lang="en-US" sz="1400" dirty="0"/>
          </a:p>
        </p:txBody>
      </p:sp>
      <p:sp>
        <p:nvSpPr>
          <p:cNvPr id="70" name="Rectangle 69"/>
          <p:cNvSpPr/>
          <p:nvPr/>
        </p:nvSpPr>
        <p:spPr>
          <a:xfrm>
            <a:off x="6705600" y="3620000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142</a:t>
            </a:r>
            <a:endParaRPr lang="en-US" sz="1400" dirty="0"/>
          </a:p>
        </p:txBody>
      </p:sp>
      <p:sp>
        <p:nvSpPr>
          <p:cNvPr id="71" name="Rectangle 70"/>
          <p:cNvSpPr/>
          <p:nvPr/>
        </p:nvSpPr>
        <p:spPr>
          <a:xfrm>
            <a:off x="7315200" y="3622965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182</a:t>
            </a:r>
            <a:endParaRPr lang="en-US" sz="1400" dirty="0"/>
          </a:p>
        </p:txBody>
      </p:sp>
      <p:sp>
        <p:nvSpPr>
          <p:cNvPr id="72" name="Rectangle 71"/>
          <p:cNvSpPr/>
          <p:nvPr/>
        </p:nvSpPr>
        <p:spPr>
          <a:xfrm>
            <a:off x="7924800" y="3622965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192</a:t>
            </a:r>
            <a:endParaRPr lang="en-US" sz="1400" dirty="0"/>
          </a:p>
        </p:txBody>
      </p:sp>
      <p:sp>
        <p:nvSpPr>
          <p:cNvPr id="75" name="Rectangle 74"/>
          <p:cNvSpPr/>
          <p:nvPr/>
        </p:nvSpPr>
        <p:spPr>
          <a:xfrm>
            <a:off x="3693225" y="4060208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287</a:t>
            </a:r>
            <a:endParaRPr lang="en-US" sz="1400" dirty="0"/>
          </a:p>
        </p:txBody>
      </p:sp>
      <p:sp>
        <p:nvSpPr>
          <p:cNvPr id="76" name="Rectangle 75"/>
          <p:cNvSpPr/>
          <p:nvPr/>
        </p:nvSpPr>
        <p:spPr>
          <a:xfrm>
            <a:off x="2485900" y="4052248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105</a:t>
            </a:r>
            <a:endParaRPr lang="en-US" sz="1400" dirty="0"/>
          </a:p>
        </p:txBody>
      </p:sp>
      <p:sp>
        <p:nvSpPr>
          <p:cNvPr id="78" name="Rectangle 77"/>
          <p:cNvSpPr/>
          <p:nvPr/>
        </p:nvSpPr>
        <p:spPr>
          <a:xfrm>
            <a:off x="6103960" y="3608696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287</a:t>
            </a:r>
            <a:endParaRPr lang="en-US" sz="1400" dirty="0"/>
          </a:p>
        </p:txBody>
      </p:sp>
      <p:sp>
        <p:nvSpPr>
          <p:cNvPr id="88" name="Rectangle 87"/>
          <p:cNvSpPr/>
          <p:nvPr/>
        </p:nvSpPr>
        <p:spPr>
          <a:xfrm>
            <a:off x="6096000" y="4010519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105</a:t>
            </a:r>
            <a:endParaRPr lang="en-US" sz="1400" dirty="0"/>
          </a:p>
        </p:txBody>
      </p:sp>
      <p:sp>
        <p:nvSpPr>
          <p:cNvPr id="90" name="Rectangle 89"/>
          <p:cNvSpPr/>
          <p:nvPr/>
        </p:nvSpPr>
        <p:spPr>
          <a:xfrm>
            <a:off x="6705600" y="4010519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183</a:t>
            </a:r>
            <a:endParaRPr lang="en-US" sz="1400" dirty="0"/>
          </a:p>
        </p:txBody>
      </p:sp>
      <p:sp>
        <p:nvSpPr>
          <p:cNvPr id="91" name="Rectangle 90"/>
          <p:cNvSpPr/>
          <p:nvPr/>
        </p:nvSpPr>
        <p:spPr>
          <a:xfrm>
            <a:off x="7336808" y="4002559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197</a:t>
            </a:r>
            <a:endParaRPr lang="en-US" sz="1400" dirty="0"/>
          </a:p>
        </p:txBody>
      </p:sp>
      <p:sp>
        <p:nvSpPr>
          <p:cNvPr id="92" name="Rectangle 91"/>
          <p:cNvSpPr/>
          <p:nvPr/>
        </p:nvSpPr>
        <p:spPr>
          <a:xfrm>
            <a:off x="7938448" y="4010519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149</a:t>
            </a:r>
            <a:endParaRPr lang="en-US" sz="1400" dirty="0"/>
          </a:p>
        </p:txBody>
      </p:sp>
      <p:sp>
        <p:nvSpPr>
          <p:cNvPr id="93" name="Rectangle 92"/>
          <p:cNvSpPr/>
          <p:nvPr/>
        </p:nvSpPr>
        <p:spPr>
          <a:xfrm>
            <a:off x="1871647" y="4038600"/>
            <a:ext cx="533400" cy="3055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212</a:t>
            </a:r>
            <a:endParaRPr lang="en-US" sz="1400" dirty="0"/>
          </a:p>
        </p:txBody>
      </p:sp>
      <p:sp>
        <p:nvSpPr>
          <p:cNvPr id="94" name="Rectangle 93"/>
          <p:cNvSpPr/>
          <p:nvPr/>
        </p:nvSpPr>
        <p:spPr>
          <a:xfrm>
            <a:off x="1869744" y="3241344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77" name="TextBox 76"/>
          <p:cNvSpPr txBox="1"/>
          <p:nvPr/>
        </p:nvSpPr>
        <p:spPr>
          <a:xfrm>
            <a:off x="4888675" y="2590800"/>
            <a:ext cx="445325" cy="172354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-172,</a:t>
            </a:r>
          </a:p>
          <a:p>
            <a:pPr algn="ctr"/>
            <a:r>
              <a:rPr lang="en-US" sz="1600" dirty="0" smtClean="0">
                <a:latin typeface="+mj-lt"/>
              </a:rPr>
              <a:t>-197,</a:t>
            </a:r>
          </a:p>
          <a:p>
            <a:pPr algn="ctr"/>
            <a:r>
              <a:rPr lang="en-US" sz="1600" dirty="0">
                <a:latin typeface="+mj-lt"/>
              </a:rPr>
              <a:t>3</a:t>
            </a:r>
            <a:r>
              <a:rPr lang="en-US" sz="1600" dirty="0" smtClean="0">
                <a:latin typeface="+mj-lt"/>
              </a:rPr>
              <a:t>,</a:t>
            </a:r>
          </a:p>
          <a:p>
            <a:pPr algn="ctr"/>
            <a:r>
              <a:rPr lang="en-US" sz="1600" dirty="0" smtClean="0">
                <a:latin typeface="+mj-lt"/>
              </a:rPr>
              <a:t>212,</a:t>
            </a:r>
          </a:p>
          <a:p>
            <a:pPr algn="ctr"/>
            <a:r>
              <a:rPr lang="en-US" sz="1600" dirty="0" smtClean="0">
                <a:latin typeface="+mj-lt"/>
              </a:rPr>
              <a:t>123</a:t>
            </a:r>
          </a:p>
          <a:p>
            <a:pPr algn="ctr"/>
            <a:r>
              <a:rPr lang="en-US" sz="1600" dirty="0" smtClean="0">
                <a:latin typeface="+mj-lt"/>
              </a:rPr>
              <a:t>142,</a:t>
            </a:r>
          </a:p>
          <a:p>
            <a:pPr algn="ctr"/>
            <a:r>
              <a:rPr lang="en-US" sz="1600" dirty="0" smtClean="0">
                <a:latin typeface="+mj-lt"/>
              </a:rPr>
              <a:t>231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6038564" y="2743200"/>
            <a:ext cx="2648236" cy="316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31</a:t>
            </a:r>
            <a:r>
              <a:rPr lang="en-US" dirty="0" smtClean="0"/>
              <a:t>, T</a:t>
            </a:r>
            <a:r>
              <a:rPr lang="en-US" baseline="-25000" dirty="0" smtClean="0"/>
              <a:t>32</a:t>
            </a:r>
            <a:r>
              <a:rPr lang="en-US" dirty="0" smtClean="0"/>
              <a:t>, T</a:t>
            </a:r>
            <a:r>
              <a:rPr lang="en-US" baseline="-25000" dirty="0" smtClean="0"/>
              <a:t>33</a:t>
            </a:r>
            <a:r>
              <a:rPr lang="en-US" dirty="0" smtClean="0"/>
              <a:t>, …</a:t>
            </a:r>
            <a:endParaRPr lang="en-US" baseline="-25000" dirty="0"/>
          </a:p>
        </p:txBody>
      </p:sp>
      <p:cxnSp>
        <p:nvCxnSpPr>
          <p:cNvPr id="96" name="Straight Arrow Connector 95"/>
          <p:cNvCxnSpPr>
            <a:stCxn id="24" idx="2"/>
            <a:endCxn id="43" idx="0"/>
          </p:cNvCxnSpPr>
          <p:nvPr/>
        </p:nvCxnSpPr>
        <p:spPr>
          <a:xfrm>
            <a:off x="3731604" y="1810888"/>
            <a:ext cx="3555958" cy="7037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22" idx="2"/>
            <a:endCxn id="43" idx="0"/>
          </p:cNvCxnSpPr>
          <p:nvPr/>
        </p:nvCxnSpPr>
        <p:spPr>
          <a:xfrm>
            <a:off x="4426190" y="1810888"/>
            <a:ext cx="2861372" cy="7037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50" idx="2"/>
            <a:endCxn id="43" idx="0"/>
          </p:cNvCxnSpPr>
          <p:nvPr/>
        </p:nvCxnSpPr>
        <p:spPr>
          <a:xfrm>
            <a:off x="5103204" y="1801368"/>
            <a:ext cx="2184358" cy="713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49" idx="2"/>
            <a:endCxn id="43" idx="0"/>
          </p:cNvCxnSpPr>
          <p:nvPr/>
        </p:nvCxnSpPr>
        <p:spPr>
          <a:xfrm>
            <a:off x="5797790" y="1801368"/>
            <a:ext cx="1489772" cy="713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6098272" y="3209847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101" name="Rectangle 100"/>
          <p:cNvSpPr/>
          <p:nvPr/>
        </p:nvSpPr>
        <p:spPr>
          <a:xfrm>
            <a:off x="7342496" y="4001105"/>
            <a:ext cx="533400" cy="3055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8914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91" grpId="0" animBg="1"/>
      <p:bldP spid="77" grpId="0" animBg="1"/>
      <p:bldP spid="77" grpId="1" build="allAtOnce" animBg="1"/>
      <p:bldP spid="95" grpId="0" animBg="1"/>
      <p:bldP spid="100" grpId="0" animBg="1"/>
      <p:bldP spid="10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 bwMode="auto">
          <a:xfrm>
            <a:off x="5611162" y="2514600"/>
            <a:ext cx="3352800" cy="2273135"/>
          </a:xfrm>
          <a:prstGeom prst="roundRect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morning" dir="t">
              <a:rot lat="0" lon="0" rev="2400000"/>
            </a:lightRig>
          </a:scene3d>
          <a:sp3d prstMaterial="dkEdge"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1143000"/>
          </a:xfrm>
        </p:spPr>
        <p:txBody>
          <a:bodyPr/>
          <a:lstStyle/>
          <a:p>
            <a:r>
              <a:rPr lang="en-US" dirty="0" smtClean="0"/>
              <a:t>Normal operation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Sudipto Das {sudipto@cs.ucsb.edu}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3B9E2-86B5-4372-91A7-7FB8BB2E82C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8" name="Cloud 7"/>
          <p:cNvSpPr/>
          <p:nvPr/>
        </p:nvSpPr>
        <p:spPr bwMode="auto">
          <a:xfrm>
            <a:off x="1143000" y="5410200"/>
            <a:ext cx="7620000" cy="9144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9" name="Flowchart: Magnetic Disk 8"/>
          <p:cNvSpPr/>
          <p:nvPr/>
        </p:nvSpPr>
        <p:spPr bwMode="auto">
          <a:xfrm>
            <a:off x="1981200" y="5559552"/>
            <a:ext cx="914400" cy="612648"/>
          </a:xfrm>
          <a:prstGeom prst="flowChartMagneticDisk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1003">
            <a:schemeClr val="dk1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10" name="Flowchart: Magnetic Disk 9"/>
          <p:cNvSpPr/>
          <p:nvPr/>
        </p:nvSpPr>
        <p:spPr bwMode="auto">
          <a:xfrm>
            <a:off x="3200400" y="5559552"/>
            <a:ext cx="914400" cy="612648"/>
          </a:xfrm>
          <a:prstGeom prst="flowChartMagneticDisk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1003">
            <a:schemeClr val="dk1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11" name="Flowchart: Magnetic Disk 10"/>
          <p:cNvSpPr/>
          <p:nvPr/>
        </p:nvSpPr>
        <p:spPr bwMode="auto">
          <a:xfrm>
            <a:off x="4419600" y="5556504"/>
            <a:ext cx="914400" cy="612648"/>
          </a:xfrm>
          <a:prstGeom prst="flowChartMagneticDisk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1003">
            <a:schemeClr val="dk1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12" name="Flowchart: Magnetic Disk 11"/>
          <p:cNvSpPr/>
          <p:nvPr/>
        </p:nvSpPr>
        <p:spPr bwMode="auto">
          <a:xfrm>
            <a:off x="6629400" y="5523927"/>
            <a:ext cx="914400" cy="612648"/>
          </a:xfrm>
          <a:prstGeom prst="flowChartMagneticDisk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1003">
            <a:schemeClr val="dk1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grpSp>
        <p:nvGrpSpPr>
          <p:cNvPr id="13" name="Group 7"/>
          <p:cNvGrpSpPr/>
          <p:nvPr/>
        </p:nvGrpSpPr>
        <p:grpSpPr>
          <a:xfrm>
            <a:off x="5715000" y="5791200"/>
            <a:ext cx="381000" cy="76200"/>
            <a:chOff x="2057400" y="381000"/>
            <a:chExt cx="381000" cy="76200"/>
          </a:xfrm>
        </p:grpSpPr>
        <p:sp>
          <p:nvSpPr>
            <p:cNvPr id="14" name="Oval 105"/>
            <p:cNvSpPr>
              <a:spLocks noChangeArrowheads="1"/>
            </p:cNvSpPr>
            <p:nvPr/>
          </p:nvSpPr>
          <p:spPr bwMode="auto">
            <a:xfrm>
              <a:off x="2057400" y="381000"/>
              <a:ext cx="76200" cy="762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orbel" pitchFamily="34" charset="0"/>
                <a:cs typeface="Times New Roman" pitchFamily="18" charset="0"/>
              </a:endParaRPr>
            </a:p>
          </p:txBody>
        </p:sp>
        <p:sp>
          <p:nvSpPr>
            <p:cNvPr id="15" name="Oval 105"/>
            <p:cNvSpPr>
              <a:spLocks noChangeArrowheads="1"/>
            </p:cNvSpPr>
            <p:nvPr/>
          </p:nvSpPr>
          <p:spPr bwMode="auto">
            <a:xfrm>
              <a:off x="2209800" y="381000"/>
              <a:ext cx="76200" cy="762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orbel" pitchFamily="34" charset="0"/>
                <a:cs typeface="Times New Roman" pitchFamily="18" charset="0"/>
              </a:endParaRPr>
            </a:p>
          </p:txBody>
        </p:sp>
        <p:sp>
          <p:nvSpPr>
            <p:cNvPr id="16" name="Oval 105"/>
            <p:cNvSpPr>
              <a:spLocks noChangeArrowheads="1"/>
            </p:cNvSpPr>
            <p:nvPr/>
          </p:nvSpPr>
          <p:spPr bwMode="auto">
            <a:xfrm>
              <a:off x="2362200" y="381000"/>
              <a:ext cx="76200" cy="762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orbel" pitchFamily="34" charset="0"/>
                <a:cs typeface="Times New Roman" pitchFamily="18" charset="0"/>
              </a:endParaRPr>
            </a:p>
          </p:txBody>
        </p:sp>
      </p:grpSp>
      <p:sp>
        <p:nvSpPr>
          <p:cNvPr id="17" name="Rounded Rectangle 16"/>
          <p:cNvSpPr/>
          <p:nvPr/>
        </p:nvSpPr>
        <p:spPr bwMode="auto">
          <a:xfrm>
            <a:off x="1295400" y="2514600"/>
            <a:ext cx="3352800" cy="2286000"/>
          </a:xfrm>
          <a:prstGeom prst="roundRect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morning" dir="t">
              <a:rot lat="0" lon="0" rev="2400000"/>
            </a:lightRig>
          </a:scene3d>
          <a:sp3d prstMaterial="dkEdge"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orbel" pitchFamily="34" charset="0"/>
              <a:cs typeface="Times New Roman" pitchFamily="18" charset="0"/>
            </a:endParaRPr>
          </a:p>
        </p:txBody>
      </p:sp>
      <p:pic>
        <p:nvPicPr>
          <p:cNvPr id="22" name="Picture 21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9786" y="1381120"/>
            <a:ext cx="452807" cy="429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3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9090" y="1396886"/>
            <a:ext cx="452807" cy="42976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24" name="Picture 2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381120"/>
            <a:ext cx="452807" cy="429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5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9993" y="1385384"/>
            <a:ext cx="452807" cy="42976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1749756" y="4455669"/>
            <a:ext cx="2517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orbel" pitchFamily="34" charset="0"/>
              </a:rPr>
              <a:t>Tenant/DB Partition</a:t>
            </a:r>
            <a:endParaRPr lang="en-US" sz="2000" b="1" i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8" name="Up-Down Arrow 27"/>
          <p:cNvSpPr/>
          <p:nvPr/>
        </p:nvSpPr>
        <p:spPr>
          <a:xfrm rot="18243678">
            <a:off x="3484772" y="4522485"/>
            <a:ext cx="484632" cy="1216152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23" idx="2"/>
            <a:endCxn id="17" idx="0"/>
          </p:cNvCxnSpPr>
          <p:nvPr/>
        </p:nvCxnSpPr>
        <p:spPr>
          <a:xfrm>
            <a:off x="2495494" y="1826654"/>
            <a:ext cx="476306" cy="68794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5" idx="2"/>
            <a:endCxn id="17" idx="0"/>
          </p:cNvCxnSpPr>
          <p:nvPr/>
        </p:nvCxnSpPr>
        <p:spPr>
          <a:xfrm flipH="1">
            <a:off x="2971800" y="1815152"/>
            <a:ext cx="154597" cy="6994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-80157" y="26786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rbel" pitchFamily="34" charset="0"/>
              </a:rPr>
              <a:t>Transactions</a:t>
            </a:r>
            <a:endParaRPr lang="en-US" b="1" dirty="0">
              <a:latin typeface="Corbel" pitchFamily="34" charset="0"/>
            </a:endParaRPr>
          </a:p>
        </p:txBody>
      </p:sp>
      <p:sp>
        <p:nvSpPr>
          <p:cNvPr id="44" name="Up-Down Arrow 43"/>
          <p:cNvSpPr/>
          <p:nvPr/>
        </p:nvSpPr>
        <p:spPr>
          <a:xfrm rot="3312179">
            <a:off x="6491306" y="4539115"/>
            <a:ext cx="484632" cy="1216152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-48308" y="4933890"/>
            <a:ext cx="195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rbel" pitchFamily="34" charset="0"/>
              </a:rPr>
              <a:t>Source</a:t>
            </a:r>
            <a:endParaRPr lang="en-US" sz="2000" b="1" dirty="0">
              <a:latin typeface="Corbe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580728" y="4930506"/>
            <a:ext cx="195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rbel" pitchFamily="34" charset="0"/>
              </a:rPr>
              <a:t>Destination</a:t>
            </a:r>
            <a:endParaRPr lang="en-US" sz="2000" b="1" dirty="0">
              <a:latin typeface="Corbe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907974" y="2690749"/>
            <a:ext cx="2855026" cy="1840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6093156" y="4437996"/>
            <a:ext cx="2517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orbel" pitchFamily="34" charset="0"/>
              </a:rPr>
              <a:t>Tenant/DB Partition</a:t>
            </a:r>
            <a:endParaRPr lang="en-US" sz="2000" b="1" i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65" name="Right Arrow 64"/>
          <p:cNvSpPr/>
          <p:nvPr/>
        </p:nvSpPr>
        <p:spPr>
          <a:xfrm>
            <a:off x="4528414" y="3516719"/>
            <a:ext cx="1186586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552700" y="2666999"/>
            <a:ext cx="2928214" cy="1876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698008" y="3095144"/>
            <a:ext cx="2648236" cy="1378477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1698008" y="2743200"/>
            <a:ext cx="2648236" cy="316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31</a:t>
            </a:r>
            <a:r>
              <a:rPr lang="en-US" dirty="0" smtClean="0"/>
              <a:t>, T</a:t>
            </a:r>
            <a:r>
              <a:rPr lang="en-US" baseline="-25000" dirty="0" smtClean="0"/>
              <a:t>32</a:t>
            </a:r>
            <a:r>
              <a:rPr lang="en-US" dirty="0" smtClean="0"/>
              <a:t>, T</a:t>
            </a:r>
            <a:r>
              <a:rPr lang="en-US" baseline="-25000" dirty="0" smtClean="0"/>
              <a:t>33</a:t>
            </a:r>
            <a:r>
              <a:rPr lang="en-US" dirty="0" smtClean="0"/>
              <a:t>, …</a:t>
            </a:r>
            <a:endParaRPr lang="en-US" baseline="-25000" dirty="0"/>
          </a:p>
        </p:txBody>
      </p:sp>
      <p:pic>
        <p:nvPicPr>
          <p:cNvPr id="49" name="Picture 48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1386" y="1371600"/>
            <a:ext cx="452807" cy="429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50" name="Picture 49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371600"/>
            <a:ext cx="452807" cy="429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79" name="Rounded Rectangle 78"/>
          <p:cNvSpPr/>
          <p:nvPr/>
        </p:nvSpPr>
        <p:spPr>
          <a:xfrm>
            <a:off x="6011368" y="3105448"/>
            <a:ext cx="2648236" cy="137847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2474025" y="3249100"/>
            <a:ext cx="533400" cy="3055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183</a:t>
            </a:r>
            <a:endParaRPr lang="en-US" sz="1400" dirty="0"/>
          </a:p>
        </p:txBody>
      </p:sp>
      <p:sp>
        <p:nvSpPr>
          <p:cNvPr id="81" name="Rectangle 80"/>
          <p:cNvSpPr/>
          <p:nvPr/>
        </p:nvSpPr>
        <p:spPr>
          <a:xfrm>
            <a:off x="3083625" y="3252065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124</a:t>
            </a:r>
            <a:endParaRPr lang="en-US" sz="1400" dirty="0"/>
          </a:p>
        </p:txBody>
      </p:sp>
      <p:sp>
        <p:nvSpPr>
          <p:cNvPr id="82" name="Rectangle 81"/>
          <p:cNvSpPr/>
          <p:nvPr/>
        </p:nvSpPr>
        <p:spPr>
          <a:xfrm>
            <a:off x="3693225" y="3252065"/>
            <a:ext cx="533400" cy="3055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231</a:t>
            </a:r>
            <a:endParaRPr lang="en-US" sz="1400" dirty="0"/>
          </a:p>
        </p:txBody>
      </p:sp>
      <p:sp>
        <p:nvSpPr>
          <p:cNvPr id="83" name="Rectangle 82"/>
          <p:cNvSpPr/>
          <p:nvPr/>
        </p:nvSpPr>
        <p:spPr>
          <a:xfrm>
            <a:off x="1852550" y="3657600"/>
            <a:ext cx="533400" cy="3055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123</a:t>
            </a:r>
            <a:endParaRPr lang="en-US" sz="1400" dirty="0"/>
          </a:p>
        </p:txBody>
      </p:sp>
      <p:sp>
        <p:nvSpPr>
          <p:cNvPr id="84" name="Rectangle 83"/>
          <p:cNvSpPr/>
          <p:nvPr/>
        </p:nvSpPr>
        <p:spPr>
          <a:xfrm>
            <a:off x="2462150" y="3653850"/>
            <a:ext cx="533400" cy="3055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142</a:t>
            </a:r>
            <a:endParaRPr lang="en-US" sz="1400" dirty="0"/>
          </a:p>
        </p:txBody>
      </p:sp>
      <p:sp>
        <p:nvSpPr>
          <p:cNvPr id="85" name="Rectangle 84"/>
          <p:cNvSpPr/>
          <p:nvPr/>
        </p:nvSpPr>
        <p:spPr>
          <a:xfrm>
            <a:off x="3071750" y="3656815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182</a:t>
            </a:r>
            <a:endParaRPr lang="en-US" sz="1400" dirty="0"/>
          </a:p>
        </p:txBody>
      </p:sp>
      <p:sp>
        <p:nvSpPr>
          <p:cNvPr id="86" name="Rectangle 85"/>
          <p:cNvSpPr/>
          <p:nvPr/>
        </p:nvSpPr>
        <p:spPr>
          <a:xfrm>
            <a:off x="3681350" y="3656815"/>
            <a:ext cx="533400" cy="3055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192</a:t>
            </a:r>
            <a:endParaRPr lang="en-US" sz="1400" dirty="0"/>
          </a:p>
        </p:txBody>
      </p:sp>
      <p:sp>
        <p:nvSpPr>
          <p:cNvPr id="89" name="Rectangle 88"/>
          <p:cNvSpPr/>
          <p:nvPr/>
        </p:nvSpPr>
        <p:spPr>
          <a:xfrm>
            <a:off x="3088575" y="4049690"/>
            <a:ext cx="533400" cy="3055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149</a:t>
            </a:r>
            <a:endParaRPr lang="en-US" sz="1400" dirty="0"/>
          </a:p>
        </p:txBody>
      </p:sp>
      <p:sp>
        <p:nvSpPr>
          <p:cNvPr id="66" name="Rectangle 65"/>
          <p:cNvSpPr/>
          <p:nvPr/>
        </p:nvSpPr>
        <p:spPr>
          <a:xfrm>
            <a:off x="6096000" y="3200400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172</a:t>
            </a:r>
            <a:endParaRPr lang="en-US" sz="1400" dirty="0"/>
          </a:p>
        </p:txBody>
      </p:sp>
      <p:sp>
        <p:nvSpPr>
          <p:cNvPr id="67" name="Rectangle 66"/>
          <p:cNvSpPr/>
          <p:nvPr/>
        </p:nvSpPr>
        <p:spPr>
          <a:xfrm>
            <a:off x="6697997" y="3200400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124</a:t>
            </a:r>
            <a:endParaRPr lang="en-US" sz="1400" dirty="0"/>
          </a:p>
        </p:txBody>
      </p:sp>
      <p:sp>
        <p:nvSpPr>
          <p:cNvPr id="68" name="Rectangle 67"/>
          <p:cNvSpPr/>
          <p:nvPr/>
        </p:nvSpPr>
        <p:spPr>
          <a:xfrm>
            <a:off x="7311869" y="3210502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231</a:t>
            </a:r>
            <a:endParaRPr lang="en-US" sz="1400" dirty="0"/>
          </a:p>
        </p:txBody>
      </p:sp>
      <p:sp>
        <p:nvSpPr>
          <p:cNvPr id="69" name="Rectangle 68"/>
          <p:cNvSpPr/>
          <p:nvPr/>
        </p:nvSpPr>
        <p:spPr>
          <a:xfrm>
            <a:off x="7941625" y="3210501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123</a:t>
            </a:r>
            <a:endParaRPr lang="en-US" sz="1400" dirty="0"/>
          </a:p>
        </p:txBody>
      </p:sp>
      <p:sp>
        <p:nvSpPr>
          <p:cNvPr id="70" name="Rectangle 69"/>
          <p:cNvSpPr/>
          <p:nvPr/>
        </p:nvSpPr>
        <p:spPr>
          <a:xfrm>
            <a:off x="6705600" y="3620000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142</a:t>
            </a:r>
            <a:endParaRPr lang="en-US" sz="1400" dirty="0"/>
          </a:p>
        </p:txBody>
      </p:sp>
      <p:sp>
        <p:nvSpPr>
          <p:cNvPr id="71" name="Rectangle 70"/>
          <p:cNvSpPr/>
          <p:nvPr/>
        </p:nvSpPr>
        <p:spPr>
          <a:xfrm>
            <a:off x="7315200" y="3622965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182</a:t>
            </a:r>
            <a:endParaRPr lang="en-US" sz="1400" dirty="0"/>
          </a:p>
        </p:txBody>
      </p:sp>
      <p:sp>
        <p:nvSpPr>
          <p:cNvPr id="72" name="Rectangle 71"/>
          <p:cNvSpPr/>
          <p:nvPr/>
        </p:nvSpPr>
        <p:spPr>
          <a:xfrm>
            <a:off x="7924800" y="3622965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192</a:t>
            </a:r>
            <a:endParaRPr lang="en-US" sz="1400" dirty="0"/>
          </a:p>
        </p:txBody>
      </p:sp>
      <p:sp>
        <p:nvSpPr>
          <p:cNvPr id="75" name="Rectangle 74"/>
          <p:cNvSpPr/>
          <p:nvPr/>
        </p:nvSpPr>
        <p:spPr>
          <a:xfrm>
            <a:off x="3693225" y="4060208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287</a:t>
            </a:r>
            <a:endParaRPr lang="en-US" sz="1400" dirty="0"/>
          </a:p>
        </p:txBody>
      </p:sp>
      <p:sp>
        <p:nvSpPr>
          <p:cNvPr id="76" name="Rectangle 75"/>
          <p:cNvSpPr/>
          <p:nvPr/>
        </p:nvSpPr>
        <p:spPr>
          <a:xfrm>
            <a:off x="2485900" y="4052248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105</a:t>
            </a:r>
            <a:endParaRPr lang="en-US" sz="1400" dirty="0"/>
          </a:p>
        </p:txBody>
      </p:sp>
      <p:sp>
        <p:nvSpPr>
          <p:cNvPr id="78" name="Rectangle 77"/>
          <p:cNvSpPr/>
          <p:nvPr/>
        </p:nvSpPr>
        <p:spPr>
          <a:xfrm>
            <a:off x="6103960" y="3608696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287</a:t>
            </a:r>
            <a:endParaRPr lang="en-US" sz="1400" dirty="0"/>
          </a:p>
        </p:txBody>
      </p:sp>
      <p:sp>
        <p:nvSpPr>
          <p:cNvPr id="88" name="Rectangle 87"/>
          <p:cNvSpPr/>
          <p:nvPr/>
        </p:nvSpPr>
        <p:spPr>
          <a:xfrm>
            <a:off x="6096000" y="4010519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105</a:t>
            </a:r>
            <a:endParaRPr lang="en-US" sz="1400" dirty="0"/>
          </a:p>
        </p:txBody>
      </p:sp>
      <p:sp>
        <p:nvSpPr>
          <p:cNvPr id="90" name="Rectangle 89"/>
          <p:cNvSpPr/>
          <p:nvPr/>
        </p:nvSpPr>
        <p:spPr>
          <a:xfrm>
            <a:off x="6705600" y="4010519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183</a:t>
            </a:r>
            <a:endParaRPr lang="en-US" sz="1400" dirty="0"/>
          </a:p>
        </p:txBody>
      </p:sp>
      <p:sp>
        <p:nvSpPr>
          <p:cNvPr id="91" name="Rectangle 90"/>
          <p:cNvSpPr/>
          <p:nvPr/>
        </p:nvSpPr>
        <p:spPr>
          <a:xfrm>
            <a:off x="7336808" y="4002559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197</a:t>
            </a:r>
            <a:endParaRPr lang="en-US" sz="1400" dirty="0"/>
          </a:p>
        </p:txBody>
      </p:sp>
      <p:sp>
        <p:nvSpPr>
          <p:cNvPr id="92" name="Rectangle 91"/>
          <p:cNvSpPr/>
          <p:nvPr/>
        </p:nvSpPr>
        <p:spPr>
          <a:xfrm>
            <a:off x="7938448" y="4010519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149</a:t>
            </a:r>
            <a:endParaRPr lang="en-US" sz="1400" dirty="0"/>
          </a:p>
        </p:txBody>
      </p:sp>
      <p:sp>
        <p:nvSpPr>
          <p:cNvPr id="93" name="Rectangle 92"/>
          <p:cNvSpPr/>
          <p:nvPr/>
        </p:nvSpPr>
        <p:spPr>
          <a:xfrm>
            <a:off x="1871647" y="4038600"/>
            <a:ext cx="533400" cy="3055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212</a:t>
            </a:r>
            <a:endParaRPr lang="en-US" sz="1400" dirty="0"/>
          </a:p>
        </p:txBody>
      </p:sp>
      <p:sp>
        <p:nvSpPr>
          <p:cNvPr id="94" name="Rectangle 93"/>
          <p:cNvSpPr/>
          <p:nvPr/>
        </p:nvSpPr>
        <p:spPr>
          <a:xfrm>
            <a:off x="1869744" y="3241344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95" name="Rounded Rectangle 94"/>
          <p:cNvSpPr/>
          <p:nvPr/>
        </p:nvSpPr>
        <p:spPr>
          <a:xfrm>
            <a:off x="6038564" y="2743200"/>
            <a:ext cx="2648236" cy="316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31</a:t>
            </a:r>
            <a:r>
              <a:rPr lang="en-US" dirty="0" smtClean="0"/>
              <a:t>, T</a:t>
            </a:r>
            <a:r>
              <a:rPr lang="en-US" baseline="-25000" dirty="0" smtClean="0"/>
              <a:t>32</a:t>
            </a:r>
            <a:r>
              <a:rPr lang="en-US" dirty="0" smtClean="0"/>
              <a:t>, T</a:t>
            </a:r>
            <a:r>
              <a:rPr lang="en-US" baseline="-25000" dirty="0" smtClean="0"/>
              <a:t>33</a:t>
            </a:r>
            <a:r>
              <a:rPr lang="en-US" dirty="0" smtClean="0"/>
              <a:t>, …</a:t>
            </a:r>
            <a:endParaRPr lang="en-US" baseline="-25000" dirty="0"/>
          </a:p>
        </p:txBody>
      </p:sp>
      <p:cxnSp>
        <p:nvCxnSpPr>
          <p:cNvPr id="96" name="Straight Arrow Connector 95"/>
          <p:cNvCxnSpPr>
            <a:stCxn id="24" idx="2"/>
            <a:endCxn id="43" idx="0"/>
          </p:cNvCxnSpPr>
          <p:nvPr/>
        </p:nvCxnSpPr>
        <p:spPr>
          <a:xfrm>
            <a:off x="3731604" y="1810888"/>
            <a:ext cx="3555958" cy="7037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22" idx="2"/>
            <a:endCxn id="43" idx="0"/>
          </p:cNvCxnSpPr>
          <p:nvPr/>
        </p:nvCxnSpPr>
        <p:spPr>
          <a:xfrm>
            <a:off x="4426190" y="1810888"/>
            <a:ext cx="2861372" cy="7037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50" idx="2"/>
            <a:endCxn id="43" idx="0"/>
          </p:cNvCxnSpPr>
          <p:nvPr/>
        </p:nvCxnSpPr>
        <p:spPr>
          <a:xfrm>
            <a:off x="5103204" y="1801368"/>
            <a:ext cx="2184358" cy="713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49" idx="2"/>
            <a:endCxn id="43" idx="0"/>
          </p:cNvCxnSpPr>
          <p:nvPr/>
        </p:nvCxnSpPr>
        <p:spPr>
          <a:xfrm>
            <a:off x="5797790" y="1801368"/>
            <a:ext cx="1489772" cy="713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6098272" y="3209847"/>
            <a:ext cx="533400" cy="305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101" name="Rectangle 100"/>
          <p:cNvSpPr/>
          <p:nvPr/>
        </p:nvSpPr>
        <p:spPr>
          <a:xfrm>
            <a:off x="7342496" y="4001105"/>
            <a:ext cx="533400" cy="3055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8755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5" grpId="0" animBg="1"/>
      <p:bldP spid="19" grpId="0" animBg="1"/>
      <p:bldP spid="20" grpId="0" animBg="1"/>
      <p:bldP spid="21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9" grpId="0" animBg="1"/>
      <p:bldP spid="75" grpId="0" animBg="1"/>
      <p:bldP spid="76" grpId="0" animBg="1"/>
      <p:bldP spid="93" grpId="0" animBg="1"/>
      <p:bldP spid="9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1143000"/>
          </a:xfrm>
        </p:spPr>
        <p:txBody>
          <a:bodyPr/>
          <a:lstStyle/>
          <a:p>
            <a:r>
              <a:rPr lang="en-US" dirty="0" smtClean="0"/>
              <a:t>Correctness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943088" cy="4953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Safety:</a:t>
            </a:r>
            <a:r>
              <a:rPr lang="en-US" dirty="0" smtClean="0"/>
              <a:t> Exactly one owner for a tenant</a:t>
            </a:r>
          </a:p>
          <a:p>
            <a:pPr lvl="1"/>
            <a:r>
              <a:rPr lang="en-US" b="1" dirty="0" smtClean="0"/>
              <a:t>Atomic handover protocol</a:t>
            </a:r>
            <a:r>
              <a:rPr lang="en-US" dirty="0" smtClean="0"/>
              <a:t>: guarantees safety of ownership handover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Serializability</a:t>
            </a:r>
            <a:r>
              <a:rPr lang="en-US" b="1" dirty="0" smtClean="0">
                <a:solidFill>
                  <a:srgbClr val="00B0F0"/>
                </a:solidFill>
              </a:rPr>
              <a:t>:</a:t>
            </a:r>
            <a:r>
              <a:rPr lang="en-US" dirty="0" smtClean="0"/>
              <a:t> Transaction state copied during migration </a:t>
            </a:r>
            <a:r>
              <a:rPr lang="en-US" dirty="0" smtClean="0">
                <a:sym typeface="Wingdings" pitchFamily="2" charset="2"/>
              </a:rPr>
              <a:t> guarantees serializability</a:t>
            </a:r>
          </a:p>
          <a:p>
            <a:r>
              <a:rPr lang="en-US" b="1" dirty="0" smtClean="0">
                <a:solidFill>
                  <a:srgbClr val="00B0F0"/>
                </a:solidFill>
                <a:sym typeface="Wingdings" pitchFamily="2" charset="2"/>
              </a:rPr>
              <a:t>Durability:</a:t>
            </a:r>
            <a:r>
              <a:rPr lang="en-US" dirty="0" smtClean="0">
                <a:sym typeface="Wingdings" pitchFamily="2" charset="2"/>
              </a:rPr>
              <a:t>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Changes from aborted transactions are not persisted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Changes from committed transactions are never lost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Transaction logs synchronized to guarantee </a:t>
            </a:r>
            <a:r>
              <a:rPr lang="en-US" dirty="0" smtClean="0">
                <a:sym typeface="Wingdings" pitchFamily="2" charset="2"/>
              </a:rPr>
              <a:t>durability</a:t>
            </a:r>
          </a:p>
          <a:p>
            <a:r>
              <a:rPr lang="en-US" b="1" dirty="0" smtClean="0">
                <a:solidFill>
                  <a:srgbClr val="00B0F0"/>
                </a:solidFill>
                <a:sym typeface="Wingdings" pitchFamily="2" charset="2"/>
              </a:rPr>
              <a:t>Independent recovery</a:t>
            </a:r>
            <a:r>
              <a:rPr lang="en-US" dirty="0" smtClean="0">
                <a:sym typeface="Wingdings" pitchFamily="2" charset="2"/>
              </a:rPr>
              <a:t> in most cases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Sudipto Das {sudipto@cs.ucsb.edu}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3B9E2-86B5-4372-91A7-7FB8BB2E82C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19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86"/>
    </mc:Choice>
    <mc:Fallback xmlns="">
      <p:transition spd="slow" advTm="377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1143000"/>
          </a:xfrm>
        </p:spPr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9248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Implemented in </a:t>
            </a:r>
            <a:r>
              <a:rPr lang="en-US" b="1" dirty="0" err="1" smtClean="0">
                <a:solidFill>
                  <a:srgbClr val="00B0F0"/>
                </a:solidFill>
              </a:rPr>
              <a:t>ElasTraS</a:t>
            </a:r>
            <a:r>
              <a:rPr lang="en-US" dirty="0" smtClean="0"/>
              <a:t>, a scalable multitenant database system</a:t>
            </a:r>
          </a:p>
          <a:p>
            <a:pPr lvl="1"/>
            <a:r>
              <a:rPr lang="en-US" b="1" dirty="0" smtClean="0">
                <a:solidFill>
                  <a:srgbClr val="00B0F0"/>
                </a:solidFill>
              </a:rPr>
              <a:t>Append-only</a:t>
            </a:r>
            <a:r>
              <a:rPr lang="en-US" dirty="0" smtClean="0"/>
              <a:t> storage layout</a:t>
            </a:r>
          </a:p>
          <a:p>
            <a:pPr lvl="2"/>
            <a:r>
              <a:rPr lang="en-US" b="1" dirty="0" smtClean="0"/>
              <a:t>Separate</a:t>
            </a:r>
            <a:r>
              <a:rPr lang="en-US" dirty="0" smtClean="0"/>
              <a:t> read and write caches</a:t>
            </a:r>
          </a:p>
          <a:p>
            <a:pPr lvl="1"/>
            <a:r>
              <a:rPr lang="en-US" b="1" dirty="0" smtClean="0">
                <a:solidFill>
                  <a:srgbClr val="00B0F0"/>
                </a:solidFill>
              </a:rPr>
              <a:t>Optimistic concurrency control</a:t>
            </a:r>
          </a:p>
          <a:p>
            <a:pPr lvl="1"/>
            <a:r>
              <a:rPr lang="en-US" dirty="0" smtClean="0"/>
              <a:t>Storage layout consists of </a:t>
            </a:r>
            <a:r>
              <a:rPr lang="en-US" b="1" dirty="0" err="1" smtClean="0">
                <a:solidFill>
                  <a:srgbClr val="00B0F0"/>
                </a:solidFill>
              </a:rPr>
              <a:t>SSTables</a:t>
            </a:r>
            <a:endParaRPr lang="en-US" b="1" dirty="0">
              <a:solidFill>
                <a:srgbClr val="00B0F0"/>
              </a:solidFill>
            </a:endParaRPr>
          </a:p>
          <a:p>
            <a:pPr lvl="2"/>
            <a:r>
              <a:rPr lang="en-US" dirty="0" smtClean="0"/>
              <a:t>An </a:t>
            </a:r>
            <a:r>
              <a:rPr lang="en-US" dirty="0" err="1" smtClean="0"/>
              <a:t>SSTable</a:t>
            </a:r>
            <a:r>
              <a:rPr lang="en-US" dirty="0" smtClean="0"/>
              <a:t> is a collection of blocks with in an internal index</a:t>
            </a:r>
          </a:p>
          <a:p>
            <a:pPr lvl="1"/>
            <a:r>
              <a:rPr lang="en-US" dirty="0" smtClean="0"/>
              <a:t>Read cache is a </a:t>
            </a:r>
            <a:r>
              <a:rPr lang="en-US" b="1" dirty="0" smtClean="0">
                <a:solidFill>
                  <a:srgbClr val="00B0F0"/>
                </a:solidFill>
              </a:rPr>
              <a:t>set</a:t>
            </a:r>
            <a:r>
              <a:rPr lang="en-US" dirty="0" smtClean="0"/>
              <a:t> of the </a:t>
            </a:r>
            <a:r>
              <a:rPr lang="en-US" b="1" dirty="0" smtClean="0">
                <a:solidFill>
                  <a:srgbClr val="00B0F0"/>
                </a:solidFill>
              </a:rPr>
              <a:t>blocks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Snapshot: </a:t>
            </a:r>
            <a:r>
              <a:rPr lang="en-US" dirty="0" smtClean="0"/>
              <a:t>Read the </a:t>
            </a:r>
            <a:r>
              <a:rPr lang="en-US" b="1" dirty="0" smtClean="0">
                <a:solidFill>
                  <a:srgbClr val="00B0F0"/>
                </a:solidFill>
              </a:rPr>
              <a:t>block ids</a:t>
            </a:r>
            <a:r>
              <a:rPr lang="en-US" dirty="0" smtClean="0"/>
              <a:t> cached</a:t>
            </a:r>
            <a:endParaRPr lang="en-US" dirty="0" smtClean="0">
              <a:sym typeface="Wingdings" pitchFamily="2" charset="2"/>
            </a:endParaRPr>
          </a:p>
          <a:p>
            <a:r>
              <a:rPr lang="en-US" b="1" i="1" dirty="0" smtClean="0">
                <a:solidFill>
                  <a:srgbClr val="00B0F0"/>
                </a:solidFill>
                <a:sym typeface="Wingdings" pitchFamily="2" charset="2"/>
              </a:rPr>
              <a:t>Changes</a:t>
            </a:r>
            <a:r>
              <a:rPr lang="en-US" dirty="0" smtClean="0">
                <a:sym typeface="Wingdings" pitchFamily="2" charset="2"/>
              </a:rPr>
              <a:t> maintained </a:t>
            </a:r>
            <a:r>
              <a:rPr lang="en-US" b="1" i="1" dirty="0" smtClean="0">
                <a:solidFill>
                  <a:srgbClr val="00B0F0"/>
                </a:solidFill>
                <a:sym typeface="Wingdings" pitchFamily="2" charset="2"/>
              </a:rPr>
              <a:t>incrementally</a:t>
            </a:r>
          </a:p>
          <a:p>
            <a:r>
              <a:rPr lang="en-US" b="1" dirty="0" smtClean="0">
                <a:solidFill>
                  <a:srgbClr val="00B0F0"/>
                </a:solidFill>
                <a:sym typeface="Wingdings" pitchFamily="2" charset="2"/>
              </a:rPr>
              <a:t>Termination</a:t>
            </a:r>
            <a:r>
              <a:rPr lang="en-US" b="1" dirty="0">
                <a:solidFill>
                  <a:srgbClr val="00B0F0"/>
                </a:solidFill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B0F0"/>
                </a:solidFill>
                <a:sym typeface="Wingdings" pitchFamily="2" charset="2"/>
              </a:rPr>
              <a:t> </a:t>
            </a:r>
            <a:r>
              <a:rPr lang="en-US" dirty="0" smtClean="0">
                <a:sym typeface="Wingdings" pitchFamily="2" charset="2"/>
              </a:rPr>
              <a:t>copy read and write sets of transactions and flush write cache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Sudipto Das {sudipto@cs.ucsb.edu}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3B9E2-86B5-4372-91A7-7FB8BB2E82C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1143000"/>
          </a:xfrm>
        </p:spPr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Evaluated against two baseline techniques</a:t>
            </a:r>
          </a:p>
          <a:p>
            <a:pPr lvl="1"/>
            <a:r>
              <a:rPr lang="en-US" b="1" dirty="0" smtClean="0">
                <a:solidFill>
                  <a:srgbClr val="00B0F0"/>
                </a:solidFill>
              </a:rPr>
              <a:t>Stop and Migrate (S&amp;M)</a:t>
            </a:r>
          </a:p>
          <a:p>
            <a:pPr lvl="2"/>
            <a:r>
              <a:rPr lang="en-US" dirty="0" smtClean="0"/>
              <a:t>Stop serving tenant at source</a:t>
            </a:r>
          </a:p>
          <a:p>
            <a:pPr lvl="2"/>
            <a:r>
              <a:rPr lang="en-US" dirty="0" smtClean="0"/>
              <a:t>Flush changes</a:t>
            </a:r>
          </a:p>
          <a:p>
            <a:pPr lvl="2"/>
            <a:r>
              <a:rPr lang="en-US" dirty="0" smtClean="0"/>
              <a:t>Migrate control to destination and restart</a:t>
            </a:r>
          </a:p>
          <a:p>
            <a:pPr lvl="1"/>
            <a:r>
              <a:rPr lang="en-US" b="1" dirty="0" smtClean="0">
                <a:solidFill>
                  <a:srgbClr val="00B0F0"/>
                </a:solidFill>
              </a:rPr>
              <a:t>Flush and Migrate (F&amp;M)</a:t>
            </a:r>
          </a:p>
          <a:p>
            <a:pPr lvl="2"/>
            <a:r>
              <a:rPr lang="en-US" dirty="0" smtClean="0"/>
              <a:t>Flush changes while continuing to serve tenant</a:t>
            </a:r>
          </a:p>
          <a:p>
            <a:pPr lvl="2"/>
            <a:r>
              <a:rPr lang="en-US" dirty="0" smtClean="0"/>
              <a:t>Final stop and migrate</a:t>
            </a:r>
          </a:p>
          <a:p>
            <a:r>
              <a:rPr lang="en-US" dirty="0" smtClean="0"/>
              <a:t>Evaluated using two benchmarks</a:t>
            </a:r>
          </a:p>
          <a:p>
            <a:pPr lvl="1"/>
            <a:r>
              <a:rPr lang="en-US" b="1" dirty="0" smtClean="0">
                <a:solidFill>
                  <a:srgbClr val="00B0F0"/>
                </a:solidFill>
              </a:rPr>
              <a:t>TPC-C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B0F0"/>
                </a:solidFill>
              </a:rPr>
              <a:t>YCSB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Sudipto Das {sudipto@cs.ucsb.edu}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3B9E2-86B5-4372-91A7-7FB8BB2E82C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8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Sudipto Das {sudipto@cs.ucsb.edu}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1143000"/>
          </a:xfrm>
        </p:spPr>
        <p:txBody>
          <a:bodyPr/>
          <a:lstStyle/>
          <a:p>
            <a:r>
              <a:rPr lang="en-US" dirty="0" smtClean="0"/>
              <a:t>Experimental methodology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24200" y="4343400"/>
            <a:ext cx="1828800" cy="121920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9" name="Flowchart: Magnetic Disk 8"/>
          <p:cNvSpPr/>
          <p:nvPr/>
        </p:nvSpPr>
        <p:spPr>
          <a:xfrm>
            <a:off x="3287905" y="4444364"/>
            <a:ext cx="1524000" cy="1005453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4343400"/>
            <a:ext cx="1828800" cy="121920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1" name="Flowchart: Magnetic Disk 10"/>
          <p:cNvSpPr/>
          <p:nvPr/>
        </p:nvSpPr>
        <p:spPr>
          <a:xfrm>
            <a:off x="1230505" y="4444364"/>
            <a:ext cx="1524000" cy="1005453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47800" y="4721352"/>
            <a:ext cx="914400" cy="612648"/>
            <a:chOff x="5715000" y="3352800"/>
            <a:chExt cx="914400" cy="612648"/>
          </a:xfrm>
        </p:grpSpPr>
        <p:sp>
          <p:nvSpPr>
            <p:cNvPr id="13" name="Flowchart: Document 12"/>
            <p:cNvSpPr/>
            <p:nvPr/>
          </p:nvSpPr>
          <p:spPr>
            <a:xfrm>
              <a:off x="5715000" y="3352800"/>
              <a:ext cx="914400" cy="612648"/>
            </a:xfrm>
            <a:prstGeom prst="flowChartDocumen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715000" y="3505200"/>
              <a:ext cx="9144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715000" y="3657600"/>
              <a:ext cx="9144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715000" y="3810000"/>
              <a:ext cx="9144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322832"/>
            <a:ext cx="452807" cy="42976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44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322832"/>
            <a:ext cx="452807" cy="42976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sp>
        <p:nvSpPr>
          <p:cNvPr id="49" name="Down Arrow 48"/>
          <p:cNvSpPr/>
          <p:nvPr/>
        </p:nvSpPr>
        <p:spPr>
          <a:xfrm>
            <a:off x="2657677" y="1905000"/>
            <a:ext cx="484632" cy="386688"/>
          </a:xfrm>
          <a:prstGeom prst="downArrow">
            <a:avLst>
              <a:gd name="adj1" fmla="val 50000"/>
              <a:gd name="adj2" fmla="val 41552"/>
            </a:avLst>
          </a:prstGeom>
          <a:solidFill>
            <a:srgbClr val="00B0F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1702408" y="2438400"/>
            <a:ext cx="3481388" cy="626445"/>
            <a:chOff x="381000" y="2290763"/>
            <a:chExt cx="4802796" cy="757237"/>
          </a:xfrm>
        </p:grpSpPr>
        <p:sp>
          <p:nvSpPr>
            <p:cNvPr id="60" name="Rounded Rectangle 59"/>
            <p:cNvSpPr/>
            <p:nvPr/>
          </p:nvSpPr>
          <p:spPr>
            <a:xfrm>
              <a:off x="381000" y="2290763"/>
              <a:ext cx="4802796" cy="757237"/>
            </a:xfrm>
            <a:prstGeom prst="roundRect">
              <a:avLst/>
            </a:prstGeom>
            <a:noFill/>
            <a:ln w="3810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endParaRPr>
            </a:p>
          </p:txBody>
        </p:sp>
        <p:pic>
          <p:nvPicPr>
            <p:cNvPr id="6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021" y="2433638"/>
              <a:ext cx="714375" cy="466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5221" y="2433638"/>
              <a:ext cx="714375" cy="466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3021" y="2433638"/>
              <a:ext cx="714375" cy="466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4" name="Group 63"/>
            <p:cNvGrpSpPr/>
            <p:nvPr/>
          </p:nvGrpSpPr>
          <p:grpSpPr>
            <a:xfrm>
              <a:off x="2259621" y="2633663"/>
              <a:ext cx="345847" cy="76200"/>
              <a:chOff x="6367372" y="2743200"/>
              <a:chExt cx="345847" cy="76200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6367372" y="2743200"/>
                <a:ext cx="45719" cy="76200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6519772" y="2743200"/>
                <a:ext cx="45719" cy="76200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667500" y="2743200"/>
                <a:ext cx="45719" cy="76200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9" name="Rectangle 68"/>
            <p:cNvSpPr/>
            <p:nvPr/>
          </p:nvSpPr>
          <p:spPr>
            <a:xfrm>
              <a:off x="3583595" y="2433638"/>
              <a:ext cx="1524001" cy="466725"/>
            </a:xfrm>
            <a:prstGeom prst="rect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+mn-ea"/>
                  <a:cs typeface="Arial" pitchFamily="34" charset="0"/>
                </a:rPr>
                <a:t>Metadata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endParaRPr>
            </a:p>
          </p:txBody>
        </p:sp>
      </p:grpSp>
      <p:sp>
        <p:nvSpPr>
          <p:cNvPr id="72" name="Down Arrow 71"/>
          <p:cNvSpPr/>
          <p:nvPr/>
        </p:nvSpPr>
        <p:spPr>
          <a:xfrm rot="2673528">
            <a:off x="2131521" y="3167278"/>
            <a:ext cx="484632" cy="1233890"/>
          </a:xfrm>
          <a:prstGeom prst="downArrow">
            <a:avLst>
              <a:gd name="adj1" fmla="val 50000"/>
              <a:gd name="adj2" fmla="val 55414"/>
            </a:avLst>
          </a:prstGeom>
          <a:solidFill>
            <a:srgbClr val="00B0F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3" name="Down Arrow 72"/>
          <p:cNvSpPr/>
          <p:nvPr/>
        </p:nvSpPr>
        <p:spPr>
          <a:xfrm rot="19057360">
            <a:off x="3517718" y="3151218"/>
            <a:ext cx="484632" cy="1295991"/>
          </a:xfrm>
          <a:prstGeom prst="downArrow">
            <a:avLst>
              <a:gd name="adj1" fmla="val 50000"/>
              <a:gd name="adj2" fmla="val 55414"/>
            </a:avLst>
          </a:prstGeom>
          <a:solidFill>
            <a:srgbClr val="00B0F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1" name="Cloud Callout 70"/>
          <p:cNvSpPr/>
          <p:nvPr/>
        </p:nvSpPr>
        <p:spPr>
          <a:xfrm>
            <a:off x="5257800" y="1066798"/>
            <a:ext cx="3733800" cy="2590801"/>
          </a:xfrm>
          <a:prstGeom prst="cloudCallout">
            <a:avLst>
              <a:gd name="adj1" fmla="val -80085"/>
              <a:gd name="adj2" fmla="val -25846"/>
            </a:avLst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867400" y="1430980"/>
            <a:ext cx="26670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2" algn="ctr"/>
            <a:r>
              <a:rPr lang="en-US" b="1" dirty="0" smtClean="0">
                <a:solidFill>
                  <a:schemeClr val="accent6"/>
                </a:solidFill>
                <a:latin typeface="+mj-lt"/>
              </a:rPr>
              <a:t>Default transaction parameters:</a:t>
            </a:r>
          </a:p>
          <a:p>
            <a:pPr marL="0" lvl="2" algn="ctr"/>
            <a:r>
              <a:rPr lang="en-US" dirty="0" smtClean="0">
                <a:solidFill>
                  <a:schemeClr val="accent6"/>
                </a:solidFill>
                <a:latin typeface="+mj-lt"/>
              </a:rPr>
              <a:t>10 operations per transaction 80% Read, 15% Update, 5% Inserts</a:t>
            </a:r>
          </a:p>
          <a:p>
            <a:pPr marL="0" lvl="2" algn="ctr"/>
            <a:r>
              <a:rPr lang="en-US" b="1" dirty="0" smtClean="0">
                <a:solidFill>
                  <a:schemeClr val="accent6"/>
                </a:solidFill>
                <a:latin typeface="+mj-lt"/>
              </a:rPr>
              <a:t>Workload: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 12K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Txns</a:t>
            </a:r>
            <a:endParaRPr lang="en-US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77" name="Cloud Callout 76"/>
          <p:cNvSpPr/>
          <p:nvPr/>
        </p:nvSpPr>
        <p:spPr>
          <a:xfrm>
            <a:off x="5410200" y="3657600"/>
            <a:ext cx="3733800" cy="2286000"/>
          </a:xfrm>
          <a:prstGeom prst="cloudCallout">
            <a:avLst>
              <a:gd name="adj1" fmla="val -62175"/>
              <a:gd name="adj2" fmla="val 11169"/>
            </a:avLst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638800" y="4038600"/>
            <a:ext cx="30320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b="1" dirty="0" smtClean="0">
                <a:solidFill>
                  <a:schemeClr val="accent6"/>
                </a:solidFill>
                <a:latin typeface="+mj-lt"/>
              </a:rPr>
              <a:t>Hardware: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 2.4 </a:t>
            </a:r>
            <a:r>
              <a:rPr lang="en-US" dirty="0" err="1">
                <a:solidFill>
                  <a:schemeClr val="accent6"/>
                </a:solidFill>
                <a:latin typeface="+mj-lt"/>
              </a:rPr>
              <a:t>Ghz</a:t>
            </a:r>
            <a:r>
              <a:rPr lang="en-US" dirty="0">
                <a:solidFill>
                  <a:schemeClr val="accent6"/>
                </a:solidFill>
                <a:latin typeface="+mj-lt"/>
              </a:rPr>
              <a:t> Intel Core 2 Quads, 8GB RAM, 7200 RPM SATA HDs with 32 MB 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Cache,</a:t>
            </a:r>
          </a:p>
          <a:p>
            <a:pPr marL="0" lvl="2" algn="ctr"/>
            <a:r>
              <a:rPr lang="en-US" dirty="0" smtClean="0">
                <a:solidFill>
                  <a:schemeClr val="accent6"/>
                </a:solidFill>
                <a:latin typeface="+mj-lt"/>
              </a:rPr>
              <a:t>Gigabit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ethernet</a:t>
            </a:r>
            <a:endParaRPr lang="en-US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201805" y="2420318"/>
            <a:ext cx="1462503" cy="647700"/>
          </a:xfrm>
          <a:prstGeom prst="round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System Controller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933056" y="3240373"/>
            <a:ext cx="731252" cy="950627"/>
          </a:xfrm>
          <a:prstGeom prst="straightConnector1">
            <a:avLst/>
          </a:prstGeom>
          <a:ln w="38100">
            <a:solidFill>
              <a:schemeClr val="accent6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61842" y="3378873"/>
            <a:ext cx="10405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/>
                </a:solidFill>
                <a:latin typeface="+mj-lt"/>
              </a:rPr>
              <a:t>Migrate</a:t>
            </a:r>
            <a:endParaRPr lang="en-US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86" name="Cloud Callout 85"/>
          <p:cNvSpPr/>
          <p:nvPr/>
        </p:nvSpPr>
        <p:spPr>
          <a:xfrm>
            <a:off x="1742214" y="5638800"/>
            <a:ext cx="3733800" cy="1143000"/>
          </a:xfrm>
          <a:prstGeom prst="cloudCallout">
            <a:avLst>
              <a:gd name="adj1" fmla="val -40609"/>
              <a:gd name="adj2" fmla="val -79577"/>
            </a:avLst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2096483" y="5867400"/>
            <a:ext cx="30320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2" algn="ctr"/>
            <a:r>
              <a:rPr lang="en-US" b="1" dirty="0" smtClean="0">
                <a:solidFill>
                  <a:schemeClr val="accent6"/>
                </a:solidFill>
                <a:latin typeface="+mj-lt"/>
              </a:rPr>
              <a:t>Default DB Size: 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1 GB</a:t>
            </a:r>
          </a:p>
          <a:p>
            <a:pPr marL="0" lvl="2" algn="ctr"/>
            <a:r>
              <a:rPr lang="en-US" b="1" dirty="0" smtClean="0">
                <a:solidFill>
                  <a:schemeClr val="accent6"/>
                </a:solidFill>
                <a:latin typeface="+mj-lt"/>
              </a:rPr>
              <a:t>Default Cache size: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 250 MB</a:t>
            </a:r>
            <a:endParaRPr lang="en-US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DB795-7E35-4B58-8D62-82DD7C5DC5B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1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72" grpId="0" animBg="1"/>
      <p:bldP spid="72" grpId="1" animBg="1"/>
      <p:bldP spid="73" grpId="0" animBg="1"/>
      <p:bldP spid="71" grpId="0" animBg="1"/>
      <p:bldP spid="75" grpId="0" animBg="1"/>
      <p:bldP spid="77" grpId="0" animBg="1"/>
      <p:bldP spid="78" grpId="0"/>
      <p:bldP spid="85" grpId="0" animBg="1"/>
      <p:bldP spid="86" grpId="0" animBg="1"/>
      <p:bldP spid="8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1143000"/>
          </a:xfrm>
        </p:spPr>
        <p:txBody>
          <a:bodyPr/>
          <a:lstStyle/>
          <a:p>
            <a:r>
              <a:rPr lang="en-US" dirty="0" smtClean="0"/>
              <a:t>Results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7943088" cy="5029200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smtClean="0"/>
              <a:t>Unavailability window</a:t>
            </a:r>
            <a:endParaRPr lang="en-US" dirty="0" smtClean="0"/>
          </a:p>
          <a:p>
            <a:pPr lvl="1"/>
            <a:r>
              <a:rPr lang="en-US" b="1" dirty="0" smtClean="0"/>
              <a:t>Albatross:</a:t>
            </a:r>
            <a:r>
              <a:rPr lang="en-US" b="1" dirty="0" smtClean="0">
                <a:solidFill>
                  <a:srgbClr val="00B0F0"/>
                </a:solidFill>
              </a:rPr>
              <a:t> 300-800ms</a:t>
            </a:r>
          </a:p>
          <a:p>
            <a:pPr lvl="1"/>
            <a:r>
              <a:rPr lang="en-US" b="1" dirty="0" smtClean="0"/>
              <a:t>S&amp;M: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2-4 second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unavailability, </a:t>
            </a:r>
            <a:r>
              <a:rPr lang="en-US" b="1" dirty="0" smtClean="0"/>
              <a:t>F&amp;M:</a:t>
            </a:r>
            <a:r>
              <a:rPr lang="en-US" dirty="0" smtClean="0"/>
              <a:t> 200-500ms</a:t>
            </a:r>
          </a:p>
          <a:p>
            <a:r>
              <a:rPr lang="en-US" i="1" dirty="0" smtClean="0"/>
              <a:t>Failed requests</a:t>
            </a:r>
          </a:p>
          <a:p>
            <a:pPr lvl="1"/>
            <a:r>
              <a:rPr lang="en-US" b="1" dirty="0" smtClean="0"/>
              <a:t>Albatross: </a:t>
            </a:r>
            <a:r>
              <a:rPr lang="en-US" b="1" dirty="0" smtClean="0">
                <a:solidFill>
                  <a:srgbClr val="00B0F0"/>
                </a:solidFill>
              </a:rPr>
              <a:t>Zero</a:t>
            </a:r>
          </a:p>
          <a:p>
            <a:pPr lvl="1"/>
            <a:r>
              <a:rPr lang="en-US" b="1" dirty="0" smtClean="0"/>
              <a:t>S&amp;M</a:t>
            </a:r>
            <a:r>
              <a:rPr lang="en-US" dirty="0" smtClean="0"/>
              <a:t> and </a:t>
            </a:r>
            <a:r>
              <a:rPr lang="en-US" b="1" dirty="0" smtClean="0"/>
              <a:t>F&amp;M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hundreds</a:t>
            </a:r>
            <a:endParaRPr lang="en-US" dirty="0" smtClean="0"/>
          </a:p>
          <a:p>
            <a:r>
              <a:rPr lang="en-US" i="1" dirty="0" smtClean="0"/>
              <a:t>Increase in transaction latency</a:t>
            </a:r>
            <a:endParaRPr lang="en-US" dirty="0" smtClean="0"/>
          </a:p>
          <a:p>
            <a:pPr lvl="1"/>
            <a:r>
              <a:rPr lang="en-US" b="1" dirty="0" smtClean="0"/>
              <a:t>Albatross: </a:t>
            </a:r>
            <a:r>
              <a:rPr lang="en-US" b="1" dirty="0">
                <a:solidFill>
                  <a:srgbClr val="00B0F0"/>
                </a:solidFill>
              </a:rPr>
              <a:t>15-30</a:t>
            </a:r>
            <a:r>
              <a:rPr lang="en-US" b="1" dirty="0" smtClean="0">
                <a:solidFill>
                  <a:srgbClr val="00B0F0"/>
                </a:solidFill>
              </a:rPr>
              <a:t>%</a:t>
            </a:r>
            <a:endParaRPr lang="en-US" dirty="0" smtClean="0"/>
          </a:p>
          <a:p>
            <a:pPr lvl="2"/>
            <a:r>
              <a:rPr lang="en-US" dirty="0" smtClean="0"/>
              <a:t>Negligible performance impact during migration</a:t>
            </a:r>
          </a:p>
          <a:p>
            <a:pPr lvl="1"/>
            <a:r>
              <a:rPr lang="en-US" b="1" dirty="0" smtClean="0"/>
              <a:t>S&amp;M</a:t>
            </a:r>
            <a:r>
              <a:rPr lang="en-US" dirty="0" smtClean="0"/>
              <a:t> and </a:t>
            </a:r>
            <a:r>
              <a:rPr lang="en-US" b="1" dirty="0" smtClean="0"/>
              <a:t>F&amp;M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200-400%</a:t>
            </a:r>
            <a:r>
              <a:rPr lang="en-US" dirty="0" smtClean="0"/>
              <a:t> increase in latency</a:t>
            </a:r>
          </a:p>
          <a:p>
            <a:r>
              <a:rPr lang="en-US" i="1" dirty="0" smtClean="0"/>
              <a:t>Data transferred</a:t>
            </a:r>
            <a:r>
              <a:rPr lang="en-US" dirty="0" smtClean="0"/>
              <a:t>: </a:t>
            </a:r>
          </a:p>
          <a:p>
            <a:pPr lvl="1"/>
            <a:r>
              <a:rPr lang="en-US" b="1" dirty="0" smtClean="0"/>
              <a:t>Albatross:</a:t>
            </a:r>
            <a:r>
              <a:rPr lang="en-US" b="1" dirty="0" smtClean="0">
                <a:solidFill>
                  <a:srgbClr val="00B0F0"/>
                </a:solidFill>
              </a:rPr>
              <a:t>1.3-1.6</a:t>
            </a:r>
            <a:r>
              <a:rPr lang="en-US" dirty="0" smtClean="0"/>
              <a:t> times </a:t>
            </a:r>
            <a:r>
              <a:rPr lang="en-US" i="1" dirty="0" smtClean="0"/>
              <a:t>database cache</a:t>
            </a:r>
          </a:p>
          <a:p>
            <a:pPr lvl="1"/>
            <a:r>
              <a:rPr lang="en-US" b="1" dirty="0" smtClean="0"/>
              <a:t>S&amp;M</a:t>
            </a:r>
            <a:r>
              <a:rPr lang="en-US" dirty="0" smtClean="0"/>
              <a:t> and </a:t>
            </a:r>
            <a:r>
              <a:rPr lang="en-US" b="1" dirty="0" smtClean="0"/>
              <a:t>F&amp;M</a:t>
            </a:r>
            <a:r>
              <a:rPr lang="en-US" dirty="0" smtClean="0"/>
              <a:t>: approximately the size of the cache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Sudipto Das {sudipto@cs.ucsb.edu}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3B9E2-86B5-4372-91A7-7FB8BB2E82C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899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08"/>
    </mc:Choice>
    <mc:Fallback xmlns="">
      <p:transition spd="slow" advTm="147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1143000"/>
          </a:xfrm>
        </p:spPr>
        <p:txBody>
          <a:bodyPr/>
          <a:lstStyle/>
          <a:p>
            <a:r>
              <a:rPr lang="en-US" dirty="0" smtClean="0"/>
              <a:t>Impact on latency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Sudipto Das {sudipto@cs.ucsb.edu}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3B9E2-86B5-4372-91A7-7FB8BB2E82C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39366"/>
            <a:ext cx="8077200" cy="395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12192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Corbel" pitchFamily="34" charset="0"/>
              </a:rPr>
              <a:t>Minimal impact on latency as a result of migration</a:t>
            </a:r>
            <a:endParaRPr lang="en-US" sz="2800" b="1" dirty="0">
              <a:solidFill>
                <a:srgbClr val="00B0F0"/>
              </a:solidFill>
              <a:latin typeface="Corbe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0" y="4495800"/>
            <a:ext cx="685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00600" y="4495800"/>
            <a:ext cx="685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25904" y="4495800"/>
            <a:ext cx="685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256896" y="4478740"/>
            <a:ext cx="457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1143000"/>
          </a:xfrm>
        </p:spPr>
        <p:txBody>
          <a:bodyPr/>
          <a:lstStyle/>
          <a:p>
            <a:r>
              <a:rPr lang="en-US" dirty="0" smtClean="0"/>
              <a:t>Unavailability window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Sudipto Das {sudipto@cs.ucsb.edu}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DB795-7E35-4B58-8D62-82DD7C5DC5B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543050"/>
            <a:ext cx="6124575" cy="462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54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1143000"/>
          </a:xfrm>
        </p:spPr>
        <p:txBody>
          <a:bodyPr/>
          <a:lstStyle/>
          <a:p>
            <a:r>
              <a:rPr lang="en-US" dirty="0" smtClean="0"/>
              <a:t>Failed requests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Sudipto Das {sudipto@cs.ucsb.edu}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DB795-7E35-4B58-8D62-82DD7C5DC5B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6000750" cy="475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362200"/>
            <a:ext cx="28956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5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1750" y="2152650"/>
            <a:ext cx="23050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9550" y="2336253"/>
            <a:ext cx="220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5257800"/>
            <a:ext cx="2933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800" y="4143375"/>
            <a:ext cx="25622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5200" y="2438400"/>
            <a:ext cx="17335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57750" y="4533769"/>
            <a:ext cx="4057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0" y="3543300"/>
            <a:ext cx="6286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57900" y="3438525"/>
            <a:ext cx="28575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5B3F-7339-9746-9A1F-DDC6D42ACC1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1143000"/>
          </a:xfrm>
        </p:spPr>
        <p:txBody>
          <a:bodyPr/>
          <a:lstStyle/>
          <a:p>
            <a:r>
              <a:rPr lang="en-US" dirty="0" smtClean="0"/>
              <a:t>Paradigm shift in Infrastructure</a:t>
            </a:r>
            <a:endParaRPr lang="en-US" dirty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67" y="4907945"/>
            <a:ext cx="1612570" cy="126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921" y="1245394"/>
            <a:ext cx="4616654" cy="79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257800"/>
            <a:ext cx="21907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Sudipto Das {sudipto@cs.ucsb.edu}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541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425">
        <p:fade/>
      </p:transition>
    </mc:Choice>
    <mc:Fallback xmlns="">
      <p:transition spd="med" advTm="134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1143000"/>
          </a:xfrm>
        </p:spPr>
        <p:txBody>
          <a:bodyPr/>
          <a:lstStyle/>
          <a:p>
            <a:r>
              <a:rPr lang="en-US" dirty="0" smtClean="0"/>
              <a:t>Adversarial scenario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Sudipto Das {sudipto@cs.ucsb.edu}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DB795-7E35-4B58-8D62-82DD7C5DC5B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5810250" cy="450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9200" y="130558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rbel" pitchFamily="34" charset="0"/>
              </a:rPr>
              <a:t>Working set does not fit in cache</a:t>
            </a:r>
            <a:endParaRPr lang="en-US" sz="2800" b="1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10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1143000"/>
          </a:xfrm>
        </p:spPr>
        <p:txBody>
          <a:bodyPr/>
          <a:lstStyle/>
          <a:p>
            <a:r>
              <a:rPr lang="en-US" dirty="0" smtClean="0"/>
              <a:t>Adversarial scenario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Sudipto Das {sudipto@cs.ucsb.edu}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DB795-7E35-4B58-8D62-82DD7C5DC5B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752600"/>
            <a:ext cx="5886450" cy="450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122938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Corbel" pitchFamily="34" charset="0"/>
              </a:rPr>
              <a:t>Continues to have minimal performance impact</a:t>
            </a:r>
            <a:endParaRPr lang="en-US" sz="2800" b="1" dirty="0">
              <a:solidFill>
                <a:srgbClr val="00B0F0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31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1143000"/>
          </a:xfrm>
        </p:spPr>
        <p:txBody>
          <a:bodyPr/>
          <a:lstStyle/>
          <a:p>
            <a:r>
              <a:rPr lang="en-US" dirty="0" smtClean="0"/>
              <a:t>More experiments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Sudipto Das {sudipto@cs.ucsb.edu}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DB795-7E35-4B58-8D62-82DD7C5DC5B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33500"/>
            <a:ext cx="6153150" cy="4457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95484"/>
            <a:ext cx="6096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1752600"/>
            <a:ext cx="5953125" cy="4476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0"/>
            <a:ext cx="5972175" cy="4410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6096000" cy="4419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6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5176"/>
            <a:ext cx="6115050" cy="4400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79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1143000"/>
          </a:xfrm>
        </p:spPr>
        <p:txBody>
          <a:bodyPr/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Live database migration critical for lightweight elasticity as a first class notion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Albatross</a:t>
            </a:r>
            <a:r>
              <a:rPr lang="en-US" dirty="0" smtClean="0"/>
              <a:t> – low cost live migration for shared storage architectures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No</a:t>
            </a:r>
            <a:r>
              <a:rPr lang="en-US" i="1" dirty="0" smtClean="0"/>
              <a:t> transactions aborted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b="1" i="1" dirty="0" smtClean="0">
                <a:solidFill>
                  <a:srgbClr val="00B0F0"/>
                </a:solidFill>
                <a:sym typeface="Wingdings" pitchFamily="2" charset="2"/>
              </a:rPr>
              <a:t>No service interruption</a:t>
            </a:r>
            <a:endParaRPr lang="en-US" b="1" i="1" dirty="0" smtClean="0">
              <a:solidFill>
                <a:srgbClr val="00B0F0"/>
              </a:solidFill>
            </a:endParaRPr>
          </a:p>
          <a:p>
            <a:r>
              <a:rPr lang="en-US" b="1" dirty="0" smtClean="0">
                <a:solidFill>
                  <a:srgbClr val="00B0F0"/>
                </a:solidFill>
              </a:rPr>
              <a:t>&lt;15% </a:t>
            </a:r>
            <a:r>
              <a:rPr lang="en-US" dirty="0" smtClean="0"/>
              <a:t>increase in </a:t>
            </a:r>
            <a:r>
              <a:rPr lang="en-US" b="1" i="1" dirty="0" smtClean="0"/>
              <a:t>transaction latency </a:t>
            </a:r>
            <a:r>
              <a:rPr lang="en-US" b="1" i="1" dirty="0" smtClean="0">
                <a:solidFill>
                  <a:srgbClr val="00B0F0"/>
                </a:solidFill>
              </a:rPr>
              <a:t>immediately after migration</a:t>
            </a:r>
          </a:p>
          <a:p>
            <a:r>
              <a:rPr lang="en-US" dirty="0" smtClean="0"/>
              <a:t>Guaranteed </a:t>
            </a:r>
            <a:r>
              <a:rPr lang="en-US" dirty="0" smtClean="0"/>
              <a:t>safety in the presence of failures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Sudipto Das {sudipto@cs.ucsb.edu}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DB795-7E35-4B58-8D62-82DD7C5DC5B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2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24200"/>
            <a:ext cx="2743200" cy="342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970494" y="1353058"/>
            <a:ext cx="7812611" cy="333153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>
                <a:hlinkClick r:id="rId3"/>
              </a:rPr>
              <a:t>sudipto@cs.ucsb.edu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http://www.cs.ucsb.edu/~sudipto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http://www.cs.ucsb.edu/~dsl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5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58"/>
    </mc:Choice>
    <mc:Fallback xmlns="">
      <p:transition spd="slow" advTm="45058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Back-up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Sudipto Das {sudipto@cs.ucsb.edu}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3B9E2-86B5-4372-91A7-7FB8BB2E82C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6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373496" y="3200400"/>
            <a:ext cx="6654800" cy="2971800"/>
            <a:chOff x="1142999" y="3581400"/>
            <a:chExt cx="6654755" cy="2971800"/>
          </a:xfrm>
        </p:grpSpPr>
        <p:sp>
          <p:nvSpPr>
            <p:cNvPr id="35" name="Rectangle 34"/>
            <p:cNvSpPr/>
            <p:nvPr/>
          </p:nvSpPr>
          <p:spPr>
            <a:xfrm>
              <a:off x="5181572" y="4460875"/>
              <a:ext cx="2613007" cy="2174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orbel" pitchFamily="34" charset="0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5181572" y="3581400"/>
              <a:ext cx="2616182" cy="908050"/>
            </a:xfrm>
            <a:custGeom>
              <a:avLst/>
              <a:gdLst>
                <a:gd name="connsiteX0" fmla="*/ 0 w 1660819"/>
                <a:gd name="connsiteY0" fmla="*/ 902820 h 924531"/>
                <a:gd name="connsiteX1" fmla="*/ 401636 w 1660819"/>
                <a:gd name="connsiteY1" fmla="*/ 1809 h 924531"/>
                <a:gd name="connsiteX2" fmla="*/ 824982 w 1660819"/>
                <a:gd name="connsiteY2" fmla="*/ 913676 h 924531"/>
                <a:gd name="connsiteX3" fmla="*/ 1280893 w 1660819"/>
                <a:gd name="connsiteY3" fmla="*/ 12664 h 924531"/>
                <a:gd name="connsiteX4" fmla="*/ 1660819 w 1660819"/>
                <a:gd name="connsiteY4" fmla="*/ 924531 h 924531"/>
                <a:gd name="connsiteX0" fmla="*/ 78077 w 1738896"/>
                <a:gd name="connsiteY0" fmla="*/ 904320 h 1045492"/>
                <a:gd name="connsiteX1" fmla="*/ 66939 w 1738896"/>
                <a:gd name="connsiteY1" fmla="*/ 895324 h 1045492"/>
                <a:gd name="connsiteX2" fmla="*/ 479713 w 1738896"/>
                <a:gd name="connsiteY2" fmla="*/ 3309 h 1045492"/>
                <a:gd name="connsiteX3" fmla="*/ 903059 w 1738896"/>
                <a:gd name="connsiteY3" fmla="*/ 915176 h 1045492"/>
                <a:gd name="connsiteX4" fmla="*/ 1358970 w 1738896"/>
                <a:gd name="connsiteY4" fmla="*/ 14164 h 1045492"/>
                <a:gd name="connsiteX5" fmla="*/ 1738896 w 1738896"/>
                <a:gd name="connsiteY5" fmla="*/ 926031 h 1045492"/>
                <a:gd name="connsiteX0" fmla="*/ 78077 w 1738896"/>
                <a:gd name="connsiteY0" fmla="*/ 904320 h 1045492"/>
                <a:gd name="connsiteX1" fmla="*/ 66939 w 1738896"/>
                <a:gd name="connsiteY1" fmla="*/ 895324 h 1045492"/>
                <a:gd name="connsiteX2" fmla="*/ 479713 w 1738896"/>
                <a:gd name="connsiteY2" fmla="*/ 3309 h 1045492"/>
                <a:gd name="connsiteX3" fmla="*/ 903059 w 1738896"/>
                <a:gd name="connsiteY3" fmla="*/ 915176 h 1045492"/>
                <a:gd name="connsiteX4" fmla="*/ 1358970 w 1738896"/>
                <a:gd name="connsiteY4" fmla="*/ 14164 h 1045492"/>
                <a:gd name="connsiteX5" fmla="*/ 1738896 w 1738896"/>
                <a:gd name="connsiteY5" fmla="*/ 926031 h 1045492"/>
                <a:gd name="connsiteX0" fmla="*/ 78077 w 1738896"/>
                <a:gd name="connsiteY0" fmla="*/ 904320 h 1045492"/>
                <a:gd name="connsiteX1" fmla="*/ 66939 w 1738896"/>
                <a:gd name="connsiteY1" fmla="*/ 895324 h 1045492"/>
                <a:gd name="connsiteX2" fmla="*/ 479713 w 1738896"/>
                <a:gd name="connsiteY2" fmla="*/ 3309 h 1045492"/>
                <a:gd name="connsiteX3" fmla="*/ 903059 w 1738896"/>
                <a:gd name="connsiteY3" fmla="*/ 915176 h 1045492"/>
                <a:gd name="connsiteX4" fmla="*/ 1358970 w 1738896"/>
                <a:gd name="connsiteY4" fmla="*/ 14164 h 1045492"/>
                <a:gd name="connsiteX5" fmla="*/ 1738896 w 1738896"/>
                <a:gd name="connsiteY5" fmla="*/ 926031 h 1045492"/>
                <a:gd name="connsiteX0" fmla="*/ 78077 w 1738896"/>
                <a:gd name="connsiteY0" fmla="*/ 926332 h 1071073"/>
                <a:gd name="connsiteX1" fmla="*/ 66939 w 1738896"/>
                <a:gd name="connsiteY1" fmla="*/ 917336 h 1071073"/>
                <a:gd name="connsiteX2" fmla="*/ 479713 w 1738896"/>
                <a:gd name="connsiteY2" fmla="*/ 25321 h 1071073"/>
                <a:gd name="connsiteX3" fmla="*/ 903059 w 1738896"/>
                <a:gd name="connsiteY3" fmla="*/ 1069264 h 1071073"/>
                <a:gd name="connsiteX4" fmla="*/ 1358970 w 1738896"/>
                <a:gd name="connsiteY4" fmla="*/ 36176 h 1071073"/>
                <a:gd name="connsiteX5" fmla="*/ 1738896 w 1738896"/>
                <a:gd name="connsiteY5" fmla="*/ 948043 h 1071073"/>
                <a:gd name="connsiteX0" fmla="*/ 78077 w 1738896"/>
                <a:gd name="connsiteY0" fmla="*/ 910360 h 1183608"/>
                <a:gd name="connsiteX1" fmla="*/ 66939 w 1738896"/>
                <a:gd name="connsiteY1" fmla="*/ 1033440 h 1183608"/>
                <a:gd name="connsiteX2" fmla="*/ 479713 w 1738896"/>
                <a:gd name="connsiteY2" fmla="*/ 9349 h 1183608"/>
                <a:gd name="connsiteX3" fmla="*/ 903059 w 1738896"/>
                <a:gd name="connsiteY3" fmla="*/ 1053292 h 1183608"/>
                <a:gd name="connsiteX4" fmla="*/ 1358970 w 1738896"/>
                <a:gd name="connsiteY4" fmla="*/ 20204 h 1183608"/>
                <a:gd name="connsiteX5" fmla="*/ 1738896 w 1738896"/>
                <a:gd name="connsiteY5" fmla="*/ 932071 h 1183608"/>
                <a:gd name="connsiteX0" fmla="*/ 78862 w 1739681"/>
                <a:gd name="connsiteY0" fmla="*/ 910360 h 1203618"/>
                <a:gd name="connsiteX1" fmla="*/ 74154 w 1739681"/>
                <a:gd name="connsiteY1" fmla="*/ 1030416 h 1203618"/>
                <a:gd name="connsiteX2" fmla="*/ 67724 w 1739681"/>
                <a:gd name="connsiteY2" fmla="*/ 1033440 h 1203618"/>
                <a:gd name="connsiteX3" fmla="*/ 480498 w 1739681"/>
                <a:gd name="connsiteY3" fmla="*/ 9349 h 1203618"/>
                <a:gd name="connsiteX4" fmla="*/ 903844 w 1739681"/>
                <a:gd name="connsiteY4" fmla="*/ 1053292 h 1203618"/>
                <a:gd name="connsiteX5" fmla="*/ 1359755 w 1739681"/>
                <a:gd name="connsiteY5" fmla="*/ 20204 h 1203618"/>
                <a:gd name="connsiteX6" fmla="*/ 1739681 w 1739681"/>
                <a:gd name="connsiteY6" fmla="*/ 932071 h 1203618"/>
                <a:gd name="connsiteX0" fmla="*/ 785 w 1842150"/>
                <a:gd name="connsiteY0" fmla="*/ 1108474 h 1203618"/>
                <a:gd name="connsiteX1" fmla="*/ 176623 w 1842150"/>
                <a:gd name="connsiteY1" fmla="*/ 1030416 h 1203618"/>
                <a:gd name="connsiteX2" fmla="*/ 170193 w 1842150"/>
                <a:gd name="connsiteY2" fmla="*/ 1033440 h 1203618"/>
                <a:gd name="connsiteX3" fmla="*/ 582967 w 1842150"/>
                <a:gd name="connsiteY3" fmla="*/ 9349 h 1203618"/>
                <a:gd name="connsiteX4" fmla="*/ 1006313 w 1842150"/>
                <a:gd name="connsiteY4" fmla="*/ 1053292 h 1203618"/>
                <a:gd name="connsiteX5" fmla="*/ 1462224 w 1842150"/>
                <a:gd name="connsiteY5" fmla="*/ 20204 h 1203618"/>
                <a:gd name="connsiteX6" fmla="*/ 1842150 w 1842150"/>
                <a:gd name="connsiteY6" fmla="*/ 932071 h 1203618"/>
                <a:gd name="connsiteX0" fmla="*/ 74154 w 1739681"/>
                <a:gd name="connsiteY0" fmla="*/ 1030416 h 1203618"/>
                <a:gd name="connsiteX1" fmla="*/ 67724 w 1739681"/>
                <a:gd name="connsiteY1" fmla="*/ 1033440 h 1203618"/>
                <a:gd name="connsiteX2" fmla="*/ 480498 w 1739681"/>
                <a:gd name="connsiteY2" fmla="*/ 9349 h 1203618"/>
                <a:gd name="connsiteX3" fmla="*/ 903844 w 1739681"/>
                <a:gd name="connsiteY3" fmla="*/ 1053292 h 1203618"/>
                <a:gd name="connsiteX4" fmla="*/ 1359755 w 1739681"/>
                <a:gd name="connsiteY4" fmla="*/ 20204 h 1203618"/>
                <a:gd name="connsiteX5" fmla="*/ 1739681 w 1739681"/>
                <a:gd name="connsiteY5" fmla="*/ 932071 h 1203618"/>
                <a:gd name="connsiteX0" fmla="*/ 74154 w 1739681"/>
                <a:gd name="connsiteY0" fmla="*/ 1030416 h 1203618"/>
                <a:gd name="connsiteX1" fmla="*/ 67724 w 1739681"/>
                <a:gd name="connsiteY1" fmla="*/ 1033440 h 1203618"/>
                <a:gd name="connsiteX2" fmla="*/ 377249 w 1739681"/>
                <a:gd name="connsiteY2" fmla="*/ 1020643 h 1203618"/>
                <a:gd name="connsiteX3" fmla="*/ 480498 w 1739681"/>
                <a:gd name="connsiteY3" fmla="*/ 9349 h 1203618"/>
                <a:gd name="connsiteX4" fmla="*/ 903844 w 1739681"/>
                <a:gd name="connsiteY4" fmla="*/ 1053292 h 1203618"/>
                <a:gd name="connsiteX5" fmla="*/ 1359755 w 1739681"/>
                <a:gd name="connsiteY5" fmla="*/ 20204 h 1203618"/>
                <a:gd name="connsiteX6" fmla="*/ 1739681 w 1739681"/>
                <a:gd name="connsiteY6" fmla="*/ 932071 h 1203618"/>
                <a:gd name="connsiteX0" fmla="*/ 0 w 1665527"/>
                <a:gd name="connsiteY0" fmla="*/ 1030416 h 1190821"/>
                <a:gd name="connsiteX1" fmla="*/ 303095 w 1665527"/>
                <a:gd name="connsiteY1" fmla="*/ 1020643 h 1190821"/>
                <a:gd name="connsiteX2" fmla="*/ 406344 w 1665527"/>
                <a:gd name="connsiteY2" fmla="*/ 9349 h 1190821"/>
                <a:gd name="connsiteX3" fmla="*/ 829690 w 1665527"/>
                <a:gd name="connsiteY3" fmla="*/ 1053292 h 1190821"/>
                <a:gd name="connsiteX4" fmla="*/ 1285601 w 1665527"/>
                <a:gd name="connsiteY4" fmla="*/ 20204 h 1190821"/>
                <a:gd name="connsiteX5" fmla="*/ 1665527 w 1665527"/>
                <a:gd name="connsiteY5" fmla="*/ 932071 h 1190821"/>
                <a:gd name="connsiteX0" fmla="*/ 0 w 1665527"/>
                <a:gd name="connsiteY0" fmla="*/ 1030416 h 1055101"/>
                <a:gd name="connsiteX1" fmla="*/ 406344 w 1665527"/>
                <a:gd name="connsiteY1" fmla="*/ 9349 h 1055101"/>
                <a:gd name="connsiteX2" fmla="*/ 829690 w 1665527"/>
                <a:gd name="connsiteY2" fmla="*/ 1053292 h 1055101"/>
                <a:gd name="connsiteX3" fmla="*/ 1285601 w 1665527"/>
                <a:gd name="connsiteY3" fmla="*/ 20204 h 1055101"/>
                <a:gd name="connsiteX4" fmla="*/ 1665527 w 1665527"/>
                <a:gd name="connsiteY4" fmla="*/ 932071 h 1055101"/>
                <a:gd name="connsiteX0" fmla="*/ 0 w 1665527"/>
                <a:gd name="connsiteY0" fmla="*/ 1024880 h 1058611"/>
                <a:gd name="connsiteX1" fmla="*/ 406344 w 1665527"/>
                <a:gd name="connsiteY1" fmla="*/ 3813 h 1058611"/>
                <a:gd name="connsiteX2" fmla="*/ 829690 w 1665527"/>
                <a:gd name="connsiteY2" fmla="*/ 1047756 h 1058611"/>
                <a:gd name="connsiteX3" fmla="*/ 1285601 w 1665527"/>
                <a:gd name="connsiteY3" fmla="*/ 14668 h 1058611"/>
                <a:gd name="connsiteX4" fmla="*/ 1665527 w 1665527"/>
                <a:gd name="connsiteY4" fmla="*/ 1058611 h 1058611"/>
                <a:gd name="connsiteX0" fmla="*/ 0 w 1665527"/>
                <a:gd name="connsiteY0" fmla="*/ 1024880 h 1058611"/>
                <a:gd name="connsiteX1" fmla="*/ 406344 w 1665527"/>
                <a:gd name="connsiteY1" fmla="*/ 3813 h 1058611"/>
                <a:gd name="connsiteX2" fmla="*/ 829690 w 1665527"/>
                <a:gd name="connsiteY2" fmla="*/ 1047756 h 1058611"/>
                <a:gd name="connsiteX3" fmla="*/ 1285601 w 1665527"/>
                <a:gd name="connsiteY3" fmla="*/ 14668 h 1058611"/>
                <a:gd name="connsiteX4" fmla="*/ 1665527 w 1665527"/>
                <a:gd name="connsiteY4" fmla="*/ 1058611 h 1058611"/>
                <a:gd name="connsiteX0" fmla="*/ 0 w 1665527"/>
                <a:gd name="connsiteY0" fmla="*/ 1024880 h 1058611"/>
                <a:gd name="connsiteX1" fmla="*/ 406344 w 1665527"/>
                <a:gd name="connsiteY1" fmla="*/ 3813 h 1058611"/>
                <a:gd name="connsiteX2" fmla="*/ 829690 w 1665527"/>
                <a:gd name="connsiteY2" fmla="*/ 1047756 h 1058611"/>
                <a:gd name="connsiteX3" fmla="*/ 1285601 w 1665527"/>
                <a:gd name="connsiteY3" fmla="*/ 14668 h 1058611"/>
                <a:gd name="connsiteX4" fmla="*/ 1665527 w 1665527"/>
                <a:gd name="connsiteY4" fmla="*/ 1058611 h 1058611"/>
                <a:gd name="connsiteX0" fmla="*/ 0 w 1665527"/>
                <a:gd name="connsiteY0" fmla="*/ 1033394 h 1067125"/>
                <a:gd name="connsiteX1" fmla="*/ 406344 w 1665527"/>
                <a:gd name="connsiteY1" fmla="*/ 12327 h 1067125"/>
                <a:gd name="connsiteX2" fmla="*/ 829690 w 1665527"/>
                <a:gd name="connsiteY2" fmla="*/ 1056270 h 1067125"/>
                <a:gd name="connsiteX3" fmla="*/ 1286407 w 1665527"/>
                <a:gd name="connsiteY3" fmla="*/ 1809 h 1067125"/>
                <a:gd name="connsiteX4" fmla="*/ 1665527 w 1665527"/>
                <a:gd name="connsiteY4" fmla="*/ 1067125 h 106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5527" h="1067125">
                  <a:moveTo>
                    <a:pt x="0" y="1033394"/>
                  </a:moveTo>
                  <a:cubicBezTo>
                    <a:pt x="108211" y="865595"/>
                    <a:pt x="268062" y="8514"/>
                    <a:pt x="406344" y="12327"/>
                  </a:cubicBezTo>
                  <a:cubicBezTo>
                    <a:pt x="544626" y="16140"/>
                    <a:pt x="683013" y="1058023"/>
                    <a:pt x="829690" y="1056270"/>
                  </a:cubicBezTo>
                  <a:cubicBezTo>
                    <a:pt x="976367" y="1054517"/>
                    <a:pt x="1147101" y="0"/>
                    <a:pt x="1286407" y="1809"/>
                  </a:cubicBezTo>
                  <a:cubicBezTo>
                    <a:pt x="1425713" y="3618"/>
                    <a:pt x="1562404" y="945905"/>
                    <a:pt x="1665527" y="1067125"/>
                  </a:cubicBezTo>
                </a:path>
              </a:pathLst>
            </a:custGeom>
            <a:solidFill>
              <a:srgbClr val="D9D9D9"/>
            </a:solidFill>
            <a:ln w="19050" cap="flat" cmpd="sng" algn="ctr">
              <a:noFill/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orbe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42999" y="3581400"/>
              <a:ext cx="2613007" cy="10969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orbel" pitchFamily="34" charset="0"/>
              </a:endParaRPr>
            </a:p>
          </p:txBody>
        </p:sp>
        <p:sp>
          <p:nvSpPr>
            <p:cNvPr id="23581" name="TextBox 35"/>
            <p:cNvSpPr txBox="1">
              <a:spLocks noChangeArrowheads="1"/>
            </p:cNvSpPr>
            <p:nvPr/>
          </p:nvSpPr>
          <p:spPr bwMode="auto">
            <a:xfrm>
              <a:off x="3761903" y="6029980"/>
              <a:ext cx="281036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>
                  <a:latin typeface="Corbel" pitchFamily="34" charset="0"/>
                </a:rPr>
                <a:t>Unused resources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070211" y="6105525"/>
              <a:ext cx="533396" cy="381000"/>
            </a:xfrm>
            <a:prstGeom prst="rect">
              <a:avLst/>
            </a:prstGeom>
            <a:solidFill>
              <a:srgbClr val="D9D9D9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25400" dir="2700000">
                <a:schemeClr val="accent6">
                  <a:lumMod val="50000"/>
                  <a:alpha val="43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orbel" pitchFamily="34" charset="0"/>
              </a:endParaRPr>
            </a:p>
          </p:txBody>
        </p:sp>
      </p:grpSp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1143000"/>
          </a:xfrm>
        </p:spPr>
        <p:txBody>
          <a:bodyPr/>
          <a:lstStyle/>
          <a:p>
            <a:r>
              <a:rPr lang="en-US" dirty="0" smtClean="0"/>
              <a:t>Challenge: Lightweight Elasticity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118902" y="1295400"/>
            <a:ext cx="7916466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rmAutofit lnSpcReduction="10000"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3200" kern="0" dirty="0" smtClean="0">
                <a:latin typeface="+mn-lt"/>
              </a:rPr>
              <a:t>Provisioning </a:t>
            </a:r>
            <a:r>
              <a:rPr lang="en-US" sz="3200" b="1" kern="0" dirty="0" smtClean="0">
                <a:solidFill>
                  <a:srgbClr val="00B0F0"/>
                </a:solidFill>
                <a:latin typeface="+mn-lt"/>
              </a:rPr>
              <a:t>on-demand</a:t>
            </a:r>
            <a:r>
              <a:rPr lang="en-US" sz="3200" kern="0" dirty="0" smtClean="0">
                <a:latin typeface="+mn-lt"/>
              </a:rPr>
              <a:t> and not for peak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3200" kern="0" dirty="0">
                <a:latin typeface="+mn-lt"/>
              </a:rPr>
              <a:t>	</a:t>
            </a:r>
            <a:r>
              <a:rPr lang="en-US" sz="2800" b="1" kern="0" dirty="0" smtClean="0">
                <a:solidFill>
                  <a:srgbClr val="00B0F0"/>
                </a:solidFill>
                <a:latin typeface="+mn-lt"/>
              </a:rPr>
              <a:t>Optimize operating cost!</a:t>
            </a:r>
            <a:endParaRPr lang="en-US" sz="3200" b="1" kern="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1075379" y="5029200"/>
            <a:ext cx="3480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latin typeface="Corbel" pitchFamily="34" charset="0"/>
              </a:rPr>
              <a:t>Traditional Infrastructures</a:t>
            </a:r>
            <a:endParaRPr lang="en-US" sz="2400" dirty="0">
              <a:latin typeface="Corbel" pitchFamily="34" charset="0"/>
            </a:endParaRPr>
          </a:p>
        </p:txBody>
      </p:sp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5381609" y="5029200"/>
            <a:ext cx="33401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latin typeface="Corbel" pitchFamily="34" charset="0"/>
              </a:rPr>
              <a:t>Deployment in the Cloud</a:t>
            </a:r>
            <a:endParaRPr lang="en-US" sz="2400" dirty="0">
              <a:latin typeface="Corbel" pitchFamily="34" charset="0"/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947738" y="2439988"/>
            <a:ext cx="3777355" cy="2516278"/>
            <a:chOff x="719863" y="3048794"/>
            <a:chExt cx="3854398" cy="2536062"/>
          </a:xfrm>
        </p:grpSpPr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76273" y="4115172"/>
              <a:ext cx="2134375" cy="1620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142651" y="5181569"/>
              <a:ext cx="3124747" cy="0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1142651" y="3962383"/>
              <a:ext cx="2667941" cy="990389"/>
            </a:xfrm>
            <a:custGeom>
              <a:avLst/>
              <a:gdLst>
                <a:gd name="connsiteX0" fmla="*/ 0 w 1660819"/>
                <a:gd name="connsiteY0" fmla="*/ 902820 h 924531"/>
                <a:gd name="connsiteX1" fmla="*/ 401636 w 1660819"/>
                <a:gd name="connsiteY1" fmla="*/ 1809 h 924531"/>
                <a:gd name="connsiteX2" fmla="*/ 824982 w 1660819"/>
                <a:gd name="connsiteY2" fmla="*/ 913676 h 924531"/>
                <a:gd name="connsiteX3" fmla="*/ 1280893 w 1660819"/>
                <a:gd name="connsiteY3" fmla="*/ 12664 h 924531"/>
                <a:gd name="connsiteX4" fmla="*/ 1660819 w 1660819"/>
                <a:gd name="connsiteY4" fmla="*/ 924531 h 924531"/>
                <a:gd name="connsiteX0" fmla="*/ 78077 w 1738896"/>
                <a:gd name="connsiteY0" fmla="*/ 904320 h 1045492"/>
                <a:gd name="connsiteX1" fmla="*/ 66939 w 1738896"/>
                <a:gd name="connsiteY1" fmla="*/ 895324 h 1045492"/>
                <a:gd name="connsiteX2" fmla="*/ 479713 w 1738896"/>
                <a:gd name="connsiteY2" fmla="*/ 3309 h 1045492"/>
                <a:gd name="connsiteX3" fmla="*/ 903059 w 1738896"/>
                <a:gd name="connsiteY3" fmla="*/ 915176 h 1045492"/>
                <a:gd name="connsiteX4" fmla="*/ 1358970 w 1738896"/>
                <a:gd name="connsiteY4" fmla="*/ 14164 h 1045492"/>
                <a:gd name="connsiteX5" fmla="*/ 1738896 w 1738896"/>
                <a:gd name="connsiteY5" fmla="*/ 926031 h 1045492"/>
                <a:gd name="connsiteX0" fmla="*/ 78077 w 1738896"/>
                <a:gd name="connsiteY0" fmla="*/ 904320 h 1045492"/>
                <a:gd name="connsiteX1" fmla="*/ 66939 w 1738896"/>
                <a:gd name="connsiteY1" fmla="*/ 895324 h 1045492"/>
                <a:gd name="connsiteX2" fmla="*/ 479713 w 1738896"/>
                <a:gd name="connsiteY2" fmla="*/ 3309 h 1045492"/>
                <a:gd name="connsiteX3" fmla="*/ 903059 w 1738896"/>
                <a:gd name="connsiteY3" fmla="*/ 915176 h 1045492"/>
                <a:gd name="connsiteX4" fmla="*/ 1358970 w 1738896"/>
                <a:gd name="connsiteY4" fmla="*/ 14164 h 1045492"/>
                <a:gd name="connsiteX5" fmla="*/ 1738896 w 1738896"/>
                <a:gd name="connsiteY5" fmla="*/ 926031 h 1045492"/>
                <a:gd name="connsiteX0" fmla="*/ 78077 w 1738896"/>
                <a:gd name="connsiteY0" fmla="*/ 904320 h 1045492"/>
                <a:gd name="connsiteX1" fmla="*/ 66939 w 1738896"/>
                <a:gd name="connsiteY1" fmla="*/ 895324 h 1045492"/>
                <a:gd name="connsiteX2" fmla="*/ 479713 w 1738896"/>
                <a:gd name="connsiteY2" fmla="*/ 3309 h 1045492"/>
                <a:gd name="connsiteX3" fmla="*/ 903059 w 1738896"/>
                <a:gd name="connsiteY3" fmla="*/ 915176 h 1045492"/>
                <a:gd name="connsiteX4" fmla="*/ 1358970 w 1738896"/>
                <a:gd name="connsiteY4" fmla="*/ 14164 h 1045492"/>
                <a:gd name="connsiteX5" fmla="*/ 1738896 w 1738896"/>
                <a:gd name="connsiteY5" fmla="*/ 926031 h 1045492"/>
                <a:gd name="connsiteX0" fmla="*/ 78077 w 1738896"/>
                <a:gd name="connsiteY0" fmla="*/ 926332 h 1071073"/>
                <a:gd name="connsiteX1" fmla="*/ 66939 w 1738896"/>
                <a:gd name="connsiteY1" fmla="*/ 917336 h 1071073"/>
                <a:gd name="connsiteX2" fmla="*/ 479713 w 1738896"/>
                <a:gd name="connsiteY2" fmla="*/ 25321 h 1071073"/>
                <a:gd name="connsiteX3" fmla="*/ 903059 w 1738896"/>
                <a:gd name="connsiteY3" fmla="*/ 1069264 h 1071073"/>
                <a:gd name="connsiteX4" fmla="*/ 1358970 w 1738896"/>
                <a:gd name="connsiteY4" fmla="*/ 36176 h 1071073"/>
                <a:gd name="connsiteX5" fmla="*/ 1738896 w 1738896"/>
                <a:gd name="connsiteY5" fmla="*/ 948043 h 1071073"/>
                <a:gd name="connsiteX0" fmla="*/ 78077 w 1738896"/>
                <a:gd name="connsiteY0" fmla="*/ 910360 h 1183608"/>
                <a:gd name="connsiteX1" fmla="*/ 66939 w 1738896"/>
                <a:gd name="connsiteY1" fmla="*/ 1033440 h 1183608"/>
                <a:gd name="connsiteX2" fmla="*/ 479713 w 1738896"/>
                <a:gd name="connsiteY2" fmla="*/ 9349 h 1183608"/>
                <a:gd name="connsiteX3" fmla="*/ 903059 w 1738896"/>
                <a:gd name="connsiteY3" fmla="*/ 1053292 h 1183608"/>
                <a:gd name="connsiteX4" fmla="*/ 1358970 w 1738896"/>
                <a:gd name="connsiteY4" fmla="*/ 20204 h 1183608"/>
                <a:gd name="connsiteX5" fmla="*/ 1738896 w 1738896"/>
                <a:gd name="connsiteY5" fmla="*/ 932071 h 1183608"/>
                <a:gd name="connsiteX0" fmla="*/ 78862 w 1739681"/>
                <a:gd name="connsiteY0" fmla="*/ 910360 h 1203618"/>
                <a:gd name="connsiteX1" fmla="*/ 74154 w 1739681"/>
                <a:gd name="connsiteY1" fmla="*/ 1030416 h 1203618"/>
                <a:gd name="connsiteX2" fmla="*/ 67724 w 1739681"/>
                <a:gd name="connsiteY2" fmla="*/ 1033440 h 1203618"/>
                <a:gd name="connsiteX3" fmla="*/ 480498 w 1739681"/>
                <a:gd name="connsiteY3" fmla="*/ 9349 h 1203618"/>
                <a:gd name="connsiteX4" fmla="*/ 903844 w 1739681"/>
                <a:gd name="connsiteY4" fmla="*/ 1053292 h 1203618"/>
                <a:gd name="connsiteX5" fmla="*/ 1359755 w 1739681"/>
                <a:gd name="connsiteY5" fmla="*/ 20204 h 1203618"/>
                <a:gd name="connsiteX6" fmla="*/ 1739681 w 1739681"/>
                <a:gd name="connsiteY6" fmla="*/ 932071 h 1203618"/>
                <a:gd name="connsiteX0" fmla="*/ 785 w 1842150"/>
                <a:gd name="connsiteY0" fmla="*/ 1108474 h 1203618"/>
                <a:gd name="connsiteX1" fmla="*/ 176623 w 1842150"/>
                <a:gd name="connsiteY1" fmla="*/ 1030416 h 1203618"/>
                <a:gd name="connsiteX2" fmla="*/ 170193 w 1842150"/>
                <a:gd name="connsiteY2" fmla="*/ 1033440 h 1203618"/>
                <a:gd name="connsiteX3" fmla="*/ 582967 w 1842150"/>
                <a:gd name="connsiteY3" fmla="*/ 9349 h 1203618"/>
                <a:gd name="connsiteX4" fmla="*/ 1006313 w 1842150"/>
                <a:gd name="connsiteY4" fmla="*/ 1053292 h 1203618"/>
                <a:gd name="connsiteX5" fmla="*/ 1462224 w 1842150"/>
                <a:gd name="connsiteY5" fmla="*/ 20204 h 1203618"/>
                <a:gd name="connsiteX6" fmla="*/ 1842150 w 1842150"/>
                <a:gd name="connsiteY6" fmla="*/ 932071 h 1203618"/>
                <a:gd name="connsiteX0" fmla="*/ 74154 w 1739681"/>
                <a:gd name="connsiteY0" fmla="*/ 1030416 h 1203618"/>
                <a:gd name="connsiteX1" fmla="*/ 67724 w 1739681"/>
                <a:gd name="connsiteY1" fmla="*/ 1033440 h 1203618"/>
                <a:gd name="connsiteX2" fmla="*/ 480498 w 1739681"/>
                <a:gd name="connsiteY2" fmla="*/ 9349 h 1203618"/>
                <a:gd name="connsiteX3" fmla="*/ 903844 w 1739681"/>
                <a:gd name="connsiteY3" fmla="*/ 1053292 h 1203618"/>
                <a:gd name="connsiteX4" fmla="*/ 1359755 w 1739681"/>
                <a:gd name="connsiteY4" fmla="*/ 20204 h 1203618"/>
                <a:gd name="connsiteX5" fmla="*/ 1739681 w 1739681"/>
                <a:gd name="connsiteY5" fmla="*/ 932071 h 1203618"/>
                <a:gd name="connsiteX0" fmla="*/ 74154 w 1739681"/>
                <a:gd name="connsiteY0" fmla="*/ 1030416 h 1203618"/>
                <a:gd name="connsiteX1" fmla="*/ 67724 w 1739681"/>
                <a:gd name="connsiteY1" fmla="*/ 1033440 h 1203618"/>
                <a:gd name="connsiteX2" fmla="*/ 377249 w 1739681"/>
                <a:gd name="connsiteY2" fmla="*/ 1020643 h 1203618"/>
                <a:gd name="connsiteX3" fmla="*/ 480498 w 1739681"/>
                <a:gd name="connsiteY3" fmla="*/ 9349 h 1203618"/>
                <a:gd name="connsiteX4" fmla="*/ 903844 w 1739681"/>
                <a:gd name="connsiteY4" fmla="*/ 1053292 h 1203618"/>
                <a:gd name="connsiteX5" fmla="*/ 1359755 w 1739681"/>
                <a:gd name="connsiteY5" fmla="*/ 20204 h 1203618"/>
                <a:gd name="connsiteX6" fmla="*/ 1739681 w 1739681"/>
                <a:gd name="connsiteY6" fmla="*/ 932071 h 1203618"/>
                <a:gd name="connsiteX0" fmla="*/ 0 w 1665527"/>
                <a:gd name="connsiteY0" fmla="*/ 1030416 h 1190821"/>
                <a:gd name="connsiteX1" fmla="*/ 303095 w 1665527"/>
                <a:gd name="connsiteY1" fmla="*/ 1020643 h 1190821"/>
                <a:gd name="connsiteX2" fmla="*/ 406344 w 1665527"/>
                <a:gd name="connsiteY2" fmla="*/ 9349 h 1190821"/>
                <a:gd name="connsiteX3" fmla="*/ 829690 w 1665527"/>
                <a:gd name="connsiteY3" fmla="*/ 1053292 h 1190821"/>
                <a:gd name="connsiteX4" fmla="*/ 1285601 w 1665527"/>
                <a:gd name="connsiteY4" fmla="*/ 20204 h 1190821"/>
                <a:gd name="connsiteX5" fmla="*/ 1665527 w 1665527"/>
                <a:gd name="connsiteY5" fmla="*/ 932071 h 1190821"/>
                <a:gd name="connsiteX0" fmla="*/ 0 w 1665527"/>
                <a:gd name="connsiteY0" fmla="*/ 1030416 h 1055101"/>
                <a:gd name="connsiteX1" fmla="*/ 406344 w 1665527"/>
                <a:gd name="connsiteY1" fmla="*/ 9349 h 1055101"/>
                <a:gd name="connsiteX2" fmla="*/ 829690 w 1665527"/>
                <a:gd name="connsiteY2" fmla="*/ 1053292 h 1055101"/>
                <a:gd name="connsiteX3" fmla="*/ 1285601 w 1665527"/>
                <a:gd name="connsiteY3" fmla="*/ 20204 h 1055101"/>
                <a:gd name="connsiteX4" fmla="*/ 1665527 w 1665527"/>
                <a:gd name="connsiteY4" fmla="*/ 932071 h 1055101"/>
                <a:gd name="connsiteX0" fmla="*/ 0 w 1665527"/>
                <a:gd name="connsiteY0" fmla="*/ 1024880 h 1058611"/>
                <a:gd name="connsiteX1" fmla="*/ 406344 w 1665527"/>
                <a:gd name="connsiteY1" fmla="*/ 3813 h 1058611"/>
                <a:gd name="connsiteX2" fmla="*/ 829690 w 1665527"/>
                <a:gd name="connsiteY2" fmla="*/ 1047756 h 1058611"/>
                <a:gd name="connsiteX3" fmla="*/ 1285601 w 1665527"/>
                <a:gd name="connsiteY3" fmla="*/ 14668 h 1058611"/>
                <a:gd name="connsiteX4" fmla="*/ 1665527 w 1665527"/>
                <a:gd name="connsiteY4" fmla="*/ 1058611 h 1058611"/>
                <a:gd name="connsiteX0" fmla="*/ 0 w 1665527"/>
                <a:gd name="connsiteY0" fmla="*/ 1024880 h 1058611"/>
                <a:gd name="connsiteX1" fmla="*/ 406344 w 1665527"/>
                <a:gd name="connsiteY1" fmla="*/ 3813 h 1058611"/>
                <a:gd name="connsiteX2" fmla="*/ 829690 w 1665527"/>
                <a:gd name="connsiteY2" fmla="*/ 1047756 h 1058611"/>
                <a:gd name="connsiteX3" fmla="*/ 1285601 w 1665527"/>
                <a:gd name="connsiteY3" fmla="*/ 14668 h 1058611"/>
                <a:gd name="connsiteX4" fmla="*/ 1665527 w 1665527"/>
                <a:gd name="connsiteY4" fmla="*/ 1058611 h 1058611"/>
                <a:gd name="connsiteX0" fmla="*/ 0 w 1665527"/>
                <a:gd name="connsiteY0" fmla="*/ 1024880 h 1058611"/>
                <a:gd name="connsiteX1" fmla="*/ 406344 w 1665527"/>
                <a:gd name="connsiteY1" fmla="*/ 3813 h 1058611"/>
                <a:gd name="connsiteX2" fmla="*/ 829690 w 1665527"/>
                <a:gd name="connsiteY2" fmla="*/ 1047756 h 1058611"/>
                <a:gd name="connsiteX3" fmla="*/ 1285601 w 1665527"/>
                <a:gd name="connsiteY3" fmla="*/ 14668 h 1058611"/>
                <a:gd name="connsiteX4" fmla="*/ 1665527 w 1665527"/>
                <a:gd name="connsiteY4" fmla="*/ 1058611 h 1058611"/>
                <a:gd name="connsiteX0" fmla="*/ 0 w 1665527"/>
                <a:gd name="connsiteY0" fmla="*/ 1033394 h 1067125"/>
                <a:gd name="connsiteX1" fmla="*/ 406344 w 1665527"/>
                <a:gd name="connsiteY1" fmla="*/ 12327 h 1067125"/>
                <a:gd name="connsiteX2" fmla="*/ 829690 w 1665527"/>
                <a:gd name="connsiteY2" fmla="*/ 1056270 h 1067125"/>
                <a:gd name="connsiteX3" fmla="*/ 1286407 w 1665527"/>
                <a:gd name="connsiteY3" fmla="*/ 1809 h 1067125"/>
                <a:gd name="connsiteX4" fmla="*/ 1665527 w 1665527"/>
                <a:gd name="connsiteY4" fmla="*/ 1067125 h 106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5527" h="1067125">
                  <a:moveTo>
                    <a:pt x="0" y="1033394"/>
                  </a:moveTo>
                  <a:cubicBezTo>
                    <a:pt x="108211" y="865595"/>
                    <a:pt x="268062" y="8514"/>
                    <a:pt x="406344" y="12327"/>
                  </a:cubicBezTo>
                  <a:cubicBezTo>
                    <a:pt x="544626" y="16140"/>
                    <a:pt x="683013" y="1058023"/>
                    <a:pt x="829690" y="1056270"/>
                  </a:cubicBezTo>
                  <a:cubicBezTo>
                    <a:pt x="976367" y="1054517"/>
                    <a:pt x="1147101" y="0"/>
                    <a:pt x="1286407" y="1809"/>
                  </a:cubicBezTo>
                  <a:cubicBezTo>
                    <a:pt x="1425713" y="3618"/>
                    <a:pt x="1562404" y="945905"/>
                    <a:pt x="1665527" y="1067125"/>
                  </a:cubicBezTo>
                </a:path>
              </a:pathLst>
            </a:custGeom>
            <a:ln w="190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Corbe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56751" y="4232780"/>
              <a:ext cx="1117510" cy="4032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Corbel" pitchFamily="34" charset="0"/>
                  <a:ea typeface="ＭＳ Ｐゴシック" charset="-128"/>
                  <a:cs typeface="ＭＳ Ｐゴシック" charset="-128"/>
                </a:rPr>
                <a:t>Demand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142651" y="3815185"/>
              <a:ext cx="2744075" cy="1600"/>
            </a:xfrm>
            <a:prstGeom prst="straightConnector1">
              <a:avLst/>
            </a:prstGeom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3575" name="TextBox 19"/>
            <p:cNvSpPr txBox="1">
              <a:spLocks noChangeArrowheads="1"/>
            </p:cNvSpPr>
            <p:nvPr/>
          </p:nvSpPr>
          <p:spPr bwMode="auto">
            <a:xfrm>
              <a:off x="3439840" y="3477181"/>
              <a:ext cx="1128959" cy="403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orbel" pitchFamily="34" charset="0"/>
                </a:rPr>
                <a:t>Capacity</a:t>
              </a:r>
            </a:p>
          </p:txBody>
        </p:sp>
        <p:sp>
          <p:nvSpPr>
            <p:cNvPr id="23576" name="TextBox 22"/>
            <p:cNvSpPr txBox="1">
              <a:spLocks noChangeArrowheads="1"/>
            </p:cNvSpPr>
            <p:nvPr/>
          </p:nvSpPr>
          <p:spPr bwMode="auto">
            <a:xfrm>
              <a:off x="2374040" y="5181600"/>
              <a:ext cx="742934" cy="403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latin typeface="Corbel" pitchFamily="34" charset="0"/>
                </a:rPr>
                <a:t>Time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19863" y="3573389"/>
              <a:ext cx="502487" cy="1181784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latin typeface="Corbel" pitchFamily="34" charset="0"/>
                  <a:ea typeface="ＭＳ Ｐゴシック" charset="-128"/>
                  <a:cs typeface="ＭＳ Ｐゴシック" charset="-128"/>
                </a:rPr>
                <a:t>Resources</a:t>
              </a:r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4994275" y="2438401"/>
            <a:ext cx="3998017" cy="2517656"/>
            <a:chOff x="4766102" y="3048001"/>
            <a:chExt cx="4075276" cy="2535798"/>
          </a:xfrm>
        </p:grpSpPr>
        <p:cxnSp>
          <p:nvCxnSpPr>
            <p:cNvPr id="26" name="Straight Arrow Connector 25"/>
            <p:cNvCxnSpPr/>
            <p:nvPr/>
          </p:nvCxnSpPr>
          <p:spPr>
            <a:xfrm rot="16200000" flipV="1">
              <a:off x="4118717" y="4111257"/>
              <a:ext cx="2132985" cy="6473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5188447" y="5179387"/>
              <a:ext cx="3124700" cy="1598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8" name="Freeform 27"/>
            <p:cNvSpPr/>
            <p:nvPr/>
          </p:nvSpPr>
          <p:spPr>
            <a:xfrm>
              <a:off x="5188447" y="3960995"/>
              <a:ext cx="2668374" cy="991342"/>
            </a:xfrm>
            <a:custGeom>
              <a:avLst/>
              <a:gdLst>
                <a:gd name="connsiteX0" fmla="*/ 0 w 1660819"/>
                <a:gd name="connsiteY0" fmla="*/ 902820 h 924531"/>
                <a:gd name="connsiteX1" fmla="*/ 401636 w 1660819"/>
                <a:gd name="connsiteY1" fmla="*/ 1809 h 924531"/>
                <a:gd name="connsiteX2" fmla="*/ 824982 w 1660819"/>
                <a:gd name="connsiteY2" fmla="*/ 913676 h 924531"/>
                <a:gd name="connsiteX3" fmla="*/ 1280893 w 1660819"/>
                <a:gd name="connsiteY3" fmla="*/ 12664 h 924531"/>
                <a:gd name="connsiteX4" fmla="*/ 1660819 w 1660819"/>
                <a:gd name="connsiteY4" fmla="*/ 924531 h 924531"/>
                <a:gd name="connsiteX0" fmla="*/ 78077 w 1738896"/>
                <a:gd name="connsiteY0" fmla="*/ 904320 h 1045492"/>
                <a:gd name="connsiteX1" fmla="*/ 66939 w 1738896"/>
                <a:gd name="connsiteY1" fmla="*/ 895324 h 1045492"/>
                <a:gd name="connsiteX2" fmla="*/ 479713 w 1738896"/>
                <a:gd name="connsiteY2" fmla="*/ 3309 h 1045492"/>
                <a:gd name="connsiteX3" fmla="*/ 903059 w 1738896"/>
                <a:gd name="connsiteY3" fmla="*/ 915176 h 1045492"/>
                <a:gd name="connsiteX4" fmla="*/ 1358970 w 1738896"/>
                <a:gd name="connsiteY4" fmla="*/ 14164 h 1045492"/>
                <a:gd name="connsiteX5" fmla="*/ 1738896 w 1738896"/>
                <a:gd name="connsiteY5" fmla="*/ 926031 h 1045492"/>
                <a:gd name="connsiteX0" fmla="*/ 78077 w 1738896"/>
                <a:gd name="connsiteY0" fmla="*/ 904320 h 1045492"/>
                <a:gd name="connsiteX1" fmla="*/ 66939 w 1738896"/>
                <a:gd name="connsiteY1" fmla="*/ 895324 h 1045492"/>
                <a:gd name="connsiteX2" fmla="*/ 479713 w 1738896"/>
                <a:gd name="connsiteY2" fmla="*/ 3309 h 1045492"/>
                <a:gd name="connsiteX3" fmla="*/ 903059 w 1738896"/>
                <a:gd name="connsiteY3" fmla="*/ 915176 h 1045492"/>
                <a:gd name="connsiteX4" fmla="*/ 1358970 w 1738896"/>
                <a:gd name="connsiteY4" fmla="*/ 14164 h 1045492"/>
                <a:gd name="connsiteX5" fmla="*/ 1738896 w 1738896"/>
                <a:gd name="connsiteY5" fmla="*/ 926031 h 1045492"/>
                <a:gd name="connsiteX0" fmla="*/ 78077 w 1738896"/>
                <a:gd name="connsiteY0" fmla="*/ 904320 h 1045492"/>
                <a:gd name="connsiteX1" fmla="*/ 66939 w 1738896"/>
                <a:gd name="connsiteY1" fmla="*/ 895324 h 1045492"/>
                <a:gd name="connsiteX2" fmla="*/ 479713 w 1738896"/>
                <a:gd name="connsiteY2" fmla="*/ 3309 h 1045492"/>
                <a:gd name="connsiteX3" fmla="*/ 903059 w 1738896"/>
                <a:gd name="connsiteY3" fmla="*/ 915176 h 1045492"/>
                <a:gd name="connsiteX4" fmla="*/ 1358970 w 1738896"/>
                <a:gd name="connsiteY4" fmla="*/ 14164 h 1045492"/>
                <a:gd name="connsiteX5" fmla="*/ 1738896 w 1738896"/>
                <a:gd name="connsiteY5" fmla="*/ 926031 h 1045492"/>
                <a:gd name="connsiteX0" fmla="*/ 78077 w 1738896"/>
                <a:gd name="connsiteY0" fmla="*/ 926332 h 1071073"/>
                <a:gd name="connsiteX1" fmla="*/ 66939 w 1738896"/>
                <a:gd name="connsiteY1" fmla="*/ 917336 h 1071073"/>
                <a:gd name="connsiteX2" fmla="*/ 479713 w 1738896"/>
                <a:gd name="connsiteY2" fmla="*/ 25321 h 1071073"/>
                <a:gd name="connsiteX3" fmla="*/ 903059 w 1738896"/>
                <a:gd name="connsiteY3" fmla="*/ 1069264 h 1071073"/>
                <a:gd name="connsiteX4" fmla="*/ 1358970 w 1738896"/>
                <a:gd name="connsiteY4" fmla="*/ 36176 h 1071073"/>
                <a:gd name="connsiteX5" fmla="*/ 1738896 w 1738896"/>
                <a:gd name="connsiteY5" fmla="*/ 948043 h 1071073"/>
                <a:gd name="connsiteX0" fmla="*/ 78077 w 1738896"/>
                <a:gd name="connsiteY0" fmla="*/ 910360 h 1183608"/>
                <a:gd name="connsiteX1" fmla="*/ 66939 w 1738896"/>
                <a:gd name="connsiteY1" fmla="*/ 1033440 h 1183608"/>
                <a:gd name="connsiteX2" fmla="*/ 479713 w 1738896"/>
                <a:gd name="connsiteY2" fmla="*/ 9349 h 1183608"/>
                <a:gd name="connsiteX3" fmla="*/ 903059 w 1738896"/>
                <a:gd name="connsiteY3" fmla="*/ 1053292 h 1183608"/>
                <a:gd name="connsiteX4" fmla="*/ 1358970 w 1738896"/>
                <a:gd name="connsiteY4" fmla="*/ 20204 h 1183608"/>
                <a:gd name="connsiteX5" fmla="*/ 1738896 w 1738896"/>
                <a:gd name="connsiteY5" fmla="*/ 932071 h 1183608"/>
                <a:gd name="connsiteX0" fmla="*/ 78862 w 1739681"/>
                <a:gd name="connsiteY0" fmla="*/ 910360 h 1203618"/>
                <a:gd name="connsiteX1" fmla="*/ 74154 w 1739681"/>
                <a:gd name="connsiteY1" fmla="*/ 1030416 h 1203618"/>
                <a:gd name="connsiteX2" fmla="*/ 67724 w 1739681"/>
                <a:gd name="connsiteY2" fmla="*/ 1033440 h 1203618"/>
                <a:gd name="connsiteX3" fmla="*/ 480498 w 1739681"/>
                <a:gd name="connsiteY3" fmla="*/ 9349 h 1203618"/>
                <a:gd name="connsiteX4" fmla="*/ 903844 w 1739681"/>
                <a:gd name="connsiteY4" fmla="*/ 1053292 h 1203618"/>
                <a:gd name="connsiteX5" fmla="*/ 1359755 w 1739681"/>
                <a:gd name="connsiteY5" fmla="*/ 20204 h 1203618"/>
                <a:gd name="connsiteX6" fmla="*/ 1739681 w 1739681"/>
                <a:gd name="connsiteY6" fmla="*/ 932071 h 1203618"/>
                <a:gd name="connsiteX0" fmla="*/ 785 w 1842150"/>
                <a:gd name="connsiteY0" fmla="*/ 1108474 h 1203618"/>
                <a:gd name="connsiteX1" fmla="*/ 176623 w 1842150"/>
                <a:gd name="connsiteY1" fmla="*/ 1030416 h 1203618"/>
                <a:gd name="connsiteX2" fmla="*/ 170193 w 1842150"/>
                <a:gd name="connsiteY2" fmla="*/ 1033440 h 1203618"/>
                <a:gd name="connsiteX3" fmla="*/ 582967 w 1842150"/>
                <a:gd name="connsiteY3" fmla="*/ 9349 h 1203618"/>
                <a:gd name="connsiteX4" fmla="*/ 1006313 w 1842150"/>
                <a:gd name="connsiteY4" fmla="*/ 1053292 h 1203618"/>
                <a:gd name="connsiteX5" fmla="*/ 1462224 w 1842150"/>
                <a:gd name="connsiteY5" fmla="*/ 20204 h 1203618"/>
                <a:gd name="connsiteX6" fmla="*/ 1842150 w 1842150"/>
                <a:gd name="connsiteY6" fmla="*/ 932071 h 1203618"/>
                <a:gd name="connsiteX0" fmla="*/ 74154 w 1739681"/>
                <a:gd name="connsiteY0" fmla="*/ 1030416 h 1203618"/>
                <a:gd name="connsiteX1" fmla="*/ 67724 w 1739681"/>
                <a:gd name="connsiteY1" fmla="*/ 1033440 h 1203618"/>
                <a:gd name="connsiteX2" fmla="*/ 480498 w 1739681"/>
                <a:gd name="connsiteY2" fmla="*/ 9349 h 1203618"/>
                <a:gd name="connsiteX3" fmla="*/ 903844 w 1739681"/>
                <a:gd name="connsiteY3" fmla="*/ 1053292 h 1203618"/>
                <a:gd name="connsiteX4" fmla="*/ 1359755 w 1739681"/>
                <a:gd name="connsiteY4" fmla="*/ 20204 h 1203618"/>
                <a:gd name="connsiteX5" fmla="*/ 1739681 w 1739681"/>
                <a:gd name="connsiteY5" fmla="*/ 932071 h 1203618"/>
                <a:gd name="connsiteX0" fmla="*/ 74154 w 1739681"/>
                <a:gd name="connsiteY0" fmla="*/ 1030416 h 1203618"/>
                <a:gd name="connsiteX1" fmla="*/ 67724 w 1739681"/>
                <a:gd name="connsiteY1" fmla="*/ 1033440 h 1203618"/>
                <a:gd name="connsiteX2" fmla="*/ 377249 w 1739681"/>
                <a:gd name="connsiteY2" fmla="*/ 1020643 h 1203618"/>
                <a:gd name="connsiteX3" fmla="*/ 480498 w 1739681"/>
                <a:gd name="connsiteY3" fmla="*/ 9349 h 1203618"/>
                <a:gd name="connsiteX4" fmla="*/ 903844 w 1739681"/>
                <a:gd name="connsiteY4" fmla="*/ 1053292 h 1203618"/>
                <a:gd name="connsiteX5" fmla="*/ 1359755 w 1739681"/>
                <a:gd name="connsiteY5" fmla="*/ 20204 h 1203618"/>
                <a:gd name="connsiteX6" fmla="*/ 1739681 w 1739681"/>
                <a:gd name="connsiteY6" fmla="*/ 932071 h 1203618"/>
                <a:gd name="connsiteX0" fmla="*/ 0 w 1665527"/>
                <a:gd name="connsiteY0" fmla="*/ 1030416 h 1190821"/>
                <a:gd name="connsiteX1" fmla="*/ 303095 w 1665527"/>
                <a:gd name="connsiteY1" fmla="*/ 1020643 h 1190821"/>
                <a:gd name="connsiteX2" fmla="*/ 406344 w 1665527"/>
                <a:gd name="connsiteY2" fmla="*/ 9349 h 1190821"/>
                <a:gd name="connsiteX3" fmla="*/ 829690 w 1665527"/>
                <a:gd name="connsiteY3" fmla="*/ 1053292 h 1190821"/>
                <a:gd name="connsiteX4" fmla="*/ 1285601 w 1665527"/>
                <a:gd name="connsiteY4" fmla="*/ 20204 h 1190821"/>
                <a:gd name="connsiteX5" fmla="*/ 1665527 w 1665527"/>
                <a:gd name="connsiteY5" fmla="*/ 932071 h 1190821"/>
                <a:gd name="connsiteX0" fmla="*/ 0 w 1665527"/>
                <a:gd name="connsiteY0" fmla="*/ 1030416 h 1055101"/>
                <a:gd name="connsiteX1" fmla="*/ 406344 w 1665527"/>
                <a:gd name="connsiteY1" fmla="*/ 9349 h 1055101"/>
                <a:gd name="connsiteX2" fmla="*/ 829690 w 1665527"/>
                <a:gd name="connsiteY2" fmla="*/ 1053292 h 1055101"/>
                <a:gd name="connsiteX3" fmla="*/ 1285601 w 1665527"/>
                <a:gd name="connsiteY3" fmla="*/ 20204 h 1055101"/>
                <a:gd name="connsiteX4" fmla="*/ 1665527 w 1665527"/>
                <a:gd name="connsiteY4" fmla="*/ 932071 h 1055101"/>
                <a:gd name="connsiteX0" fmla="*/ 0 w 1665527"/>
                <a:gd name="connsiteY0" fmla="*/ 1024880 h 1058611"/>
                <a:gd name="connsiteX1" fmla="*/ 406344 w 1665527"/>
                <a:gd name="connsiteY1" fmla="*/ 3813 h 1058611"/>
                <a:gd name="connsiteX2" fmla="*/ 829690 w 1665527"/>
                <a:gd name="connsiteY2" fmla="*/ 1047756 h 1058611"/>
                <a:gd name="connsiteX3" fmla="*/ 1285601 w 1665527"/>
                <a:gd name="connsiteY3" fmla="*/ 14668 h 1058611"/>
                <a:gd name="connsiteX4" fmla="*/ 1665527 w 1665527"/>
                <a:gd name="connsiteY4" fmla="*/ 1058611 h 1058611"/>
                <a:gd name="connsiteX0" fmla="*/ 0 w 1665527"/>
                <a:gd name="connsiteY0" fmla="*/ 1024880 h 1058611"/>
                <a:gd name="connsiteX1" fmla="*/ 406344 w 1665527"/>
                <a:gd name="connsiteY1" fmla="*/ 3813 h 1058611"/>
                <a:gd name="connsiteX2" fmla="*/ 829690 w 1665527"/>
                <a:gd name="connsiteY2" fmla="*/ 1047756 h 1058611"/>
                <a:gd name="connsiteX3" fmla="*/ 1285601 w 1665527"/>
                <a:gd name="connsiteY3" fmla="*/ 14668 h 1058611"/>
                <a:gd name="connsiteX4" fmla="*/ 1665527 w 1665527"/>
                <a:gd name="connsiteY4" fmla="*/ 1058611 h 1058611"/>
                <a:gd name="connsiteX0" fmla="*/ 0 w 1665527"/>
                <a:gd name="connsiteY0" fmla="*/ 1024880 h 1058611"/>
                <a:gd name="connsiteX1" fmla="*/ 406344 w 1665527"/>
                <a:gd name="connsiteY1" fmla="*/ 3813 h 1058611"/>
                <a:gd name="connsiteX2" fmla="*/ 829690 w 1665527"/>
                <a:gd name="connsiteY2" fmla="*/ 1047756 h 1058611"/>
                <a:gd name="connsiteX3" fmla="*/ 1285601 w 1665527"/>
                <a:gd name="connsiteY3" fmla="*/ 14668 h 1058611"/>
                <a:gd name="connsiteX4" fmla="*/ 1665527 w 1665527"/>
                <a:gd name="connsiteY4" fmla="*/ 1058611 h 1058611"/>
                <a:gd name="connsiteX0" fmla="*/ 0 w 1665527"/>
                <a:gd name="connsiteY0" fmla="*/ 1033394 h 1067125"/>
                <a:gd name="connsiteX1" fmla="*/ 406344 w 1665527"/>
                <a:gd name="connsiteY1" fmla="*/ 12327 h 1067125"/>
                <a:gd name="connsiteX2" fmla="*/ 829690 w 1665527"/>
                <a:gd name="connsiteY2" fmla="*/ 1056270 h 1067125"/>
                <a:gd name="connsiteX3" fmla="*/ 1286407 w 1665527"/>
                <a:gd name="connsiteY3" fmla="*/ 1809 h 1067125"/>
                <a:gd name="connsiteX4" fmla="*/ 1665527 w 1665527"/>
                <a:gd name="connsiteY4" fmla="*/ 1067125 h 106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5527" h="1067125">
                  <a:moveTo>
                    <a:pt x="0" y="1033394"/>
                  </a:moveTo>
                  <a:cubicBezTo>
                    <a:pt x="108211" y="865595"/>
                    <a:pt x="268062" y="8514"/>
                    <a:pt x="406344" y="12327"/>
                  </a:cubicBezTo>
                  <a:cubicBezTo>
                    <a:pt x="544626" y="16140"/>
                    <a:pt x="683013" y="1058023"/>
                    <a:pt x="829690" y="1056270"/>
                  </a:cubicBezTo>
                  <a:cubicBezTo>
                    <a:pt x="976367" y="1054517"/>
                    <a:pt x="1147101" y="0"/>
                    <a:pt x="1286407" y="1809"/>
                  </a:cubicBezTo>
                  <a:cubicBezTo>
                    <a:pt x="1425713" y="3618"/>
                    <a:pt x="1562404" y="945905"/>
                    <a:pt x="1665527" y="1067125"/>
                  </a:cubicBezTo>
                </a:path>
              </a:pathLst>
            </a:custGeom>
            <a:ln w="190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Corbe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725042" y="4766860"/>
              <a:ext cx="1116336" cy="4029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Corbel" pitchFamily="34" charset="0"/>
                  <a:ea typeface="ＭＳ Ｐゴシック" charset="-128"/>
                  <a:cs typeface="ＭＳ Ｐゴシック" charset="-128"/>
                </a:rPr>
                <a:t>Demand</a:t>
              </a:r>
            </a:p>
          </p:txBody>
        </p:sp>
        <p:sp>
          <p:nvSpPr>
            <p:cNvPr id="23566" name="TextBox 30"/>
            <p:cNvSpPr txBox="1">
              <a:spLocks noChangeArrowheads="1"/>
            </p:cNvSpPr>
            <p:nvPr/>
          </p:nvSpPr>
          <p:spPr bwMode="auto">
            <a:xfrm>
              <a:off x="7680741" y="4191000"/>
              <a:ext cx="1127773" cy="402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rgbClr val="FF0000"/>
                  </a:solidFill>
                  <a:latin typeface="Corbel" pitchFamily="34" charset="0"/>
                </a:rPr>
                <a:t>Capacity</a:t>
              </a:r>
            </a:p>
          </p:txBody>
        </p:sp>
        <p:sp>
          <p:nvSpPr>
            <p:cNvPr id="23567" name="TextBox 31"/>
            <p:cNvSpPr txBox="1">
              <a:spLocks noChangeArrowheads="1"/>
            </p:cNvSpPr>
            <p:nvPr/>
          </p:nvSpPr>
          <p:spPr bwMode="auto">
            <a:xfrm>
              <a:off x="6420670" y="5180806"/>
              <a:ext cx="742154" cy="402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latin typeface="Corbel" pitchFamily="34" charset="0"/>
                </a:rPr>
                <a:t>Time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66102" y="3572980"/>
              <a:ext cx="501959" cy="1181014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latin typeface="Corbel" pitchFamily="34" charset="0"/>
                  <a:ea typeface="ＭＳ Ｐゴシック" charset="-128"/>
                  <a:cs typeface="ＭＳ Ｐゴシック" charset="-128"/>
                </a:rPr>
                <a:t>Resources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5181974" y="3810695"/>
              <a:ext cx="2666756" cy="912994"/>
            </a:xfrm>
            <a:custGeom>
              <a:avLst/>
              <a:gdLst>
                <a:gd name="connsiteX0" fmla="*/ 0 w 1660819"/>
                <a:gd name="connsiteY0" fmla="*/ 902820 h 924531"/>
                <a:gd name="connsiteX1" fmla="*/ 401636 w 1660819"/>
                <a:gd name="connsiteY1" fmla="*/ 1809 h 924531"/>
                <a:gd name="connsiteX2" fmla="*/ 824982 w 1660819"/>
                <a:gd name="connsiteY2" fmla="*/ 913676 h 924531"/>
                <a:gd name="connsiteX3" fmla="*/ 1280893 w 1660819"/>
                <a:gd name="connsiteY3" fmla="*/ 12664 h 924531"/>
                <a:gd name="connsiteX4" fmla="*/ 1660819 w 1660819"/>
                <a:gd name="connsiteY4" fmla="*/ 924531 h 924531"/>
                <a:gd name="connsiteX0" fmla="*/ 78077 w 1738896"/>
                <a:gd name="connsiteY0" fmla="*/ 904320 h 1045492"/>
                <a:gd name="connsiteX1" fmla="*/ 66939 w 1738896"/>
                <a:gd name="connsiteY1" fmla="*/ 895324 h 1045492"/>
                <a:gd name="connsiteX2" fmla="*/ 479713 w 1738896"/>
                <a:gd name="connsiteY2" fmla="*/ 3309 h 1045492"/>
                <a:gd name="connsiteX3" fmla="*/ 903059 w 1738896"/>
                <a:gd name="connsiteY3" fmla="*/ 915176 h 1045492"/>
                <a:gd name="connsiteX4" fmla="*/ 1358970 w 1738896"/>
                <a:gd name="connsiteY4" fmla="*/ 14164 h 1045492"/>
                <a:gd name="connsiteX5" fmla="*/ 1738896 w 1738896"/>
                <a:gd name="connsiteY5" fmla="*/ 926031 h 1045492"/>
                <a:gd name="connsiteX0" fmla="*/ 78077 w 1738896"/>
                <a:gd name="connsiteY0" fmla="*/ 904320 h 1045492"/>
                <a:gd name="connsiteX1" fmla="*/ 66939 w 1738896"/>
                <a:gd name="connsiteY1" fmla="*/ 895324 h 1045492"/>
                <a:gd name="connsiteX2" fmla="*/ 479713 w 1738896"/>
                <a:gd name="connsiteY2" fmla="*/ 3309 h 1045492"/>
                <a:gd name="connsiteX3" fmla="*/ 903059 w 1738896"/>
                <a:gd name="connsiteY3" fmla="*/ 915176 h 1045492"/>
                <a:gd name="connsiteX4" fmla="*/ 1358970 w 1738896"/>
                <a:gd name="connsiteY4" fmla="*/ 14164 h 1045492"/>
                <a:gd name="connsiteX5" fmla="*/ 1738896 w 1738896"/>
                <a:gd name="connsiteY5" fmla="*/ 926031 h 1045492"/>
                <a:gd name="connsiteX0" fmla="*/ 78077 w 1738896"/>
                <a:gd name="connsiteY0" fmla="*/ 904320 h 1045492"/>
                <a:gd name="connsiteX1" fmla="*/ 66939 w 1738896"/>
                <a:gd name="connsiteY1" fmla="*/ 895324 h 1045492"/>
                <a:gd name="connsiteX2" fmla="*/ 479713 w 1738896"/>
                <a:gd name="connsiteY2" fmla="*/ 3309 h 1045492"/>
                <a:gd name="connsiteX3" fmla="*/ 903059 w 1738896"/>
                <a:gd name="connsiteY3" fmla="*/ 915176 h 1045492"/>
                <a:gd name="connsiteX4" fmla="*/ 1358970 w 1738896"/>
                <a:gd name="connsiteY4" fmla="*/ 14164 h 1045492"/>
                <a:gd name="connsiteX5" fmla="*/ 1738896 w 1738896"/>
                <a:gd name="connsiteY5" fmla="*/ 926031 h 1045492"/>
                <a:gd name="connsiteX0" fmla="*/ 78077 w 1738896"/>
                <a:gd name="connsiteY0" fmla="*/ 926332 h 1071073"/>
                <a:gd name="connsiteX1" fmla="*/ 66939 w 1738896"/>
                <a:gd name="connsiteY1" fmla="*/ 917336 h 1071073"/>
                <a:gd name="connsiteX2" fmla="*/ 479713 w 1738896"/>
                <a:gd name="connsiteY2" fmla="*/ 25321 h 1071073"/>
                <a:gd name="connsiteX3" fmla="*/ 903059 w 1738896"/>
                <a:gd name="connsiteY3" fmla="*/ 1069264 h 1071073"/>
                <a:gd name="connsiteX4" fmla="*/ 1358970 w 1738896"/>
                <a:gd name="connsiteY4" fmla="*/ 36176 h 1071073"/>
                <a:gd name="connsiteX5" fmla="*/ 1738896 w 1738896"/>
                <a:gd name="connsiteY5" fmla="*/ 948043 h 1071073"/>
                <a:gd name="connsiteX0" fmla="*/ 78077 w 1738896"/>
                <a:gd name="connsiteY0" fmla="*/ 910360 h 1183608"/>
                <a:gd name="connsiteX1" fmla="*/ 66939 w 1738896"/>
                <a:gd name="connsiteY1" fmla="*/ 1033440 h 1183608"/>
                <a:gd name="connsiteX2" fmla="*/ 479713 w 1738896"/>
                <a:gd name="connsiteY2" fmla="*/ 9349 h 1183608"/>
                <a:gd name="connsiteX3" fmla="*/ 903059 w 1738896"/>
                <a:gd name="connsiteY3" fmla="*/ 1053292 h 1183608"/>
                <a:gd name="connsiteX4" fmla="*/ 1358970 w 1738896"/>
                <a:gd name="connsiteY4" fmla="*/ 20204 h 1183608"/>
                <a:gd name="connsiteX5" fmla="*/ 1738896 w 1738896"/>
                <a:gd name="connsiteY5" fmla="*/ 932071 h 1183608"/>
                <a:gd name="connsiteX0" fmla="*/ 78862 w 1739681"/>
                <a:gd name="connsiteY0" fmla="*/ 910360 h 1203618"/>
                <a:gd name="connsiteX1" fmla="*/ 74154 w 1739681"/>
                <a:gd name="connsiteY1" fmla="*/ 1030416 h 1203618"/>
                <a:gd name="connsiteX2" fmla="*/ 67724 w 1739681"/>
                <a:gd name="connsiteY2" fmla="*/ 1033440 h 1203618"/>
                <a:gd name="connsiteX3" fmla="*/ 480498 w 1739681"/>
                <a:gd name="connsiteY3" fmla="*/ 9349 h 1203618"/>
                <a:gd name="connsiteX4" fmla="*/ 903844 w 1739681"/>
                <a:gd name="connsiteY4" fmla="*/ 1053292 h 1203618"/>
                <a:gd name="connsiteX5" fmla="*/ 1359755 w 1739681"/>
                <a:gd name="connsiteY5" fmla="*/ 20204 h 1203618"/>
                <a:gd name="connsiteX6" fmla="*/ 1739681 w 1739681"/>
                <a:gd name="connsiteY6" fmla="*/ 932071 h 1203618"/>
                <a:gd name="connsiteX0" fmla="*/ 785 w 1842150"/>
                <a:gd name="connsiteY0" fmla="*/ 1108474 h 1203618"/>
                <a:gd name="connsiteX1" fmla="*/ 176623 w 1842150"/>
                <a:gd name="connsiteY1" fmla="*/ 1030416 h 1203618"/>
                <a:gd name="connsiteX2" fmla="*/ 170193 w 1842150"/>
                <a:gd name="connsiteY2" fmla="*/ 1033440 h 1203618"/>
                <a:gd name="connsiteX3" fmla="*/ 582967 w 1842150"/>
                <a:gd name="connsiteY3" fmla="*/ 9349 h 1203618"/>
                <a:gd name="connsiteX4" fmla="*/ 1006313 w 1842150"/>
                <a:gd name="connsiteY4" fmla="*/ 1053292 h 1203618"/>
                <a:gd name="connsiteX5" fmla="*/ 1462224 w 1842150"/>
                <a:gd name="connsiteY5" fmla="*/ 20204 h 1203618"/>
                <a:gd name="connsiteX6" fmla="*/ 1842150 w 1842150"/>
                <a:gd name="connsiteY6" fmla="*/ 932071 h 1203618"/>
                <a:gd name="connsiteX0" fmla="*/ 74154 w 1739681"/>
                <a:gd name="connsiteY0" fmla="*/ 1030416 h 1203618"/>
                <a:gd name="connsiteX1" fmla="*/ 67724 w 1739681"/>
                <a:gd name="connsiteY1" fmla="*/ 1033440 h 1203618"/>
                <a:gd name="connsiteX2" fmla="*/ 480498 w 1739681"/>
                <a:gd name="connsiteY2" fmla="*/ 9349 h 1203618"/>
                <a:gd name="connsiteX3" fmla="*/ 903844 w 1739681"/>
                <a:gd name="connsiteY3" fmla="*/ 1053292 h 1203618"/>
                <a:gd name="connsiteX4" fmla="*/ 1359755 w 1739681"/>
                <a:gd name="connsiteY4" fmla="*/ 20204 h 1203618"/>
                <a:gd name="connsiteX5" fmla="*/ 1739681 w 1739681"/>
                <a:gd name="connsiteY5" fmla="*/ 932071 h 1203618"/>
                <a:gd name="connsiteX0" fmla="*/ 74154 w 1739681"/>
                <a:gd name="connsiteY0" fmla="*/ 1030416 h 1203618"/>
                <a:gd name="connsiteX1" fmla="*/ 67724 w 1739681"/>
                <a:gd name="connsiteY1" fmla="*/ 1033440 h 1203618"/>
                <a:gd name="connsiteX2" fmla="*/ 377249 w 1739681"/>
                <a:gd name="connsiteY2" fmla="*/ 1020643 h 1203618"/>
                <a:gd name="connsiteX3" fmla="*/ 480498 w 1739681"/>
                <a:gd name="connsiteY3" fmla="*/ 9349 h 1203618"/>
                <a:gd name="connsiteX4" fmla="*/ 903844 w 1739681"/>
                <a:gd name="connsiteY4" fmla="*/ 1053292 h 1203618"/>
                <a:gd name="connsiteX5" fmla="*/ 1359755 w 1739681"/>
                <a:gd name="connsiteY5" fmla="*/ 20204 h 1203618"/>
                <a:gd name="connsiteX6" fmla="*/ 1739681 w 1739681"/>
                <a:gd name="connsiteY6" fmla="*/ 932071 h 1203618"/>
                <a:gd name="connsiteX0" fmla="*/ 0 w 1665527"/>
                <a:gd name="connsiteY0" fmla="*/ 1030416 h 1190821"/>
                <a:gd name="connsiteX1" fmla="*/ 303095 w 1665527"/>
                <a:gd name="connsiteY1" fmla="*/ 1020643 h 1190821"/>
                <a:gd name="connsiteX2" fmla="*/ 406344 w 1665527"/>
                <a:gd name="connsiteY2" fmla="*/ 9349 h 1190821"/>
                <a:gd name="connsiteX3" fmla="*/ 829690 w 1665527"/>
                <a:gd name="connsiteY3" fmla="*/ 1053292 h 1190821"/>
                <a:gd name="connsiteX4" fmla="*/ 1285601 w 1665527"/>
                <a:gd name="connsiteY4" fmla="*/ 20204 h 1190821"/>
                <a:gd name="connsiteX5" fmla="*/ 1665527 w 1665527"/>
                <a:gd name="connsiteY5" fmla="*/ 932071 h 1190821"/>
                <a:gd name="connsiteX0" fmla="*/ 0 w 1665527"/>
                <a:gd name="connsiteY0" fmla="*/ 1030416 h 1055101"/>
                <a:gd name="connsiteX1" fmla="*/ 406344 w 1665527"/>
                <a:gd name="connsiteY1" fmla="*/ 9349 h 1055101"/>
                <a:gd name="connsiteX2" fmla="*/ 829690 w 1665527"/>
                <a:gd name="connsiteY2" fmla="*/ 1053292 h 1055101"/>
                <a:gd name="connsiteX3" fmla="*/ 1285601 w 1665527"/>
                <a:gd name="connsiteY3" fmla="*/ 20204 h 1055101"/>
                <a:gd name="connsiteX4" fmla="*/ 1665527 w 1665527"/>
                <a:gd name="connsiteY4" fmla="*/ 932071 h 1055101"/>
                <a:gd name="connsiteX0" fmla="*/ 0 w 1665527"/>
                <a:gd name="connsiteY0" fmla="*/ 1024880 h 1058611"/>
                <a:gd name="connsiteX1" fmla="*/ 406344 w 1665527"/>
                <a:gd name="connsiteY1" fmla="*/ 3813 h 1058611"/>
                <a:gd name="connsiteX2" fmla="*/ 829690 w 1665527"/>
                <a:gd name="connsiteY2" fmla="*/ 1047756 h 1058611"/>
                <a:gd name="connsiteX3" fmla="*/ 1285601 w 1665527"/>
                <a:gd name="connsiteY3" fmla="*/ 14668 h 1058611"/>
                <a:gd name="connsiteX4" fmla="*/ 1665527 w 1665527"/>
                <a:gd name="connsiteY4" fmla="*/ 1058611 h 1058611"/>
                <a:gd name="connsiteX0" fmla="*/ 0 w 1665527"/>
                <a:gd name="connsiteY0" fmla="*/ 1024880 h 1058611"/>
                <a:gd name="connsiteX1" fmla="*/ 406344 w 1665527"/>
                <a:gd name="connsiteY1" fmla="*/ 3813 h 1058611"/>
                <a:gd name="connsiteX2" fmla="*/ 829690 w 1665527"/>
                <a:gd name="connsiteY2" fmla="*/ 1047756 h 1058611"/>
                <a:gd name="connsiteX3" fmla="*/ 1285601 w 1665527"/>
                <a:gd name="connsiteY3" fmla="*/ 14668 h 1058611"/>
                <a:gd name="connsiteX4" fmla="*/ 1665527 w 1665527"/>
                <a:gd name="connsiteY4" fmla="*/ 1058611 h 1058611"/>
                <a:gd name="connsiteX0" fmla="*/ 0 w 1665527"/>
                <a:gd name="connsiteY0" fmla="*/ 1024880 h 1058611"/>
                <a:gd name="connsiteX1" fmla="*/ 406344 w 1665527"/>
                <a:gd name="connsiteY1" fmla="*/ 3813 h 1058611"/>
                <a:gd name="connsiteX2" fmla="*/ 829690 w 1665527"/>
                <a:gd name="connsiteY2" fmla="*/ 1047756 h 1058611"/>
                <a:gd name="connsiteX3" fmla="*/ 1285601 w 1665527"/>
                <a:gd name="connsiteY3" fmla="*/ 14668 h 1058611"/>
                <a:gd name="connsiteX4" fmla="*/ 1665527 w 1665527"/>
                <a:gd name="connsiteY4" fmla="*/ 1058611 h 1058611"/>
                <a:gd name="connsiteX0" fmla="*/ 0 w 1665527"/>
                <a:gd name="connsiteY0" fmla="*/ 1033394 h 1067125"/>
                <a:gd name="connsiteX1" fmla="*/ 406344 w 1665527"/>
                <a:gd name="connsiteY1" fmla="*/ 12327 h 1067125"/>
                <a:gd name="connsiteX2" fmla="*/ 829690 w 1665527"/>
                <a:gd name="connsiteY2" fmla="*/ 1056270 h 1067125"/>
                <a:gd name="connsiteX3" fmla="*/ 1286407 w 1665527"/>
                <a:gd name="connsiteY3" fmla="*/ 1809 h 1067125"/>
                <a:gd name="connsiteX4" fmla="*/ 1665527 w 1665527"/>
                <a:gd name="connsiteY4" fmla="*/ 1067125 h 106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5527" h="1067125">
                  <a:moveTo>
                    <a:pt x="0" y="1033394"/>
                  </a:moveTo>
                  <a:cubicBezTo>
                    <a:pt x="108211" y="865595"/>
                    <a:pt x="268062" y="8514"/>
                    <a:pt x="406344" y="12327"/>
                  </a:cubicBezTo>
                  <a:cubicBezTo>
                    <a:pt x="544626" y="16140"/>
                    <a:pt x="683013" y="1058023"/>
                    <a:pt x="829690" y="1056270"/>
                  </a:cubicBezTo>
                  <a:cubicBezTo>
                    <a:pt x="976367" y="1054517"/>
                    <a:pt x="1147101" y="0"/>
                    <a:pt x="1286407" y="1809"/>
                  </a:cubicBezTo>
                  <a:cubicBezTo>
                    <a:pt x="1425713" y="3618"/>
                    <a:pt x="1562404" y="945905"/>
                    <a:pt x="1665527" y="1067125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Corbe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638800" y="60960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rbel" pitchFamily="34" charset="0"/>
              </a:rPr>
              <a:t>Slide Credits: Berkeley RAD Lab</a:t>
            </a:r>
            <a:endParaRPr lang="en-US" sz="1400" dirty="0">
              <a:latin typeface="Corbel" pitchFamily="34" charset="0"/>
            </a:endParaRP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67600" y="6400800"/>
            <a:ext cx="457200" cy="381000"/>
          </a:xfrm>
        </p:spPr>
        <p:txBody>
          <a:bodyPr/>
          <a:lstStyle/>
          <a:p>
            <a:pPr>
              <a:defRPr/>
            </a:pPr>
            <a:fld id="{55E3B9E2-86B5-4372-91A7-7FB8BB2E82C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Sudipto Das {sudipto@cs.ucsb.edu}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833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49"/>
    </mc:Choice>
    <mc:Fallback xmlns="">
      <p:transition spd="slow" advTm="496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 bwMode="auto">
          <a:xfrm>
            <a:off x="5611162" y="2514600"/>
            <a:ext cx="3352800" cy="2273135"/>
          </a:xfrm>
          <a:prstGeom prst="roundRect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morning" dir="t">
              <a:rot lat="0" lon="0" rev="2400000"/>
            </a:lightRig>
          </a:scene3d>
          <a:sp3d prstMaterial="dkEdge"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1143000"/>
          </a:xfrm>
        </p:spPr>
        <p:txBody>
          <a:bodyPr/>
          <a:lstStyle/>
          <a:p>
            <a:r>
              <a:rPr lang="en-US" dirty="0" smtClean="0"/>
              <a:t>Albatross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Sudipto Das {sudipto@cs.ucsb.edu}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3B9E2-86B5-4372-91A7-7FB8BB2E82C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8" name="Cloud 7"/>
          <p:cNvSpPr/>
          <p:nvPr/>
        </p:nvSpPr>
        <p:spPr bwMode="auto">
          <a:xfrm>
            <a:off x="1143000" y="5410200"/>
            <a:ext cx="7620000" cy="9144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9" name="Flowchart: Magnetic Disk 8"/>
          <p:cNvSpPr/>
          <p:nvPr/>
        </p:nvSpPr>
        <p:spPr bwMode="auto">
          <a:xfrm>
            <a:off x="1981200" y="5559552"/>
            <a:ext cx="914400" cy="612648"/>
          </a:xfrm>
          <a:prstGeom prst="flowChartMagneticDisk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1003">
            <a:schemeClr val="dk1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10" name="Flowchart: Magnetic Disk 9"/>
          <p:cNvSpPr/>
          <p:nvPr/>
        </p:nvSpPr>
        <p:spPr bwMode="auto">
          <a:xfrm>
            <a:off x="3200400" y="5559552"/>
            <a:ext cx="914400" cy="612648"/>
          </a:xfrm>
          <a:prstGeom prst="flowChartMagneticDisk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1003">
            <a:schemeClr val="dk1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11" name="Flowchart: Magnetic Disk 10"/>
          <p:cNvSpPr/>
          <p:nvPr/>
        </p:nvSpPr>
        <p:spPr bwMode="auto">
          <a:xfrm>
            <a:off x="4419600" y="5556504"/>
            <a:ext cx="914400" cy="612648"/>
          </a:xfrm>
          <a:prstGeom prst="flowChartMagneticDisk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1003">
            <a:schemeClr val="dk1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12" name="Flowchart: Magnetic Disk 11"/>
          <p:cNvSpPr/>
          <p:nvPr/>
        </p:nvSpPr>
        <p:spPr bwMode="auto">
          <a:xfrm>
            <a:off x="6629400" y="5523927"/>
            <a:ext cx="914400" cy="612648"/>
          </a:xfrm>
          <a:prstGeom prst="flowChartMagneticDisk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1003">
            <a:schemeClr val="dk1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grpSp>
        <p:nvGrpSpPr>
          <p:cNvPr id="13" name="Group 7"/>
          <p:cNvGrpSpPr/>
          <p:nvPr/>
        </p:nvGrpSpPr>
        <p:grpSpPr>
          <a:xfrm>
            <a:off x="5715000" y="5791200"/>
            <a:ext cx="381000" cy="76200"/>
            <a:chOff x="2057400" y="381000"/>
            <a:chExt cx="381000" cy="76200"/>
          </a:xfrm>
        </p:grpSpPr>
        <p:sp>
          <p:nvSpPr>
            <p:cNvPr id="14" name="Oval 105"/>
            <p:cNvSpPr>
              <a:spLocks noChangeArrowheads="1"/>
            </p:cNvSpPr>
            <p:nvPr/>
          </p:nvSpPr>
          <p:spPr bwMode="auto">
            <a:xfrm>
              <a:off x="2057400" y="381000"/>
              <a:ext cx="76200" cy="762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orbel" pitchFamily="34" charset="0"/>
                <a:cs typeface="Times New Roman" pitchFamily="18" charset="0"/>
              </a:endParaRPr>
            </a:p>
          </p:txBody>
        </p:sp>
        <p:sp>
          <p:nvSpPr>
            <p:cNvPr id="15" name="Oval 105"/>
            <p:cNvSpPr>
              <a:spLocks noChangeArrowheads="1"/>
            </p:cNvSpPr>
            <p:nvPr/>
          </p:nvSpPr>
          <p:spPr bwMode="auto">
            <a:xfrm>
              <a:off x="2209800" y="381000"/>
              <a:ext cx="76200" cy="762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orbel" pitchFamily="34" charset="0"/>
                <a:cs typeface="Times New Roman" pitchFamily="18" charset="0"/>
              </a:endParaRPr>
            </a:p>
          </p:txBody>
        </p:sp>
        <p:sp>
          <p:nvSpPr>
            <p:cNvPr id="16" name="Oval 105"/>
            <p:cNvSpPr>
              <a:spLocks noChangeArrowheads="1"/>
            </p:cNvSpPr>
            <p:nvPr/>
          </p:nvSpPr>
          <p:spPr bwMode="auto">
            <a:xfrm>
              <a:off x="2362200" y="381000"/>
              <a:ext cx="76200" cy="762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orbel" pitchFamily="34" charset="0"/>
                <a:cs typeface="Times New Roman" pitchFamily="18" charset="0"/>
              </a:endParaRPr>
            </a:p>
          </p:txBody>
        </p:sp>
      </p:grpSp>
      <p:sp>
        <p:nvSpPr>
          <p:cNvPr id="17" name="Rounded Rectangle 16"/>
          <p:cNvSpPr/>
          <p:nvPr/>
        </p:nvSpPr>
        <p:spPr bwMode="auto">
          <a:xfrm>
            <a:off x="1295400" y="2514600"/>
            <a:ext cx="3352800" cy="2286000"/>
          </a:xfrm>
          <a:prstGeom prst="roundRect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morning" dir="t">
              <a:rot lat="0" lon="0" rev="2400000"/>
            </a:lightRig>
          </a:scene3d>
          <a:sp3d prstMaterial="dkEdge"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orbel" pitchFamily="34" charset="0"/>
              <a:cs typeface="Times New Roman" pitchFamily="18" charset="0"/>
            </a:endParaRPr>
          </a:p>
        </p:txBody>
      </p:sp>
      <p:pic>
        <p:nvPicPr>
          <p:cNvPr id="22" name="Picture 21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9786" y="1381120"/>
            <a:ext cx="452807" cy="429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3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9090" y="1396886"/>
            <a:ext cx="452807" cy="42976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24" name="Picture 2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381120"/>
            <a:ext cx="452807" cy="429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5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9993" y="1385384"/>
            <a:ext cx="452807" cy="42976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1749756" y="4343400"/>
            <a:ext cx="2517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orbel" pitchFamily="34" charset="0"/>
              </a:rPr>
              <a:t>Tenant/DB Partition</a:t>
            </a:r>
            <a:endParaRPr lang="en-US" sz="2000" b="1" i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76200" y="5540514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rbel" pitchFamily="34" charset="0"/>
              </a:rPr>
              <a:t>Persistent Image</a:t>
            </a:r>
            <a:endParaRPr lang="en-US" sz="2000" b="1" dirty="0">
              <a:latin typeface="Corbel" pitchFamily="34" charset="0"/>
            </a:endParaRPr>
          </a:p>
        </p:txBody>
      </p:sp>
      <p:sp>
        <p:nvSpPr>
          <p:cNvPr id="28" name="Up-Down Arrow 27"/>
          <p:cNvSpPr/>
          <p:nvPr/>
        </p:nvSpPr>
        <p:spPr>
          <a:xfrm rot="18243678">
            <a:off x="3484772" y="4522485"/>
            <a:ext cx="484632" cy="1216152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24" idx="2"/>
            <a:endCxn id="17" idx="0"/>
          </p:cNvCxnSpPr>
          <p:nvPr/>
        </p:nvCxnSpPr>
        <p:spPr>
          <a:xfrm flipH="1">
            <a:off x="2971800" y="1810888"/>
            <a:ext cx="759804" cy="7037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2" idx="2"/>
            <a:endCxn id="17" idx="0"/>
          </p:cNvCxnSpPr>
          <p:nvPr/>
        </p:nvCxnSpPr>
        <p:spPr>
          <a:xfrm flipH="1">
            <a:off x="2971800" y="1810888"/>
            <a:ext cx="1454390" cy="7037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3" idx="2"/>
            <a:endCxn id="17" idx="0"/>
          </p:cNvCxnSpPr>
          <p:nvPr/>
        </p:nvCxnSpPr>
        <p:spPr>
          <a:xfrm>
            <a:off x="2495494" y="1826654"/>
            <a:ext cx="476306" cy="68794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5" idx="2"/>
            <a:endCxn id="17" idx="0"/>
          </p:cNvCxnSpPr>
          <p:nvPr/>
        </p:nvCxnSpPr>
        <p:spPr>
          <a:xfrm flipH="1">
            <a:off x="2971800" y="1815152"/>
            <a:ext cx="154597" cy="6994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-76200" y="33528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rbel" pitchFamily="34" charset="0"/>
              </a:rPr>
              <a:t>DBMS Node</a:t>
            </a:r>
            <a:endParaRPr lang="en-US" sz="2000" b="1" dirty="0">
              <a:latin typeface="Corbel" pitchFamily="34" charset="0"/>
            </a:endParaRPr>
          </a:p>
        </p:txBody>
      </p:sp>
      <p:sp>
        <p:nvSpPr>
          <p:cNvPr id="44" name="Up-Down Arrow 43"/>
          <p:cNvSpPr/>
          <p:nvPr/>
        </p:nvSpPr>
        <p:spPr>
          <a:xfrm rot="3312179">
            <a:off x="7405706" y="4533990"/>
            <a:ext cx="484632" cy="1216152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>
            <a:stCxn id="24" idx="2"/>
            <a:endCxn id="43" idx="0"/>
          </p:cNvCxnSpPr>
          <p:nvPr/>
        </p:nvCxnSpPr>
        <p:spPr>
          <a:xfrm>
            <a:off x="3731604" y="1810888"/>
            <a:ext cx="3555958" cy="7037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2" idx="2"/>
            <a:endCxn id="43" idx="0"/>
          </p:cNvCxnSpPr>
          <p:nvPr/>
        </p:nvCxnSpPr>
        <p:spPr>
          <a:xfrm>
            <a:off x="4426190" y="1810888"/>
            <a:ext cx="2861372" cy="7037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981200" y="4857690"/>
            <a:ext cx="195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rbel" pitchFamily="34" charset="0"/>
              </a:rPr>
              <a:t>Source</a:t>
            </a:r>
            <a:endParaRPr lang="en-US" sz="2000" b="1" dirty="0">
              <a:latin typeface="Corbe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819092" y="4800600"/>
            <a:ext cx="195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rbel" pitchFamily="34" charset="0"/>
              </a:rPr>
              <a:t>Destination</a:t>
            </a:r>
            <a:endParaRPr lang="en-US" sz="2000" b="1" dirty="0">
              <a:latin typeface="Corbe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943600" y="2971800"/>
            <a:ext cx="28194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752600" y="2743200"/>
            <a:ext cx="28194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6093156" y="4343400"/>
            <a:ext cx="2517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orbel" pitchFamily="34" charset="0"/>
              </a:rPr>
              <a:t>Tenant/DB Partition</a:t>
            </a:r>
            <a:endParaRPr lang="en-US" sz="2000" b="1" i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65" name="Right Arrow 64"/>
          <p:cNvSpPr/>
          <p:nvPr/>
        </p:nvSpPr>
        <p:spPr>
          <a:xfrm>
            <a:off x="4528414" y="3516719"/>
            <a:ext cx="1186586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6055056" y="3684896"/>
            <a:ext cx="2642548" cy="56069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Cached DB State</a:t>
            </a:r>
            <a:endParaRPr lang="en-US" dirty="0"/>
          </a:p>
        </p:txBody>
      </p:sp>
      <p:sp>
        <p:nvSpPr>
          <p:cNvPr id="67" name="Rounded Rectangle 66"/>
          <p:cNvSpPr/>
          <p:nvPr/>
        </p:nvSpPr>
        <p:spPr>
          <a:xfrm>
            <a:off x="6065860" y="3159456"/>
            <a:ext cx="2631744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Transaction State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1676400" y="2846696"/>
            <a:ext cx="28194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600200" y="2971800"/>
            <a:ext cx="28194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698008" y="3651166"/>
            <a:ext cx="2648236" cy="5671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Cached DB State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1738952" y="3124200"/>
            <a:ext cx="2593644" cy="450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Transaction State</a:t>
            </a:r>
            <a:endParaRPr lang="en-US" dirty="0"/>
          </a:p>
        </p:txBody>
      </p:sp>
      <p:pic>
        <p:nvPicPr>
          <p:cNvPr id="49" name="Picture 48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1386" y="1371600"/>
            <a:ext cx="452807" cy="429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50" name="Picture 49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371600"/>
            <a:ext cx="452807" cy="429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cxnSp>
        <p:nvCxnSpPr>
          <p:cNvPr id="51" name="Straight Arrow Connector 50"/>
          <p:cNvCxnSpPr>
            <a:stCxn id="50" idx="2"/>
            <a:endCxn id="17" idx="0"/>
          </p:cNvCxnSpPr>
          <p:nvPr/>
        </p:nvCxnSpPr>
        <p:spPr>
          <a:xfrm flipH="1">
            <a:off x="2971800" y="1801368"/>
            <a:ext cx="2131404" cy="713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9" idx="2"/>
            <a:endCxn id="17" idx="0"/>
          </p:cNvCxnSpPr>
          <p:nvPr/>
        </p:nvCxnSpPr>
        <p:spPr>
          <a:xfrm flipH="1">
            <a:off x="2971800" y="1801368"/>
            <a:ext cx="2825990" cy="713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0" idx="2"/>
            <a:endCxn id="43" idx="0"/>
          </p:cNvCxnSpPr>
          <p:nvPr/>
        </p:nvCxnSpPr>
        <p:spPr>
          <a:xfrm>
            <a:off x="5103204" y="1801368"/>
            <a:ext cx="2184358" cy="713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9" idx="2"/>
            <a:endCxn id="43" idx="0"/>
          </p:cNvCxnSpPr>
          <p:nvPr/>
        </p:nvCxnSpPr>
        <p:spPr>
          <a:xfrm>
            <a:off x="5797790" y="1801368"/>
            <a:ext cx="1489772" cy="713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17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3" grpId="0" animBg="1"/>
      <p:bldP spid="52" grpId="0" animBg="1"/>
      <p:bldP spid="64" grpId="0"/>
      <p:bldP spid="65" grpId="0" animBg="1"/>
      <p:bldP spid="66" grpId="0" animBg="1"/>
      <p:bldP spid="67" grpId="0" animBg="1"/>
      <p:bldP spid="53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1143000"/>
          </a:xfrm>
        </p:spPr>
        <p:txBody>
          <a:bodyPr/>
          <a:lstStyle/>
          <a:p>
            <a:r>
              <a:rPr lang="en-US" dirty="0" smtClean="0"/>
              <a:t>Albatross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C11781-5883-4DC1-AB6D-DE6ADEC2D56B}" type="datetime4">
              <a:rPr lang="en-US" smtClean="0"/>
              <a:t>August 31,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Sudipto Das {sudipto@cs.ucsb.edu}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3B9E2-86B5-4372-91A7-7FB8BB2E82C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94069" y="4038600"/>
            <a:ext cx="735061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772400" y="4038600"/>
            <a:ext cx="129540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590746" y="4111010"/>
            <a:ext cx="15358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516968" y="2411779"/>
            <a:ext cx="0" cy="24714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082084" y="4140555"/>
            <a:ext cx="0" cy="6667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577884" y="4115874"/>
            <a:ext cx="1" cy="74282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96884" y="4788515"/>
            <a:ext cx="2895600" cy="14773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91440" rIns="0" rtlCol="0">
            <a:spAutoFit/>
          </a:bodyPr>
          <a:lstStyle/>
          <a:p>
            <a:r>
              <a:rPr lang="en-US" b="1" dirty="0" smtClean="0">
                <a:latin typeface="Corbel" pitchFamily="34" charset="0"/>
                <a:cs typeface="Times New Roman" pitchFamily="18" charset="0"/>
              </a:rPr>
              <a:t>Finalize Migration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Corbel" pitchFamily="34" charset="0"/>
                <a:cs typeface="Times New Roman" pitchFamily="18" charset="0"/>
              </a:rPr>
              <a:t>Stop serving </a:t>
            </a:r>
            <a:r>
              <a:rPr lang="en-US" dirty="0" smtClean="0">
                <a:latin typeface="Corbel" pitchFamily="34" charset="0"/>
                <a:cs typeface="Times New Roman" pitchFamily="18" charset="0"/>
              </a:rPr>
              <a:t>Tenant </a:t>
            </a:r>
            <a:r>
              <a:rPr lang="en-US" dirty="0">
                <a:latin typeface="Corbel" pitchFamily="34" charset="0"/>
                <a:cs typeface="Times New Roman" pitchFamily="18" charset="0"/>
              </a:rPr>
              <a:t>at </a:t>
            </a:r>
            <a:r>
              <a:rPr lang="en-US" dirty="0" err="1">
                <a:latin typeface="Corbel" pitchFamily="34" charset="0"/>
                <a:cs typeface="Times New Roman" pitchFamily="18" charset="0"/>
              </a:rPr>
              <a:t>N</a:t>
            </a:r>
            <a:r>
              <a:rPr lang="en-US" baseline="-25000" dirty="0" err="1">
                <a:latin typeface="Corbel" pitchFamily="34" charset="0"/>
                <a:cs typeface="Times New Roman" pitchFamily="18" charset="0"/>
              </a:rPr>
              <a:t>src</a:t>
            </a:r>
            <a:endParaRPr lang="en-US" baseline="-25000" dirty="0">
              <a:latin typeface="Corbel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Corbel" pitchFamily="34" charset="0"/>
                <a:cs typeface="Times New Roman" pitchFamily="18" charset="0"/>
              </a:rPr>
              <a:t>Synchronize cache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Corbel" pitchFamily="34" charset="0"/>
                <a:cs typeface="Times New Roman" pitchFamily="18" charset="0"/>
              </a:rPr>
              <a:t>Migrate transaction state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Corbel" pitchFamily="34" charset="0"/>
                <a:cs typeface="Times New Roman" pitchFamily="18" charset="0"/>
              </a:rPr>
              <a:t>Transfer ownership to </a:t>
            </a:r>
            <a:r>
              <a:rPr lang="en-US" dirty="0" err="1">
                <a:latin typeface="Corbel" pitchFamily="34" charset="0"/>
                <a:cs typeface="Times New Roman" pitchFamily="18" charset="0"/>
              </a:rPr>
              <a:t>N</a:t>
            </a:r>
            <a:r>
              <a:rPr lang="en-US" baseline="-25000" dirty="0" err="1">
                <a:latin typeface="Corbel" pitchFamily="34" charset="0"/>
                <a:cs typeface="Times New Roman" pitchFamily="18" charset="0"/>
              </a:rPr>
              <a:t>dst</a:t>
            </a:r>
            <a:endParaRPr lang="en-US" baseline="-25000" dirty="0"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1981200"/>
            <a:ext cx="1749378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Corbel" pitchFamily="34" charset="0"/>
                <a:cs typeface="Times New Roman" pitchFamily="18" charset="0"/>
              </a:rPr>
              <a:t>Ownership</a:t>
            </a:r>
            <a:endParaRPr lang="en-US" sz="2400" b="1" dirty="0">
              <a:solidFill>
                <a:srgbClr val="00B0F0"/>
              </a:solidFill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09429" y="2042445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rbel" pitchFamily="34" charset="0"/>
                <a:cs typeface="Times New Roman" pitchFamily="18" charset="0"/>
              </a:rPr>
              <a:t>Source (</a:t>
            </a:r>
            <a:r>
              <a:rPr lang="en-US" b="1" dirty="0" err="1" smtClean="0">
                <a:latin typeface="Corbel" pitchFamily="34" charset="0"/>
                <a:cs typeface="Times New Roman" pitchFamily="18" charset="0"/>
              </a:rPr>
              <a:t>N</a:t>
            </a:r>
            <a:r>
              <a:rPr lang="en-US" b="1" baseline="-25000" dirty="0" err="1" smtClean="0">
                <a:latin typeface="Corbel" pitchFamily="34" charset="0"/>
                <a:cs typeface="Times New Roman" pitchFamily="18" charset="0"/>
              </a:rPr>
              <a:t>src</a:t>
            </a:r>
            <a:r>
              <a:rPr lang="en-US" b="1" dirty="0" smtClean="0">
                <a:latin typeface="Corbel" pitchFamily="34" charset="0"/>
                <a:cs typeface="Times New Roman" pitchFamily="18" charset="0"/>
              </a:rPr>
              <a:t>)</a:t>
            </a:r>
            <a:endParaRPr lang="en-US" b="1" dirty="0"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0" y="2056189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rbel" pitchFamily="34" charset="0"/>
                <a:cs typeface="Times New Roman" pitchFamily="18" charset="0"/>
              </a:rPr>
              <a:t>Destination (</a:t>
            </a:r>
            <a:r>
              <a:rPr lang="en-US" b="1" dirty="0" err="1" smtClean="0">
                <a:latin typeface="Corbel" pitchFamily="34" charset="0"/>
                <a:cs typeface="Times New Roman" pitchFamily="18" charset="0"/>
              </a:rPr>
              <a:t>N</a:t>
            </a:r>
            <a:r>
              <a:rPr lang="en-US" b="1" baseline="-25000" dirty="0" err="1" smtClean="0">
                <a:latin typeface="Corbel" pitchFamily="34" charset="0"/>
                <a:cs typeface="Times New Roman" pitchFamily="18" charset="0"/>
              </a:rPr>
              <a:t>dst</a:t>
            </a:r>
            <a:r>
              <a:rPr lang="en-US" b="1" dirty="0" smtClean="0">
                <a:latin typeface="Corbel" pitchFamily="34" charset="0"/>
                <a:cs typeface="Times New Roman" pitchFamily="18" charset="0"/>
              </a:rPr>
              <a:t>)</a:t>
            </a:r>
            <a:endParaRPr lang="en-US" b="1" dirty="0"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4069" y="410192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rbel" pitchFamily="34" charset="0"/>
                <a:cs typeface="Times New Roman" pitchFamily="18" charset="0"/>
              </a:rPr>
              <a:t>Time</a:t>
            </a:r>
            <a:endParaRPr lang="en-US" dirty="0">
              <a:latin typeface="Corbel" pitchFamily="34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987380" y="4303175"/>
            <a:ext cx="838198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71600" y="3639752"/>
            <a:ext cx="1765479" cy="2616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700" b="1" dirty="0" smtClean="0">
                <a:latin typeface="Corbel" pitchFamily="34" charset="0"/>
                <a:cs typeface="Times New Roman" pitchFamily="18" charset="0"/>
              </a:rPr>
              <a:t>1. Begin Migration</a:t>
            </a:r>
            <a:endParaRPr lang="en-US" sz="1700" b="1" dirty="0">
              <a:latin typeface="Corbel" pitchFamily="34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2406705" y="4096054"/>
            <a:ext cx="15358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33667" y="3640774"/>
            <a:ext cx="2057400" cy="2616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700" b="1" dirty="0">
                <a:latin typeface="Corbel" pitchFamily="34" charset="0"/>
                <a:cs typeface="Times New Roman" pitchFamily="18" charset="0"/>
              </a:rPr>
              <a:t>2</a:t>
            </a:r>
            <a:r>
              <a:rPr lang="en-US" sz="1700" b="1" dirty="0" smtClean="0">
                <a:latin typeface="Corbel" pitchFamily="34" charset="0"/>
                <a:cs typeface="Times New Roman" pitchFamily="18" charset="0"/>
              </a:rPr>
              <a:t>. Iterative Copying</a:t>
            </a:r>
            <a:endParaRPr lang="en-US" sz="1700" b="1" dirty="0">
              <a:latin typeface="Corbel" pitchFamily="34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553220" y="4147499"/>
            <a:ext cx="15358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10200" y="3645795"/>
            <a:ext cx="2057400" cy="2616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700" b="1" dirty="0" smtClean="0">
                <a:latin typeface="Corbel" pitchFamily="34" charset="0"/>
                <a:cs typeface="Times New Roman" pitchFamily="18" charset="0"/>
              </a:rPr>
              <a:t>3. Atomic Handover</a:t>
            </a:r>
            <a:endParaRPr lang="en-US" sz="1700" b="1" dirty="0">
              <a:latin typeface="Corbel" pitchFamily="34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139484" y="4127540"/>
            <a:ext cx="0" cy="6667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691684" y="4794302"/>
            <a:ext cx="3429000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rbel" pitchFamily="34" charset="0"/>
                <a:cs typeface="Times New Roman" pitchFamily="18" charset="0"/>
              </a:rPr>
              <a:t>Synchronize and Catch-up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rbel" pitchFamily="34" charset="0"/>
                <a:cs typeface="Times New Roman" pitchFamily="18" charset="0"/>
              </a:rPr>
              <a:t>Track changes to DB State at </a:t>
            </a:r>
            <a:r>
              <a:rPr lang="en-US" dirty="0" err="1" smtClean="0">
                <a:latin typeface="Corbel" pitchFamily="34" charset="0"/>
                <a:cs typeface="Times New Roman" pitchFamily="18" charset="0"/>
              </a:rPr>
              <a:t>N</a:t>
            </a:r>
            <a:r>
              <a:rPr lang="en-US" baseline="-25000" dirty="0" err="1" smtClean="0">
                <a:latin typeface="Corbel" pitchFamily="34" charset="0"/>
                <a:cs typeface="Times New Roman" pitchFamily="18" charset="0"/>
              </a:rPr>
              <a:t>src</a:t>
            </a:r>
            <a:endParaRPr lang="en-US" baseline="-25000" dirty="0" smtClean="0">
              <a:latin typeface="Corbel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rbel" pitchFamily="34" charset="0"/>
                <a:cs typeface="Times New Roman" pitchFamily="18" charset="0"/>
              </a:rPr>
              <a:t>Iteratively synchronize state changes</a:t>
            </a:r>
            <a:endParaRPr lang="en-US" dirty="0"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26" name="Striped Right Arrow 25"/>
          <p:cNvSpPr/>
          <p:nvPr/>
        </p:nvSpPr>
        <p:spPr>
          <a:xfrm rot="10800000">
            <a:off x="800097" y="2437326"/>
            <a:ext cx="6591303" cy="408502"/>
          </a:xfrm>
          <a:prstGeom prst="stripedRightArrow">
            <a:avLst>
              <a:gd name="adj1" fmla="val 45676"/>
              <a:gd name="adj2" fmla="val 5797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 pitchFamily="34" charset="0"/>
            </a:endParaRPr>
          </a:p>
        </p:txBody>
      </p:sp>
      <p:sp>
        <p:nvSpPr>
          <p:cNvPr id="27" name="Striped Right Arrow 26"/>
          <p:cNvSpPr/>
          <p:nvPr/>
        </p:nvSpPr>
        <p:spPr>
          <a:xfrm>
            <a:off x="7633953" y="2437326"/>
            <a:ext cx="1447799" cy="408502"/>
          </a:xfrm>
          <a:prstGeom prst="stripedRightArrow">
            <a:avLst>
              <a:gd name="adj1" fmla="val 45676"/>
              <a:gd name="adj2" fmla="val 5797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" y="4794439"/>
            <a:ext cx="2553237" cy="14773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rbel" pitchFamily="34" charset="0"/>
                <a:cs typeface="Times New Roman" pitchFamily="18" charset="0"/>
              </a:rPr>
              <a:t>Initiate Migration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rbel" pitchFamily="34" charset="0"/>
                <a:cs typeface="Times New Roman" pitchFamily="18" charset="0"/>
              </a:rPr>
              <a:t>Snapshot cache at </a:t>
            </a:r>
            <a:r>
              <a:rPr lang="en-US" dirty="0" err="1" smtClean="0">
                <a:latin typeface="Corbel" pitchFamily="34" charset="0"/>
                <a:cs typeface="Times New Roman" pitchFamily="18" charset="0"/>
              </a:rPr>
              <a:t>N</a:t>
            </a:r>
            <a:r>
              <a:rPr lang="en-US" baseline="-25000" dirty="0" err="1" smtClean="0">
                <a:latin typeface="Corbel" pitchFamily="34" charset="0"/>
                <a:cs typeface="Times New Roman" pitchFamily="18" charset="0"/>
              </a:rPr>
              <a:t>src</a:t>
            </a:r>
            <a:endParaRPr lang="en-US" baseline="-25000" dirty="0" smtClean="0">
              <a:latin typeface="Corbel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rbel" pitchFamily="34" charset="0"/>
                <a:cs typeface="Times New Roman" pitchFamily="18" charset="0"/>
              </a:rPr>
              <a:t>Initialize tenant at </a:t>
            </a:r>
            <a:r>
              <a:rPr lang="en-US" dirty="0" err="1" smtClean="0">
                <a:latin typeface="Corbel" pitchFamily="34" charset="0"/>
                <a:cs typeface="Times New Roman" pitchFamily="18" charset="0"/>
              </a:rPr>
              <a:t>N</a:t>
            </a:r>
            <a:r>
              <a:rPr lang="en-US" baseline="-25000" dirty="0" err="1" smtClean="0">
                <a:latin typeface="Corbel" pitchFamily="34" charset="0"/>
                <a:cs typeface="Times New Roman" pitchFamily="18" charset="0"/>
              </a:rPr>
              <a:t>dst</a:t>
            </a:r>
            <a:r>
              <a:rPr lang="en-US" dirty="0" smtClean="0">
                <a:latin typeface="Corbel" pitchFamily="34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latin typeface="Corbel" pitchFamily="34" charset="0"/>
                <a:cs typeface="Times New Roman" pitchFamily="18" charset="0"/>
              </a:rPr>
              <a:t>N</a:t>
            </a:r>
            <a:r>
              <a:rPr lang="en-US" baseline="-25000" dirty="0" err="1" smtClean="0">
                <a:latin typeface="Corbel" pitchFamily="34" charset="0"/>
                <a:cs typeface="Times New Roman" pitchFamily="18" charset="0"/>
              </a:rPr>
              <a:t>src</a:t>
            </a:r>
            <a:r>
              <a:rPr lang="en-US" dirty="0" smtClean="0">
                <a:latin typeface="Corbel" pitchFamily="34" charset="0"/>
                <a:cs typeface="Times New Roman" pitchFamily="18" charset="0"/>
              </a:rPr>
              <a:t> continues executing transactions</a:t>
            </a:r>
            <a:endParaRPr lang="en-US" dirty="0"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70630" y="3659696"/>
            <a:ext cx="1369454" cy="2616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700" b="1" dirty="0" smtClean="0">
                <a:latin typeface="Corbel" pitchFamily="34" charset="0"/>
                <a:cs typeface="Times New Roman" pitchFamily="18" charset="0"/>
              </a:rPr>
              <a:t>Steady State</a:t>
            </a:r>
            <a:endParaRPr lang="en-US" sz="1700" b="1" dirty="0"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3647511"/>
            <a:ext cx="1230702" cy="2616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700" b="1" dirty="0" smtClean="0">
                <a:latin typeface="Corbel" pitchFamily="34" charset="0"/>
                <a:cs typeface="Times New Roman" pitchFamily="18" charset="0"/>
              </a:rPr>
              <a:t>Steady State</a:t>
            </a:r>
            <a:endParaRPr lang="en-US" sz="1700" b="1" dirty="0"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3" name="Curved Up Arrow 2"/>
          <p:cNvSpPr/>
          <p:nvPr/>
        </p:nvSpPr>
        <p:spPr>
          <a:xfrm rot="10800000">
            <a:off x="3218144" y="3328115"/>
            <a:ext cx="1951861" cy="2939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682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418"/>
    </mc:Choice>
    <mc:Fallback xmlns="">
      <p:transition spd="slow" advTm="1404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  <p:bldP spid="19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1143000"/>
          </a:xfrm>
        </p:spPr>
        <p:txBody>
          <a:bodyPr/>
          <a:lstStyle/>
          <a:p>
            <a:r>
              <a:rPr lang="en-US" dirty="0" smtClean="0"/>
              <a:t>Impact on latency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Sudipto Das {sudipto@cs.ucsb.edu}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3B9E2-86B5-4372-91A7-7FB8BB2E82C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1409700"/>
            <a:ext cx="6105525" cy="461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64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1143000"/>
          </a:xfrm>
        </p:spPr>
        <p:txBody>
          <a:bodyPr/>
          <a:lstStyle/>
          <a:p>
            <a:r>
              <a:rPr lang="en-US" dirty="0" smtClean="0"/>
              <a:t>Cloud application platforms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943088" cy="5105400"/>
          </a:xfrm>
        </p:spPr>
        <p:txBody>
          <a:bodyPr>
            <a:normAutofit/>
          </a:bodyPr>
          <a:lstStyle/>
          <a:p>
            <a:r>
              <a:rPr lang="en-US" dirty="0"/>
              <a:t>Serve thousands of applications (tenants)</a:t>
            </a:r>
          </a:p>
          <a:p>
            <a:pPr lvl="1"/>
            <a:r>
              <a:rPr lang="en-US" dirty="0" err="1"/>
              <a:t>AppEngine</a:t>
            </a:r>
            <a:r>
              <a:rPr lang="en-US" dirty="0"/>
              <a:t>, Azure, Force.com</a:t>
            </a:r>
          </a:p>
          <a:p>
            <a:r>
              <a:rPr lang="en-US" dirty="0"/>
              <a:t>Tenants are (typically)</a:t>
            </a:r>
          </a:p>
          <a:p>
            <a:pPr lvl="1"/>
            <a:r>
              <a:rPr lang="en-US" dirty="0"/>
              <a:t>Small</a:t>
            </a:r>
          </a:p>
          <a:p>
            <a:pPr lvl="1"/>
            <a:r>
              <a:rPr lang="en-US" dirty="0"/>
              <a:t>SLA sensitive</a:t>
            </a:r>
          </a:p>
          <a:p>
            <a:pPr lvl="1"/>
            <a:r>
              <a:rPr lang="en-US" dirty="0"/>
              <a:t>Erratic load patterns</a:t>
            </a:r>
          </a:p>
          <a:p>
            <a:pPr lvl="1"/>
            <a:r>
              <a:rPr lang="en-US" dirty="0"/>
              <a:t>Subject to flash crowds</a:t>
            </a:r>
          </a:p>
          <a:p>
            <a:r>
              <a:rPr lang="en-US" dirty="0" smtClean="0"/>
              <a:t>Support </a:t>
            </a:r>
            <a:r>
              <a:rPr lang="en-US" dirty="0"/>
              <a:t>for </a:t>
            </a:r>
            <a:r>
              <a:rPr lang="en-US" b="1" dirty="0" smtClean="0">
                <a:solidFill>
                  <a:srgbClr val="00B0F0"/>
                </a:solidFill>
              </a:rPr>
              <a:t>multitenancy</a:t>
            </a:r>
            <a:r>
              <a:rPr lang="en-US" dirty="0" smtClean="0"/>
              <a:t> </a:t>
            </a:r>
            <a:r>
              <a:rPr lang="en-US" dirty="0"/>
              <a:t>is critical</a:t>
            </a:r>
          </a:p>
          <a:p>
            <a:r>
              <a:rPr lang="en-US" dirty="0"/>
              <a:t>Our focus: </a:t>
            </a:r>
            <a:r>
              <a:rPr lang="en-US" b="1" dirty="0"/>
              <a:t>DBMSs</a:t>
            </a:r>
            <a:r>
              <a:rPr lang="en-US" dirty="0"/>
              <a:t> serving these platforms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Sudipto Das {sudipto@cs.ucsb.edu}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3B9E2-86B5-4372-91A7-7FB8BB2E82C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9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1143000"/>
          </a:xfrm>
        </p:spPr>
        <p:txBody>
          <a:bodyPr/>
          <a:lstStyle/>
          <a:p>
            <a:r>
              <a:rPr lang="en-US" dirty="0" smtClean="0"/>
              <a:t>Impact on throughput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Sudipto Das {sudipto@cs.ucsb.edu}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3B9E2-86B5-4372-91A7-7FB8BB2E82C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115" y="2305050"/>
            <a:ext cx="7872413" cy="3867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90600" y="1331893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Corbel" pitchFamily="34" charset="0"/>
              </a:rPr>
              <a:t>Minimal impact on throughput both during and after migration</a:t>
            </a:r>
            <a:endParaRPr lang="en-US" sz="2800" b="1" dirty="0">
              <a:solidFill>
                <a:srgbClr val="00B0F0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33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1143000"/>
          </a:xfrm>
        </p:spPr>
        <p:txBody>
          <a:bodyPr/>
          <a:lstStyle/>
          <a:p>
            <a:r>
              <a:rPr lang="en-US" dirty="0" smtClean="0"/>
              <a:t>Optimize operating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088" cy="16002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“Put $ in the </a:t>
            </a:r>
            <a:r>
              <a:rPr lang="en-US" b="1" i="1" dirty="0" smtClean="0"/>
              <a:t>y-axis</a:t>
            </a:r>
            <a:r>
              <a:rPr lang="en-US" b="1" dirty="0" smtClean="0"/>
              <a:t>”</a:t>
            </a:r>
          </a:p>
          <a:p>
            <a:pPr lvl="1"/>
            <a:r>
              <a:rPr lang="en-US" dirty="0" smtClean="0"/>
              <a:t>Traditional systems only optimize performance</a:t>
            </a:r>
          </a:p>
          <a:p>
            <a:r>
              <a:rPr lang="en-US" dirty="0" smtClean="0"/>
              <a:t>Incentive to </a:t>
            </a:r>
            <a:r>
              <a:rPr lang="en-US" i="1" dirty="0" smtClean="0">
                <a:solidFill>
                  <a:srgbClr val="00B0F0"/>
                </a:solidFill>
              </a:rPr>
              <a:t>aggressively consolidate </a:t>
            </a:r>
            <a:r>
              <a:rPr lang="en-US" dirty="0" smtClean="0"/>
              <a:t>tenant databases</a:t>
            </a:r>
            <a:endParaRPr lang="en-US" i="1" dirty="0" smtClean="0">
              <a:solidFill>
                <a:srgbClr val="00B0F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Sudipto Das {sudipto@cs.ucsb.edu}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3B9E2-86B5-4372-91A7-7FB8BB2E82C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3" descr="C:\Documents and Settings\Sudipto Das\Local Settings\Temporary Internet Files\Content.IE5\E5UT5GAT\MC90001288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276600"/>
            <a:ext cx="674618" cy="762000"/>
          </a:xfrm>
          <a:prstGeom prst="rect">
            <a:avLst/>
          </a:prstGeom>
          <a:noFill/>
        </p:spPr>
      </p:pic>
      <p:pic>
        <p:nvPicPr>
          <p:cNvPr id="8" name="Picture 3" descr="C:\Documents and Settings\Sudipto Das\Local Settings\Temporary Internet Files\Content.IE5\E5UT5GAT\MC90001288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114800"/>
            <a:ext cx="674618" cy="761999"/>
          </a:xfrm>
          <a:prstGeom prst="rect">
            <a:avLst/>
          </a:prstGeom>
          <a:noFill/>
        </p:spPr>
      </p:pic>
      <p:pic>
        <p:nvPicPr>
          <p:cNvPr id="9" name="Picture 3" descr="C:\Documents and Settings\Sudipto Das\Local Settings\Temporary Internet Files\Content.IE5\E5UT5GAT\MC90001288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5638800"/>
            <a:ext cx="674618" cy="762000"/>
          </a:xfrm>
          <a:prstGeom prst="rect">
            <a:avLst/>
          </a:prstGeom>
          <a:noFill/>
        </p:spPr>
      </p:pic>
      <p:grpSp>
        <p:nvGrpSpPr>
          <p:cNvPr id="10" name="Group 32"/>
          <p:cNvGrpSpPr/>
          <p:nvPr/>
        </p:nvGrpSpPr>
        <p:grpSpPr>
          <a:xfrm rot="5400000">
            <a:off x="2895600" y="5105400"/>
            <a:ext cx="381000" cy="76200"/>
            <a:chOff x="2057400" y="381000"/>
            <a:chExt cx="381000" cy="76200"/>
          </a:xfrm>
        </p:grpSpPr>
        <p:sp>
          <p:nvSpPr>
            <p:cNvPr id="11" name="Oval 105"/>
            <p:cNvSpPr>
              <a:spLocks noChangeArrowheads="1"/>
            </p:cNvSpPr>
            <p:nvPr/>
          </p:nvSpPr>
          <p:spPr bwMode="auto">
            <a:xfrm>
              <a:off x="2057400" y="381000"/>
              <a:ext cx="76200" cy="762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12" name="Oval 105"/>
            <p:cNvSpPr>
              <a:spLocks noChangeArrowheads="1"/>
            </p:cNvSpPr>
            <p:nvPr/>
          </p:nvSpPr>
          <p:spPr bwMode="auto">
            <a:xfrm>
              <a:off x="2209800" y="381000"/>
              <a:ext cx="76200" cy="762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13" name="Oval 105"/>
            <p:cNvSpPr>
              <a:spLocks noChangeArrowheads="1"/>
            </p:cNvSpPr>
            <p:nvPr/>
          </p:nvSpPr>
          <p:spPr bwMode="auto">
            <a:xfrm>
              <a:off x="2362200" y="381000"/>
              <a:ext cx="76200" cy="762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4" name="Flowchart: Magnetic Disk 13"/>
          <p:cNvSpPr/>
          <p:nvPr/>
        </p:nvSpPr>
        <p:spPr>
          <a:xfrm>
            <a:off x="3200400" y="3657600"/>
            <a:ext cx="304800" cy="306324"/>
          </a:xfrm>
          <a:prstGeom prst="flowChartMagneticDisk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Magnetic Disk 14"/>
          <p:cNvSpPr/>
          <p:nvPr/>
        </p:nvSpPr>
        <p:spPr>
          <a:xfrm>
            <a:off x="3200400" y="4494276"/>
            <a:ext cx="304800" cy="306324"/>
          </a:xfrm>
          <a:prstGeom prst="flowChartMagneticDisk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Magnetic Disk 15"/>
          <p:cNvSpPr/>
          <p:nvPr/>
        </p:nvSpPr>
        <p:spPr>
          <a:xfrm>
            <a:off x="3200400" y="6018276"/>
            <a:ext cx="304800" cy="306324"/>
          </a:xfrm>
          <a:prstGeom prst="flowChartMagneticDisk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810000" y="3657600"/>
            <a:ext cx="1905000" cy="8366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10000" y="4495799"/>
            <a:ext cx="1905000" cy="1516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810000" y="4991100"/>
            <a:ext cx="1905000" cy="8763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" descr="C:\Documents and Settings\Sudipto Das\Local Settings\Temporary Internet Files\Content.IE5\E5UT5GAT\MC90001288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419600"/>
            <a:ext cx="674618" cy="762000"/>
          </a:xfrm>
          <a:prstGeom prst="rect">
            <a:avLst/>
          </a:prstGeom>
          <a:noFill/>
        </p:spPr>
      </p:pic>
      <p:sp>
        <p:nvSpPr>
          <p:cNvPr id="26" name="Flowchart: Magnetic Disk 25"/>
          <p:cNvSpPr/>
          <p:nvPr/>
        </p:nvSpPr>
        <p:spPr>
          <a:xfrm>
            <a:off x="6324600" y="4800600"/>
            <a:ext cx="304800" cy="306324"/>
          </a:xfrm>
          <a:prstGeom prst="flowChartMagneticDisk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629400" y="4350603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Corbel" pitchFamily="34" charset="0"/>
              </a:rPr>
              <a:t>Aggressive consolidation</a:t>
            </a:r>
            <a:endParaRPr lang="en-US" sz="2400" b="1" dirty="0">
              <a:solidFill>
                <a:srgbClr val="00B0F0"/>
              </a:solidFill>
              <a:latin typeface="Corbe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0100" y="2872577"/>
            <a:ext cx="4000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How to deal with surge in load?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89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6" grpId="0" animBg="1"/>
      <p:bldP spid="27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loud 67"/>
          <p:cNvSpPr/>
          <p:nvPr/>
        </p:nvSpPr>
        <p:spPr bwMode="auto">
          <a:xfrm>
            <a:off x="-99934" y="1903052"/>
            <a:ext cx="9242022" cy="499042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4876800" y="4905376"/>
            <a:ext cx="1828800" cy="12192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lowchart: Magnetic Disk 100"/>
          <p:cNvSpPr/>
          <p:nvPr/>
        </p:nvSpPr>
        <p:spPr>
          <a:xfrm>
            <a:off x="5040505" y="5006340"/>
            <a:ext cx="1524000" cy="1005453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Elasticity in the Database tier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2819400" y="4905376"/>
            <a:ext cx="1828800" cy="12192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3137" y="1337760"/>
            <a:ext cx="452807" cy="42976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70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7585" y="1323976"/>
            <a:ext cx="452807" cy="42976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74" name="TextBox 73"/>
          <p:cNvSpPr txBox="1"/>
          <p:nvPr/>
        </p:nvSpPr>
        <p:spPr>
          <a:xfrm>
            <a:off x="7086601" y="5205711"/>
            <a:ext cx="190500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rbel" pitchFamily="34" charset="0"/>
              </a:rPr>
              <a:t>Database tier</a:t>
            </a:r>
            <a:endParaRPr lang="en-US" sz="2400" dirty="0">
              <a:latin typeface="Corbel" pitchFamily="34" charset="0"/>
            </a:endParaRPr>
          </a:p>
        </p:txBody>
      </p:sp>
      <p:pic>
        <p:nvPicPr>
          <p:cNvPr id="75" name="Picture 74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7985" y="1323976"/>
            <a:ext cx="452807" cy="429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77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7185" y="1329800"/>
            <a:ext cx="452807" cy="42976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Sudipto Das {sudipto@cs.ucsb.edu}</a:t>
            </a:r>
            <a:endParaRPr lang="en-US"/>
          </a:p>
        </p:txBody>
      </p:sp>
      <p:pic>
        <p:nvPicPr>
          <p:cNvPr id="45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316152"/>
            <a:ext cx="452807" cy="42976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sp>
        <p:nvSpPr>
          <p:cNvPr id="5" name="Down Arrow 4"/>
          <p:cNvSpPr/>
          <p:nvPr/>
        </p:nvSpPr>
        <p:spPr>
          <a:xfrm>
            <a:off x="4052662" y="1927888"/>
            <a:ext cx="484632" cy="386688"/>
          </a:xfrm>
          <a:prstGeom prst="downArrow">
            <a:avLst>
              <a:gd name="adj1" fmla="val 50000"/>
              <a:gd name="adj2" fmla="val 41552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514600" y="2390776"/>
            <a:ext cx="3657600" cy="4628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Load Balancer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708704" y="3473342"/>
            <a:ext cx="824552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1676400" y="3470343"/>
            <a:ext cx="753392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4495800" y="3457576"/>
            <a:ext cx="753393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733800" y="3718904"/>
            <a:ext cx="503729" cy="56239"/>
            <a:chOff x="4249259" y="3537928"/>
            <a:chExt cx="503729" cy="56239"/>
          </a:xfrm>
        </p:grpSpPr>
        <p:sp>
          <p:nvSpPr>
            <p:cNvPr id="88" name="Oval 87"/>
            <p:cNvSpPr/>
            <p:nvPr/>
          </p:nvSpPr>
          <p:spPr>
            <a:xfrm>
              <a:off x="4249259" y="3538809"/>
              <a:ext cx="45719" cy="5283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4472940" y="3541336"/>
              <a:ext cx="45719" cy="5283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4707269" y="3537928"/>
              <a:ext cx="45719" cy="5283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62888" y="3305176"/>
            <a:ext cx="6705600" cy="914400"/>
          </a:xfrm>
          <a:prstGeom prst="rect">
            <a:avLst/>
          </a:prstGeom>
          <a:noFill/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Down Arrow 90"/>
          <p:cNvSpPr/>
          <p:nvPr/>
        </p:nvSpPr>
        <p:spPr>
          <a:xfrm>
            <a:off x="4038600" y="2932136"/>
            <a:ext cx="484632" cy="386688"/>
          </a:xfrm>
          <a:prstGeom prst="downArrow">
            <a:avLst>
              <a:gd name="adj1" fmla="val 50000"/>
              <a:gd name="adj2" fmla="val 41552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Magnetic Disk 11"/>
          <p:cNvSpPr/>
          <p:nvPr/>
        </p:nvSpPr>
        <p:spPr>
          <a:xfrm>
            <a:off x="2983105" y="5006340"/>
            <a:ext cx="1524000" cy="1005453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3176449" y="5180348"/>
            <a:ext cx="914400" cy="612648"/>
            <a:chOff x="5715000" y="3352800"/>
            <a:chExt cx="914400" cy="612648"/>
          </a:xfrm>
        </p:grpSpPr>
        <p:sp>
          <p:nvSpPr>
            <p:cNvPr id="54" name="Flowchart: Document 53"/>
            <p:cNvSpPr/>
            <p:nvPr/>
          </p:nvSpPr>
          <p:spPr>
            <a:xfrm>
              <a:off x="5715000" y="3352800"/>
              <a:ext cx="914400" cy="612648"/>
            </a:xfrm>
            <a:prstGeom prst="flowChartDocumen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5715000" y="3505200"/>
              <a:ext cx="9144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715000" y="3657600"/>
              <a:ext cx="9144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715000" y="3810000"/>
              <a:ext cx="9144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3328849" y="5244743"/>
            <a:ext cx="914400" cy="612648"/>
            <a:chOff x="5715000" y="3352800"/>
            <a:chExt cx="914400" cy="612648"/>
          </a:xfrm>
        </p:grpSpPr>
        <p:sp>
          <p:nvSpPr>
            <p:cNvPr id="59" name="Flowchart: Document 58"/>
            <p:cNvSpPr/>
            <p:nvPr/>
          </p:nvSpPr>
          <p:spPr>
            <a:xfrm>
              <a:off x="5715000" y="3352800"/>
              <a:ext cx="914400" cy="612648"/>
            </a:xfrm>
            <a:prstGeom prst="flowChartDocumen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5715000" y="3505200"/>
              <a:ext cx="9144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715000" y="3657600"/>
              <a:ext cx="9144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715000" y="3810000"/>
              <a:ext cx="9144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3481249" y="5320943"/>
            <a:ext cx="914400" cy="612648"/>
            <a:chOff x="5715000" y="3352800"/>
            <a:chExt cx="914400" cy="612648"/>
          </a:xfrm>
        </p:grpSpPr>
        <p:sp>
          <p:nvSpPr>
            <p:cNvPr id="64" name="Flowchart: Document 63"/>
            <p:cNvSpPr/>
            <p:nvPr/>
          </p:nvSpPr>
          <p:spPr>
            <a:xfrm>
              <a:off x="5715000" y="3352800"/>
              <a:ext cx="914400" cy="612648"/>
            </a:xfrm>
            <a:prstGeom prst="flowChartDocumen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5715000" y="3505200"/>
              <a:ext cx="9144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715000" y="3657600"/>
              <a:ext cx="9144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715000" y="3810000"/>
              <a:ext cx="9144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/>
          <p:cNvSpPr txBox="1"/>
          <p:nvPr/>
        </p:nvSpPr>
        <p:spPr>
          <a:xfrm>
            <a:off x="7239001" y="3152776"/>
            <a:ext cx="1905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rbel" pitchFamily="34" charset="0"/>
              </a:rPr>
              <a:t>Application/Web/Caching tier</a:t>
            </a:r>
            <a:endParaRPr lang="en-US" sz="2400" dirty="0">
              <a:latin typeface="Corbel" pitchFamily="34" charset="0"/>
            </a:endParaRPr>
          </a:p>
        </p:txBody>
      </p:sp>
      <p:pic>
        <p:nvPicPr>
          <p:cNvPr id="94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318424"/>
            <a:ext cx="452807" cy="42976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95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318424"/>
            <a:ext cx="452807" cy="42976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96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4696" y="1345720"/>
            <a:ext cx="452807" cy="42976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97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345720"/>
            <a:ext cx="452807" cy="42976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98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3697" y="1332072"/>
            <a:ext cx="452807" cy="42976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99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448" y="1318424"/>
            <a:ext cx="452807" cy="42976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sp>
        <p:nvSpPr>
          <p:cNvPr id="102" name="Rectangle 101"/>
          <p:cNvSpPr/>
          <p:nvPr/>
        </p:nvSpPr>
        <p:spPr>
          <a:xfrm>
            <a:off x="1533254" y="4752976"/>
            <a:ext cx="5553347" cy="152400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Down Arrow 91"/>
          <p:cNvSpPr/>
          <p:nvPr/>
        </p:nvSpPr>
        <p:spPr>
          <a:xfrm>
            <a:off x="4038600" y="4311696"/>
            <a:ext cx="484632" cy="386688"/>
          </a:xfrm>
          <a:prstGeom prst="downArrow">
            <a:avLst>
              <a:gd name="adj1" fmla="val 50000"/>
              <a:gd name="adj2" fmla="val 41552"/>
            </a:avLst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2667000" y="3471224"/>
            <a:ext cx="753392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5374944" y="3457576"/>
            <a:ext cx="753393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57007" y="3457576"/>
            <a:ext cx="753393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3B9E2-86B5-4372-91A7-7FB8BB2E82C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12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459"/>
    </mc:Choice>
    <mc:Fallback xmlns="">
      <p:transition spd="slow" advTm="131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1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948 4.53284E-6 L -0.00052 4.53284E-6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00" grpId="0" animBg="1"/>
      <p:bldP spid="100" grpId="1" animBg="1"/>
      <p:bldP spid="101" grpId="0" animBg="1"/>
      <p:bldP spid="101" grpId="1" animBg="1"/>
      <p:bldP spid="47" grpId="0" animBg="1"/>
      <p:bldP spid="74" grpId="0" animBg="1"/>
      <p:bldP spid="5" grpId="0" animBg="1"/>
      <p:bldP spid="7" grpId="0" animBg="1"/>
      <p:bldP spid="8" grpId="0" animBg="1"/>
      <p:bldP spid="8" grpId="1" animBg="1"/>
      <p:bldP spid="86" grpId="0" animBg="1"/>
      <p:bldP spid="87" grpId="0" animBg="1"/>
      <p:bldP spid="11" grpId="0" animBg="1"/>
      <p:bldP spid="91" grpId="0" animBg="1"/>
      <p:bldP spid="12" grpId="0" animBg="1"/>
      <p:bldP spid="93" grpId="0" animBg="1"/>
      <p:bldP spid="102" grpId="0" animBg="1"/>
      <p:bldP spid="92" grpId="0" animBg="1"/>
      <p:bldP spid="103" grpId="0" animBg="1"/>
      <p:bldP spid="104" grpId="0" animBg="1"/>
      <p:bldP spid="105" grpId="0" animBg="1"/>
      <p:bldP spid="10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1143000"/>
          </a:xfrm>
        </p:spPr>
        <p:txBody>
          <a:bodyPr>
            <a:normAutofit/>
          </a:bodyPr>
          <a:lstStyle/>
          <a:p>
            <a:r>
              <a:rPr lang="en-US" dirty="0"/>
              <a:t>Live </a:t>
            </a:r>
            <a:r>
              <a:rPr lang="en-US" dirty="0" smtClean="0"/>
              <a:t>database </a:t>
            </a:r>
            <a:r>
              <a:rPr lang="en-US" dirty="0"/>
              <a:t>m</a:t>
            </a:r>
            <a:r>
              <a:rPr lang="en-US" dirty="0" smtClean="0"/>
              <a:t>igration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634" y="1066800"/>
            <a:ext cx="8092966" cy="52578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Migrate</a:t>
            </a:r>
            <a:r>
              <a:rPr lang="en-US" dirty="0"/>
              <a:t> a </a:t>
            </a:r>
            <a:r>
              <a:rPr lang="en-US" dirty="0" smtClean="0"/>
              <a:t>tenant (</a:t>
            </a:r>
            <a:r>
              <a:rPr lang="en-US" dirty="0"/>
              <a:t>or database </a:t>
            </a:r>
            <a:r>
              <a:rPr lang="en-US" dirty="0" smtClean="0"/>
              <a:t>partition) </a:t>
            </a:r>
            <a:r>
              <a:rPr lang="en-US" dirty="0"/>
              <a:t>in a </a:t>
            </a:r>
            <a:r>
              <a:rPr lang="en-US" b="1" dirty="0">
                <a:solidFill>
                  <a:srgbClr val="00B0F0"/>
                </a:solidFill>
              </a:rPr>
              <a:t>l</a:t>
            </a:r>
            <a:r>
              <a:rPr lang="en-US" b="1" dirty="0" smtClean="0">
                <a:solidFill>
                  <a:srgbClr val="00B0F0"/>
                </a:solidFill>
              </a:rPr>
              <a:t>ive</a:t>
            </a:r>
            <a:r>
              <a:rPr lang="en-US" dirty="0" smtClean="0"/>
              <a:t> </a:t>
            </a:r>
            <a:r>
              <a:rPr lang="en-US" dirty="0"/>
              <a:t>system</a:t>
            </a:r>
          </a:p>
          <a:p>
            <a:pPr lvl="1"/>
            <a:r>
              <a:rPr lang="en-US" dirty="0"/>
              <a:t>A </a:t>
            </a:r>
            <a:r>
              <a:rPr lang="en-US" b="1" i="1" dirty="0"/>
              <a:t>critical</a:t>
            </a:r>
            <a:r>
              <a:rPr lang="en-US" dirty="0"/>
              <a:t> operation to support </a:t>
            </a:r>
            <a:r>
              <a:rPr lang="en-US" b="1" dirty="0" smtClean="0">
                <a:solidFill>
                  <a:srgbClr val="00B0F0"/>
                </a:solidFill>
              </a:rPr>
              <a:t>elasticity</a:t>
            </a:r>
          </a:p>
          <a:p>
            <a:pPr lvl="2"/>
            <a:r>
              <a:rPr lang="en-US" b="1" i="1" dirty="0" smtClean="0"/>
              <a:t>Optimize</a:t>
            </a:r>
            <a:r>
              <a:rPr lang="en-US" b="1" i="1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operating cost</a:t>
            </a:r>
          </a:p>
          <a:p>
            <a:pPr lvl="2"/>
            <a:r>
              <a:rPr lang="en-US" b="1" dirty="0" smtClean="0">
                <a:solidFill>
                  <a:srgbClr val="00B0F0"/>
                </a:solidFill>
              </a:rPr>
              <a:t>Resource orchestration </a:t>
            </a:r>
            <a:r>
              <a:rPr lang="en-US" dirty="0" smtClean="0"/>
              <a:t>in</a:t>
            </a:r>
            <a:r>
              <a:rPr lang="en-US" b="1" dirty="0" smtClean="0">
                <a:solidFill>
                  <a:srgbClr val="00B0F0"/>
                </a:solidFill>
              </a:rPr>
              <a:t> multitenant </a:t>
            </a:r>
            <a:r>
              <a:rPr lang="en-US" dirty="0" smtClean="0"/>
              <a:t>systems</a:t>
            </a:r>
            <a:endParaRPr lang="en-US" dirty="0"/>
          </a:p>
          <a:p>
            <a:r>
              <a:rPr lang="en-US" b="1" dirty="0">
                <a:solidFill>
                  <a:srgbClr val="00B0F0"/>
                </a:solidFill>
              </a:rPr>
              <a:t>Different from</a:t>
            </a:r>
          </a:p>
          <a:p>
            <a:pPr lvl="1"/>
            <a:r>
              <a:rPr lang="en-US" dirty="0"/>
              <a:t>Migration between software versions</a:t>
            </a:r>
          </a:p>
          <a:p>
            <a:pPr lvl="1"/>
            <a:r>
              <a:rPr lang="en-US" dirty="0"/>
              <a:t>Migration in case of schema </a:t>
            </a:r>
            <a:r>
              <a:rPr lang="en-US" dirty="0" smtClean="0"/>
              <a:t>evolution</a:t>
            </a:r>
          </a:p>
          <a:p>
            <a:r>
              <a:rPr lang="en-US" b="1" i="1" dirty="0" smtClean="0"/>
              <a:t>This paper:</a:t>
            </a:r>
            <a:r>
              <a:rPr lang="en-US" i="1" dirty="0" smtClean="0"/>
              <a:t> </a:t>
            </a:r>
            <a:r>
              <a:rPr lang="en-US" b="1" dirty="0" smtClean="0">
                <a:solidFill>
                  <a:srgbClr val="00B0F0"/>
                </a:solidFill>
              </a:rPr>
              <a:t>Decoupled storage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architectures</a:t>
            </a:r>
          </a:p>
          <a:p>
            <a:pPr lvl="1"/>
            <a:r>
              <a:rPr lang="en-US" b="1" dirty="0" smtClean="0">
                <a:solidFill>
                  <a:srgbClr val="00B0F0"/>
                </a:solidFill>
              </a:rPr>
              <a:t>Shared nothing:</a:t>
            </a:r>
            <a:r>
              <a:rPr lang="en-US" dirty="0" smtClean="0"/>
              <a:t> see our </a:t>
            </a:r>
            <a:r>
              <a:rPr lang="en-US" b="1" dirty="0" smtClean="0">
                <a:solidFill>
                  <a:srgbClr val="FF0000"/>
                </a:solidFill>
              </a:rPr>
              <a:t>SIGMOD 2011</a:t>
            </a:r>
            <a:r>
              <a:rPr lang="en-US" dirty="0" smtClean="0"/>
              <a:t> paper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3B9E2-86B5-4372-91A7-7FB8BB2E82C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Sudipto Das {sudipto@cs.ucsb.edu}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862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99"/>
    </mc:Choice>
    <mc:Fallback xmlns="">
      <p:transition spd="slow" advTm="44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85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1143000"/>
          </a:xfrm>
        </p:spPr>
        <p:txBody>
          <a:bodyPr>
            <a:normAutofit/>
          </a:bodyPr>
          <a:lstStyle/>
          <a:p>
            <a:r>
              <a:rPr lang="en-US" dirty="0"/>
              <a:t>Decoupled storage </a:t>
            </a:r>
            <a:r>
              <a:rPr lang="en-US" dirty="0" smtClean="0"/>
              <a:t>abstraction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FCD874-BD5A-400D-A6A6-C642559A46EF}" type="datetime4">
              <a:rPr lang="en-US" smtClean="0"/>
              <a:t>August 31,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Sudipto Das {sudipto@cs.ucsb.edu}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3B9E2-86B5-4372-91A7-7FB8BB2E82C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76200" y="1371599"/>
            <a:ext cx="8915400" cy="5099921"/>
            <a:chOff x="76200" y="1371599"/>
            <a:chExt cx="8915400" cy="509992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124200"/>
              <a:ext cx="1066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+mj-lt"/>
                  <a:cs typeface="Times New Roman" pitchFamily="18" charset="0"/>
                </a:rPr>
                <a:t>DBMS Nodes</a:t>
              </a:r>
              <a:endParaRPr lang="en-US" sz="22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227179" y="2299648"/>
              <a:ext cx="2279316" cy="39165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latin typeface="+mj-lt"/>
                  <a:cs typeface="Times New Roman" pitchFamily="18" charset="0"/>
                </a:rPr>
                <a:t>Query Router</a:t>
              </a:r>
              <a:endParaRPr lang="en-US" sz="22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57200" y="2426173"/>
              <a:ext cx="1549400" cy="39165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latin typeface="+mj-lt"/>
                  <a:cs typeface="Times New Roman" pitchFamily="18" charset="0"/>
                </a:rPr>
                <a:t>Controller</a:t>
              </a:r>
              <a:endParaRPr lang="en-US" sz="2200" dirty="0">
                <a:latin typeface="+mj-lt"/>
                <a:cs typeface="Times New Roman" pitchFamily="18" charset="0"/>
              </a:endParaRPr>
            </a:p>
          </p:txBody>
        </p:sp>
        <p:pic>
          <p:nvPicPr>
            <p:cNvPr id="10" name="Picture 3" descr="C:\Documents and Settings\Sudipto Das\Local Settings\Temporary Internet Files\Content.IE5\E5UT5GAT\MC900012889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18389" y="3535849"/>
              <a:ext cx="846232" cy="848576"/>
            </a:xfrm>
            <a:prstGeom prst="rect">
              <a:avLst/>
            </a:prstGeom>
            <a:noFill/>
          </p:spPr>
        </p:pic>
        <p:pic>
          <p:nvPicPr>
            <p:cNvPr id="11" name="Picture 3" descr="C:\Documents and Settings\Sudipto Das\Local Settings\Temporary Internet Files\Content.IE5\E5UT5GAT\MC900012889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1854" y="3666399"/>
              <a:ext cx="846232" cy="848576"/>
            </a:xfrm>
            <a:prstGeom prst="rect">
              <a:avLst/>
            </a:prstGeom>
            <a:noFill/>
          </p:spPr>
        </p:pic>
        <p:pic>
          <p:nvPicPr>
            <p:cNvPr id="12" name="Picture 3" descr="C:\Documents and Settings\Sudipto Das\Local Settings\Temporary Internet Files\Content.IE5\E5UT5GAT\MC900012889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3263" y="3796949"/>
              <a:ext cx="846232" cy="848576"/>
            </a:xfrm>
            <a:prstGeom prst="rect">
              <a:avLst/>
            </a:prstGeom>
            <a:noFill/>
          </p:spPr>
        </p:pic>
        <p:pic>
          <p:nvPicPr>
            <p:cNvPr id="13" name="Picture 3" descr="C:\Documents and Settings\Sudipto Das\Local Settings\Temporary Internet Files\Content.IE5\E5UT5GAT\MC900012889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60263" y="4188600"/>
              <a:ext cx="846232" cy="848576"/>
            </a:xfrm>
            <a:prstGeom prst="rect">
              <a:avLst/>
            </a:prstGeom>
            <a:noFill/>
          </p:spPr>
        </p:pic>
        <p:sp>
          <p:nvSpPr>
            <p:cNvPr id="19" name="Rounded Rectangle 18"/>
            <p:cNvSpPr/>
            <p:nvPr/>
          </p:nvSpPr>
          <p:spPr>
            <a:xfrm>
              <a:off x="4947653" y="2295623"/>
              <a:ext cx="4043947" cy="274155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168232" y="2687273"/>
              <a:ext cx="1544053" cy="104440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latin typeface="+mj-lt"/>
                  <a:cs typeface="Times New Roman" pitchFamily="18" charset="0"/>
                </a:rPr>
                <a:t>Tenant Cell (TM + DM)</a:t>
              </a:r>
              <a:endParaRPr lang="en-US" sz="22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462337" y="3013648"/>
              <a:ext cx="1544053" cy="104440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latin typeface="+mj-lt"/>
                  <a:cs typeface="Times New Roman" pitchFamily="18" charset="0"/>
                </a:rPr>
                <a:t>Tenant Cell (TM + DM)</a:t>
              </a:r>
              <a:endParaRPr lang="en-US" sz="22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56442" y="3340024"/>
              <a:ext cx="1544053" cy="104440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latin typeface="+mj-lt"/>
                  <a:cs typeface="Times New Roman" pitchFamily="18" charset="0"/>
                </a:rPr>
                <a:t>Tenant Cell (TM + DM)</a:t>
              </a:r>
              <a:endParaRPr lang="en-US" sz="22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374021" y="2687273"/>
              <a:ext cx="1544053" cy="169715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447547" y="3078923"/>
              <a:ext cx="1397000" cy="58747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latin typeface="+mj-lt"/>
                  <a:cs typeface="Times New Roman" pitchFamily="18" charset="0"/>
                </a:rPr>
                <a:t>Cached DB State</a:t>
              </a:r>
              <a:endParaRPr lang="en-US" sz="22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447547" y="3731674"/>
              <a:ext cx="1397000" cy="58747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2200" dirty="0" smtClean="0">
                  <a:latin typeface="+mj-lt"/>
                  <a:cs typeface="Times New Roman" pitchFamily="18" charset="0"/>
                </a:rPr>
                <a:t>Transaction State</a:t>
              </a:r>
              <a:endParaRPr lang="en-US" sz="22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241758" y="4514975"/>
              <a:ext cx="3455737" cy="39165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latin typeface="+mj-lt"/>
                  <a:cs typeface="Times New Roman" pitchFamily="18" charset="0"/>
                </a:rPr>
                <a:t>Log Manager</a:t>
              </a:r>
              <a:endParaRPr lang="en-US" sz="2200" dirty="0"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27" name="Straight Arrow Connector 26"/>
            <p:cNvCxnSpPr>
              <a:endCxn id="8" idx="0"/>
            </p:cNvCxnSpPr>
            <p:nvPr/>
          </p:nvCxnSpPr>
          <p:spPr bwMode="auto">
            <a:xfrm rot="16200000" flipH="1">
              <a:off x="2176160" y="1108970"/>
              <a:ext cx="522200" cy="1859154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endCxn id="8" idx="0"/>
            </p:cNvCxnSpPr>
            <p:nvPr/>
          </p:nvCxnSpPr>
          <p:spPr bwMode="auto">
            <a:xfrm rot="16200000" flipH="1">
              <a:off x="2528024" y="1460835"/>
              <a:ext cx="522201" cy="115542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endCxn id="8" idx="0"/>
            </p:cNvCxnSpPr>
            <p:nvPr/>
          </p:nvCxnSpPr>
          <p:spPr bwMode="auto">
            <a:xfrm rot="16200000" flipH="1">
              <a:off x="2911422" y="1844233"/>
              <a:ext cx="522201" cy="38862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endCxn id="8" idx="0"/>
            </p:cNvCxnSpPr>
            <p:nvPr/>
          </p:nvCxnSpPr>
          <p:spPr bwMode="auto">
            <a:xfrm rot="5400000">
              <a:off x="3557393" y="1586891"/>
              <a:ext cx="522201" cy="903312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8" idx="2"/>
              <a:endCxn id="10" idx="0"/>
            </p:cNvCxnSpPr>
            <p:nvPr/>
          </p:nvCxnSpPr>
          <p:spPr bwMode="auto">
            <a:xfrm flipH="1">
              <a:off x="1841505" y="2691298"/>
              <a:ext cx="1525332" cy="844551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8" idx="2"/>
              <a:endCxn id="11" idx="0"/>
            </p:cNvCxnSpPr>
            <p:nvPr/>
          </p:nvCxnSpPr>
          <p:spPr bwMode="auto">
            <a:xfrm flipH="1">
              <a:off x="2254970" y="2691298"/>
              <a:ext cx="1111867" cy="975101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8" idx="2"/>
              <a:endCxn id="12" idx="0"/>
            </p:cNvCxnSpPr>
            <p:nvPr/>
          </p:nvCxnSpPr>
          <p:spPr bwMode="auto">
            <a:xfrm flipH="1">
              <a:off x="2686379" y="2691298"/>
              <a:ext cx="680458" cy="1105651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8" idx="2"/>
              <a:endCxn id="13" idx="0"/>
            </p:cNvCxnSpPr>
            <p:nvPr/>
          </p:nvCxnSpPr>
          <p:spPr bwMode="auto">
            <a:xfrm>
              <a:off x="3366837" y="2691298"/>
              <a:ext cx="716542" cy="1497302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9" idx="2"/>
              <a:endCxn id="10" idx="0"/>
            </p:cNvCxnSpPr>
            <p:nvPr/>
          </p:nvCxnSpPr>
          <p:spPr bwMode="auto">
            <a:xfrm>
              <a:off x="1231900" y="2817823"/>
              <a:ext cx="609605" cy="718026"/>
            </a:xfrm>
            <a:prstGeom prst="straightConnector1">
              <a:avLst/>
            </a:prstGeom>
            <a:ln>
              <a:prstDash val="lgDash"/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9" idx="2"/>
              <a:endCxn id="11" idx="0"/>
            </p:cNvCxnSpPr>
            <p:nvPr/>
          </p:nvCxnSpPr>
          <p:spPr bwMode="auto">
            <a:xfrm>
              <a:off x="1231900" y="2817823"/>
              <a:ext cx="1023070" cy="848576"/>
            </a:xfrm>
            <a:prstGeom prst="straightConnector1">
              <a:avLst/>
            </a:prstGeom>
            <a:ln>
              <a:prstDash val="lgDash"/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9" idx="2"/>
              <a:endCxn id="12" idx="0"/>
            </p:cNvCxnSpPr>
            <p:nvPr/>
          </p:nvCxnSpPr>
          <p:spPr bwMode="auto">
            <a:xfrm>
              <a:off x="1231900" y="2817823"/>
              <a:ext cx="1454479" cy="979126"/>
            </a:xfrm>
            <a:prstGeom prst="straightConnector1">
              <a:avLst/>
            </a:prstGeom>
            <a:ln>
              <a:prstDash val="lgDash"/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9" idx="2"/>
              <a:endCxn id="13" idx="0"/>
            </p:cNvCxnSpPr>
            <p:nvPr/>
          </p:nvCxnSpPr>
          <p:spPr bwMode="auto">
            <a:xfrm>
              <a:off x="1231900" y="2817823"/>
              <a:ext cx="2851479" cy="1370777"/>
            </a:xfrm>
            <a:prstGeom prst="straightConnector1">
              <a:avLst/>
            </a:prstGeom>
            <a:ln>
              <a:prstDash val="lgDash"/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124074" y="2295623"/>
              <a:ext cx="1691105" cy="369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+mj-lt"/>
                  <a:cs typeface="Times New Roman" pitchFamily="18" charset="0"/>
                </a:rPr>
                <a:t>DBMS Node</a:t>
              </a:r>
              <a:endParaRPr lang="en-US" sz="22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300495" y="2709813"/>
              <a:ext cx="1691105" cy="369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Tenant Cell</a:t>
              </a:r>
              <a:endParaRPr lang="en-US" sz="220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>
              <a:stCxn id="53" idx="1"/>
            </p:cNvCxnSpPr>
            <p:nvPr/>
          </p:nvCxnSpPr>
          <p:spPr>
            <a:xfrm rot="5400000" flipH="1" flipV="1">
              <a:off x="3522969" y="2550098"/>
              <a:ext cx="1834462" cy="14560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53" idx="4"/>
            </p:cNvCxnSpPr>
            <p:nvPr/>
          </p:nvCxnSpPr>
          <p:spPr>
            <a:xfrm rot="5400000" flipH="1" flipV="1">
              <a:off x="4775211" y="4364064"/>
              <a:ext cx="161068" cy="150729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3550653" y="4023292"/>
              <a:ext cx="1102895" cy="117495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grpSp>
          <p:nvGrpSpPr>
            <p:cNvPr id="55" name="Group 32"/>
            <p:cNvGrpSpPr/>
            <p:nvPr/>
          </p:nvGrpSpPr>
          <p:grpSpPr>
            <a:xfrm>
              <a:off x="3330074" y="1577597"/>
              <a:ext cx="367632" cy="65275"/>
              <a:chOff x="2057400" y="381000"/>
              <a:chExt cx="381000" cy="76200"/>
            </a:xfrm>
          </p:grpSpPr>
          <p:sp>
            <p:nvSpPr>
              <p:cNvPr id="56" name="Oval 105"/>
              <p:cNvSpPr>
                <a:spLocks noChangeArrowheads="1"/>
              </p:cNvSpPr>
              <p:nvPr/>
            </p:nvSpPr>
            <p:spPr bwMode="auto">
              <a:xfrm>
                <a:off x="2057400" y="381000"/>
                <a:ext cx="76200" cy="7620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57" name="Oval 105"/>
              <p:cNvSpPr>
                <a:spLocks noChangeArrowheads="1"/>
              </p:cNvSpPr>
              <p:nvPr/>
            </p:nvSpPr>
            <p:spPr bwMode="auto">
              <a:xfrm>
                <a:off x="2209800" y="381000"/>
                <a:ext cx="76200" cy="7620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58" name="Oval 105"/>
              <p:cNvSpPr>
                <a:spLocks noChangeArrowheads="1"/>
              </p:cNvSpPr>
              <p:nvPr/>
            </p:nvSpPr>
            <p:spPr bwMode="auto">
              <a:xfrm>
                <a:off x="2362200" y="381000"/>
                <a:ext cx="76200" cy="7620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+mj-lt"/>
                  <a:cs typeface="Times New Roman" pitchFamily="18" charset="0"/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830178" y="5494101"/>
              <a:ext cx="4926263" cy="9138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5" name="Flowchart: Magnetic Disk 14"/>
            <p:cNvSpPr/>
            <p:nvPr/>
          </p:nvSpPr>
          <p:spPr>
            <a:xfrm>
              <a:off x="1197811" y="5559376"/>
              <a:ext cx="735263" cy="524812"/>
            </a:xfrm>
            <a:prstGeom prst="flowChartMagneticDisk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6" name="Flowchart: Magnetic Disk 15"/>
            <p:cNvSpPr/>
            <p:nvPr/>
          </p:nvSpPr>
          <p:spPr>
            <a:xfrm>
              <a:off x="2080126" y="5559376"/>
              <a:ext cx="735263" cy="524812"/>
            </a:xfrm>
            <a:prstGeom prst="flowChartMagneticDisk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7" name="Flowchart: Magnetic Disk 16"/>
            <p:cNvSpPr/>
            <p:nvPr/>
          </p:nvSpPr>
          <p:spPr>
            <a:xfrm>
              <a:off x="4674937" y="5559376"/>
              <a:ext cx="735263" cy="524812"/>
            </a:xfrm>
            <a:prstGeom prst="flowChartMagneticDisk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50758" y="6040633"/>
              <a:ext cx="441157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+mj-lt"/>
                  <a:cs typeface="Times New Roman" pitchFamily="18" charset="0"/>
                </a:rPr>
                <a:t>Network Attached Storage (NAS)</a:t>
              </a:r>
              <a:endParaRPr lang="en-US" sz="2200" dirty="0">
                <a:latin typeface="+mj-lt"/>
                <a:cs typeface="Times New Roman" pitchFamily="18" charset="0"/>
              </a:endParaRPr>
            </a:p>
          </p:txBody>
        </p:sp>
        <p:grpSp>
          <p:nvGrpSpPr>
            <p:cNvPr id="59" name="Group 32"/>
            <p:cNvGrpSpPr/>
            <p:nvPr/>
          </p:nvGrpSpPr>
          <p:grpSpPr>
            <a:xfrm>
              <a:off x="4114800" y="5820476"/>
              <a:ext cx="339824" cy="45719"/>
              <a:chOff x="2057400" y="381000"/>
              <a:chExt cx="352181" cy="53371"/>
            </a:xfrm>
          </p:grpSpPr>
          <p:sp>
            <p:nvSpPr>
              <p:cNvPr id="60" name="Oval 105"/>
              <p:cNvSpPr>
                <a:spLocks noChangeArrowheads="1"/>
              </p:cNvSpPr>
              <p:nvPr/>
            </p:nvSpPr>
            <p:spPr bwMode="auto">
              <a:xfrm>
                <a:off x="2057400" y="381000"/>
                <a:ext cx="47381" cy="5337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61" name="Oval 105"/>
              <p:cNvSpPr>
                <a:spLocks noChangeArrowheads="1"/>
              </p:cNvSpPr>
              <p:nvPr/>
            </p:nvSpPr>
            <p:spPr bwMode="auto">
              <a:xfrm>
                <a:off x="2209800" y="381000"/>
                <a:ext cx="47381" cy="5337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62" name="Oval 105"/>
              <p:cNvSpPr>
                <a:spLocks noChangeArrowheads="1"/>
              </p:cNvSpPr>
              <p:nvPr/>
            </p:nvSpPr>
            <p:spPr bwMode="auto">
              <a:xfrm>
                <a:off x="2362200" y="381000"/>
                <a:ext cx="47381" cy="5337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+mj-lt"/>
                  <a:cs typeface="Times New Roman" pitchFamily="18" charset="0"/>
                </a:endParaRPr>
              </a:p>
            </p:txBody>
          </p:sp>
        </p:grpSp>
        <p:grpSp>
          <p:nvGrpSpPr>
            <p:cNvPr id="63" name="Group 32"/>
            <p:cNvGrpSpPr/>
            <p:nvPr/>
          </p:nvGrpSpPr>
          <p:grpSpPr>
            <a:xfrm>
              <a:off x="6859337" y="2817823"/>
              <a:ext cx="367632" cy="65275"/>
              <a:chOff x="2057400" y="381000"/>
              <a:chExt cx="381000" cy="76200"/>
            </a:xfrm>
          </p:grpSpPr>
          <p:sp>
            <p:nvSpPr>
              <p:cNvPr id="64" name="Oval 105"/>
              <p:cNvSpPr>
                <a:spLocks noChangeArrowheads="1"/>
              </p:cNvSpPr>
              <p:nvPr/>
            </p:nvSpPr>
            <p:spPr bwMode="auto">
              <a:xfrm>
                <a:off x="2057400" y="381000"/>
                <a:ext cx="76200" cy="7620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65" name="Oval 105"/>
              <p:cNvSpPr>
                <a:spLocks noChangeArrowheads="1"/>
              </p:cNvSpPr>
              <p:nvPr/>
            </p:nvSpPr>
            <p:spPr bwMode="auto">
              <a:xfrm>
                <a:off x="2209800" y="381000"/>
                <a:ext cx="76200" cy="7620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66" name="Oval 105"/>
              <p:cNvSpPr>
                <a:spLocks noChangeArrowheads="1"/>
              </p:cNvSpPr>
              <p:nvPr/>
            </p:nvSpPr>
            <p:spPr bwMode="auto">
              <a:xfrm>
                <a:off x="2362200" y="381000"/>
                <a:ext cx="76200" cy="7620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+mj-lt"/>
                  <a:cs typeface="Times New Roman" pitchFamily="18" charset="0"/>
                </a:endParaRPr>
              </a:p>
            </p:txBody>
          </p:sp>
        </p:grpSp>
        <p:grpSp>
          <p:nvGrpSpPr>
            <p:cNvPr id="67" name="Group 32"/>
            <p:cNvGrpSpPr/>
            <p:nvPr/>
          </p:nvGrpSpPr>
          <p:grpSpPr>
            <a:xfrm rot="2241719">
              <a:off x="3167615" y="4346208"/>
              <a:ext cx="367632" cy="65275"/>
              <a:chOff x="2057400" y="381000"/>
              <a:chExt cx="381000" cy="76200"/>
            </a:xfrm>
          </p:grpSpPr>
          <p:sp>
            <p:nvSpPr>
              <p:cNvPr id="68" name="Oval 105"/>
              <p:cNvSpPr>
                <a:spLocks noChangeArrowheads="1"/>
              </p:cNvSpPr>
              <p:nvPr/>
            </p:nvSpPr>
            <p:spPr bwMode="auto">
              <a:xfrm>
                <a:off x="2057400" y="381000"/>
                <a:ext cx="76200" cy="7620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69" name="Oval 105"/>
              <p:cNvSpPr>
                <a:spLocks noChangeArrowheads="1"/>
              </p:cNvSpPr>
              <p:nvPr/>
            </p:nvSpPr>
            <p:spPr bwMode="auto">
              <a:xfrm>
                <a:off x="2209800" y="381000"/>
                <a:ext cx="76200" cy="7620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70" name="Oval 105"/>
              <p:cNvSpPr>
                <a:spLocks noChangeArrowheads="1"/>
              </p:cNvSpPr>
              <p:nvPr/>
            </p:nvSpPr>
            <p:spPr bwMode="auto">
              <a:xfrm>
                <a:off x="2362200" y="381000"/>
                <a:ext cx="76200" cy="7620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+mj-lt"/>
                  <a:cs typeface="Times New Roman" pitchFamily="18" charset="0"/>
                </a:endParaRP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4727074" y="1447047"/>
              <a:ext cx="2426368" cy="29001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200" dirty="0" smtClean="0">
                  <a:latin typeface="+mj-lt"/>
                  <a:cs typeface="Times New Roman" pitchFamily="18" charset="0"/>
                </a:rPr>
                <a:t>Tenant Applications</a:t>
              </a:r>
              <a:endParaRPr lang="en-US" sz="22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903705" y="1381771"/>
              <a:ext cx="735263" cy="39165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1271337" y="1381771"/>
              <a:ext cx="735263" cy="39165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1638968" y="1381771"/>
              <a:ext cx="735263" cy="39165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2006600" y="1381771"/>
              <a:ext cx="735263" cy="39165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2351315" y="1371599"/>
              <a:ext cx="735263" cy="39165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3844758" y="1381771"/>
              <a:ext cx="735263" cy="39165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" name="Down Arrow 1"/>
            <p:cNvSpPr/>
            <p:nvPr/>
          </p:nvSpPr>
          <p:spPr>
            <a:xfrm>
              <a:off x="2933655" y="4648200"/>
              <a:ext cx="467627" cy="838132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lowchart: Magnetic Disk 78"/>
            <p:cNvSpPr/>
            <p:nvPr/>
          </p:nvSpPr>
          <p:spPr>
            <a:xfrm>
              <a:off x="2962443" y="5557034"/>
              <a:ext cx="735263" cy="524812"/>
            </a:xfrm>
            <a:prstGeom prst="flowChartMagneticDisk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84" name="Title 77"/>
          <p:cNvSpPr txBox="1">
            <a:spLocks/>
          </p:cNvSpPr>
          <p:nvPr/>
        </p:nvSpPr>
        <p:spPr>
          <a:xfrm>
            <a:off x="990600" y="0"/>
            <a:ext cx="7943088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71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VM migration for DB elasticity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102" y="1143000"/>
            <a:ext cx="5152698" cy="51816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One tenant-per-VM </a:t>
            </a:r>
          </a:p>
          <a:p>
            <a:pPr lvl="1"/>
            <a:r>
              <a:rPr lang="en-US" b="1" dirty="0" smtClean="0"/>
              <a:t>Pros: </a:t>
            </a:r>
            <a:r>
              <a:rPr lang="en-US" dirty="0" smtClean="0"/>
              <a:t>allows fine-grained load balancing</a:t>
            </a:r>
            <a:endParaRPr lang="en-US" b="1" dirty="0"/>
          </a:p>
          <a:p>
            <a:pPr lvl="1"/>
            <a:r>
              <a:rPr lang="en-US" b="1" dirty="0" smtClean="0"/>
              <a:t>Cons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Performance overhead</a:t>
            </a:r>
            <a:endParaRPr lang="en-US" dirty="0"/>
          </a:p>
          <a:p>
            <a:pPr lvl="2"/>
            <a:r>
              <a:rPr lang="en-US" dirty="0" smtClean="0"/>
              <a:t>Poor consolidation </a:t>
            </a:r>
            <a:r>
              <a:rPr lang="en-US" dirty="0"/>
              <a:t>ratio [</a:t>
            </a:r>
            <a:r>
              <a:rPr lang="en-US" dirty="0" err="1"/>
              <a:t>Curino</a:t>
            </a:r>
            <a:r>
              <a:rPr lang="en-US" dirty="0"/>
              <a:t> et al., CIDR 2011]</a:t>
            </a:r>
          </a:p>
          <a:p>
            <a:r>
              <a:rPr lang="en-US" b="1" dirty="0">
                <a:solidFill>
                  <a:srgbClr val="00B0F0"/>
                </a:solidFill>
              </a:rPr>
              <a:t>Multiple </a:t>
            </a:r>
            <a:r>
              <a:rPr lang="en-US" b="1" dirty="0" smtClean="0">
                <a:solidFill>
                  <a:srgbClr val="00B0F0"/>
                </a:solidFill>
              </a:rPr>
              <a:t>tenants </a:t>
            </a:r>
            <a:r>
              <a:rPr lang="en-US" b="1" dirty="0">
                <a:solidFill>
                  <a:srgbClr val="00B0F0"/>
                </a:solidFill>
              </a:rPr>
              <a:t>in a </a:t>
            </a:r>
            <a:r>
              <a:rPr lang="en-US" b="1" dirty="0" smtClean="0">
                <a:solidFill>
                  <a:srgbClr val="00B0F0"/>
                </a:solidFill>
              </a:rPr>
              <a:t>VM</a:t>
            </a:r>
          </a:p>
          <a:p>
            <a:pPr lvl="1"/>
            <a:r>
              <a:rPr lang="en-US" b="1" dirty="0" smtClean="0"/>
              <a:t>Pros: </a:t>
            </a:r>
            <a:r>
              <a:rPr lang="en-US" dirty="0" smtClean="0"/>
              <a:t>good performance</a:t>
            </a:r>
            <a:endParaRPr lang="en-US" b="1" dirty="0" smtClean="0"/>
          </a:p>
          <a:p>
            <a:pPr lvl="1"/>
            <a:r>
              <a:rPr lang="en-US" b="1" dirty="0" smtClean="0">
                <a:sym typeface="Wingdings" pitchFamily="2" charset="2"/>
              </a:rPr>
              <a:t>Cons: </a:t>
            </a:r>
            <a:r>
              <a:rPr lang="en-US" dirty="0" smtClean="0">
                <a:sym typeface="Wingdings" pitchFamily="2" charset="2"/>
              </a:rPr>
              <a:t>Migrate </a:t>
            </a:r>
            <a:r>
              <a:rPr lang="en-US" b="1" dirty="0">
                <a:sym typeface="Wingdings" pitchFamily="2" charset="2"/>
              </a:rPr>
              <a:t>all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tenants Coarse-grained load balancing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Sudipto Das {sudipto@cs.ucsb.edu}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3B9E2-86B5-4372-91A7-7FB8BB2E82C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6248400" y="1295400"/>
            <a:ext cx="2743200" cy="2362200"/>
            <a:chOff x="6248400" y="1447800"/>
            <a:chExt cx="2743200" cy="2362200"/>
          </a:xfrm>
        </p:grpSpPr>
        <p:sp>
          <p:nvSpPr>
            <p:cNvPr id="7" name="Rectangle 6"/>
            <p:cNvSpPr/>
            <p:nvPr/>
          </p:nvSpPr>
          <p:spPr>
            <a:xfrm>
              <a:off x="6248400" y="1447800"/>
              <a:ext cx="2743200" cy="2362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321970" y="3200400"/>
              <a:ext cx="2590800" cy="5334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Hypervisor</a:t>
              </a:r>
              <a:endParaRPr lang="en-US" sz="2800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6321970" y="1526630"/>
              <a:ext cx="688430" cy="1600200"/>
              <a:chOff x="6321970" y="1526630"/>
              <a:chExt cx="688430" cy="16002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6321970" y="1526630"/>
                <a:ext cx="688430" cy="1600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369268" y="2628900"/>
                <a:ext cx="609600" cy="4191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VM</a:t>
                </a:r>
                <a:endParaRPr lang="en-US" dirty="0"/>
              </a:p>
            </p:txBody>
          </p:sp>
          <p:sp>
            <p:nvSpPr>
              <p:cNvPr id="11" name="Flowchart: Magnetic Disk 10"/>
              <p:cNvSpPr/>
              <p:nvPr/>
            </p:nvSpPr>
            <p:spPr>
              <a:xfrm>
                <a:off x="6416566" y="1552988"/>
                <a:ext cx="533400" cy="1005453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6461234" y="1880999"/>
                <a:ext cx="457200" cy="612648"/>
                <a:chOff x="5715000" y="3352800"/>
                <a:chExt cx="914400" cy="612648"/>
              </a:xfrm>
            </p:grpSpPr>
            <p:sp>
              <p:nvSpPr>
                <p:cNvPr id="23" name="Flowchart: Document 22"/>
                <p:cNvSpPr/>
                <p:nvPr/>
              </p:nvSpPr>
              <p:spPr>
                <a:xfrm>
                  <a:off x="5715000" y="3352800"/>
                  <a:ext cx="914400" cy="612648"/>
                </a:xfrm>
                <a:prstGeom prst="flowChartDocument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5715000" y="3505200"/>
                  <a:ext cx="914400" cy="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5715000" y="3657600"/>
                  <a:ext cx="914400" cy="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5715000" y="3810000"/>
                  <a:ext cx="914400" cy="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8" name="Group 27"/>
            <p:cNvGrpSpPr/>
            <p:nvPr/>
          </p:nvGrpSpPr>
          <p:grpSpPr>
            <a:xfrm>
              <a:off x="7175936" y="1524000"/>
              <a:ext cx="688430" cy="1600200"/>
              <a:chOff x="6321970" y="1526630"/>
              <a:chExt cx="688430" cy="16002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321970" y="1526630"/>
                <a:ext cx="688430" cy="1600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369268" y="2628900"/>
                <a:ext cx="609600" cy="4191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VM</a:t>
                </a:r>
                <a:endParaRPr lang="en-US" dirty="0"/>
              </a:p>
            </p:txBody>
          </p:sp>
          <p:sp>
            <p:nvSpPr>
              <p:cNvPr id="31" name="Flowchart: Magnetic Disk 30"/>
              <p:cNvSpPr/>
              <p:nvPr/>
            </p:nvSpPr>
            <p:spPr>
              <a:xfrm>
                <a:off x="6416566" y="1552988"/>
                <a:ext cx="533400" cy="1005453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6461234" y="1880999"/>
                <a:ext cx="457200" cy="612648"/>
                <a:chOff x="5715000" y="3352800"/>
                <a:chExt cx="914400" cy="612648"/>
              </a:xfrm>
            </p:grpSpPr>
            <p:sp>
              <p:nvSpPr>
                <p:cNvPr id="33" name="Flowchart: Document 32"/>
                <p:cNvSpPr/>
                <p:nvPr/>
              </p:nvSpPr>
              <p:spPr>
                <a:xfrm>
                  <a:off x="5715000" y="3352800"/>
                  <a:ext cx="914400" cy="612648"/>
                </a:xfrm>
                <a:prstGeom prst="flowChartDocument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5715000" y="3505200"/>
                  <a:ext cx="914400" cy="0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5715000" y="3657600"/>
                  <a:ext cx="914400" cy="0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5715000" y="3810000"/>
                  <a:ext cx="914400" cy="0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7" name="Group 36"/>
            <p:cNvGrpSpPr/>
            <p:nvPr/>
          </p:nvGrpSpPr>
          <p:grpSpPr>
            <a:xfrm>
              <a:off x="8121868" y="1524000"/>
              <a:ext cx="688430" cy="1600200"/>
              <a:chOff x="6321970" y="1526630"/>
              <a:chExt cx="688430" cy="1600200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6321970" y="1526630"/>
                <a:ext cx="688430" cy="1600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369268" y="2628900"/>
                <a:ext cx="609600" cy="4191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VM</a:t>
                </a:r>
                <a:endParaRPr lang="en-US" dirty="0"/>
              </a:p>
            </p:txBody>
          </p:sp>
          <p:sp>
            <p:nvSpPr>
              <p:cNvPr id="40" name="Flowchart: Magnetic Disk 39"/>
              <p:cNvSpPr/>
              <p:nvPr/>
            </p:nvSpPr>
            <p:spPr>
              <a:xfrm>
                <a:off x="6416566" y="1552988"/>
                <a:ext cx="533400" cy="1005453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6461234" y="1880999"/>
                <a:ext cx="457200" cy="612648"/>
                <a:chOff x="5715000" y="3352800"/>
                <a:chExt cx="914400" cy="612648"/>
              </a:xfrm>
            </p:grpSpPr>
            <p:sp>
              <p:nvSpPr>
                <p:cNvPr id="42" name="Flowchart: Document 41"/>
                <p:cNvSpPr/>
                <p:nvPr/>
              </p:nvSpPr>
              <p:spPr>
                <a:xfrm>
                  <a:off x="5715000" y="3352800"/>
                  <a:ext cx="914400" cy="612648"/>
                </a:xfrm>
                <a:prstGeom prst="flowChartDocumen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5715000" y="3505200"/>
                  <a:ext cx="91440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5715000" y="3657600"/>
                  <a:ext cx="91440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5715000" y="3810000"/>
                  <a:ext cx="91440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8" name="Group 97"/>
          <p:cNvGrpSpPr/>
          <p:nvPr/>
        </p:nvGrpSpPr>
        <p:grpSpPr>
          <a:xfrm>
            <a:off x="6279932" y="4038600"/>
            <a:ext cx="2743200" cy="2362200"/>
            <a:chOff x="6279932" y="4038600"/>
            <a:chExt cx="2743200" cy="2362200"/>
          </a:xfrm>
        </p:grpSpPr>
        <p:sp>
          <p:nvSpPr>
            <p:cNvPr id="48" name="Rectangle 47"/>
            <p:cNvSpPr/>
            <p:nvPr/>
          </p:nvSpPr>
          <p:spPr>
            <a:xfrm>
              <a:off x="6279932" y="4038600"/>
              <a:ext cx="2743200" cy="2362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353502" y="5791200"/>
              <a:ext cx="2590800" cy="5334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Hypervisor</a:t>
              </a:r>
              <a:endParaRPr lang="en-US" sz="2800" dirty="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6353502" y="4117430"/>
              <a:ext cx="2590800" cy="1600200"/>
              <a:chOff x="6321970" y="1526630"/>
              <a:chExt cx="688430" cy="1600200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6321970" y="1526630"/>
                <a:ext cx="688430" cy="1600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6369268" y="2628900"/>
                <a:ext cx="609600" cy="4191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VM</a:t>
                </a:r>
                <a:endParaRPr lang="en-US" dirty="0"/>
              </a:p>
            </p:txBody>
          </p:sp>
          <p:sp>
            <p:nvSpPr>
              <p:cNvPr id="71" name="Flowchart: Magnetic Disk 70"/>
              <p:cNvSpPr/>
              <p:nvPr/>
            </p:nvSpPr>
            <p:spPr>
              <a:xfrm>
                <a:off x="6416566" y="1552988"/>
                <a:ext cx="533400" cy="1005453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2" name="Group 71"/>
              <p:cNvGrpSpPr/>
              <p:nvPr/>
            </p:nvGrpSpPr>
            <p:grpSpPr>
              <a:xfrm>
                <a:off x="6461234" y="1705302"/>
                <a:ext cx="457200" cy="612648"/>
                <a:chOff x="5715000" y="3177103"/>
                <a:chExt cx="914400" cy="612648"/>
              </a:xfrm>
            </p:grpSpPr>
            <p:sp>
              <p:nvSpPr>
                <p:cNvPr id="73" name="Flowchart: Document 72"/>
                <p:cNvSpPr/>
                <p:nvPr/>
              </p:nvSpPr>
              <p:spPr>
                <a:xfrm>
                  <a:off x="5715000" y="3177103"/>
                  <a:ext cx="853263" cy="612648"/>
                </a:xfrm>
                <a:prstGeom prst="flowChartDocument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5715000" y="3329503"/>
                  <a:ext cx="914400" cy="0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5715000" y="3481903"/>
                  <a:ext cx="914400" cy="0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5715000" y="3634303"/>
                  <a:ext cx="914400" cy="0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8" name="Group 87"/>
            <p:cNvGrpSpPr/>
            <p:nvPr/>
          </p:nvGrpSpPr>
          <p:grpSpPr>
            <a:xfrm>
              <a:off x="7055067" y="4402453"/>
              <a:ext cx="1390735" cy="612648"/>
              <a:chOff x="5715000" y="3224401"/>
              <a:chExt cx="914400" cy="612648"/>
            </a:xfrm>
          </p:grpSpPr>
          <p:sp>
            <p:nvSpPr>
              <p:cNvPr id="89" name="Flowchart: Document 88"/>
              <p:cNvSpPr/>
              <p:nvPr/>
            </p:nvSpPr>
            <p:spPr>
              <a:xfrm>
                <a:off x="5715000" y="3224401"/>
                <a:ext cx="914400" cy="612648"/>
              </a:xfrm>
              <a:prstGeom prst="flowChartDocumen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0" name="Straight Connector 89"/>
              <p:cNvCxnSpPr/>
              <p:nvPr/>
            </p:nvCxnSpPr>
            <p:spPr>
              <a:xfrm>
                <a:off x="5715000" y="3376801"/>
                <a:ext cx="9144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5715000" y="3529201"/>
                <a:ext cx="9144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5715000" y="3681601"/>
                <a:ext cx="9144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>
            <a:xfrm>
              <a:off x="7207467" y="4478653"/>
              <a:ext cx="1390735" cy="612648"/>
              <a:chOff x="5715000" y="3224401"/>
              <a:chExt cx="914400" cy="612648"/>
            </a:xfrm>
          </p:grpSpPr>
          <p:sp>
            <p:nvSpPr>
              <p:cNvPr id="94" name="Flowchart: Document 93"/>
              <p:cNvSpPr/>
              <p:nvPr/>
            </p:nvSpPr>
            <p:spPr>
              <a:xfrm>
                <a:off x="5715000" y="3224401"/>
                <a:ext cx="914400" cy="612648"/>
              </a:xfrm>
              <a:prstGeom prst="flowChartDocumen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>
                <a:off x="5715000" y="3376801"/>
                <a:ext cx="9144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5715000" y="3529201"/>
                <a:ext cx="9144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5715000" y="3681601"/>
                <a:ext cx="9144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89845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922"/>
    </mc:Choice>
    <mc:Fallback xmlns="">
      <p:transition spd="slow" advTm="1019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0.6|0.2|0.9|0.9|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.9|22|19.9|27.1|29.4|14.9|2.9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49.5|2.1|6.3|23.9|23.7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3|5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1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5.7|3.3|8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24|27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0.2|10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20405</TotalTime>
  <Words>1812</Words>
  <Application>Microsoft Office PowerPoint</Application>
  <PresentationFormat>On-screen Show (4:3)</PresentationFormat>
  <Paragraphs>582</Paragraphs>
  <Slides>40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Arial</vt:lpstr>
      <vt:lpstr>Gill Sans MT</vt:lpstr>
      <vt:lpstr>Wingdings</vt:lpstr>
      <vt:lpstr>Wingdings 2</vt:lpstr>
      <vt:lpstr>ＭＳ Ｐゴシック</vt:lpstr>
      <vt:lpstr>Verdana</vt:lpstr>
      <vt:lpstr>Times New Roman</vt:lpstr>
      <vt:lpstr>Georgia</vt:lpstr>
      <vt:lpstr>Calibri</vt:lpstr>
      <vt:lpstr>Corbel</vt:lpstr>
      <vt:lpstr>Solstice</vt:lpstr>
      <vt:lpstr>Photo Editor Photo</vt:lpstr>
      <vt:lpstr>Albatross: Lightweight Elasticity in Shared Storage Databases for the Cloud using Live Data Migration</vt:lpstr>
      <vt:lpstr>Web replacing Desktop</vt:lpstr>
      <vt:lpstr>Paradigm shift in Infrastructure</vt:lpstr>
      <vt:lpstr>Cloud application platforms</vt:lpstr>
      <vt:lpstr>Optimize operating cost</vt:lpstr>
      <vt:lpstr>Elasticity in the Database tier</vt:lpstr>
      <vt:lpstr>Live database migration</vt:lpstr>
      <vt:lpstr>Decoupled storage abstraction</vt:lpstr>
      <vt:lpstr>VM migration for DB elasticity</vt:lpstr>
      <vt:lpstr>Live database migration</vt:lpstr>
      <vt:lpstr>Migration cost measures</vt:lpstr>
      <vt:lpstr>Why is live DB migration hard?</vt:lpstr>
      <vt:lpstr>Our approach: Albatross</vt:lpstr>
      <vt:lpstr>Normal operation</vt:lpstr>
      <vt:lpstr>Phase I: Begin migration</vt:lpstr>
      <vt:lpstr>Phase I: Begin migration</vt:lpstr>
      <vt:lpstr>Phase I: Begin migration</vt:lpstr>
      <vt:lpstr>Phase II: Iterative phase</vt:lpstr>
      <vt:lpstr>Phase II: Iterative phase</vt:lpstr>
      <vt:lpstr>Phase III: Atomic handover</vt:lpstr>
      <vt:lpstr>Normal operation</vt:lpstr>
      <vt:lpstr>Correctness</vt:lpstr>
      <vt:lpstr>Implementation</vt:lpstr>
      <vt:lpstr>Evaluation</vt:lpstr>
      <vt:lpstr>Experimental methodology</vt:lpstr>
      <vt:lpstr>Results overview</vt:lpstr>
      <vt:lpstr>Impact on latency</vt:lpstr>
      <vt:lpstr>Unavailability window</vt:lpstr>
      <vt:lpstr>Failed requests</vt:lpstr>
      <vt:lpstr>Adversarial scenario</vt:lpstr>
      <vt:lpstr>Adversarial scenario</vt:lpstr>
      <vt:lpstr>More experiments</vt:lpstr>
      <vt:lpstr>Highlights</vt:lpstr>
      <vt:lpstr>Thank you!</vt:lpstr>
      <vt:lpstr>Back-up</vt:lpstr>
      <vt:lpstr>Challenge: Lightweight Elasticity</vt:lpstr>
      <vt:lpstr>Albatross</vt:lpstr>
      <vt:lpstr>Albatross</vt:lpstr>
      <vt:lpstr>Impact on latency</vt:lpstr>
      <vt:lpstr>Impact on throughput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Design of Scalable, Consistent, Autonomic, and Elastic Database Systems for Cloud Platforms</dc:title>
  <dc:creator>Sudipto Das</dc:creator>
  <cp:lastModifiedBy>Sudipto Das</cp:lastModifiedBy>
  <cp:revision>307</cp:revision>
  <dcterms:created xsi:type="dcterms:W3CDTF">2009-08-06T03:45:39Z</dcterms:created>
  <dcterms:modified xsi:type="dcterms:W3CDTF">2011-08-31T15:46:45Z</dcterms:modified>
</cp:coreProperties>
</file>