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33"/>
  </p:notesMasterIdLst>
  <p:handoutMasterIdLst>
    <p:handoutMasterId r:id="rId34"/>
  </p:handoutMasterIdLst>
  <p:sldIdLst>
    <p:sldId id="276" r:id="rId2"/>
    <p:sldId id="762" r:id="rId3"/>
    <p:sldId id="763" r:id="rId4"/>
    <p:sldId id="764" r:id="rId5"/>
    <p:sldId id="786" r:id="rId6"/>
    <p:sldId id="765" r:id="rId7"/>
    <p:sldId id="766" r:id="rId8"/>
    <p:sldId id="767" r:id="rId9"/>
    <p:sldId id="768" r:id="rId10"/>
    <p:sldId id="790" r:id="rId11"/>
    <p:sldId id="769" r:id="rId12"/>
    <p:sldId id="789" r:id="rId13"/>
    <p:sldId id="788" r:id="rId14"/>
    <p:sldId id="771" r:id="rId15"/>
    <p:sldId id="772" r:id="rId16"/>
    <p:sldId id="773" r:id="rId17"/>
    <p:sldId id="774" r:id="rId18"/>
    <p:sldId id="775" r:id="rId19"/>
    <p:sldId id="776" r:id="rId20"/>
    <p:sldId id="777" r:id="rId21"/>
    <p:sldId id="778" r:id="rId22"/>
    <p:sldId id="779" r:id="rId23"/>
    <p:sldId id="780" r:id="rId24"/>
    <p:sldId id="781" r:id="rId25"/>
    <p:sldId id="782" r:id="rId26"/>
    <p:sldId id="783" r:id="rId27"/>
    <p:sldId id="784" r:id="rId28"/>
    <p:sldId id="787" r:id="rId29"/>
    <p:sldId id="792" r:id="rId30"/>
    <p:sldId id="791" r:id="rId31"/>
    <p:sldId id="785" r:id="rId32"/>
  </p:sldIdLst>
  <p:sldSz cx="9144000" cy="6858000" type="screen4x3"/>
  <p:notesSz cx="7315200" cy="9601200"/>
  <p:defaultTextStyle>
    <a:defPPr>
      <a:defRPr lang="en-GB"/>
    </a:defPPr>
    <a:lvl1pPr algn="l" rtl="0" fontAlgn="base">
      <a:spcBef>
        <a:spcPct val="20000"/>
      </a:spcBef>
      <a:spcAft>
        <a:spcPct val="0"/>
      </a:spcAft>
      <a:defRPr kumimoji="1" sz="2400" kern="1200">
        <a:solidFill>
          <a:srgbClr val="000000"/>
        </a:solidFill>
        <a:latin typeface="Arial" charset="0"/>
        <a:ea typeface="ＭＳ Ｐゴシック" pitchFamily="32" charset="0"/>
        <a:cs typeface="ＭＳ Ｐゴシック" pitchFamily="32" charset="0"/>
      </a:defRPr>
    </a:lvl1pPr>
    <a:lvl2pPr marL="457200" algn="l" rtl="0" fontAlgn="base">
      <a:spcBef>
        <a:spcPct val="20000"/>
      </a:spcBef>
      <a:spcAft>
        <a:spcPct val="0"/>
      </a:spcAft>
      <a:defRPr kumimoji="1" sz="2400" kern="1200">
        <a:solidFill>
          <a:srgbClr val="000000"/>
        </a:solidFill>
        <a:latin typeface="Arial" charset="0"/>
        <a:ea typeface="ＭＳ Ｐゴシック" pitchFamily="32" charset="0"/>
        <a:cs typeface="ＭＳ Ｐゴシック" pitchFamily="32" charset="0"/>
      </a:defRPr>
    </a:lvl2pPr>
    <a:lvl3pPr marL="914400" algn="l" rtl="0" fontAlgn="base">
      <a:spcBef>
        <a:spcPct val="20000"/>
      </a:spcBef>
      <a:spcAft>
        <a:spcPct val="0"/>
      </a:spcAft>
      <a:defRPr kumimoji="1" sz="2400" kern="1200">
        <a:solidFill>
          <a:srgbClr val="000000"/>
        </a:solidFill>
        <a:latin typeface="Arial" charset="0"/>
        <a:ea typeface="ＭＳ Ｐゴシック" pitchFamily="32" charset="0"/>
        <a:cs typeface="ＭＳ Ｐゴシック" pitchFamily="32" charset="0"/>
      </a:defRPr>
    </a:lvl3pPr>
    <a:lvl4pPr marL="1371600" algn="l" rtl="0" fontAlgn="base">
      <a:spcBef>
        <a:spcPct val="20000"/>
      </a:spcBef>
      <a:spcAft>
        <a:spcPct val="0"/>
      </a:spcAft>
      <a:defRPr kumimoji="1" sz="2400" kern="1200">
        <a:solidFill>
          <a:srgbClr val="000000"/>
        </a:solidFill>
        <a:latin typeface="Arial" charset="0"/>
        <a:ea typeface="ＭＳ Ｐゴシック" pitchFamily="32" charset="0"/>
        <a:cs typeface="ＭＳ Ｐゴシック" pitchFamily="32" charset="0"/>
      </a:defRPr>
    </a:lvl4pPr>
    <a:lvl5pPr marL="1828800" algn="l" rtl="0" fontAlgn="base">
      <a:spcBef>
        <a:spcPct val="20000"/>
      </a:spcBef>
      <a:spcAft>
        <a:spcPct val="0"/>
      </a:spcAft>
      <a:defRPr kumimoji="1" sz="2400" kern="1200">
        <a:solidFill>
          <a:srgbClr val="000000"/>
        </a:solidFill>
        <a:latin typeface="Arial" charset="0"/>
        <a:ea typeface="ＭＳ Ｐゴシック" pitchFamily="32" charset="0"/>
        <a:cs typeface="ＭＳ Ｐゴシック" pitchFamily="32" charset="0"/>
      </a:defRPr>
    </a:lvl5pPr>
    <a:lvl6pPr marL="2286000" algn="l" defTabSz="914400" rtl="0" eaLnBrk="1" latinLnBrk="0" hangingPunct="1">
      <a:defRPr kumimoji="1" sz="2400" kern="1200">
        <a:solidFill>
          <a:srgbClr val="000000"/>
        </a:solidFill>
        <a:latin typeface="Arial" charset="0"/>
        <a:ea typeface="ＭＳ Ｐゴシック" pitchFamily="32" charset="0"/>
        <a:cs typeface="ＭＳ Ｐゴシック" pitchFamily="32" charset="0"/>
      </a:defRPr>
    </a:lvl6pPr>
    <a:lvl7pPr marL="2743200" algn="l" defTabSz="914400" rtl="0" eaLnBrk="1" latinLnBrk="0" hangingPunct="1">
      <a:defRPr kumimoji="1" sz="2400" kern="1200">
        <a:solidFill>
          <a:srgbClr val="000000"/>
        </a:solidFill>
        <a:latin typeface="Arial" charset="0"/>
        <a:ea typeface="ＭＳ Ｐゴシック" pitchFamily="32" charset="0"/>
        <a:cs typeface="ＭＳ Ｐゴシック" pitchFamily="32" charset="0"/>
      </a:defRPr>
    </a:lvl7pPr>
    <a:lvl8pPr marL="3200400" algn="l" defTabSz="914400" rtl="0" eaLnBrk="1" latinLnBrk="0" hangingPunct="1">
      <a:defRPr kumimoji="1" sz="2400" kern="1200">
        <a:solidFill>
          <a:srgbClr val="000000"/>
        </a:solidFill>
        <a:latin typeface="Arial" charset="0"/>
        <a:ea typeface="ＭＳ Ｐゴシック" pitchFamily="32" charset="0"/>
        <a:cs typeface="ＭＳ Ｐゴシック" pitchFamily="32" charset="0"/>
      </a:defRPr>
    </a:lvl8pPr>
    <a:lvl9pPr marL="3657600" algn="l" defTabSz="914400" rtl="0" eaLnBrk="1" latinLnBrk="0" hangingPunct="1">
      <a:defRPr kumimoji="1" sz="2400" kern="1200">
        <a:solidFill>
          <a:srgbClr val="000000"/>
        </a:solidFill>
        <a:latin typeface="Arial" charset="0"/>
        <a:ea typeface="ＭＳ Ｐゴシック" pitchFamily="32" charset="0"/>
        <a:cs typeface="ＭＳ Ｐゴシック" pitchFamily="32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  <a:srgbClr val="FF0066"/>
    <a:srgbClr val="339933"/>
    <a:srgbClr val="323232"/>
    <a:srgbClr val="004080"/>
    <a:srgbClr val="FF33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unkle Formatvorlage 2 - Akzent 3/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94746" autoAdjust="0"/>
  </p:normalViewPr>
  <p:slideViewPr>
    <p:cSldViewPr snapToGrid="0" snapToObjects="1">
      <p:cViewPr>
        <p:scale>
          <a:sx n="50" d="100"/>
          <a:sy n="50" d="100"/>
        </p:scale>
        <p:origin x="-1080" y="-11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7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0" y="1311731"/>
      </p:cViewPr>
      <p:guideLst/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solidFill>
                  <a:srgbClr val="00CC00"/>
                </a:solidFill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5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solidFill>
                  <a:srgbClr val="00CC00"/>
                </a:solidFill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5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solidFill>
                  <a:srgbClr val="00CC00"/>
                </a:solidFill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5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smtClean="0">
                <a:solidFill>
                  <a:srgbClr val="00CC00"/>
                </a:solidFill>
                <a:ea typeface="ＭＳ Ｐゴシック" pitchFamily="32" charset="-128"/>
                <a:cs typeface="+mn-cs"/>
              </a:defRPr>
            </a:lvl1pPr>
          </a:lstStyle>
          <a:p>
            <a:pPr>
              <a:defRPr/>
            </a:pPr>
            <a:fld id="{D9A3F6AD-E189-4656-850F-E25DE8ABB63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74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defRPr kumimoji="0" sz="1300">
                <a:solidFill>
                  <a:schemeClr val="tx1"/>
                </a:solidFill>
                <a:latin typeface="Oxford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defRPr kumimoji="0" sz="1300">
                <a:solidFill>
                  <a:schemeClr val="tx1"/>
                </a:solidFill>
                <a:latin typeface="Oxford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/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defRPr kumimoji="0" sz="1300">
                <a:solidFill>
                  <a:schemeClr val="tx1"/>
                </a:solidFill>
                <a:latin typeface="Oxford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defRPr kumimoji="0" sz="1300" smtClean="0">
                <a:solidFill>
                  <a:schemeClr val="tx1"/>
                </a:solidFill>
                <a:latin typeface="Oxford" pitchFamily="18" charset="0"/>
                <a:ea typeface="ＭＳ Ｐゴシック" pitchFamily="32" charset="-128"/>
                <a:cs typeface="+mn-cs"/>
              </a:defRPr>
            </a:lvl1pPr>
          </a:lstStyle>
          <a:p>
            <a:pPr>
              <a:defRPr/>
            </a:pPr>
            <a:fld id="{DD50F8DE-FAA6-4875-8A59-6DFE1D26C813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6559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32" charset="-128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32" charset="-128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32" charset="-128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32" charset="-128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 eaLnBrk="0" hangingPunct="0">
              <a:defRPr kumimoji="1" sz="2400">
                <a:solidFill>
                  <a:srgbClr val="000000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 defTabSz="966788" eaLnBrk="0" hangingPunct="0">
              <a:defRPr kumimoji="1" sz="2400">
                <a:solidFill>
                  <a:srgbClr val="000000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 defTabSz="966788" eaLnBrk="0" hangingPunct="0">
              <a:defRPr kumimoji="1" sz="2400">
                <a:solidFill>
                  <a:srgbClr val="000000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 defTabSz="966788" eaLnBrk="0" hangingPunct="0">
              <a:defRPr kumimoji="1" sz="2400">
                <a:solidFill>
                  <a:srgbClr val="000000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 defTabSz="966788" eaLnBrk="0" hangingPunct="0">
              <a:defRPr kumimoji="1" sz="2400">
                <a:solidFill>
                  <a:srgbClr val="000000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rgbClr val="000000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rgbClr val="000000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rgbClr val="000000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rgbClr val="000000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eaLnBrk="1" hangingPunct="1">
              <a:defRPr/>
            </a:pPr>
            <a:fld id="{9FD2BD29-839C-410E-A874-4C0926312BC2}" type="slidenum">
              <a:rPr kumimoji="0" lang="en-GB" sz="1300" smtClean="0">
                <a:solidFill>
                  <a:schemeClr val="tx1"/>
                </a:solidFill>
                <a:latin typeface="Oxford" pitchFamily="18" charset="0"/>
              </a:rPr>
              <a:pPr eaLnBrk="1" hangingPunct="1">
                <a:defRPr/>
              </a:pPr>
              <a:t>1</a:t>
            </a:fld>
            <a:endParaRPr kumimoji="0" lang="en-GB" sz="1300" smtClean="0">
              <a:solidFill>
                <a:schemeClr val="tx1"/>
              </a:solidFill>
              <a:latin typeface="Oxford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coNP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scheint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neu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zu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sein</a:t>
            </a:r>
            <a:r>
              <a:rPr lang="en-GB" baseline="0" dirty="0" smtClean="0"/>
              <a:t>, Pi^P_2-Resultate </a:t>
            </a:r>
            <a:r>
              <a:rPr lang="en-GB" baseline="0" dirty="0" err="1" smtClean="0"/>
              <a:t>sind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alle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neu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bis</a:t>
            </a:r>
            <a:r>
              <a:rPr lang="en-GB" baseline="0" dirty="0" smtClean="0"/>
              <a:t> auf CQ-CQ (</a:t>
            </a:r>
            <a:r>
              <a:rPr lang="en-GB" baseline="0" dirty="0" err="1" smtClean="0"/>
              <a:t>überprüft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bei</a:t>
            </a:r>
            <a:r>
              <a:rPr lang="en-GB" baseline="0" dirty="0" smtClean="0"/>
              <a:t> v. d. </a:t>
            </a:r>
            <a:r>
              <a:rPr lang="en-GB" baseline="0" dirty="0" err="1" smtClean="0"/>
              <a:t>Meyden</a:t>
            </a:r>
            <a:r>
              <a:rPr lang="en-GB" baseline="0" dirty="0" smtClean="0"/>
              <a:t>)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50F8DE-FAA6-4875-8A59-6DFE1D26C813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758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50F8DE-FAA6-4875-8A59-6DFE1D26C813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234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Sagen</a:t>
            </a:r>
            <a:r>
              <a:rPr lang="en-GB" dirty="0" smtClean="0"/>
              <a:t>: </a:t>
            </a:r>
            <a:r>
              <a:rPr lang="en-GB" dirty="0" err="1" smtClean="0"/>
              <a:t>dreimal</a:t>
            </a:r>
            <a:r>
              <a:rPr lang="en-GB" dirty="0" smtClean="0"/>
              <a:t> </a:t>
            </a:r>
            <a:r>
              <a:rPr lang="en-GB" dirty="0" err="1" smtClean="0"/>
              <a:t>Härte</a:t>
            </a:r>
            <a:r>
              <a:rPr lang="en-GB" dirty="0" smtClean="0"/>
              <a:t> </a:t>
            </a:r>
            <a:r>
              <a:rPr lang="en-GB" dirty="0" err="1" smtClean="0"/>
              <a:t>gezeigt</a:t>
            </a:r>
            <a:r>
              <a:rPr lang="en-GB" dirty="0" smtClean="0"/>
              <a:t> </a:t>
            </a:r>
            <a:r>
              <a:rPr lang="en-GB" dirty="0" err="1" smtClean="0"/>
              <a:t>über</a:t>
            </a:r>
            <a:r>
              <a:rPr lang="en-GB" dirty="0" smtClean="0"/>
              <a:t> </a:t>
            </a:r>
            <a:r>
              <a:rPr lang="en-GB" dirty="0" err="1" smtClean="0"/>
              <a:t>Härte</a:t>
            </a:r>
            <a:r>
              <a:rPr lang="en-GB" dirty="0" smtClean="0"/>
              <a:t> des </a:t>
            </a:r>
            <a:r>
              <a:rPr lang="en-GB" dirty="0" err="1" smtClean="0"/>
              <a:t>korrespondierenden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Containmentproblemes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einmal</a:t>
            </a:r>
            <a:r>
              <a:rPr lang="en-GB" baseline="0" dirty="0" smtClean="0"/>
              <a:t> gilt das </a:t>
            </a:r>
            <a:r>
              <a:rPr lang="en-GB" baseline="0" dirty="0" err="1" smtClean="0"/>
              <a:t>nicht</a:t>
            </a:r>
            <a:r>
              <a:rPr lang="en-GB" baseline="0" dirty="0" smtClean="0"/>
              <a:t> =&gt; </a:t>
            </a:r>
            <a:r>
              <a:rPr lang="en-GB" baseline="0" dirty="0" err="1" smtClean="0"/>
              <a:t>hier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ein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anderes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Containmentproblem</a:t>
            </a:r>
            <a:r>
              <a:rPr lang="en-GB" baseline="0" dirty="0" smtClean="0"/>
              <a:t> auf TC-QC </a:t>
            </a:r>
            <a:r>
              <a:rPr lang="en-GB" baseline="0" smtClean="0"/>
              <a:t>reduziert</a:t>
            </a:r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50F8DE-FAA6-4875-8A59-6DFE1D26C813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639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 userDrawn="1"/>
        </p:nvGrpSpPr>
        <p:grpSpPr bwMode="auto">
          <a:xfrm>
            <a:off x="493713" y="0"/>
            <a:ext cx="115887" cy="6402388"/>
            <a:chOff x="226" y="0"/>
            <a:chExt cx="80" cy="3613"/>
          </a:xfrm>
        </p:grpSpPr>
        <p:sp>
          <p:nvSpPr>
            <p:cNvPr id="5" name="Rectangle 9"/>
            <p:cNvSpPr>
              <a:spLocks noChangeArrowheads="1"/>
            </p:cNvSpPr>
            <p:nvPr userDrawn="1"/>
          </p:nvSpPr>
          <p:spPr bwMode="ltGray">
            <a:xfrm>
              <a:off x="226" y="0"/>
              <a:ext cx="80" cy="853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>
                <a:ea typeface="ＭＳ Ｐゴシック" pitchFamily="32" charset="-128"/>
                <a:cs typeface="ＭＳ Ｐゴシック" pitchFamily="32" charset="-128"/>
              </a:endParaRPr>
            </a:p>
          </p:txBody>
        </p:sp>
        <p:sp>
          <p:nvSpPr>
            <p:cNvPr id="6" name="Rectangle 10"/>
            <p:cNvSpPr>
              <a:spLocks noChangeArrowheads="1"/>
            </p:cNvSpPr>
            <p:nvPr userDrawn="1"/>
          </p:nvSpPr>
          <p:spPr bwMode="ltGray">
            <a:xfrm>
              <a:off x="226" y="840"/>
              <a:ext cx="80" cy="2773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>
                <a:ea typeface="ＭＳ Ｐゴシック" pitchFamily="32" charset="-128"/>
                <a:cs typeface="ＭＳ Ｐゴシック" pitchFamily="32" charset="-128"/>
              </a:endParaRPr>
            </a:p>
          </p:txBody>
        </p:sp>
      </p:grp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1676400"/>
            <a:ext cx="6248400" cy="17526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9066095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30.08.2011</a:t>
            </a: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Completeness of Queries over Incomplete Databases</a:t>
            </a:r>
            <a:endParaRPr lang="en-GB">
              <a:latin typeface="Impact" pitchFamily="34" charset="0"/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2874F-1A26-4789-A257-A69DCCA6D6BA}" type="slidenum">
              <a:rPr lang="en-GB"/>
              <a:pPr>
                <a:defRPr/>
              </a:pPr>
              <a:t>‹Nr.›</a:t>
            </a:fld>
            <a:endParaRPr lang="en-GB"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58878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7150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7150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30.08.2011</a:t>
            </a: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Completeness of Queries over Incomplete Databases</a:t>
            </a:r>
            <a:endParaRPr lang="en-GB">
              <a:latin typeface="Impact" pitchFamily="34" charset="0"/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E75CF-3A4F-4ACD-923E-2B0080C02CB1}" type="slidenum">
              <a:rPr lang="en-GB"/>
              <a:pPr>
                <a:defRPr/>
              </a:pPr>
              <a:t>‹Nr.›</a:t>
            </a:fld>
            <a:endParaRPr lang="en-GB"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59887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30.08.2011</a:t>
            </a: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Completeness of Queries over Incomplete Databases</a:t>
            </a:r>
            <a:endParaRPr lang="en-GB">
              <a:latin typeface="Impact" pitchFamily="34" charset="0"/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D13C4-5D9B-4210-98D0-C0EDA036A409}" type="slidenum">
              <a:rPr lang="en-GB"/>
              <a:pPr>
                <a:defRPr/>
              </a:pPr>
              <a:t>‹Nr.›</a:t>
            </a:fld>
            <a:endParaRPr lang="en-GB"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83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30.08.2011</a:t>
            </a: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Completeness of Queries over Incomplete Databases</a:t>
            </a:r>
            <a:endParaRPr lang="en-GB">
              <a:latin typeface="Impact" pitchFamily="34" charset="0"/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F4E96-9BFF-42A6-BD0B-20E7D4E65CAF}" type="slidenum">
              <a:rPr lang="en-GB"/>
              <a:pPr>
                <a:defRPr/>
              </a:pPr>
              <a:t>‹Nr.›</a:t>
            </a:fld>
            <a:endParaRPr lang="en-GB"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44400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30.08.2011</a:t>
            </a: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Completeness of Queries over Incomplete Databases</a:t>
            </a:r>
            <a:endParaRPr lang="en-GB">
              <a:latin typeface="Impact" pitchFamily="34" charset="0"/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5C610-99DB-41E3-830A-99614C82C6CE}" type="slidenum">
              <a:rPr lang="en-GB"/>
              <a:pPr>
                <a:defRPr/>
              </a:pPr>
              <a:t>‹Nr.›</a:t>
            </a:fld>
            <a:endParaRPr lang="en-GB"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99776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30.08.2011</a:t>
            </a:r>
            <a:endParaRPr lang="en-GB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Completeness of Queries over Incomplete Databases</a:t>
            </a:r>
            <a:endParaRPr lang="en-GB">
              <a:latin typeface="Impact" pitchFamily="34" charset="0"/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3F7D4-51D7-42A7-BABE-AD15FE4AAA1F}" type="slidenum">
              <a:rPr lang="en-GB"/>
              <a:pPr>
                <a:defRPr/>
              </a:pPr>
              <a:t>‹Nr.›</a:t>
            </a:fld>
            <a:endParaRPr lang="en-GB"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04420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30.08.2011</a:t>
            </a: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Completeness of Queries over Incomplete Databases</a:t>
            </a:r>
            <a:endParaRPr lang="en-GB">
              <a:latin typeface="Impact" pitchFamily="34" charset="0"/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AAF0F-8134-4C8B-89B0-54C8C79E4C8E}" type="slidenum">
              <a:rPr lang="en-GB"/>
              <a:pPr>
                <a:defRPr/>
              </a:pPr>
              <a:t>‹Nr.›</a:t>
            </a:fld>
            <a:endParaRPr lang="en-GB"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82218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30.08.2011</a:t>
            </a:r>
            <a:endParaRPr lang="en-GB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Completeness of Queries over Incomplete Databases</a:t>
            </a:r>
            <a:endParaRPr lang="en-GB">
              <a:latin typeface="Impact" pitchFamily="34" charset="0"/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B1DE1-CE4C-412B-BAA7-494A5D4C1D56}" type="slidenum">
              <a:rPr lang="en-GB"/>
              <a:pPr>
                <a:defRPr/>
              </a:pPr>
              <a:t>‹Nr.›</a:t>
            </a:fld>
            <a:endParaRPr lang="en-GB"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58842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30.08.2011</a:t>
            </a: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Completeness of Queries over Incomplete Databases</a:t>
            </a:r>
            <a:endParaRPr lang="en-GB">
              <a:latin typeface="Impact" pitchFamily="34" charset="0"/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E40EA-45A0-4250-B022-25827D694E27}" type="slidenum">
              <a:rPr lang="en-GB"/>
              <a:pPr>
                <a:defRPr/>
              </a:pPr>
              <a:t>‹Nr.›</a:t>
            </a:fld>
            <a:endParaRPr lang="en-GB"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42701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30.08.2011</a:t>
            </a: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Completeness of Queries over Incomplete Databases</a:t>
            </a:r>
            <a:endParaRPr lang="en-GB">
              <a:latin typeface="Impact" pitchFamily="34" charset="0"/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7CE21-92A6-4870-AE82-5208EA37D0BE}" type="slidenum">
              <a:rPr lang="en-GB"/>
              <a:pPr>
                <a:defRPr/>
              </a:pPr>
              <a:t>‹Nr.›</a:t>
            </a:fld>
            <a:endParaRPr lang="en-GB"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68205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95800" y="6324600"/>
            <a:ext cx="335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kumimoji="0" sz="1400" smtClean="0">
                <a:ea typeface="ＭＳ Ｐゴシック" pitchFamily="32" charset="-128"/>
                <a:cs typeface="Arial" charset="0"/>
              </a:defRPr>
            </a:lvl1pPr>
          </a:lstStyle>
          <a:p>
            <a:pPr>
              <a:defRPr/>
            </a:pPr>
            <a:r>
              <a:rPr lang="de-DE" smtClean="0"/>
              <a:t>30.08.2011</a:t>
            </a:r>
            <a:endParaRPr lang="en-GB" dirty="0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" y="6324600"/>
            <a:ext cx="4406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kumimoji="0" sz="1400" smtClean="0">
                <a:ea typeface="ＭＳ Ｐゴシック" pitchFamily="32" charset="-128"/>
                <a:cs typeface="+mn-cs"/>
              </a:defRPr>
            </a:lvl1pPr>
          </a:lstStyle>
          <a:p>
            <a:pPr>
              <a:defRPr/>
            </a:pPr>
            <a:r>
              <a:rPr lang="en-GB" dirty="0" smtClean="0"/>
              <a:t>Completeness of Queries over Incomplete Databases</a:t>
            </a:r>
            <a:endParaRPr lang="en-GB" dirty="0">
              <a:latin typeface="Impact" pitchFamily="34" charset="0"/>
            </a:endParaRP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24800" y="63246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kumimoji="0" sz="1400" smtClean="0">
                <a:ea typeface="ＭＳ Ｐゴシック" pitchFamily="32" charset="-128"/>
                <a:cs typeface="+mn-cs"/>
              </a:defRPr>
            </a:lvl1pPr>
          </a:lstStyle>
          <a:p>
            <a:pPr>
              <a:defRPr/>
            </a:pPr>
            <a:fld id="{7429CBA1-0317-40CC-A05B-53322CA0AD92}" type="slidenum">
              <a:rPr lang="en-GB"/>
              <a:pPr>
                <a:defRPr/>
              </a:pPr>
              <a:t>‹Nr.›</a:t>
            </a:fld>
            <a:endParaRPr lang="en-GB">
              <a:latin typeface="Impact" pitchFamily="34" charset="0"/>
            </a:endParaRPr>
          </a:p>
        </p:txBody>
      </p:sp>
      <p:sp>
        <p:nvSpPr>
          <p:cNvPr id="1031" name="Line 10"/>
          <p:cNvSpPr>
            <a:spLocks noChangeShapeType="1"/>
          </p:cNvSpPr>
          <p:nvPr/>
        </p:nvSpPr>
        <p:spPr bwMode="auto">
          <a:xfrm>
            <a:off x="304800" y="6172200"/>
            <a:ext cx="8458200" cy="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Times New Roman" charset="0"/>
            </a:endParaRPr>
          </a:p>
        </p:txBody>
      </p:sp>
      <p:grpSp>
        <p:nvGrpSpPr>
          <p:cNvPr id="1032" name="Group 20"/>
          <p:cNvGrpSpPr>
            <a:grpSpLocks/>
          </p:cNvGrpSpPr>
          <p:nvPr userDrawn="1"/>
        </p:nvGrpSpPr>
        <p:grpSpPr bwMode="auto">
          <a:xfrm>
            <a:off x="304800" y="228600"/>
            <a:ext cx="8382000" cy="762000"/>
            <a:chOff x="384" y="144"/>
            <a:chExt cx="5088" cy="480"/>
          </a:xfrm>
        </p:grpSpPr>
        <p:sp>
          <p:nvSpPr>
            <p:cNvPr id="1033" name="Line 15"/>
            <p:cNvSpPr>
              <a:spLocks noChangeShapeType="1"/>
            </p:cNvSpPr>
            <p:nvPr userDrawn="1"/>
          </p:nvSpPr>
          <p:spPr bwMode="auto">
            <a:xfrm>
              <a:off x="384" y="144"/>
              <a:ext cx="0" cy="48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  <a:cs typeface="Times New Roman" charset="0"/>
              </a:endParaRPr>
            </a:p>
          </p:txBody>
        </p:sp>
        <p:sp>
          <p:nvSpPr>
            <p:cNvPr id="1034" name="Line 16"/>
            <p:cNvSpPr>
              <a:spLocks noChangeShapeType="1"/>
            </p:cNvSpPr>
            <p:nvPr userDrawn="1"/>
          </p:nvSpPr>
          <p:spPr bwMode="auto">
            <a:xfrm>
              <a:off x="384" y="144"/>
              <a:ext cx="5088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  <a:cs typeface="Times New Roman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folHlink"/>
          </a:solidFill>
          <a:latin typeface="+mj-lt"/>
          <a:ea typeface="ＭＳ Ｐゴシック" charset="0"/>
          <a:cs typeface="ＭＳ Ｐゴシック" pitchFamily="3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folHlink"/>
          </a:solidFill>
          <a:latin typeface="Arial" charset="0"/>
          <a:ea typeface="ＭＳ Ｐゴシック" charset="0"/>
          <a:cs typeface="ＭＳ Ｐゴシック" pitchFamily="3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folHlink"/>
          </a:solidFill>
          <a:latin typeface="Arial" charset="0"/>
          <a:ea typeface="ＭＳ Ｐゴシック" charset="0"/>
          <a:cs typeface="ＭＳ Ｐゴシック" pitchFamily="3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folHlink"/>
          </a:solidFill>
          <a:latin typeface="Arial" charset="0"/>
          <a:ea typeface="ＭＳ Ｐゴシック" charset="0"/>
          <a:cs typeface="ＭＳ Ｐゴシック" pitchFamily="3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folHlink"/>
          </a:solidFill>
          <a:latin typeface="Arial" charset="0"/>
          <a:ea typeface="ＭＳ Ｐゴシック" charset="0"/>
          <a:cs typeface="ＭＳ Ｐゴシック" pitchFamily="32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folHlink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folHlink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folHlink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folHlink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rgbClr val="000000"/>
          </a:solidFill>
          <a:latin typeface="+mn-lt"/>
          <a:ea typeface="ＭＳ Ｐゴシック" charset="0"/>
          <a:cs typeface="ＭＳ Ｐゴシック" pitchFamily="3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rgbClr val="000000"/>
          </a:solidFill>
          <a:latin typeface="+mn-lt"/>
          <a:ea typeface="ＭＳ Ｐゴシック" charset="0"/>
          <a:cs typeface="ＭＳ Ｐゴシック" pitchFamily="3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rgbClr val="000000"/>
          </a:solidFill>
          <a:latin typeface="+mn-lt"/>
          <a:ea typeface="ＭＳ Ｐゴシック" charset="0"/>
          <a:cs typeface="ＭＳ Ｐゴシック" pitchFamily="3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>
          <a:solidFill>
            <a:srgbClr val="000000"/>
          </a:solidFill>
          <a:latin typeface="+mn-lt"/>
          <a:ea typeface="ＭＳ Ｐゴシック" charset="0"/>
          <a:cs typeface="ＭＳ Ｐゴシック" pitchFamily="3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>
          <a:solidFill>
            <a:srgbClr val="000000"/>
          </a:solidFill>
          <a:latin typeface="+mn-lt"/>
          <a:ea typeface="ＭＳ Ｐゴシック" charset="0"/>
          <a:cs typeface="ＭＳ Ｐゴシック" pitchFamily="32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>
          <a:solidFill>
            <a:srgbClr val="000000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>
          <a:solidFill>
            <a:srgbClr val="000000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>
          <a:solidFill>
            <a:srgbClr val="000000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>
          <a:solidFill>
            <a:srgbClr val="000000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0.png"/><Relationship Id="rId4" Type="http://schemas.openxmlformats.org/officeDocument/2006/relationships/image" Target="../media/image17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838200" y="4343400"/>
            <a:ext cx="7162800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GB" sz="1800" dirty="0" smtClean="0">
                <a:ea typeface="ＭＳ Ｐゴシック" pitchFamily="32" charset="-128"/>
                <a:cs typeface="ＭＳ Ｐゴシック" pitchFamily="32" charset="-128"/>
              </a:rPr>
              <a:t>Joint work with Werner Nutt</a:t>
            </a:r>
            <a:endParaRPr lang="en-GB" altLang="ja-JP" sz="1800" dirty="0">
              <a:ea typeface="ＭＳ Ｐゴシック" pitchFamily="32" charset="-128"/>
            </a:endParaRPr>
          </a:p>
          <a:p>
            <a:pPr eaLnBrk="0" hangingPunct="0"/>
            <a:endParaRPr lang="en-GB" altLang="ja-JP" sz="1800" baseline="30000" dirty="0">
              <a:ea typeface="ＭＳ Ｐゴシック" pitchFamily="32" charset="-128"/>
            </a:endParaRPr>
          </a:p>
          <a:p>
            <a:pPr eaLnBrk="0" hangingPunct="0"/>
            <a:r>
              <a:rPr lang="en-GB" altLang="ja-JP" sz="1800" baseline="30000" dirty="0">
                <a:ea typeface="ＭＳ Ｐゴシック" pitchFamily="32" charset="-128"/>
              </a:rPr>
              <a:t>	</a:t>
            </a:r>
            <a:r>
              <a:rPr lang="en-GB" altLang="ja-JP" sz="1600" dirty="0" smtClean="0">
                <a:ea typeface="ＭＳ Ｐゴシック" pitchFamily="32" charset="-128"/>
              </a:rPr>
              <a:t>Free University of </a:t>
            </a:r>
            <a:r>
              <a:rPr lang="en-GB" altLang="ja-JP" sz="1600" dirty="0" err="1" smtClean="0">
                <a:ea typeface="ＭＳ Ｐゴシック" pitchFamily="32" charset="-128"/>
              </a:rPr>
              <a:t>Bozen</a:t>
            </a:r>
            <a:r>
              <a:rPr lang="en-GB" altLang="ja-JP" sz="1600" dirty="0" smtClean="0">
                <a:ea typeface="ＭＳ Ｐゴシック" pitchFamily="32" charset="-128"/>
              </a:rPr>
              <a:t>-Bolzano</a:t>
            </a:r>
            <a:endParaRPr lang="en-GB" altLang="ja-JP" sz="1600" dirty="0">
              <a:ea typeface="ＭＳ Ｐゴシック" pitchFamily="32" charset="-128"/>
            </a:endParaRPr>
          </a:p>
          <a:p>
            <a:pPr eaLnBrk="0" hangingPunct="0"/>
            <a:r>
              <a:rPr lang="en-GB" altLang="ja-JP" sz="1400" baseline="30000" dirty="0">
                <a:ea typeface="ＭＳ Ｐゴシック" pitchFamily="32" charset="-128"/>
              </a:rPr>
              <a:t>	</a:t>
            </a:r>
            <a:endParaRPr lang="en-GB" sz="1400" dirty="0">
              <a:ea typeface="ＭＳ Ｐゴシック" pitchFamily="32" charset="-128"/>
              <a:cs typeface="ＭＳ Ｐゴシック" pitchFamily="32" charset="-128"/>
            </a:endParaRPr>
          </a:p>
        </p:txBody>
      </p:sp>
      <p:sp>
        <p:nvSpPr>
          <p:cNvPr id="3075" name="Rectangle 8"/>
          <p:cNvSpPr>
            <a:spLocks noGrp="1" noChangeArrowheads="1"/>
          </p:cNvSpPr>
          <p:nvPr>
            <p:ph type="ctrTitle"/>
          </p:nvPr>
        </p:nvSpPr>
        <p:spPr>
          <a:xfrm>
            <a:off x="838200" y="990600"/>
            <a:ext cx="8077200" cy="2438400"/>
          </a:xfrm>
        </p:spPr>
        <p:txBody>
          <a:bodyPr/>
          <a:lstStyle/>
          <a:p>
            <a:r>
              <a:rPr lang="de-DE" b="1" dirty="0" err="1" smtClean="0">
                <a:ea typeface="ＭＳ Ｐゴシック" pitchFamily="32" charset="-128"/>
              </a:rPr>
              <a:t>Completeness</a:t>
            </a:r>
            <a:r>
              <a:rPr lang="de-DE" b="1" dirty="0" smtClean="0">
                <a:ea typeface="ＭＳ Ｐゴシック" pitchFamily="32" charset="-128"/>
              </a:rPr>
              <a:t> </a:t>
            </a:r>
            <a:r>
              <a:rPr lang="de-DE" b="1" dirty="0" err="1" smtClean="0">
                <a:ea typeface="ＭＳ Ｐゴシック" pitchFamily="32" charset="-128"/>
              </a:rPr>
              <a:t>of</a:t>
            </a:r>
            <a:r>
              <a:rPr lang="de-DE" b="1" dirty="0" smtClean="0">
                <a:ea typeface="ＭＳ Ｐゴシック" pitchFamily="32" charset="-128"/>
              </a:rPr>
              <a:t> </a:t>
            </a:r>
            <a:r>
              <a:rPr lang="de-DE" b="1" dirty="0" err="1" smtClean="0">
                <a:ea typeface="ＭＳ Ｐゴシック" pitchFamily="32" charset="-128"/>
              </a:rPr>
              <a:t>Queries</a:t>
            </a:r>
            <a:r>
              <a:rPr lang="de-DE" b="1" dirty="0" smtClean="0">
                <a:ea typeface="ＭＳ Ｐゴシック" pitchFamily="32" charset="-128"/>
              </a:rPr>
              <a:t> </a:t>
            </a:r>
            <a:r>
              <a:rPr lang="de-DE" b="1" dirty="0" err="1" smtClean="0">
                <a:ea typeface="ＭＳ Ｐゴシック" pitchFamily="32" charset="-128"/>
              </a:rPr>
              <a:t>over</a:t>
            </a:r>
            <a:r>
              <a:rPr lang="de-DE" b="1" dirty="0" smtClean="0">
                <a:ea typeface="ＭＳ Ｐゴシック" pitchFamily="32" charset="-128"/>
              </a:rPr>
              <a:t> </a:t>
            </a:r>
            <a:r>
              <a:rPr lang="de-DE" b="1" dirty="0" err="1" smtClean="0">
                <a:ea typeface="ＭＳ Ｐゴシック" pitchFamily="32" charset="-128"/>
              </a:rPr>
              <a:t>Incomplete</a:t>
            </a:r>
            <a:r>
              <a:rPr lang="de-DE" b="1" dirty="0" smtClean="0">
                <a:ea typeface="ＭＳ Ｐゴシック" pitchFamily="32" charset="-128"/>
              </a:rPr>
              <a:t> Databases</a:t>
            </a:r>
            <a:br>
              <a:rPr lang="de-DE" b="1" dirty="0" smtClean="0">
                <a:ea typeface="ＭＳ Ｐゴシック" pitchFamily="32" charset="-128"/>
              </a:rPr>
            </a:br>
            <a:r>
              <a:rPr lang="en-GB" b="1" dirty="0" smtClean="0">
                <a:ea typeface="ＭＳ Ｐゴシック" pitchFamily="32" charset="-128"/>
              </a:rPr>
              <a:t/>
            </a:r>
            <a:br>
              <a:rPr lang="en-GB" b="1" dirty="0" smtClean="0">
                <a:ea typeface="ＭＳ Ｐゴシック" pitchFamily="32" charset="-128"/>
              </a:rPr>
            </a:br>
            <a:r>
              <a:rPr lang="en-GB" sz="2400" dirty="0" smtClean="0">
                <a:solidFill>
                  <a:srgbClr val="000000"/>
                </a:solidFill>
                <a:ea typeface="ＭＳ Ｐゴシック" pitchFamily="32" charset="-128"/>
              </a:rPr>
              <a:t>Simon Razniewski</a:t>
            </a:r>
          </a:p>
        </p:txBody>
      </p:sp>
      <p:sp>
        <p:nvSpPr>
          <p:cNvPr id="3076" name="Rectangle 9"/>
          <p:cNvSpPr>
            <a:spLocks noChangeArrowheads="1"/>
          </p:cNvSpPr>
          <p:nvPr/>
        </p:nvSpPr>
        <p:spPr bwMode="auto">
          <a:xfrm>
            <a:off x="455613" y="-84138"/>
            <a:ext cx="184150" cy="336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sz="1600">
              <a:solidFill>
                <a:srgbClr val="00CC00"/>
              </a:solidFill>
              <a:ea typeface="ＭＳ Ｐゴシック" charset="0"/>
              <a:cs typeface="Times New Roman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Incomplete Database - Example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00600"/>
          </a:xfrm>
        </p:spPr>
        <p:txBody>
          <a:bodyPr/>
          <a:lstStyle/>
          <a:p>
            <a:pPr marL="0" lvl="2" indent="0">
              <a:buNone/>
            </a:pPr>
            <a:r>
              <a:rPr lang="en-GB" dirty="0"/>
              <a:t> </a:t>
            </a:r>
            <a:r>
              <a:rPr lang="en-GB" dirty="0" smtClean="0"/>
              <a:t>      </a:t>
            </a:r>
          </a:p>
          <a:p>
            <a:pPr marL="0" lvl="2" indent="0">
              <a:buNone/>
            </a:pPr>
            <a:r>
              <a:rPr lang="en-GB" sz="2200" dirty="0" smtClean="0">
                <a:latin typeface="Cambria Math" pitchFamily="18" charset="0"/>
                <a:ea typeface="Cambria Math" pitchFamily="18" charset="0"/>
              </a:rPr>
              <a:t>D = (</a:t>
            </a:r>
            <a:r>
              <a:rPr lang="de-DE" sz="2200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D</a:t>
            </a:r>
            <a:r>
              <a:rPr lang="de-DE" sz="2200" baseline="30000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i</a:t>
            </a:r>
            <a:r>
              <a:rPr lang="en-GB" sz="2200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de-DE" sz="2200" dirty="0" smtClean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</a:rPr>
              <a:t>D</a:t>
            </a:r>
            <a:r>
              <a:rPr lang="de-DE" sz="2200" baseline="30000" dirty="0" smtClean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</a:rPr>
              <a:t>a</a:t>
            </a:r>
            <a:r>
              <a:rPr lang="en-GB" sz="2200" dirty="0" smtClean="0">
                <a:latin typeface="Cambria Math" pitchFamily="18" charset="0"/>
                <a:ea typeface="Cambria Math" pitchFamily="18" charset="0"/>
              </a:rPr>
              <a:t>)</a:t>
            </a:r>
          </a:p>
          <a:p>
            <a:pPr marL="0" lvl="2" indent="0">
              <a:buNone/>
            </a:pPr>
            <a:endParaRPr lang="en-GB" dirty="0"/>
          </a:p>
          <a:p>
            <a:pPr marL="0" lvl="2" indent="0">
              <a:buNone/>
            </a:pPr>
            <a:r>
              <a:rPr lang="en-GB" sz="2200" i="1" dirty="0" smtClean="0">
                <a:solidFill>
                  <a:srgbClr val="339933"/>
                </a:solidFill>
              </a:rPr>
              <a:t>“Paul and Andrea are pupils in the ideal database”</a:t>
            </a:r>
          </a:p>
          <a:p>
            <a:pPr marL="0" lvl="2" indent="0">
              <a:buNone/>
            </a:pPr>
            <a:endParaRPr lang="en-GB" dirty="0"/>
          </a:p>
          <a:p>
            <a:pPr marL="0" lvl="2" indent="0">
              <a:buNone/>
            </a:pPr>
            <a:r>
              <a:rPr lang="en-GB" dirty="0" smtClean="0">
                <a:latin typeface="Cambria Math" pitchFamily="18" charset="0"/>
                <a:ea typeface="Cambria Math" pitchFamily="18" charset="0"/>
              </a:rPr>
              <a:t>       </a:t>
            </a:r>
            <a:r>
              <a:rPr lang="de-DE" sz="2200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D</a:t>
            </a:r>
            <a:r>
              <a:rPr lang="de-DE" sz="2200" baseline="30000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i</a:t>
            </a:r>
            <a:r>
              <a:rPr lang="de-DE" sz="2200" dirty="0">
                <a:latin typeface="Cambria Math" pitchFamily="18" charset="0"/>
                <a:ea typeface="Cambria Math" pitchFamily="18" charset="0"/>
              </a:rPr>
              <a:t> = { </a:t>
            </a:r>
            <a:r>
              <a:rPr lang="de-DE" sz="2200" dirty="0" err="1">
                <a:latin typeface="Cambria Math" pitchFamily="18" charset="0"/>
                <a:ea typeface="Cambria Math" pitchFamily="18" charset="0"/>
              </a:rPr>
              <a:t>pupil</a:t>
            </a:r>
            <a:r>
              <a:rPr lang="de-DE" sz="2200" dirty="0">
                <a:latin typeface="Cambria Math" pitchFamily="18" charset="0"/>
                <a:ea typeface="Cambria Math" pitchFamily="18" charset="0"/>
              </a:rPr>
              <a:t>(‘Paul‘, 11, ‘Da Vinci‘), 		  		    </a:t>
            </a:r>
            <a:r>
              <a:rPr lang="de-DE" sz="2200" dirty="0" smtClean="0">
                <a:latin typeface="Cambria Math" pitchFamily="18" charset="0"/>
                <a:ea typeface="Cambria Math" pitchFamily="18" charset="0"/>
              </a:rPr>
              <a:t>       </a:t>
            </a:r>
          </a:p>
          <a:p>
            <a:pPr marL="0" lvl="2" indent="0">
              <a:buNone/>
            </a:pPr>
            <a:r>
              <a:rPr lang="de-DE" sz="22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de-DE" sz="2200" dirty="0" smtClean="0">
                <a:latin typeface="Cambria Math" pitchFamily="18" charset="0"/>
                <a:ea typeface="Cambria Math" pitchFamily="18" charset="0"/>
              </a:rPr>
              <a:t>                 </a:t>
            </a:r>
            <a:r>
              <a:rPr lang="de-DE" sz="2200" dirty="0" err="1" smtClean="0">
                <a:latin typeface="Cambria Math" pitchFamily="18" charset="0"/>
                <a:ea typeface="Cambria Math" pitchFamily="18" charset="0"/>
              </a:rPr>
              <a:t>pupil</a:t>
            </a:r>
            <a:r>
              <a:rPr lang="de-DE" sz="2200" dirty="0">
                <a:latin typeface="Cambria Math" pitchFamily="18" charset="0"/>
                <a:ea typeface="Cambria Math" pitchFamily="18" charset="0"/>
              </a:rPr>
              <a:t>(‘Andrea‘, 14, ‘</a:t>
            </a:r>
            <a:r>
              <a:rPr lang="de-DE" sz="2200" dirty="0" err="1">
                <a:latin typeface="Cambria Math" pitchFamily="18" charset="0"/>
                <a:ea typeface="Cambria Math" pitchFamily="18" charset="0"/>
              </a:rPr>
              <a:t>Gherdëna</a:t>
            </a:r>
            <a:r>
              <a:rPr lang="de-DE" sz="2200" dirty="0">
                <a:latin typeface="Cambria Math" pitchFamily="18" charset="0"/>
                <a:ea typeface="Cambria Math" pitchFamily="18" charset="0"/>
              </a:rPr>
              <a:t>‘) </a:t>
            </a:r>
            <a:r>
              <a:rPr lang="de-DE" sz="2200" dirty="0" smtClean="0">
                <a:latin typeface="Cambria Math" pitchFamily="18" charset="0"/>
                <a:ea typeface="Cambria Math" pitchFamily="18" charset="0"/>
              </a:rPr>
              <a:t>}</a:t>
            </a:r>
          </a:p>
          <a:p>
            <a:pPr marL="0" lvl="2" indent="0">
              <a:buNone/>
            </a:pPr>
            <a:endParaRPr lang="de-DE" sz="2200" dirty="0"/>
          </a:p>
          <a:p>
            <a:pPr marL="0" lvl="2" indent="0">
              <a:buNone/>
            </a:pPr>
            <a:r>
              <a:rPr lang="de-DE" sz="2200" i="1" dirty="0" smtClean="0">
                <a:solidFill>
                  <a:srgbClr val="339933"/>
                </a:solidFill>
              </a:rPr>
              <a:t>“</a:t>
            </a:r>
            <a:r>
              <a:rPr lang="de-DE" sz="2200" i="1" dirty="0" err="1" smtClean="0">
                <a:solidFill>
                  <a:srgbClr val="339933"/>
                </a:solidFill>
              </a:rPr>
              <a:t>Our</a:t>
            </a:r>
            <a:r>
              <a:rPr lang="de-DE" sz="2200" i="1" dirty="0" smtClean="0">
                <a:solidFill>
                  <a:srgbClr val="339933"/>
                </a:solidFill>
              </a:rPr>
              <a:t> </a:t>
            </a:r>
            <a:r>
              <a:rPr lang="de-DE" sz="2200" i="1" dirty="0" err="1" smtClean="0">
                <a:solidFill>
                  <a:srgbClr val="339933"/>
                </a:solidFill>
              </a:rPr>
              <a:t>available</a:t>
            </a:r>
            <a:r>
              <a:rPr lang="de-DE" sz="2200" i="1" dirty="0" smtClean="0">
                <a:solidFill>
                  <a:srgbClr val="339933"/>
                </a:solidFill>
              </a:rPr>
              <a:t> </a:t>
            </a:r>
            <a:r>
              <a:rPr lang="de-DE" sz="2200" i="1" dirty="0" err="1" smtClean="0">
                <a:solidFill>
                  <a:srgbClr val="339933"/>
                </a:solidFill>
              </a:rPr>
              <a:t>database</a:t>
            </a:r>
            <a:r>
              <a:rPr lang="de-DE" sz="2200" i="1" dirty="0" smtClean="0">
                <a:solidFill>
                  <a:srgbClr val="339933"/>
                </a:solidFill>
              </a:rPr>
              <a:t> </a:t>
            </a:r>
            <a:r>
              <a:rPr lang="de-DE" sz="2200" i="1" dirty="0" err="1" smtClean="0">
                <a:solidFill>
                  <a:srgbClr val="339933"/>
                </a:solidFill>
              </a:rPr>
              <a:t>misses</a:t>
            </a:r>
            <a:r>
              <a:rPr lang="de-DE" sz="2200" i="1" dirty="0" smtClean="0">
                <a:solidFill>
                  <a:srgbClr val="339933"/>
                </a:solidFill>
              </a:rPr>
              <a:t> </a:t>
            </a:r>
            <a:r>
              <a:rPr lang="de-DE" sz="2200" i="1" dirty="0" err="1" smtClean="0">
                <a:solidFill>
                  <a:srgbClr val="339933"/>
                </a:solidFill>
              </a:rPr>
              <a:t>the</a:t>
            </a:r>
            <a:r>
              <a:rPr lang="de-DE" sz="2200" i="1" dirty="0" smtClean="0">
                <a:solidFill>
                  <a:srgbClr val="339933"/>
                </a:solidFill>
              </a:rPr>
              <a:t> </a:t>
            </a:r>
            <a:r>
              <a:rPr lang="de-DE" sz="2200" i="1" dirty="0" err="1" smtClean="0">
                <a:solidFill>
                  <a:srgbClr val="339933"/>
                </a:solidFill>
              </a:rPr>
              <a:t>fact</a:t>
            </a:r>
            <a:r>
              <a:rPr lang="de-DE" sz="2200" i="1" dirty="0" smtClean="0">
                <a:solidFill>
                  <a:srgbClr val="339933"/>
                </a:solidFill>
              </a:rPr>
              <a:t> </a:t>
            </a:r>
            <a:r>
              <a:rPr lang="de-DE" sz="2200" i="1" dirty="0" err="1" smtClean="0">
                <a:solidFill>
                  <a:srgbClr val="339933"/>
                </a:solidFill>
              </a:rPr>
              <a:t>that</a:t>
            </a:r>
            <a:r>
              <a:rPr lang="de-DE" sz="2200" i="1" dirty="0" smtClean="0">
                <a:solidFill>
                  <a:srgbClr val="339933"/>
                </a:solidFill>
              </a:rPr>
              <a:t> Andrea </a:t>
            </a:r>
            <a:r>
              <a:rPr lang="de-DE" sz="2200" i="1" dirty="0" err="1" smtClean="0">
                <a:solidFill>
                  <a:srgbClr val="339933"/>
                </a:solidFill>
              </a:rPr>
              <a:t>is</a:t>
            </a:r>
            <a:r>
              <a:rPr lang="de-DE" sz="2200" i="1" dirty="0" smtClean="0">
                <a:solidFill>
                  <a:srgbClr val="339933"/>
                </a:solidFill>
              </a:rPr>
              <a:t> a </a:t>
            </a:r>
            <a:r>
              <a:rPr lang="de-DE" sz="2200" i="1" dirty="0" err="1" smtClean="0">
                <a:solidFill>
                  <a:srgbClr val="339933"/>
                </a:solidFill>
              </a:rPr>
              <a:t>pupil</a:t>
            </a:r>
            <a:r>
              <a:rPr lang="de-DE" sz="2200" i="1" dirty="0" smtClean="0">
                <a:solidFill>
                  <a:srgbClr val="339933"/>
                </a:solidFill>
              </a:rPr>
              <a:t>“</a:t>
            </a:r>
          </a:p>
          <a:p>
            <a:pPr marL="0" lvl="2" indent="0">
              <a:buNone/>
            </a:pPr>
            <a:endParaRPr lang="de-DE" sz="2200" dirty="0"/>
          </a:p>
          <a:p>
            <a:pPr marL="0" lvl="2" indent="0">
              <a:buNone/>
            </a:pPr>
            <a:endParaRPr lang="de-DE" sz="400" dirty="0"/>
          </a:p>
          <a:p>
            <a:pPr marL="0" lvl="2" indent="0">
              <a:buNone/>
            </a:pPr>
            <a:r>
              <a:rPr lang="de-DE" sz="2200" dirty="0" smtClean="0">
                <a:latin typeface="Cambria Math" pitchFamily="18" charset="0"/>
                <a:ea typeface="Cambria Math" pitchFamily="18" charset="0"/>
              </a:rPr>
              <a:t>       </a:t>
            </a:r>
            <a:r>
              <a:rPr lang="de-DE" sz="2200" dirty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</a:rPr>
              <a:t>D</a:t>
            </a:r>
            <a:r>
              <a:rPr lang="de-DE" sz="2200" baseline="30000" dirty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</a:rPr>
              <a:t>a </a:t>
            </a:r>
            <a:r>
              <a:rPr lang="en-GB" sz="2200" dirty="0">
                <a:latin typeface="Cambria Math" pitchFamily="18" charset="0"/>
                <a:ea typeface="Cambria Math" pitchFamily="18" charset="0"/>
              </a:rPr>
              <a:t>= { </a:t>
            </a:r>
            <a:r>
              <a:rPr lang="de-DE" sz="2200" dirty="0" err="1">
                <a:latin typeface="Cambria Math" pitchFamily="18" charset="0"/>
                <a:ea typeface="Cambria Math" pitchFamily="18" charset="0"/>
              </a:rPr>
              <a:t>pupil</a:t>
            </a:r>
            <a:r>
              <a:rPr lang="de-DE" sz="2200" dirty="0">
                <a:latin typeface="Cambria Math" pitchFamily="18" charset="0"/>
                <a:ea typeface="Cambria Math" pitchFamily="18" charset="0"/>
              </a:rPr>
              <a:t>(‘Paul‘, 11, ‘Da Vinci‘) }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30.08.2011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Completeness of Queries over Incomplete Databases</a:t>
            </a:r>
            <a:endParaRPr lang="en-GB">
              <a:latin typeface="Impact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AD13C4-5D9B-4210-98D0-C0EDA036A409}" type="slidenum">
              <a:rPr lang="en-GB" smtClean="0"/>
              <a:pPr>
                <a:defRPr/>
              </a:pPr>
              <a:t>10</a:t>
            </a:fld>
            <a:endParaRPr lang="en-GB"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6682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Query </a:t>
            </a:r>
            <a:r>
              <a:rPr lang="de-DE" dirty="0" err="1" smtClean="0"/>
              <a:t>Completeness</a:t>
            </a:r>
            <a:r>
              <a:rPr lang="de-DE" dirty="0" smtClean="0"/>
              <a:t> (</a:t>
            </a:r>
            <a:r>
              <a:rPr lang="de-DE" dirty="0" err="1" smtClean="0"/>
              <a:t>Motro</a:t>
            </a:r>
            <a:r>
              <a:rPr lang="de-DE" dirty="0" smtClean="0"/>
              <a:t> 1989)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/>
                <a:endParaRPr lang="de-DE" dirty="0" smtClean="0"/>
              </a:p>
              <a:p>
                <a:pPr marL="0" lvl="0" indent="0">
                  <a:buNone/>
                </a:pPr>
                <a:r>
                  <a:rPr lang="de-DE" dirty="0" smtClean="0"/>
                  <a:t>Query Q</a:t>
                </a:r>
              </a:p>
              <a:p>
                <a:pPr marL="0" lvl="0" indent="0">
                  <a:buNone/>
                </a:pPr>
                <a:r>
                  <a:rPr lang="de-DE" dirty="0" smtClean="0"/>
                  <a:t> </a:t>
                </a:r>
                <a:endParaRPr lang="de-DE" dirty="0"/>
              </a:p>
              <a:p>
                <a:pPr marL="0" lvl="0" indent="0">
                  <a:buNone/>
                </a:pPr>
                <a:r>
                  <a:rPr lang="de-DE" i="1" dirty="0" smtClean="0">
                    <a:solidFill>
                      <a:srgbClr val="339933"/>
                    </a:solidFill>
                  </a:rPr>
                  <a:t>	“The </a:t>
                </a:r>
                <a:r>
                  <a:rPr lang="de-DE" i="1" dirty="0" err="1" smtClean="0">
                    <a:solidFill>
                      <a:srgbClr val="339933"/>
                    </a:solidFill>
                  </a:rPr>
                  <a:t>set</a:t>
                </a:r>
                <a:r>
                  <a:rPr lang="de-DE" i="1" dirty="0" smtClean="0">
                    <a:solidFill>
                      <a:srgbClr val="339933"/>
                    </a:solidFill>
                  </a:rPr>
                  <a:t> </a:t>
                </a:r>
                <a:r>
                  <a:rPr lang="de-DE" i="1" dirty="0" err="1" smtClean="0">
                    <a:solidFill>
                      <a:srgbClr val="339933"/>
                    </a:solidFill>
                  </a:rPr>
                  <a:t>of</a:t>
                </a:r>
                <a:r>
                  <a:rPr lang="de-DE" i="1" dirty="0" smtClean="0">
                    <a:solidFill>
                      <a:srgbClr val="339933"/>
                    </a:solidFill>
                  </a:rPr>
                  <a:t> </a:t>
                </a:r>
                <a:r>
                  <a:rPr lang="de-DE" i="1" dirty="0" err="1" smtClean="0">
                    <a:solidFill>
                      <a:srgbClr val="339933"/>
                    </a:solidFill>
                  </a:rPr>
                  <a:t>answers</a:t>
                </a:r>
                <a:r>
                  <a:rPr lang="de-DE" i="1" dirty="0" smtClean="0">
                    <a:solidFill>
                      <a:srgbClr val="339933"/>
                    </a:solidFill>
                  </a:rPr>
                  <a:t> </a:t>
                </a:r>
                <a:r>
                  <a:rPr lang="de-DE" i="1" dirty="0" err="1" smtClean="0">
                    <a:solidFill>
                      <a:srgbClr val="339933"/>
                    </a:solidFill>
                  </a:rPr>
                  <a:t>to</a:t>
                </a:r>
                <a:r>
                  <a:rPr lang="de-DE" i="1" dirty="0" smtClean="0">
                    <a:solidFill>
                      <a:srgbClr val="339933"/>
                    </a:solidFill>
                  </a:rPr>
                  <a:t> Q </a:t>
                </a:r>
                <a:r>
                  <a:rPr lang="de-DE" i="1" dirty="0" err="1" smtClean="0">
                    <a:solidFill>
                      <a:srgbClr val="339933"/>
                    </a:solidFill>
                  </a:rPr>
                  <a:t>is</a:t>
                </a:r>
                <a:r>
                  <a:rPr lang="de-DE" i="1" dirty="0" smtClean="0">
                    <a:solidFill>
                      <a:srgbClr val="339933"/>
                    </a:solidFill>
                  </a:rPr>
                  <a:t> </a:t>
                </a:r>
                <a:r>
                  <a:rPr lang="de-DE" i="1" dirty="0" err="1" smtClean="0">
                    <a:solidFill>
                      <a:srgbClr val="339933"/>
                    </a:solidFill>
                  </a:rPr>
                  <a:t>complete</a:t>
                </a:r>
                <a:r>
                  <a:rPr lang="de-DE" i="1" dirty="0" smtClean="0">
                    <a:solidFill>
                      <a:srgbClr val="339933"/>
                    </a:solidFill>
                  </a:rPr>
                  <a:t>“</a:t>
                </a:r>
              </a:p>
              <a:p>
                <a:pPr lvl="0"/>
                <a:endParaRPr lang="de-DE" dirty="0" smtClean="0"/>
              </a:p>
              <a:p>
                <a:pPr marL="0" lvl="0" indent="0">
                  <a:buNone/>
                </a:pPr>
                <a:r>
                  <a:rPr lang="de-DE" dirty="0" smtClean="0">
                    <a:solidFill>
                      <a:schemeClr val="bg2">
                        <a:lumMod val="25000"/>
                      </a:schemeClr>
                    </a:solidFill>
                  </a:rPr>
                  <a:t>Notation</a:t>
                </a:r>
                <a:r>
                  <a:rPr lang="de-DE" dirty="0" smtClean="0"/>
                  <a:t>:   </a:t>
                </a:r>
                <a:r>
                  <a:rPr lang="de-DE" dirty="0" err="1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Compl</a:t>
                </a:r>
                <a:r>
                  <a:rPr lang="de-DE" dirty="0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(Q)</a:t>
                </a:r>
                <a:endParaRPr lang="de-DE" dirty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</a:endParaRPr>
              </a:p>
              <a:p>
                <a:pPr lvl="0"/>
                <a:endParaRPr lang="de-DE" dirty="0" smtClean="0"/>
              </a:p>
              <a:p>
                <a:pPr marL="0" lvl="0" indent="0">
                  <a:buNone/>
                </a:pPr>
                <a:r>
                  <a:rPr lang="de-DE" dirty="0" err="1" smtClean="0">
                    <a:solidFill>
                      <a:schemeClr val="bg2">
                        <a:lumMod val="25000"/>
                      </a:schemeClr>
                    </a:solidFill>
                  </a:rPr>
                  <a:t>Semantics</a:t>
                </a:r>
                <a:r>
                  <a:rPr lang="de-DE" dirty="0" smtClean="0"/>
                  <a:t>:</a:t>
                </a:r>
              </a:p>
              <a:p>
                <a:pPr marL="457200" lvl="1" indent="0">
                  <a:buNone/>
                </a:pPr>
                <a:r>
                  <a:rPr lang="de-DE" dirty="0" smtClean="0">
                    <a:latin typeface="Cambria Math" pitchFamily="18" charset="0"/>
                    <a:ea typeface="Cambria Math" pitchFamily="18" charset="0"/>
                  </a:rPr>
                  <a:t>	(D</a:t>
                </a:r>
                <a:r>
                  <a:rPr lang="de-DE" baseline="30000" dirty="0" smtClean="0">
                    <a:latin typeface="Cambria Math" pitchFamily="18" charset="0"/>
                    <a:ea typeface="Cambria Math" pitchFamily="18" charset="0"/>
                  </a:rPr>
                  <a:t>i</a:t>
                </a:r>
                <a:r>
                  <a:rPr lang="de-DE" dirty="0" smtClean="0">
                    <a:latin typeface="Cambria Math" pitchFamily="18" charset="0"/>
                    <a:ea typeface="Cambria Math" pitchFamily="18" charset="0"/>
                  </a:rPr>
                  <a:t>, D</a:t>
                </a:r>
                <a:r>
                  <a:rPr lang="de-DE" baseline="30000" dirty="0" smtClean="0">
                    <a:latin typeface="Cambria Math" pitchFamily="18" charset="0"/>
                    <a:ea typeface="Cambria Math" pitchFamily="18" charset="0"/>
                  </a:rPr>
                  <a:t>a</a:t>
                </a:r>
                <a:r>
                  <a:rPr lang="de-DE" dirty="0" smtClean="0">
                    <a:latin typeface="Cambria Math" pitchFamily="18" charset="0"/>
                    <a:ea typeface="Cambria Math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itchFamily="18" charset="0"/>
                        <a:ea typeface="Cambria Math" pitchFamily="18" charset="0"/>
                      </a:rPr>
                      <m:t>⊨</m:t>
                    </m:r>
                    <m:r>
                      <a:rPr lang="de-DE" b="0" i="0" smtClean="0">
                        <a:latin typeface="Cambria Math" pitchFamily="18" charset="0"/>
                        <a:ea typeface="Cambria Math" pitchFamily="18" charset="0"/>
                      </a:rPr>
                      <m:t> </m:t>
                    </m:r>
                  </m:oMath>
                </a14:m>
                <a:r>
                  <a:rPr lang="de-DE" dirty="0" err="1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Compl</a:t>
                </a:r>
                <a:r>
                  <a:rPr lang="de-DE" dirty="0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(Q) </a:t>
                </a:r>
                <a:r>
                  <a:rPr lang="de-DE" dirty="0" smtClean="0">
                    <a:latin typeface="Cambria Math" pitchFamily="18" charset="0"/>
                    <a:ea typeface="Cambria Math" pitchFamily="18" charset="0"/>
                  </a:rPr>
                  <a:t>     </a:t>
                </a:r>
                <a:r>
                  <a:rPr lang="de-DE" dirty="0" err="1" smtClean="0">
                    <a:latin typeface="Cambria Math" pitchFamily="18" charset="0"/>
                    <a:ea typeface="Cambria Math" pitchFamily="18" charset="0"/>
                  </a:rPr>
                  <a:t>iff</a:t>
                </a:r>
                <a:r>
                  <a:rPr lang="de-DE" dirty="0" smtClean="0">
                    <a:latin typeface="Cambria Math" pitchFamily="18" charset="0"/>
                    <a:ea typeface="Cambria Math" pitchFamily="18" charset="0"/>
                  </a:rPr>
                  <a:t>       Q(D</a:t>
                </a:r>
                <a:r>
                  <a:rPr lang="de-DE" baseline="30000" dirty="0" smtClean="0">
                    <a:latin typeface="Cambria Math" pitchFamily="18" charset="0"/>
                    <a:ea typeface="Cambria Math" pitchFamily="18" charset="0"/>
                  </a:rPr>
                  <a:t>i</a:t>
                </a:r>
                <a:r>
                  <a:rPr lang="de-DE" dirty="0" smtClean="0">
                    <a:latin typeface="Cambria Math" pitchFamily="18" charset="0"/>
                    <a:ea typeface="Cambria Math" pitchFamily="18" charset="0"/>
                  </a:rPr>
                  <a:t>) = Q(D</a:t>
                </a:r>
                <a:r>
                  <a:rPr lang="de-DE" baseline="30000" dirty="0" smtClean="0">
                    <a:latin typeface="Cambria Math" pitchFamily="18" charset="0"/>
                    <a:ea typeface="Cambria Math" pitchFamily="18" charset="0"/>
                  </a:rPr>
                  <a:t>a</a:t>
                </a:r>
                <a:r>
                  <a:rPr lang="de-DE" dirty="0" smtClean="0">
                    <a:latin typeface="Cambria Math" pitchFamily="18" charset="0"/>
                    <a:ea typeface="Cambria Math" pitchFamily="18" charset="0"/>
                  </a:rPr>
                  <a:t>)</a:t>
                </a:r>
              </a:p>
              <a:p>
                <a:pPr lvl="0"/>
                <a:endParaRPr lang="de-DE" dirty="0" smtClean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30.08.2011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Completeness of Queries over Incomplete Databases</a:t>
            </a:r>
            <a:endParaRPr lang="en-GB">
              <a:latin typeface="Impact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AD13C4-5D9B-4210-98D0-C0EDA036A409}" type="slidenum">
              <a:rPr lang="en-GB" smtClean="0"/>
              <a:pPr>
                <a:defRPr/>
              </a:pPr>
              <a:t>11</a:t>
            </a:fld>
            <a:endParaRPr lang="en-GB"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5934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Table Completeness (Levy 1996)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 smtClean="0"/>
                  <a:t>Table     </a:t>
                </a:r>
                <a:r>
                  <a:rPr lang="en-GB" dirty="0" smtClean="0">
                    <a:latin typeface="Cambria Math" pitchFamily="18" charset="0"/>
                    <a:ea typeface="Cambria Math" pitchFamily="18" charset="0"/>
                    <a:cs typeface="Courier New" pitchFamily="49" charset="0"/>
                  </a:rPr>
                  <a:t>pupil(</a:t>
                </a:r>
                <a:r>
                  <a:rPr lang="en-GB" dirty="0" err="1" smtClean="0">
                    <a:latin typeface="Cambria Math" pitchFamily="18" charset="0"/>
                    <a:ea typeface="Cambria Math" pitchFamily="18" charset="0"/>
                    <a:cs typeface="Courier New" pitchFamily="49" charset="0"/>
                  </a:rPr>
                  <a:t>pname</a:t>
                </a:r>
                <a:r>
                  <a:rPr lang="en-GB" dirty="0" smtClean="0">
                    <a:latin typeface="Cambria Math" pitchFamily="18" charset="0"/>
                    <a:ea typeface="Cambria Math" pitchFamily="18" charset="0"/>
                    <a:cs typeface="Courier New" pitchFamily="49" charset="0"/>
                  </a:rPr>
                  <a:t>,</a:t>
                </a:r>
                <a:r>
                  <a:rPr lang="en-GB" sz="1600" dirty="0">
                    <a:latin typeface="Cambria Math" pitchFamily="18" charset="0"/>
                    <a:ea typeface="Cambria Math" pitchFamily="18" charset="0"/>
                    <a:cs typeface="Courier New" pitchFamily="49" charset="0"/>
                  </a:rPr>
                  <a:t> </a:t>
                </a:r>
                <a:r>
                  <a:rPr lang="en-GB" dirty="0" smtClean="0">
                    <a:latin typeface="Cambria Math" pitchFamily="18" charset="0"/>
                    <a:ea typeface="Cambria Math" pitchFamily="18" charset="0"/>
                    <a:cs typeface="Courier New" pitchFamily="49" charset="0"/>
                  </a:rPr>
                  <a:t>age,</a:t>
                </a:r>
                <a:r>
                  <a:rPr lang="en-GB" sz="1600" dirty="0" smtClean="0">
                    <a:latin typeface="Cambria Math" pitchFamily="18" charset="0"/>
                    <a:ea typeface="Cambria Math" pitchFamily="18" charset="0"/>
                    <a:cs typeface="Courier New" pitchFamily="49" charset="0"/>
                  </a:rPr>
                  <a:t> </a:t>
                </a:r>
                <a:r>
                  <a:rPr lang="en-GB" dirty="0" err="1" smtClean="0">
                    <a:latin typeface="Cambria Math" pitchFamily="18" charset="0"/>
                    <a:ea typeface="Cambria Math" pitchFamily="18" charset="0"/>
                    <a:cs typeface="Courier New" pitchFamily="49" charset="0"/>
                  </a:rPr>
                  <a:t>sname</a:t>
                </a:r>
                <a:r>
                  <a:rPr lang="en-GB" dirty="0">
                    <a:latin typeface="Cambria Math" pitchFamily="18" charset="0"/>
                    <a:ea typeface="Cambria Math" pitchFamily="18" charset="0"/>
                    <a:cs typeface="Courier New" pitchFamily="49" charset="0"/>
                  </a:rPr>
                  <a:t>)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i="1" dirty="0" smtClean="0">
                    <a:solidFill>
                      <a:srgbClr val="339933"/>
                    </a:solidFill>
                  </a:rPr>
                  <a:t>“Our available </a:t>
                </a:r>
                <a:r>
                  <a:rPr lang="en-GB" i="1" dirty="0" err="1" smtClean="0">
                    <a:solidFill>
                      <a:srgbClr val="339933"/>
                    </a:solidFill>
                  </a:rPr>
                  <a:t>db</a:t>
                </a:r>
                <a:r>
                  <a:rPr lang="en-GB" i="1" dirty="0" smtClean="0">
                    <a:solidFill>
                      <a:srgbClr val="339933"/>
                    </a:solidFill>
                  </a:rPr>
                  <a:t> contains all pupils from </a:t>
                </a:r>
                <a:r>
                  <a:rPr lang="en-GB" i="1" dirty="0" err="1" smtClean="0">
                    <a:solidFill>
                      <a:srgbClr val="339933"/>
                    </a:solidFill>
                  </a:rPr>
                  <a:t>Ladin</a:t>
                </a:r>
                <a:r>
                  <a:rPr lang="en-GB" i="1" dirty="0" smtClean="0">
                    <a:solidFill>
                      <a:srgbClr val="339933"/>
                    </a:solidFill>
                  </a:rPr>
                  <a:t> schools”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 smtClean="0"/>
                  <a:t>Formally:</a:t>
                </a:r>
              </a:p>
              <a:p>
                <a:pPr marL="0" indent="0">
                  <a:buNone/>
                </a:pPr>
                <a:endParaRPr lang="en-GB" sz="600" dirty="0" smtClean="0"/>
              </a:p>
              <a:p>
                <a:pPr marL="0" lvl="0" indent="0">
                  <a:buNone/>
                </a:pPr>
                <a:r>
                  <a:rPr lang="en-GB" spc="-100" dirty="0">
                    <a:latin typeface="Courier New" pitchFamily="49" charset="0"/>
                    <a:ea typeface="Lucida Sans Unicode" pitchFamily="2"/>
                    <a:cs typeface="Courier New" pitchFamily="49" charset="0"/>
                  </a:rPr>
                  <a:t>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pc="-100">
                            <a:latin typeface="Cambria Math"/>
                            <a:ea typeface="Cambria Math" pitchFamily="18" charset="0"/>
                            <a:cs typeface="Courier New" pitchFamily="49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de-DE" spc="-100">
                            <a:latin typeface="Cambria Math" pitchFamily="18" charset="0"/>
                            <a:ea typeface="Cambria Math" pitchFamily="18" charset="0"/>
                            <a:cs typeface="Courier New" pitchFamily="49" charset="0"/>
                          </a:rPr>
                          <m:t>pupil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de-DE" spc="-100">
                            <a:latin typeface="Cambria Math" pitchFamily="18" charset="0"/>
                            <a:ea typeface="Cambria Math" pitchFamily="18" charset="0"/>
                            <a:cs typeface="Courier New" pitchFamily="49" charset="0"/>
                          </a:rPr>
                          <m:t>i</m:t>
                        </m:r>
                      </m:sup>
                    </m:sSup>
                    <m:r>
                      <a:rPr lang="de-DE" spc="-100">
                        <a:latin typeface="Cambria Math" pitchFamily="18" charset="0"/>
                        <a:ea typeface="Cambria Math" pitchFamily="18" charset="0"/>
                        <a:cs typeface="Courier New" pitchFamily="49" charset="0"/>
                      </a:rPr>
                      <m:t>(</m:t>
                    </m:r>
                    <m:r>
                      <m:rPr>
                        <m:sty m:val="p"/>
                      </m:rPr>
                      <a:rPr lang="de-DE" spc="-100">
                        <a:latin typeface="Cambria Math" pitchFamily="18" charset="0"/>
                        <a:ea typeface="Cambria Math" pitchFamily="18" charset="0"/>
                        <a:cs typeface="Courier New" pitchFamily="49" charset="0"/>
                      </a:rPr>
                      <m:t>p</m:t>
                    </m:r>
                    <m:r>
                      <a:rPr lang="de-DE" spc="-100">
                        <a:latin typeface="Cambria Math" pitchFamily="18" charset="0"/>
                        <a:ea typeface="Cambria Math" pitchFamily="18" charset="0"/>
                        <a:cs typeface="Courier New" pitchFamily="49" charset="0"/>
                      </a:rPr>
                      <m:t>,</m:t>
                    </m:r>
                    <m:r>
                      <m:rPr>
                        <m:sty m:val="p"/>
                      </m:rPr>
                      <a:rPr lang="de-DE" spc="-100">
                        <a:latin typeface="Cambria Math" pitchFamily="18" charset="0"/>
                        <a:ea typeface="Cambria Math" pitchFamily="18" charset="0"/>
                        <a:cs typeface="Courier New" pitchFamily="49" charset="0"/>
                      </a:rPr>
                      <m:t>a</m:t>
                    </m:r>
                    <m:r>
                      <a:rPr lang="de-DE" spc="-100">
                        <a:latin typeface="Cambria Math" pitchFamily="18" charset="0"/>
                        <a:ea typeface="Cambria Math" pitchFamily="18" charset="0"/>
                        <a:cs typeface="Courier New" pitchFamily="49" charset="0"/>
                      </a:rPr>
                      <m:t>,</m:t>
                    </m:r>
                    <m:r>
                      <m:rPr>
                        <m:sty m:val="p"/>
                      </m:rPr>
                      <a:rPr lang="de-DE" spc="-100">
                        <a:latin typeface="Cambria Math" pitchFamily="18" charset="0"/>
                        <a:ea typeface="Cambria Math" pitchFamily="18" charset="0"/>
                        <a:cs typeface="Courier New" pitchFamily="49" charset="0"/>
                      </a:rPr>
                      <m:t>s</m:t>
                    </m:r>
                    <m:r>
                      <a:rPr lang="de-DE" spc="-100">
                        <a:latin typeface="Cambria Math" pitchFamily="18" charset="0"/>
                        <a:ea typeface="Cambria Math" pitchFamily="18" charset="0"/>
                        <a:cs typeface="Courier New" pitchFamily="49" charset="0"/>
                      </a:rPr>
                      <m:t>)∧</m:t>
                    </m:r>
                    <m:sSup>
                      <m:sSupPr>
                        <m:ctrlPr>
                          <a:rPr lang="en-GB" i="1" spc="-100">
                            <a:latin typeface="Cambria Math"/>
                            <a:ea typeface="Cambria Math" pitchFamily="18" charset="0"/>
                            <a:cs typeface="Courier New" pitchFamily="49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de-DE" spc="-100">
                            <a:latin typeface="Cambria Math" pitchFamily="18" charset="0"/>
                            <a:ea typeface="Cambria Math" pitchFamily="18" charset="0"/>
                            <a:cs typeface="Courier New" pitchFamily="49" charset="0"/>
                          </a:rPr>
                          <m:t>school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de-DE" spc="-100">
                            <a:latin typeface="Cambria Math" pitchFamily="18" charset="0"/>
                            <a:ea typeface="Cambria Math" pitchFamily="18" charset="0"/>
                            <a:cs typeface="Courier New" pitchFamily="49" charset="0"/>
                          </a:rPr>
                          <m:t>i</m:t>
                        </m:r>
                      </m:sup>
                    </m:sSup>
                    <m:r>
                      <a:rPr lang="de-DE" spc="-100">
                        <a:latin typeface="Cambria Math" pitchFamily="18" charset="0"/>
                        <a:ea typeface="Cambria Math" pitchFamily="18" charset="0"/>
                        <a:cs typeface="Courier New" pitchFamily="49" charset="0"/>
                      </a:rPr>
                      <m:t>(</m:t>
                    </m:r>
                    <m:r>
                      <m:rPr>
                        <m:sty m:val="p"/>
                      </m:rPr>
                      <a:rPr lang="de-DE" spc="-100">
                        <a:latin typeface="Cambria Math" pitchFamily="18" charset="0"/>
                        <a:ea typeface="Cambria Math" pitchFamily="18" charset="0"/>
                        <a:cs typeface="Courier New" pitchFamily="49" charset="0"/>
                      </a:rPr>
                      <m:t>s</m:t>
                    </m:r>
                    <m:r>
                      <a:rPr lang="de-DE" spc="-100">
                        <a:latin typeface="Cambria Math" pitchFamily="18" charset="0"/>
                        <a:ea typeface="Cambria Math" pitchFamily="18" charset="0"/>
                        <a:cs typeface="Courier New" pitchFamily="49" charset="0"/>
                      </a:rPr>
                      <m:t>,</m:t>
                    </m:r>
                    <m:r>
                      <m:rPr>
                        <m:sty m:val="p"/>
                      </m:rPr>
                      <a:rPr lang="de-DE" spc="-100">
                        <a:latin typeface="Cambria Math" pitchFamily="18" charset="0"/>
                        <a:ea typeface="Cambria Math" pitchFamily="18" charset="0"/>
                        <a:cs typeface="Courier New" pitchFamily="49" charset="0"/>
                      </a:rPr>
                      <m:t>t</m:t>
                    </m:r>
                    <m:sSup>
                      <m:sSupPr>
                        <m:ctrlPr>
                          <a:rPr lang="de-DE" i="1" spc="-100" smtClean="0">
                            <a:latin typeface="Cambria Math"/>
                            <a:ea typeface="Cambria Math" pitchFamily="18" charset="0"/>
                            <a:cs typeface="Courier New" pitchFamily="49" charset="0"/>
                          </a:rPr>
                        </m:ctrlPr>
                      </m:sSupPr>
                      <m:e>
                        <m:r>
                          <a:rPr lang="de-DE" spc="-100">
                            <a:latin typeface="Cambria Math" pitchFamily="18" charset="0"/>
                            <a:ea typeface="Cambria Math" pitchFamily="18" charset="0"/>
                            <a:cs typeface="Courier New" pitchFamily="49" charset="0"/>
                          </a:rPr>
                          <m:t>,</m:t>
                        </m:r>
                        <m:r>
                          <a:rPr lang="de-DE" b="0" i="0" spc="-100" smtClean="0">
                            <a:latin typeface="Cambria Math"/>
                            <a:ea typeface="Cambria Math" pitchFamily="18" charset="0"/>
                            <a:cs typeface="Courier New" pitchFamily="49" charset="0"/>
                          </a:rPr>
                          <m:t> </m:t>
                        </m:r>
                      </m:e>
                      <m:sup>
                        <m:r>
                          <a:rPr lang="de-DE" spc="-100">
                            <a:latin typeface="Cambria Math" pitchFamily="18" charset="0"/>
                            <a:ea typeface="Cambria Math" pitchFamily="18" charset="0"/>
                            <a:cs typeface="Courier New" pitchFamily="49" charset="0"/>
                          </a:rPr>
                          <m:t>′</m:t>
                        </m:r>
                      </m:sup>
                    </m:sSup>
                    <m:r>
                      <m:rPr>
                        <m:sty m:val="p"/>
                      </m:rPr>
                      <a:rPr lang="de-DE" spc="-100">
                        <a:latin typeface="Cambria Math" pitchFamily="18" charset="0"/>
                        <a:ea typeface="Cambria Math" pitchFamily="18" charset="0"/>
                        <a:cs typeface="Courier New" pitchFamily="49" charset="0"/>
                      </a:rPr>
                      <m:t>Ladin</m:t>
                    </m:r>
                    <m:r>
                      <a:rPr lang="de-DE" spc="-100">
                        <a:latin typeface="Cambria Math" pitchFamily="18" charset="0"/>
                        <a:ea typeface="Cambria Math" pitchFamily="18" charset="0"/>
                        <a:cs typeface="Courier New" pitchFamily="49" charset="0"/>
                      </a:rPr>
                      <m:t>′)→</m:t>
                    </m:r>
                    <m:sSup>
                      <m:sSupPr>
                        <m:ctrlPr>
                          <a:rPr lang="en-GB" i="1" spc="-100">
                            <a:latin typeface="Cambria Math"/>
                            <a:ea typeface="Cambria Math" pitchFamily="18" charset="0"/>
                            <a:cs typeface="Courier New" pitchFamily="49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de-DE" spc="-100">
                            <a:latin typeface="Cambria Math" pitchFamily="18" charset="0"/>
                            <a:ea typeface="Cambria Math" pitchFamily="18" charset="0"/>
                            <a:cs typeface="Courier New" pitchFamily="49" charset="0"/>
                          </a:rPr>
                          <m:t>pupil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de-DE" spc="-100">
                            <a:latin typeface="Cambria Math" pitchFamily="18" charset="0"/>
                            <a:ea typeface="Cambria Math" pitchFamily="18" charset="0"/>
                            <a:cs typeface="Courier New" pitchFamily="49" charset="0"/>
                          </a:rPr>
                          <m:t>a</m:t>
                        </m:r>
                      </m:sup>
                    </m:sSup>
                    <m:r>
                      <a:rPr lang="de-DE" spc="-100">
                        <a:latin typeface="Cambria Math" pitchFamily="18" charset="0"/>
                        <a:ea typeface="Cambria Math" pitchFamily="18" charset="0"/>
                        <a:cs typeface="Courier New" pitchFamily="49" charset="0"/>
                      </a:rPr>
                      <m:t>(</m:t>
                    </m:r>
                    <m:r>
                      <m:rPr>
                        <m:sty m:val="p"/>
                      </m:rPr>
                      <a:rPr lang="de-DE" spc="-100">
                        <a:latin typeface="Cambria Math" pitchFamily="18" charset="0"/>
                        <a:ea typeface="Cambria Math" pitchFamily="18" charset="0"/>
                        <a:cs typeface="Courier New" pitchFamily="49" charset="0"/>
                      </a:rPr>
                      <m:t>p</m:t>
                    </m:r>
                    <m:r>
                      <a:rPr lang="de-DE" spc="-100">
                        <a:latin typeface="Cambria Math" pitchFamily="18" charset="0"/>
                        <a:ea typeface="Cambria Math" pitchFamily="18" charset="0"/>
                        <a:cs typeface="Courier New" pitchFamily="49" charset="0"/>
                      </a:rPr>
                      <m:t>,</m:t>
                    </m:r>
                    <m:r>
                      <m:rPr>
                        <m:sty m:val="p"/>
                      </m:rPr>
                      <a:rPr lang="de-DE" spc="-100">
                        <a:latin typeface="Cambria Math" pitchFamily="18" charset="0"/>
                        <a:ea typeface="Cambria Math" pitchFamily="18" charset="0"/>
                        <a:cs typeface="Courier New" pitchFamily="49" charset="0"/>
                      </a:rPr>
                      <m:t>a</m:t>
                    </m:r>
                    <m:r>
                      <a:rPr lang="de-DE" spc="-100">
                        <a:latin typeface="Cambria Math" pitchFamily="18" charset="0"/>
                        <a:ea typeface="Cambria Math" pitchFamily="18" charset="0"/>
                        <a:cs typeface="Courier New" pitchFamily="49" charset="0"/>
                      </a:rPr>
                      <m:t>,</m:t>
                    </m:r>
                    <m:r>
                      <m:rPr>
                        <m:sty m:val="p"/>
                      </m:rPr>
                      <a:rPr lang="de-DE" spc="-100">
                        <a:latin typeface="Cambria Math" pitchFamily="18" charset="0"/>
                        <a:ea typeface="Cambria Math" pitchFamily="18" charset="0"/>
                        <a:cs typeface="Courier New" pitchFamily="49" charset="0"/>
                      </a:rPr>
                      <m:t>s</m:t>
                    </m:r>
                    <m:r>
                      <a:rPr lang="de-DE" spc="-100">
                        <a:latin typeface="Cambria Math" pitchFamily="18" charset="0"/>
                        <a:ea typeface="Cambria Math" pitchFamily="18" charset="0"/>
                        <a:cs typeface="Courier New" pitchFamily="49" charset="0"/>
                      </a:rPr>
                      <m:t>)</m:t>
                    </m:r>
                  </m:oMath>
                </a14:m>
                <a:endParaRPr lang="en-GB" spc="-100" dirty="0">
                  <a:latin typeface="Cambria Math" pitchFamily="18" charset="0"/>
                  <a:ea typeface="Cambria Math" pitchFamily="18" charset="0"/>
                  <a:cs typeface="Courier New" pitchFamily="49" charset="0"/>
                </a:endParaRPr>
              </a:p>
              <a:p>
                <a:pPr marL="0" indent="0">
                  <a:buNone/>
                </a:pPr>
                <a:endParaRPr lang="en-GB" dirty="0" smtClean="0"/>
              </a:p>
              <a:p>
                <a:pPr marL="0" indent="0">
                  <a:buNone/>
                </a:pPr>
                <a:r>
                  <a:rPr lang="en-GB" i="1" dirty="0" smtClean="0">
                    <a:solidFill>
                      <a:srgbClr val="339933"/>
                    </a:solidFill>
                  </a:rPr>
                  <a:t>“If (p, a, s) is a </a:t>
                </a:r>
                <a:r>
                  <a:rPr lang="en-GB" i="1" dirty="0" err="1" smtClean="0">
                    <a:solidFill>
                      <a:srgbClr val="339933"/>
                    </a:solidFill>
                  </a:rPr>
                  <a:t>Ladin</a:t>
                </a:r>
                <a:r>
                  <a:rPr lang="en-GB" i="1" dirty="0" smtClean="0">
                    <a:solidFill>
                      <a:srgbClr val="339933"/>
                    </a:solidFill>
                  </a:rPr>
                  <a:t> pupil according to the ideal </a:t>
                </a:r>
                <a:r>
                  <a:rPr lang="en-GB" i="1" dirty="0" err="1" smtClean="0">
                    <a:solidFill>
                      <a:srgbClr val="339933"/>
                    </a:solidFill>
                  </a:rPr>
                  <a:t>db</a:t>
                </a:r>
                <a:r>
                  <a:rPr lang="en-GB" i="1" dirty="0" smtClean="0">
                    <a:solidFill>
                      <a:srgbClr val="339933"/>
                    </a:solidFill>
                  </a:rPr>
                  <a:t>,</a:t>
                </a:r>
              </a:p>
              <a:p>
                <a:pPr marL="0" indent="0">
                  <a:buNone/>
                </a:pPr>
                <a:r>
                  <a:rPr lang="en-GB" i="1" dirty="0">
                    <a:solidFill>
                      <a:srgbClr val="339933"/>
                    </a:solidFill>
                  </a:rPr>
                  <a:t> </a:t>
                </a:r>
                <a:r>
                  <a:rPr lang="en-GB" i="1" dirty="0" smtClean="0">
                    <a:solidFill>
                      <a:srgbClr val="339933"/>
                    </a:solidFill>
                  </a:rPr>
                  <a:t>    then (p, a, s) is a pupil in the available </a:t>
                </a:r>
                <a:r>
                  <a:rPr lang="en-GB" i="1" dirty="0" err="1" smtClean="0">
                    <a:solidFill>
                      <a:srgbClr val="339933"/>
                    </a:solidFill>
                  </a:rPr>
                  <a:t>db</a:t>
                </a:r>
                <a:r>
                  <a:rPr lang="en-GB" i="1" dirty="0" smtClean="0">
                    <a:solidFill>
                      <a:srgbClr val="339933"/>
                    </a:solidFill>
                  </a:rPr>
                  <a:t>”</a:t>
                </a:r>
                <a:endParaRPr lang="en-GB" i="1" dirty="0">
                  <a:solidFill>
                    <a:srgbClr val="339933"/>
                  </a:solidFill>
                </a:endParaRP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101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30.08.2011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Completeness of Queries over Incomplete Databases</a:t>
            </a:r>
            <a:endParaRPr lang="en-GB">
              <a:latin typeface="Impact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AD13C4-5D9B-4210-98D0-C0EDA036A409}" type="slidenum">
              <a:rPr lang="en-GB" smtClean="0"/>
              <a:pPr>
                <a:defRPr/>
              </a:pPr>
              <a:t>12</a:t>
            </a:fld>
            <a:endParaRPr lang="en-GB">
              <a:latin typeface="Impact" pitchFamily="34" charset="0"/>
            </a:endParaRPr>
          </a:p>
        </p:txBody>
      </p:sp>
      <p:sp>
        <p:nvSpPr>
          <p:cNvPr id="9" name="Wolkenförmige Legende 8"/>
          <p:cNvSpPr/>
          <p:nvPr/>
        </p:nvSpPr>
        <p:spPr bwMode="auto">
          <a:xfrm>
            <a:off x="4673600" y="5130800"/>
            <a:ext cx="4470400" cy="1193800"/>
          </a:xfrm>
          <a:prstGeom prst="cloudCallout">
            <a:avLst>
              <a:gd name="adj1" fmla="val 8943"/>
              <a:gd name="adj2" fmla="val -150682"/>
            </a:avLst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GB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Times New Roman" pitchFamily="18" charset="0"/>
              </a:rPr>
              <a:t>This is a full TGD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dirty="0" smtClean="0">
                <a:cs typeface="Times New Roman" pitchFamily="18" charset="0"/>
              </a:rPr>
              <a:t>(= tuple generating dependency)</a:t>
            </a:r>
            <a:endParaRPr kumimoji="1" lang="en-GB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7858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Table Completeness (</a:t>
            </a:r>
            <a:r>
              <a:rPr lang="en-GB" dirty="0" err="1" smtClean="0"/>
              <a:t>Cntd</a:t>
            </a:r>
            <a:r>
              <a:rPr lang="en-GB" dirty="0" smtClean="0"/>
              <a:t>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469900" y="1219200"/>
                <a:ext cx="8470900" cy="48006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sz="2100" i="1" dirty="0" smtClean="0">
                    <a:solidFill>
                      <a:srgbClr val="339933"/>
                    </a:solidFill>
                  </a:rPr>
                  <a:t>“Our available </a:t>
                </a:r>
                <a:r>
                  <a:rPr lang="en-GB" sz="2100" i="1" dirty="0" err="1">
                    <a:solidFill>
                      <a:srgbClr val="339933"/>
                    </a:solidFill>
                  </a:rPr>
                  <a:t>db</a:t>
                </a:r>
                <a:r>
                  <a:rPr lang="en-GB" sz="2100" i="1" dirty="0">
                    <a:solidFill>
                      <a:srgbClr val="339933"/>
                    </a:solidFill>
                  </a:rPr>
                  <a:t> contains all </a:t>
                </a:r>
                <a:r>
                  <a:rPr lang="en-GB" sz="2100" i="1" dirty="0" smtClean="0">
                    <a:solidFill>
                      <a:srgbClr val="339933"/>
                    </a:solidFill>
                  </a:rPr>
                  <a:t>pupils </a:t>
                </a:r>
                <a:r>
                  <a:rPr lang="en-GB" sz="2100" i="1" dirty="0">
                    <a:solidFill>
                      <a:srgbClr val="339933"/>
                    </a:solidFill>
                  </a:rPr>
                  <a:t>from </a:t>
                </a:r>
                <a:r>
                  <a:rPr lang="en-GB" sz="2100" i="1" dirty="0" err="1">
                    <a:solidFill>
                      <a:srgbClr val="339933"/>
                    </a:solidFill>
                  </a:rPr>
                  <a:t>Ladin</a:t>
                </a:r>
                <a:r>
                  <a:rPr lang="en-GB" sz="2100" i="1" dirty="0">
                    <a:solidFill>
                      <a:srgbClr val="339933"/>
                    </a:solidFill>
                  </a:rPr>
                  <a:t> schools”</a:t>
                </a:r>
              </a:p>
              <a:p>
                <a:pPr marL="0" indent="0">
                  <a:buNone/>
                </a:pPr>
                <a:endParaRPr lang="en-GB" sz="2100" dirty="0" smtClean="0"/>
              </a:p>
              <a:p>
                <a:pPr marL="0" lvl="0" indent="0">
                  <a:buNone/>
                </a:pPr>
                <a:r>
                  <a:rPr lang="en-GB" sz="2100" dirty="0" smtClean="0">
                    <a:solidFill>
                      <a:schemeClr val="bg2">
                        <a:lumMod val="25000"/>
                      </a:schemeClr>
                    </a:solidFill>
                  </a:rPr>
                  <a:t>TGD:</a:t>
                </a:r>
              </a:p>
              <a:p>
                <a:pPr marL="0" lvl="0" indent="0">
                  <a:buNone/>
                </a:pPr>
                <a:r>
                  <a:rPr lang="de-DE" sz="2100" dirty="0"/>
                  <a:t> </a:t>
                </a:r>
                <a:r>
                  <a:rPr lang="de-DE" sz="2100" dirty="0" smtClean="0"/>
                  <a:t>          </a:t>
                </a:r>
                <a14:m>
                  <m:oMath xmlns:m="http://schemas.openxmlformats.org/officeDocument/2006/math">
                    <m:r>
                      <a:rPr lang="de-DE" sz="2100" i="1" smtClean="0">
                        <a:latin typeface="Cambria Math"/>
                        <a:ea typeface="Cambria Math"/>
                      </a:rPr>
                      <m:t>𝜏</m:t>
                    </m:r>
                  </m:oMath>
                </a14:m>
                <a:r>
                  <a:rPr lang="de-DE" sz="2100" baseline="-25000" dirty="0"/>
                  <a:t>c </a:t>
                </a:r>
                <a14:m>
                  <m:oMath xmlns:m="http://schemas.openxmlformats.org/officeDocument/2006/math">
                    <m:r>
                      <a:rPr lang="de-DE" sz="2100" b="0" i="0" smtClean="0">
                        <a:latin typeface="Cambria Math"/>
                      </a:rPr>
                      <m:t>  = </m:t>
                    </m:r>
                    <m:sSup>
                      <m:sSupPr>
                        <m:ctrlPr>
                          <a:rPr lang="en-GB" sz="2100" i="1">
                            <a:latin typeface="Cambria Math"/>
                          </a:rPr>
                        </m:ctrlPr>
                      </m:sSupPr>
                      <m:e>
                        <m:r>
                          <a:rPr lang="de-DE" sz="2100" b="0" i="1" smtClean="0">
                            <a:latin typeface="Cambria Math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de-DE" sz="2100" i="1" smtClean="0">
                            <a:latin typeface="Cambria Math"/>
                          </a:rPr>
                          <m:t>pupil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de-DE" sz="2100">
                            <a:latin typeface="Cambria Math"/>
                          </a:rPr>
                          <m:t>i</m:t>
                        </m:r>
                      </m:sup>
                    </m:sSup>
                    <m:r>
                      <a:rPr lang="de-DE" sz="210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de-DE" sz="2100" b="0" i="0" smtClean="0">
                        <a:latin typeface="Cambria Math"/>
                      </a:rPr>
                      <m:t>p</m:t>
                    </m:r>
                    <m:r>
                      <a:rPr lang="de-DE" sz="2100">
                        <a:latin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de-DE" sz="2100">
                        <a:latin typeface="Cambria Math"/>
                      </a:rPr>
                      <m:t>a</m:t>
                    </m:r>
                    <m:r>
                      <a:rPr lang="de-DE" sz="2100">
                        <a:latin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de-DE" sz="2100">
                        <a:latin typeface="Cambria Math"/>
                      </a:rPr>
                      <m:t>s</m:t>
                    </m:r>
                    <m:r>
                      <a:rPr lang="de-DE" sz="2100">
                        <a:latin typeface="Cambria Math"/>
                      </a:rPr>
                      <m:t>)∧</m:t>
                    </m:r>
                    <m:sSup>
                      <m:sSupPr>
                        <m:ctrlPr>
                          <a:rPr lang="en-GB" sz="21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de-DE" sz="2100">
                            <a:latin typeface="Cambria Math"/>
                          </a:rPr>
                          <m:t>school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de-DE" sz="2100">
                            <a:latin typeface="Cambria Math"/>
                          </a:rPr>
                          <m:t>i</m:t>
                        </m:r>
                      </m:sup>
                    </m:sSup>
                    <m:r>
                      <a:rPr lang="de-DE" sz="210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de-DE" sz="2100">
                        <a:latin typeface="Cambria Math"/>
                      </a:rPr>
                      <m:t>s</m:t>
                    </m:r>
                    <m:r>
                      <a:rPr lang="de-DE" sz="2100">
                        <a:latin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de-DE" sz="2100">
                        <a:latin typeface="Cambria Math"/>
                      </a:rPr>
                      <m:t>t</m:t>
                    </m:r>
                    <m:sSup>
                      <m:sSupPr>
                        <m:ctrlPr>
                          <a:rPr lang="de-DE" sz="2100" i="1">
                            <a:latin typeface="Cambria Math"/>
                          </a:rPr>
                        </m:ctrlPr>
                      </m:sSupPr>
                      <m:e>
                        <m:r>
                          <a:rPr lang="de-DE" sz="2100">
                            <a:latin typeface="Cambria Math"/>
                          </a:rPr>
                          <m:t>,</m:t>
                        </m:r>
                        <m:r>
                          <a:rPr lang="de-DE" sz="2100" b="0" i="0" smtClean="0">
                            <a:latin typeface="Cambria Math"/>
                          </a:rPr>
                          <m:t> </m:t>
                        </m:r>
                      </m:e>
                      <m:sup>
                        <m:r>
                          <a:rPr lang="de-DE" sz="210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m:rPr>
                        <m:sty m:val="p"/>
                      </m:rPr>
                      <a:rPr lang="de-DE" sz="2100">
                        <a:latin typeface="Cambria Math"/>
                      </a:rPr>
                      <m:t>Ladin</m:t>
                    </m:r>
                    <m:r>
                      <a:rPr lang="de-DE" sz="2100">
                        <a:latin typeface="Cambria Math"/>
                      </a:rPr>
                      <m:t>′)→</m:t>
                    </m:r>
                    <m:sSup>
                      <m:sSupPr>
                        <m:ctrlPr>
                          <a:rPr lang="en-GB" sz="21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de-DE" sz="2100" i="1" smtClean="0">
                            <a:latin typeface="Cambria Math"/>
                          </a:rPr>
                          <m:t>pupil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de-DE" sz="2100">
                            <a:latin typeface="Cambria Math"/>
                          </a:rPr>
                          <m:t>a</m:t>
                        </m:r>
                      </m:sup>
                    </m:sSup>
                    <m:r>
                      <a:rPr lang="de-DE" sz="210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de-DE" sz="2100" b="0" i="0" smtClean="0">
                        <a:latin typeface="Cambria Math"/>
                      </a:rPr>
                      <m:t>p</m:t>
                    </m:r>
                    <m:r>
                      <a:rPr lang="de-DE" sz="2100">
                        <a:latin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de-DE" sz="2100">
                        <a:latin typeface="Cambria Math"/>
                      </a:rPr>
                      <m:t>a</m:t>
                    </m:r>
                    <m:r>
                      <a:rPr lang="de-DE" sz="2100">
                        <a:latin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de-DE" sz="2100">
                        <a:latin typeface="Cambria Math"/>
                      </a:rPr>
                      <m:t>s</m:t>
                    </m:r>
                    <m:r>
                      <a:rPr lang="de-DE" sz="2100">
                        <a:latin typeface="Cambria Math"/>
                      </a:rPr>
                      <m:t>)</m:t>
                    </m:r>
                  </m:oMath>
                </a14:m>
                <a:endParaRPr lang="en-GB" sz="2100" dirty="0"/>
              </a:p>
              <a:p>
                <a:pPr marL="0" indent="0">
                  <a:buNone/>
                </a:pPr>
                <a:endParaRPr lang="en-GB" sz="2100" dirty="0" smtClean="0"/>
              </a:p>
              <a:p>
                <a:pPr marL="0" indent="0">
                  <a:buNone/>
                </a:pPr>
                <a:r>
                  <a:rPr lang="en-GB" sz="2100" dirty="0" smtClean="0">
                    <a:solidFill>
                      <a:schemeClr val="bg2">
                        <a:lumMod val="25000"/>
                      </a:schemeClr>
                    </a:solidFill>
                  </a:rPr>
                  <a:t>Notation:   </a:t>
                </a:r>
              </a:p>
              <a:p>
                <a:pPr marL="0" indent="0">
                  <a:buNone/>
                </a:pPr>
                <a:r>
                  <a:rPr lang="en-GB" sz="2100" dirty="0"/>
                  <a:t> </a:t>
                </a:r>
                <a:r>
                  <a:rPr lang="en-GB" sz="2100" dirty="0" smtClean="0"/>
                  <a:t>          </a:t>
                </a:r>
                <a:r>
                  <a:rPr lang="en-GB" sz="2100" dirty="0" err="1" smtClean="0">
                    <a:latin typeface="Cambria Math" pitchFamily="18" charset="0"/>
                    <a:ea typeface="Cambria Math" pitchFamily="18" charset="0"/>
                  </a:rPr>
                  <a:t>Compl</a:t>
                </a:r>
                <a:r>
                  <a:rPr lang="en-GB" sz="2100" dirty="0" smtClean="0">
                    <a:latin typeface="Cambria Math" pitchFamily="18" charset="0"/>
                    <a:ea typeface="Cambria Math" pitchFamily="18" charset="0"/>
                  </a:rPr>
                  <a:t>(pupil(p, a, s); school(s, t, ‘</a:t>
                </a:r>
                <a:r>
                  <a:rPr lang="en-GB" sz="2100" dirty="0" err="1" smtClean="0">
                    <a:latin typeface="Cambria Math" pitchFamily="18" charset="0"/>
                    <a:ea typeface="Cambria Math" pitchFamily="18" charset="0"/>
                  </a:rPr>
                  <a:t>Ladin</a:t>
                </a:r>
                <a:r>
                  <a:rPr lang="en-GB" sz="2100" dirty="0" smtClean="0">
                    <a:latin typeface="Cambria Math" pitchFamily="18" charset="0"/>
                    <a:ea typeface="Cambria Math" pitchFamily="18" charset="0"/>
                  </a:rPr>
                  <a:t>’)</a:t>
                </a:r>
              </a:p>
              <a:p>
                <a:pPr marL="0" indent="0">
                  <a:buNone/>
                </a:pPr>
                <a:endParaRPr lang="en-GB" sz="2100" dirty="0"/>
              </a:p>
              <a:p>
                <a:pPr marL="0" indent="0">
                  <a:buNone/>
                </a:pPr>
                <a:r>
                  <a:rPr lang="en-GB" sz="2100" dirty="0" smtClean="0">
                    <a:solidFill>
                      <a:schemeClr val="bg2">
                        <a:lumMod val="25000"/>
                      </a:schemeClr>
                    </a:solidFill>
                  </a:rPr>
                  <a:t>Semantics:</a:t>
                </a:r>
              </a:p>
              <a:p>
                <a:pPr marL="0" lvl="0" indent="0">
                  <a:buNone/>
                </a:pPr>
                <a:r>
                  <a:rPr lang="en-GB" sz="2100" dirty="0"/>
                  <a:t>           </a:t>
                </a:r>
                <a:r>
                  <a:rPr lang="de-DE" sz="2100" dirty="0" smtClean="0">
                    <a:latin typeface="Cambria Math" pitchFamily="18" charset="0"/>
                    <a:ea typeface="Cambria Math" pitchFamily="18" charset="0"/>
                  </a:rPr>
                  <a:t>(</a:t>
                </a:r>
                <a:r>
                  <a:rPr lang="de-DE" sz="2100" dirty="0">
                    <a:latin typeface="Cambria Math" pitchFamily="18" charset="0"/>
                    <a:ea typeface="Cambria Math" pitchFamily="18" charset="0"/>
                  </a:rPr>
                  <a:t>D</a:t>
                </a:r>
                <a:r>
                  <a:rPr lang="de-DE" sz="2100" baseline="30000" dirty="0">
                    <a:latin typeface="Cambria Math" pitchFamily="18" charset="0"/>
                    <a:ea typeface="Cambria Math" pitchFamily="18" charset="0"/>
                  </a:rPr>
                  <a:t>i</a:t>
                </a:r>
                <a:r>
                  <a:rPr lang="de-DE" sz="2100" dirty="0">
                    <a:latin typeface="Cambria Math" pitchFamily="18" charset="0"/>
                    <a:ea typeface="Cambria Math" pitchFamily="18" charset="0"/>
                  </a:rPr>
                  <a:t>, D</a:t>
                </a:r>
                <a:r>
                  <a:rPr lang="de-DE" sz="2100" baseline="30000" dirty="0">
                    <a:latin typeface="Cambria Math" pitchFamily="18" charset="0"/>
                    <a:ea typeface="Cambria Math" pitchFamily="18" charset="0"/>
                  </a:rPr>
                  <a:t>a</a:t>
                </a:r>
                <a:r>
                  <a:rPr lang="de-DE" sz="2100" dirty="0">
                    <a:latin typeface="Cambria Math" pitchFamily="18" charset="0"/>
                    <a:ea typeface="Cambria Math" pitchFamily="18" charset="0"/>
                  </a:rPr>
                  <a:t>) </a:t>
                </a:r>
                <a:r>
                  <a:rPr lang="de-DE" sz="2100" dirty="0" smtClean="0">
                    <a:latin typeface="Cambria Math" pitchFamily="18" charset="0"/>
                    <a:ea typeface="Cambria Math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de-DE" sz="2100" i="1">
                        <a:latin typeface="Cambria Math" pitchFamily="18" charset="0"/>
                        <a:ea typeface="Cambria Math" pitchFamily="18" charset="0"/>
                      </a:rPr>
                      <m:t>⊨</m:t>
                    </m:r>
                  </m:oMath>
                </a14:m>
                <a:r>
                  <a:rPr lang="de-DE" sz="2100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de-DE" sz="2100" dirty="0" smtClean="0">
                    <a:latin typeface="Cambria Math" pitchFamily="18" charset="0"/>
                    <a:ea typeface="Cambria Math" pitchFamily="18" charset="0"/>
                  </a:rPr>
                  <a:t> Compl(pupil(p,a,s</a:t>
                </a:r>
                <a:r>
                  <a:rPr lang="de-DE" sz="2100" dirty="0">
                    <a:latin typeface="Cambria Math" pitchFamily="18" charset="0"/>
                    <a:ea typeface="Cambria Math" pitchFamily="18" charset="0"/>
                  </a:rPr>
                  <a:t>); </a:t>
                </a:r>
                <a:r>
                  <a:rPr lang="de-DE" sz="2100" dirty="0" err="1">
                    <a:latin typeface="Cambria Math" pitchFamily="18" charset="0"/>
                    <a:ea typeface="Cambria Math" pitchFamily="18" charset="0"/>
                  </a:rPr>
                  <a:t>school</a:t>
                </a:r>
                <a:r>
                  <a:rPr lang="de-DE" sz="2100" dirty="0">
                    <a:latin typeface="Cambria Math" pitchFamily="18" charset="0"/>
                    <a:ea typeface="Cambria Math" pitchFamily="18" charset="0"/>
                  </a:rPr>
                  <a:t>(s</a:t>
                </a:r>
                <a:r>
                  <a:rPr lang="de-DE" sz="2100" dirty="0" smtClean="0">
                    <a:latin typeface="Cambria Math" pitchFamily="18" charset="0"/>
                    <a:ea typeface="Cambria Math" pitchFamily="18" charset="0"/>
                  </a:rPr>
                  <a:t>, t, ‘</a:t>
                </a:r>
                <a:r>
                  <a:rPr lang="de-DE" sz="2100" dirty="0">
                    <a:latin typeface="Cambria Math" pitchFamily="18" charset="0"/>
                    <a:ea typeface="Cambria Math" pitchFamily="18" charset="0"/>
                  </a:rPr>
                  <a:t>Ladin</a:t>
                </a:r>
                <a:r>
                  <a:rPr lang="de-DE" sz="2100" dirty="0" smtClean="0">
                    <a:latin typeface="Cambria Math" pitchFamily="18" charset="0"/>
                    <a:ea typeface="Cambria Math" pitchFamily="18" charset="0"/>
                  </a:rPr>
                  <a:t>‘))  </a:t>
                </a:r>
              </a:p>
              <a:p>
                <a:pPr marL="0" lvl="0" indent="0">
                  <a:buNone/>
                </a:pPr>
                <a:r>
                  <a:rPr lang="de-DE" sz="2100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de-DE" sz="2100" dirty="0" smtClean="0">
                    <a:latin typeface="Cambria Math" pitchFamily="18" charset="0"/>
                    <a:ea typeface="Cambria Math" pitchFamily="18" charset="0"/>
                  </a:rPr>
                  <a:t>                                              </a:t>
                </a:r>
                <a:r>
                  <a:rPr lang="de-DE" sz="2100" dirty="0" err="1" smtClean="0">
                    <a:latin typeface="Cambria Math" pitchFamily="18" charset="0"/>
                    <a:ea typeface="Cambria Math" pitchFamily="18" charset="0"/>
                  </a:rPr>
                  <a:t>iff</a:t>
                </a:r>
                <a:r>
                  <a:rPr lang="de-DE" sz="2100" dirty="0" smtClean="0">
                    <a:latin typeface="Cambria Math" pitchFamily="18" charset="0"/>
                    <a:ea typeface="Cambria Math" pitchFamily="18" charset="0"/>
                  </a:rPr>
                  <a:t>   </a:t>
                </a:r>
              </a:p>
              <a:p>
                <a:pPr marL="0" lvl="0" indent="0">
                  <a:buNone/>
                </a:pPr>
                <a:r>
                  <a:rPr lang="de-DE" sz="2100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de-DE" sz="2100" dirty="0" smtClean="0">
                    <a:latin typeface="Cambria Math" pitchFamily="18" charset="0"/>
                    <a:ea typeface="Cambria Math" pitchFamily="18" charset="0"/>
                  </a:rPr>
                  <a:t>                                         (</a:t>
                </a:r>
                <a:r>
                  <a:rPr lang="de-DE" sz="2100" dirty="0">
                    <a:latin typeface="Cambria Math" pitchFamily="18" charset="0"/>
                    <a:ea typeface="Cambria Math" pitchFamily="18" charset="0"/>
                  </a:rPr>
                  <a:t>D</a:t>
                </a:r>
                <a:r>
                  <a:rPr lang="de-DE" sz="2100" baseline="30000" dirty="0">
                    <a:latin typeface="Cambria Math" pitchFamily="18" charset="0"/>
                    <a:ea typeface="Cambria Math" pitchFamily="18" charset="0"/>
                  </a:rPr>
                  <a:t>i</a:t>
                </a:r>
                <a:r>
                  <a:rPr lang="de-DE" sz="2100" dirty="0">
                    <a:latin typeface="Cambria Math" pitchFamily="18" charset="0"/>
                    <a:ea typeface="Cambria Math" pitchFamily="18" charset="0"/>
                  </a:rPr>
                  <a:t>, D</a:t>
                </a:r>
                <a:r>
                  <a:rPr lang="de-DE" sz="2100" baseline="30000" dirty="0">
                    <a:latin typeface="Cambria Math" pitchFamily="18" charset="0"/>
                    <a:ea typeface="Cambria Math" pitchFamily="18" charset="0"/>
                  </a:rPr>
                  <a:t>a</a:t>
                </a:r>
                <a:r>
                  <a:rPr lang="de-DE" sz="2100" dirty="0">
                    <a:latin typeface="Cambria Math" pitchFamily="18" charset="0"/>
                    <a:ea typeface="Cambria Math" pitchFamily="18" charset="0"/>
                  </a:rPr>
                  <a:t>)</a:t>
                </a:r>
                <a:r>
                  <a:rPr lang="de-DE" sz="2100" dirty="0" smtClean="0">
                    <a:latin typeface="Cambria Math" pitchFamily="18" charset="0"/>
                    <a:ea typeface="Cambria Math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de-DE" sz="2100" i="1">
                        <a:latin typeface="Cambria Math" pitchFamily="18" charset="0"/>
                        <a:ea typeface="Cambria Math" pitchFamily="18" charset="0"/>
                      </a:rPr>
                      <m:t>⊨</m:t>
                    </m:r>
                    <m:r>
                      <a:rPr lang="de-DE" sz="2100" b="0" i="1" smtClean="0">
                        <a:latin typeface="Cambria Math"/>
                        <a:ea typeface="Cambria Math" pitchFamily="18" charset="0"/>
                      </a:rPr>
                      <m:t> </m:t>
                    </m:r>
                    <m:r>
                      <a:rPr lang="de-DE" sz="2100" i="1">
                        <a:latin typeface="Cambria Math" pitchFamily="18" charset="0"/>
                        <a:ea typeface="Cambria Math" pitchFamily="18" charset="0"/>
                      </a:rPr>
                      <m:t>𝜏</m:t>
                    </m:r>
                  </m:oMath>
                </a14:m>
                <a:r>
                  <a:rPr lang="de-DE" sz="2100" baseline="-25000" dirty="0">
                    <a:latin typeface="Cambria Math" pitchFamily="18" charset="0"/>
                    <a:ea typeface="Cambria Math" pitchFamily="18" charset="0"/>
                  </a:rPr>
                  <a:t>c</a:t>
                </a:r>
              </a:p>
              <a:p>
                <a:pPr marL="0" indent="0">
                  <a:buNone/>
                </a:pPr>
                <a:endParaRPr lang="en-GB" sz="2100" dirty="0" smtClean="0"/>
              </a:p>
              <a:p>
                <a:pPr marL="0" indent="0">
                  <a:buNone/>
                </a:pPr>
                <a:endParaRPr lang="en-GB" sz="2100" dirty="0" smtClean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9900" y="1219200"/>
                <a:ext cx="8470900" cy="4800600"/>
              </a:xfrm>
              <a:blipFill rotWithShape="1">
                <a:blip r:embed="rId2"/>
                <a:stretch>
                  <a:fillRect l="-791" t="-76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30.08.2011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Completeness of Queries over Incomplete Databases</a:t>
            </a:r>
            <a:endParaRPr lang="en-GB">
              <a:latin typeface="Impact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AD13C4-5D9B-4210-98D0-C0EDA036A409}" type="slidenum">
              <a:rPr lang="en-GB" smtClean="0"/>
              <a:pPr>
                <a:defRPr/>
              </a:pPr>
              <a:t>13</a:t>
            </a:fld>
            <a:endParaRPr lang="en-GB"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6169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Completeness</a:t>
            </a:r>
            <a:r>
              <a:rPr lang="de-DE" dirty="0" smtClean="0"/>
              <a:t> </a:t>
            </a:r>
            <a:r>
              <a:rPr lang="de-DE" dirty="0" err="1" smtClean="0"/>
              <a:t>Reasoning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30.08.2011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Completeness of Queries over Incomplete Databases</a:t>
            </a:r>
            <a:endParaRPr lang="en-GB">
              <a:latin typeface="Impact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AD13C4-5D9B-4210-98D0-C0EDA036A409}" type="slidenum">
              <a:rPr lang="en-GB" smtClean="0"/>
              <a:pPr>
                <a:defRPr/>
              </a:pPr>
              <a:t>14</a:t>
            </a:fld>
            <a:endParaRPr lang="en-GB">
              <a:latin typeface="Impact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Inhaltsplatzhalter 2"/>
              <p:cNvSpPr txBox="1">
                <a:spLocks/>
              </p:cNvSpPr>
              <p:nvPr/>
            </p:nvSpPr>
            <p:spPr bwMode="auto">
              <a:xfrm>
                <a:off x="457200" y="1333500"/>
                <a:ext cx="8229600" cy="4800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400">
                    <a:solidFill>
                      <a:srgbClr val="000000"/>
                    </a:solidFill>
                    <a:latin typeface="+mn-lt"/>
                    <a:ea typeface="ＭＳ Ｐゴシック" charset="0"/>
                    <a:cs typeface="ＭＳ Ｐゴシック" pitchFamily="32" charset="-128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400">
                    <a:solidFill>
                      <a:srgbClr val="000000"/>
                    </a:solidFill>
                    <a:latin typeface="+mn-lt"/>
                    <a:ea typeface="ＭＳ Ｐゴシック" charset="0"/>
                    <a:cs typeface="ＭＳ Ｐゴシック" pitchFamily="32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rgbClr val="000000"/>
                    </a:solidFill>
                    <a:latin typeface="+mn-lt"/>
                    <a:ea typeface="ＭＳ Ｐゴシック" charset="0"/>
                    <a:cs typeface="ＭＳ Ｐゴシック" pitchFamily="32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>
                    <a:solidFill>
                      <a:srgbClr val="000000"/>
                    </a:solidFill>
                    <a:latin typeface="+mn-lt"/>
                    <a:ea typeface="ＭＳ Ｐゴシック" charset="0"/>
                    <a:cs typeface="ＭＳ Ｐゴシック" pitchFamily="32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>
                    <a:solidFill>
                      <a:srgbClr val="000000"/>
                    </a:solidFill>
                    <a:latin typeface="+mn-lt"/>
                    <a:ea typeface="ＭＳ Ｐゴシック" charset="0"/>
                    <a:cs typeface="ＭＳ Ｐゴシック" pitchFamily="32" charset="-128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>
                    <a:solidFill>
                      <a:srgbClr val="000000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>
                    <a:solidFill>
                      <a:srgbClr val="000000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>
                    <a:solidFill>
                      <a:srgbClr val="000000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>
                    <a:solidFill>
                      <a:srgbClr val="000000"/>
                    </a:solidFill>
                    <a:latin typeface="+mn-lt"/>
                  </a:defRPr>
                </a:lvl9pPr>
              </a:lstStyle>
              <a:p>
                <a:pPr>
                  <a:buFontTx/>
                  <a:buNone/>
                </a:pPr>
                <a:r>
                  <a:rPr lang="de-DE" sz="2000" dirty="0" err="1" smtClean="0">
                    <a:solidFill>
                      <a:srgbClr val="339933"/>
                    </a:solidFill>
                  </a:rPr>
                  <a:t>We</a:t>
                </a:r>
                <a:r>
                  <a:rPr lang="de-DE" sz="2000" dirty="0" smtClean="0">
                    <a:solidFill>
                      <a:srgbClr val="339933"/>
                    </a:solidFill>
                  </a:rPr>
                  <a:t> </a:t>
                </a:r>
                <a:r>
                  <a:rPr lang="de-DE" sz="2000" dirty="0" err="1" smtClean="0">
                    <a:solidFill>
                      <a:srgbClr val="339933"/>
                    </a:solidFill>
                  </a:rPr>
                  <a:t>have</a:t>
                </a:r>
                <a:r>
                  <a:rPr lang="de-DE" sz="2000" dirty="0" smtClean="0">
                    <a:solidFill>
                      <a:srgbClr val="339933"/>
                    </a:solidFill>
                  </a:rPr>
                  <a:t> </a:t>
                </a:r>
                <a:r>
                  <a:rPr lang="de-DE" sz="2000" dirty="0" err="1" smtClean="0">
                    <a:solidFill>
                      <a:srgbClr val="339933"/>
                    </a:solidFill>
                  </a:rPr>
                  <a:t>complete</a:t>
                </a:r>
                <a:r>
                  <a:rPr lang="de-DE" sz="2000" dirty="0" smtClean="0">
                    <a:solidFill>
                      <a:srgbClr val="339933"/>
                    </a:solidFill>
                  </a:rPr>
                  <a:t> </a:t>
                </a:r>
                <a:r>
                  <a:rPr lang="de-DE" sz="2000" dirty="0" err="1" smtClean="0">
                    <a:solidFill>
                      <a:srgbClr val="0000FF"/>
                    </a:solidFill>
                  </a:rPr>
                  <a:t>data</a:t>
                </a:r>
                <a:r>
                  <a:rPr lang="de-DE" sz="2000" dirty="0" smtClean="0">
                    <a:solidFill>
                      <a:srgbClr val="0000FF"/>
                    </a:solidFill>
                  </a:rPr>
                  <a:t> </a:t>
                </a:r>
                <a:r>
                  <a:rPr lang="de-DE" sz="2000" dirty="0" err="1" smtClean="0">
                    <a:solidFill>
                      <a:srgbClr val="0000FF"/>
                    </a:solidFill>
                  </a:rPr>
                  <a:t>about</a:t>
                </a:r>
                <a:r>
                  <a:rPr lang="de-DE" sz="2000" dirty="0" smtClean="0">
                    <a:solidFill>
                      <a:srgbClr val="0000FF"/>
                    </a:solidFill>
                  </a:rPr>
                  <a:t> </a:t>
                </a:r>
                <a:r>
                  <a:rPr lang="de-DE" sz="2000" dirty="0" err="1" smtClean="0">
                    <a:solidFill>
                      <a:srgbClr val="0000FF"/>
                    </a:solidFill>
                  </a:rPr>
                  <a:t>pupils</a:t>
                </a:r>
                <a:r>
                  <a:rPr lang="de-DE" sz="2000" dirty="0" smtClean="0">
                    <a:solidFill>
                      <a:srgbClr val="0000FF"/>
                    </a:solidFill>
                  </a:rPr>
                  <a:t> </a:t>
                </a:r>
                <a:r>
                  <a:rPr lang="de-DE" sz="2000" dirty="0" err="1" smtClean="0">
                    <a:solidFill>
                      <a:srgbClr val="339933"/>
                    </a:solidFill>
                  </a:rPr>
                  <a:t>from</a:t>
                </a:r>
                <a:r>
                  <a:rPr lang="de-DE" sz="2000" dirty="0" smtClean="0">
                    <a:solidFill>
                      <a:srgbClr val="339933"/>
                    </a:solidFill>
                  </a:rPr>
                  <a:t> all</a:t>
                </a:r>
              </a:p>
              <a:p>
                <a:pPr lvl="1"/>
                <a:r>
                  <a:rPr lang="de-DE" sz="2000" dirty="0" smtClean="0">
                    <a:solidFill>
                      <a:srgbClr val="339933"/>
                    </a:solidFill>
                  </a:rPr>
                  <a:t>German </a:t>
                </a:r>
                <a:r>
                  <a:rPr lang="de-DE" sz="2000" dirty="0" err="1" smtClean="0">
                    <a:solidFill>
                      <a:srgbClr val="339933"/>
                    </a:solidFill>
                  </a:rPr>
                  <a:t>schools</a:t>
                </a:r>
                <a:endParaRPr lang="de-DE" sz="2000" dirty="0" smtClean="0">
                  <a:solidFill>
                    <a:srgbClr val="339933"/>
                  </a:solidFill>
                </a:endParaRPr>
              </a:p>
              <a:p>
                <a:pPr lvl="1"/>
                <a:r>
                  <a:rPr lang="de-DE" sz="2000" dirty="0" err="1" smtClean="0">
                    <a:solidFill>
                      <a:srgbClr val="339933"/>
                    </a:solidFill>
                  </a:rPr>
                  <a:t>Italian</a:t>
                </a:r>
                <a:r>
                  <a:rPr lang="de-DE" sz="2000" dirty="0" smtClean="0">
                    <a:solidFill>
                      <a:srgbClr val="339933"/>
                    </a:solidFill>
                  </a:rPr>
                  <a:t> </a:t>
                </a:r>
                <a:r>
                  <a:rPr lang="de-DE" sz="2000" dirty="0" err="1" smtClean="0">
                    <a:solidFill>
                      <a:srgbClr val="339933"/>
                    </a:solidFill>
                  </a:rPr>
                  <a:t>schools</a:t>
                </a:r>
                <a:r>
                  <a:rPr lang="de-DE" sz="2000" dirty="0" smtClean="0">
                    <a:solidFill>
                      <a:srgbClr val="339933"/>
                    </a:solidFill>
                  </a:rPr>
                  <a:t>, </a:t>
                </a:r>
                <a:r>
                  <a:rPr lang="de-DE" sz="2000" dirty="0" err="1" smtClean="0">
                    <a:solidFill>
                      <a:srgbClr val="339933"/>
                    </a:solidFill>
                  </a:rPr>
                  <a:t>except</a:t>
                </a:r>
                <a:r>
                  <a:rPr lang="de-DE" sz="2000" dirty="0" smtClean="0">
                    <a:solidFill>
                      <a:srgbClr val="339933"/>
                    </a:solidFill>
                  </a:rPr>
                  <a:t> </a:t>
                </a:r>
                <a:r>
                  <a:rPr lang="de-DE" sz="2000" dirty="0" err="1" smtClean="0">
                    <a:solidFill>
                      <a:srgbClr val="339933"/>
                    </a:solidFill>
                  </a:rPr>
                  <a:t>the</a:t>
                </a:r>
                <a:r>
                  <a:rPr lang="de-DE" sz="2000" dirty="0" smtClean="0">
                    <a:solidFill>
                      <a:srgbClr val="339933"/>
                    </a:solidFill>
                  </a:rPr>
                  <a:t> high </a:t>
                </a:r>
                <a:r>
                  <a:rPr lang="de-DE" sz="2000" dirty="0" err="1" smtClean="0">
                    <a:solidFill>
                      <a:srgbClr val="339933"/>
                    </a:solidFill>
                  </a:rPr>
                  <a:t>school</a:t>
                </a:r>
                <a:r>
                  <a:rPr lang="de-DE" sz="2000" dirty="0" smtClean="0">
                    <a:solidFill>
                      <a:srgbClr val="339933"/>
                    </a:solidFill>
                  </a:rPr>
                  <a:t> “Da Vinci“</a:t>
                </a:r>
              </a:p>
              <a:p>
                <a:pPr lvl="1"/>
                <a:r>
                  <a:rPr lang="de-DE" sz="2000" dirty="0" smtClean="0">
                    <a:solidFill>
                      <a:srgbClr val="339933"/>
                    </a:solidFill>
                  </a:rPr>
                  <a:t>Ladin </a:t>
                </a:r>
                <a:r>
                  <a:rPr lang="de-DE" sz="2000" dirty="0" err="1" smtClean="0">
                    <a:solidFill>
                      <a:srgbClr val="339933"/>
                    </a:solidFill>
                  </a:rPr>
                  <a:t>schools</a:t>
                </a:r>
                <a:r>
                  <a:rPr lang="de-DE" sz="2000" dirty="0" smtClean="0">
                    <a:solidFill>
                      <a:srgbClr val="339933"/>
                    </a:solidFill>
                  </a:rPr>
                  <a:t>, </a:t>
                </a:r>
                <a:r>
                  <a:rPr lang="de-DE" sz="2000" dirty="0" err="1" smtClean="0">
                    <a:solidFill>
                      <a:srgbClr val="339933"/>
                    </a:solidFill>
                  </a:rPr>
                  <a:t>except</a:t>
                </a:r>
                <a:r>
                  <a:rPr lang="de-DE" sz="2000" dirty="0" smtClean="0">
                    <a:solidFill>
                      <a:srgbClr val="339933"/>
                    </a:solidFill>
                  </a:rPr>
                  <a:t> </a:t>
                </a:r>
                <a:r>
                  <a:rPr lang="de-DE" sz="2000" dirty="0" err="1" smtClean="0">
                    <a:solidFill>
                      <a:srgbClr val="339933"/>
                    </a:solidFill>
                  </a:rPr>
                  <a:t>the</a:t>
                </a:r>
                <a:r>
                  <a:rPr lang="de-DE" sz="2000" dirty="0" smtClean="0">
                    <a:solidFill>
                      <a:srgbClr val="339933"/>
                    </a:solidFill>
                  </a:rPr>
                  <a:t> </a:t>
                </a:r>
                <a:r>
                  <a:rPr lang="de-DE" sz="2000" dirty="0" err="1" smtClean="0">
                    <a:solidFill>
                      <a:srgbClr val="339933"/>
                    </a:solidFill>
                  </a:rPr>
                  <a:t>middle</a:t>
                </a:r>
                <a:r>
                  <a:rPr lang="de-DE" sz="2000" dirty="0" smtClean="0">
                    <a:solidFill>
                      <a:srgbClr val="339933"/>
                    </a:solidFill>
                  </a:rPr>
                  <a:t> </a:t>
                </a:r>
                <a:r>
                  <a:rPr lang="de-DE" sz="2000" dirty="0" err="1" smtClean="0">
                    <a:solidFill>
                      <a:srgbClr val="339933"/>
                    </a:solidFill>
                  </a:rPr>
                  <a:t>school</a:t>
                </a:r>
                <a:r>
                  <a:rPr lang="de-DE" sz="2000" dirty="0" smtClean="0">
                    <a:solidFill>
                      <a:srgbClr val="339933"/>
                    </a:solidFill>
                  </a:rPr>
                  <a:t> “</a:t>
                </a:r>
                <a:r>
                  <a:rPr lang="de-DE" sz="2000" dirty="0" err="1" smtClean="0">
                    <a:solidFill>
                      <a:srgbClr val="339933"/>
                    </a:solidFill>
                  </a:rPr>
                  <a:t>Gherdëna</a:t>
                </a:r>
                <a:r>
                  <a:rPr lang="de-DE" sz="2000" dirty="0" smtClean="0">
                    <a:solidFill>
                      <a:srgbClr val="339933"/>
                    </a:solidFill>
                  </a:rPr>
                  <a:t>“</a:t>
                </a:r>
              </a:p>
              <a:p>
                <a:pPr>
                  <a:buFontTx/>
                  <a:buNone/>
                </a:pPr>
                <a:endParaRPr lang="de-DE" sz="2000" dirty="0" smtClean="0"/>
              </a:p>
              <a:p>
                <a:pPr>
                  <a:buFontTx/>
                  <a:buNone/>
                </a:pPr>
                <a:endParaRPr lang="de-DE" sz="2000" dirty="0" smtClean="0"/>
              </a:p>
              <a:p>
                <a:pPr>
                  <a:buFontTx/>
                  <a:buNone/>
                </a:pPr>
                <a:r>
                  <a:rPr lang="de-DE" sz="2000" dirty="0" smtClean="0"/>
                  <a:t>Query</a:t>
                </a:r>
              </a:p>
              <a:p>
                <a:pPr>
                  <a:buFontTx/>
                  <a:buNone/>
                </a:pPr>
                <a:r>
                  <a:rPr lang="de-DE" sz="2000" i="1" dirty="0">
                    <a:solidFill>
                      <a:srgbClr val="339933"/>
                    </a:solidFill>
                  </a:rPr>
                  <a:t> </a:t>
                </a:r>
                <a:r>
                  <a:rPr lang="de-DE" sz="2000" i="1" dirty="0" smtClean="0">
                    <a:solidFill>
                      <a:srgbClr val="339933"/>
                    </a:solidFill>
                  </a:rPr>
                  <a:t>“</a:t>
                </a:r>
                <a:r>
                  <a:rPr lang="de-DE" sz="2000" i="1" dirty="0" err="1" smtClean="0">
                    <a:solidFill>
                      <a:srgbClr val="339933"/>
                    </a:solidFill>
                  </a:rPr>
                  <a:t>How</a:t>
                </a:r>
                <a:r>
                  <a:rPr lang="de-DE" sz="2000" i="1" dirty="0" smtClean="0">
                    <a:solidFill>
                      <a:srgbClr val="339933"/>
                    </a:solidFill>
                  </a:rPr>
                  <a:t> </a:t>
                </a:r>
                <a:r>
                  <a:rPr lang="de-DE" sz="2000" i="1" dirty="0" err="1" smtClean="0">
                    <a:solidFill>
                      <a:srgbClr val="339933"/>
                    </a:solidFill>
                  </a:rPr>
                  <a:t>many</a:t>
                </a:r>
                <a:r>
                  <a:rPr lang="de-DE" sz="2000" i="1" dirty="0" smtClean="0">
                    <a:solidFill>
                      <a:srgbClr val="339933"/>
                    </a:solidFill>
                  </a:rPr>
                  <a:t> </a:t>
                </a:r>
                <a:r>
                  <a:rPr lang="de-DE" sz="2000" i="1" dirty="0" err="1" smtClean="0">
                    <a:solidFill>
                      <a:srgbClr val="339933"/>
                    </a:solidFill>
                  </a:rPr>
                  <a:t>pupils</a:t>
                </a:r>
                <a:r>
                  <a:rPr lang="de-DE" sz="2000" i="1" dirty="0" smtClean="0">
                    <a:solidFill>
                      <a:srgbClr val="339933"/>
                    </a:solidFill>
                  </a:rPr>
                  <a:t> </a:t>
                </a:r>
                <a:r>
                  <a:rPr lang="de-DE" sz="2000" i="1" dirty="0" err="1" smtClean="0">
                    <a:solidFill>
                      <a:srgbClr val="339933"/>
                    </a:solidFill>
                  </a:rPr>
                  <a:t>are</a:t>
                </a:r>
                <a:r>
                  <a:rPr lang="de-DE" sz="2000" i="1" dirty="0" smtClean="0">
                    <a:solidFill>
                      <a:srgbClr val="339933"/>
                    </a:solidFill>
                  </a:rPr>
                  <a:t> </a:t>
                </a:r>
                <a:r>
                  <a:rPr lang="de-DE" sz="2000" i="1" dirty="0" err="1" smtClean="0">
                    <a:solidFill>
                      <a:srgbClr val="339933"/>
                    </a:solidFill>
                  </a:rPr>
                  <a:t>at</a:t>
                </a:r>
                <a:r>
                  <a:rPr lang="de-DE" sz="2000" i="1" dirty="0" smtClean="0">
                    <a:solidFill>
                      <a:srgbClr val="339933"/>
                    </a:solidFill>
                  </a:rPr>
                  <a:t> </a:t>
                </a:r>
                <a:r>
                  <a:rPr lang="de-DE" sz="2000" i="1" dirty="0">
                    <a:solidFill>
                      <a:srgbClr val="339933"/>
                    </a:solidFill>
                  </a:rPr>
                  <a:t>G</a:t>
                </a:r>
                <a:r>
                  <a:rPr lang="de-DE" sz="2000" i="1" dirty="0" smtClean="0">
                    <a:solidFill>
                      <a:srgbClr val="339933"/>
                    </a:solidFill>
                  </a:rPr>
                  <a:t>erman </a:t>
                </a:r>
                <a:r>
                  <a:rPr lang="de-DE" sz="2000" i="1" dirty="0" err="1" smtClean="0">
                    <a:solidFill>
                      <a:srgbClr val="339933"/>
                    </a:solidFill>
                  </a:rPr>
                  <a:t>primary</a:t>
                </a:r>
                <a:r>
                  <a:rPr lang="de-DE" sz="2000" i="1" dirty="0" smtClean="0">
                    <a:solidFill>
                      <a:srgbClr val="339933"/>
                    </a:solidFill>
                  </a:rPr>
                  <a:t> </a:t>
                </a:r>
                <a:r>
                  <a:rPr lang="de-DE" sz="2000" i="1" dirty="0" err="1" smtClean="0">
                    <a:solidFill>
                      <a:srgbClr val="339933"/>
                    </a:solidFill>
                  </a:rPr>
                  <a:t>schools</a:t>
                </a:r>
                <a:r>
                  <a:rPr lang="de-DE" sz="2000" i="1" dirty="0" smtClean="0">
                    <a:solidFill>
                      <a:srgbClr val="339933"/>
                    </a:solidFill>
                  </a:rPr>
                  <a:t>?</a:t>
                </a:r>
                <a:endParaRPr lang="de-DE" sz="2000" dirty="0" smtClean="0"/>
              </a:p>
              <a:p>
                <a:endParaRPr lang="en-GB" sz="2000" dirty="0" smtClean="0"/>
              </a:p>
              <a:p>
                <a:endParaRPr lang="en-GB" sz="1200" dirty="0"/>
              </a:p>
              <a:p>
                <a:pPr marL="0" indent="0">
                  <a:buNone/>
                </a:pPr>
                <a:r>
                  <a:rPr lang="en-GB" sz="2000" dirty="0" smtClean="0"/>
                  <a:t>TC-QC entailment</a:t>
                </a:r>
              </a:p>
              <a:p>
                <a:pPr marL="0" indent="0">
                  <a:buNone/>
                </a:pPr>
                <a:endParaRPr lang="en-GB" sz="1600" dirty="0" smtClean="0"/>
              </a:p>
              <a:p>
                <a:pPr marL="0" indent="0">
                  <a:buNone/>
                </a:pPr>
                <a:r>
                  <a:rPr lang="en-GB" sz="2000" dirty="0" smtClean="0">
                    <a:latin typeface="Cambria Math" pitchFamily="18" charset="0"/>
                    <a:ea typeface="Cambria Math" pitchFamily="18" charset="0"/>
                  </a:rPr>
                  <a:t>	</a:t>
                </a:r>
                <a:r>
                  <a:rPr lang="en-GB" sz="2000" dirty="0" smtClean="0">
                    <a:solidFill>
                      <a:srgbClr val="0000FF"/>
                    </a:solidFill>
                    <a:latin typeface="Mistral" pitchFamily="66" charset="0"/>
                    <a:ea typeface="Cambria Math" pitchFamily="18" charset="0"/>
                  </a:rPr>
                  <a:t>C</a:t>
                </a:r>
                <a:r>
                  <a:rPr lang="en-GB" sz="2000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2000" i="1">
                        <a:latin typeface="Cambria Math" pitchFamily="18" charset="0"/>
                        <a:ea typeface="Cambria Math" pitchFamily="18" charset="0"/>
                      </a:rPr>
                      <m:t>⊨</m:t>
                    </m:r>
                  </m:oMath>
                </a14:m>
                <a:r>
                  <a:rPr lang="en-GB" sz="2000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GB" sz="2000" dirty="0" err="1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Compl</a:t>
                </a:r>
                <a:r>
                  <a:rPr lang="en-GB" sz="2000" dirty="0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(Q)</a:t>
                </a:r>
                <a:r>
                  <a:rPr lang="en-GB" sz="2000" dirty="0" smtClean="0">
                    <a:latin typeface="Cambria Math" pitchFamily="18" charset="0"/>
                    <a:ea typeface="Cambria Math" pitchFamily="18" charset="0"/>
                  </a:rPr>
                  <a:t>  ?</a:t>
                </a:r>
              </a:p>
              <a:p>
                <a:endParaRPr lang="en-GB" sz="2000" dirty="0" smtClean="0"/>
              </a:p>
              <a:p>
                <a:endParaRPr lang="en-GB" sz="2000" dirty="0"/>
              </a:p>
            </p:txBody>
          </p:sp>
        </mc:Choice>
        <mc:Fallback xmlns="">
          <p:sp>
            <p:nvSpPr>
              <p:cNvPr id="8" name="Inhaltsplatzhalt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1333500"/>
                <a:ext cx="8229600" cy="4800600"/>
              </a:xfrm>
              <a:prstGeom prst="rect">
                <a:avLst/>
              </a:prstGeom>
              <a:blipFill rotWithShape="1">
                <a:blip r:embed="rId2"/>
                <a:stretch>
                  <a:fillRect l="-741" t="-50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Geschweifte Klammer rechts 8"/>
          <p:cNvSpPr/>
          <p:nvPr/>
        </p:nvSpPr>
        <p:spPr bwMode="auto">
          <a:xfrm>
            <a:off x="7183120" y="1333500"/>
            <a:ext cx="228600" cy="1676400"/>
          </a:xfrm>
          <a:prstGeom prst="rightBrac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Times New Roman" pitchFamily="18" charset="0"/>
            </a:endParaRPr>
          </a:p>
        </p:txBody>
      </p:sp>
      <p:sp>
        <p:nvSpPr>
          <p:cNvPr id="10" name="Geschweifte Klammer rechts 9"/>
          <p:cNvSpPr/>
          <p:nvPr/>
        </p:nvSpPr>
        <p:spPr bwMode="auto">
          <a:xfrm>
            <a:off x="7193280" y="3815080"/>
            <a:ext cx="228600" cy="533400"/>
          </a:xfrm>
          <a:prstGeom prst="rightBrac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Times New Roman" pitchFamily="18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7437120" y="1968500"/>
            <a:ext cx="14859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FF"/>
                </a:solidFill>
              </a:rPr>
              <a:t>TC</a:t>
            </a:r>
          </a:p>
          <a:p>
            <a:r>
              <a:rPr lang="en-GB" sz="2000" dirty="0" smtClean="0">
                <a:solidFill>
                  <a:srgbClr val="0000FF"/>
                </a:solidFill>
              </a:rPr>
              <a:t>Statements</a:t>
            </a:r>
          </a:p>
          <a:p>
            <a:r>
              <a:rPr lang="en-GB" sz="2000" dirty="0" smtClean="0">
                <a:solidFill>
                  <a:srgbClr val="0000FF"/>
                </a:solidFill>
                <a:latin typeface="Mistral" pitchFamily="66" charset="0"/>
              </a:rPr>
              <a:t>C</a:t>
            </a:r>
            <a:endParaRPr lang="en-GB" sz="2000" dirty="0">
              <a:solidFill>
                <a:srgbClr val="0000FF"/>
              </a:solidFill>
              <a:latin typeface="Mistral" pitchFamily="66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7536180" y="3697059"/>
            <a:ext cx="14859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QC</a:t>
            </a:r>
          </a:p>
          <a:p>
            <a:r>
              <a:rPr lang="en-GB" sz="2000" dirty="0" smtClean="0">
                <a:solidFill>
                  <a:srgbClr val="FF0000"/>
                </a:solidFill>
              </a:rPr>
              <a:t>Statement</a:t>
            </a:r>
          </a:p>
          <a:p>
            <a:r>
              <a:rPr lang="en-GB" sz="2000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Compl</a:t>
            </a:r>
            <a:r>
              <a:rPr lang="en-GB" sz="20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(Q)</a:t>
            </a:r>
            <a:endParaRPr lang="en-GB" sz="2000" dirty="0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3085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Completeness</a:t>
            </a:r>
            <a:r>
              <a:rPr lang="de-DE" dirty="0" smtClean="0"/>
              <a:t> </a:t>
            </a:r>
            <a:r>
              <a:rPr lang="de-DE" dirty="0" err="1" smtClean="0"/>
              <a:t>Reasoning</a:t>
            </a:r>
            <a:r>
              <a:rPr lang="de-DE" dirty="0" smtClean="0"/>
              <a:t> (</a:t>
            </a:r>
            <a:r>
              <a:rPr lang="de-DE" dirty="0" err="1" smtClean="0"/>
              <a:t>Cntd</a:t>
            </a:r>
            <a:r>
              <a:rPr lang="de-DE" dirty="0" smtClean="0"/>
              <a:t>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82700"/>
                <a:ext cx="8229600" cy="5156200"/>
              </a:xfrm>
            </p:spPr>
            <p:txBody>
              <a:bodyPr/>
              <a:lstStyle/>
              <a:p>
                <a:pPr lvl="0"/>
                <a:r>
                  <a:rPr lang="de-DE" dirty="0" smtClean="0"/>
                  <a:t>TC-QC: </a:t>
                </a:r>
                <a:r>
                  <a:rPr lang="de-DE" dirty="0" err="1" smtClean="0">
                    <a:solidFill>
                      <a:srgbClr val="0000FF"/>
                    </a:solidFill>
                  </a:rPr>
                  <a:t>table</a:t>
                </a:r>
                <a:r>
                  <a:rPr lang="de-DE" dirty="0" smtClean="0">
                    <a:solidFill>
                      <a:srgbClr val="0000FF"/>
                    </a:solidFill>
                  </a:rPr>
                  <a:t> </a:t>
                </a:r>
                <a:r>
                  <a:rPr lang="de-DE" dirty="0" err="1" smtClean="0">
                    <a:solidFill>
                      <a:srgbClr val="0000FF"/>
                    </a:solidFill>
                  </a:rPr>
                  <a:t>completeness</a:t>
                </a:r>
                <a:r>
                  <a:rPr lang="de-DE" dirty="0" smtClean="0">
                    <a:solidFill>
                      <a:srgbClr val="0000FF"/>
                    </a:solidFill>
                  </a:rPr>
                  <a:t> </a:t>
                </a:r>
                <a:r>
                  <a:rPr lang="de-DE" dirty="0" err="1" smtClean="0"/>
                  <a:t>entails</a:t>
                </a:r>
                <a:r>
                  <a:rPr lang="de-DE" dirty="0" smtClean="0"/>
                  <a:t> </a:t>
                </a:r>
                <a:r>
                  <a:rPr lang="de-DE" dirty="0" err="1" smtClean="0">
                    <a:solidFill>
                      <a:srgbClr val="FF0000"/>
                    </a:solidFill>
                  </a:rPr>
                  <a:t>query</a:t>
                </a:r>
                <a:r>
                  <a:rPr lang="de-DE" dirty="0" smtClean="0">
                    <a:solidFill>
                      <a:srgbClr val="FF0000"/>
                    </a:solidFill>
                  </a:rPr>
                  <a:t> </a:t>
                </a:r>
                <a:r>
                  <a:rPr lang="de-DE" dirty="0" err="1" smtClean="0">
                    <a:solidFill>
                      <a:srgbClr val="FF0000"/>
                    </a:solidFill>
                  </a:rPr>
                  <a:t>completeness</a:t>
                </a:r>
                <a:endParaRPr lang="de-DE" dirty="0" smtClean="0">
                  <a:solidFill>
                    <a:srgbClr val="FF0000"/>
                  </a:solidFill>
                </a:endParaRPr>
              </a:p>
              <a:p>
                <a:pPr marL="0" lvl="0" indent="0">
                  <a:buNone/>
                </a:pPr>
                <a:r>
                  <a:rPr lang="de-DE" dirty="0">
                    <a:solidFill>
                      <a:srgbClr val="FF0000"/>
                    </a:solidFill>
                  </a:rPr>
                  <a:t>	</a:t>
                </a:r>
                <a:r>
                  <a:rPr lang="de-DE" sz="2000" dirty="0" err="1" smtClean="0">
                    <a:latin typeface="Cambria Math" pitchFamily="18" charset="0"/>
                    <a:ea typeface="Cambria Math" pitchFamily="18" charset="0"/>
                  </a:rPr>
                  <a:t>Compl</a:t>
                </a:r>
                <a:r>
                  <a:rPr lang="de-DE" sz="2000" dirty="0" smtClean="0">
                    <a:latin typeface="Cambria Math" pitchFamily="18" charset="0"/>
                    <a:ea typeface="Cambria Math" pitchFamily="18" charset="0"/>
                  </a:rPr>
                  <a:t>(R</a:t>
                </a:r>
                <a:r>
                  <a:rPr lang="de-DE" sz="2000" baseline="-25000" dirty="0" smtClean="0">
                    <a:latin typeface="Cambria Math" pitchFamily="18" charset="0"/>
                    <a:ea typeface="Cambria Math" pitchFamily="18" charset="0"/>
                  </a:rPr>
                  <a:t>1</a:t>
                </a:r>
                <a:r>
                  <a:rPr lang="de-DE" sz="2000" dirty="0" smtClean="0">
                    <a:latin typeface="Cambria Math" pitchFamily="18" charset="0"/>
                    <a:ea typeface="Cambria Math" pitchFamily="18" charset="0"/>
                  </a:rPr>
                  <a:t>; G</a:t>
                </a:r>
                <a:r>
                  <a:rPr lang="de-DE" sz="2000" baseline="-25000" dirty="0">
                    <a:latin typeface="Cambria Math" pitchFamily="18" charset="0"/>
                    <a:ea typeface="Cambria Math" pitchFamily="18" charset="0"/>
                  </a:rPr>
                  <a:t>1</a:t>
                </a:r>
                <a:r>
                  <a:rPr lang="de-DE" sz="2000" dirty="0" smtClean="0">
                    <a:latin typeface="Cambria Math" pitchFamily="18" charset="0"/>
                    <a:ea typeface="Cambria Math" pitchFamily="18" charset="0"/>
                  </a:rPr>
                  <a:t>), …, </a:t>
                </a:r>
                <a:r>
                  <a:rPr lang="de-DE" sz="2000" dirty="0" err="1" smtClean="0">
                    <a:latin typeface="Cambria Math" pitchFamily="18" charset="0"/>
                    <a:ea typeface="Cambria Math" pitchFamily="18" charset="0"/>
                  </a:rPr>
                  <a:t>Compl</a:t>
                </a:r>
                <a:r>
                  <a:rPr lang="de-DE" sz="2000" dirty="0" smtClean="0">
                    <a:latin typeface="Cambria Math" pitchFamily="18" charset="0"/>
                    <a:ea typeface="Cambria Math" pitchFamily="18" charset="0"/>
                  </a:rPr>
                  <a:t>(</a:t>
                </a:r>
                <a:r>
                  <a:rPr lang="de-DE" sz="2000" dirty="0" err="1" smtClean="0">
                    <a:latin typeface="Cambria Math" pitchFamily="18" charset="0"/>
                    <a:ea typeface="Cambria Math" pitchFamily="18" charset="0"/>
                  </a:rPr>
                  <a:t>R</a:t>
                </a:r>
                <a:r>
                  <a:rPr lang="de-DE" sz="2000" baseline="-25000" dirty="0" err="1">
                    <a:latin typeface="Cambria Math" pitchFamily="18" charset="0"/>
                    <a:ea typeface="Cambria Math" pitchFamily="18" charset="0"/>
                  </a:rPr>
                  <a:t>n</a:t>
                </a:r>
                <a:r>
                  <a:rPr lang="de-DE" sz="2000" dirty="0" smtClean="0">
                    <a:latin typeface="Cambria Math" pitchFamily="18" charset="0"/>
                    <a:ea typeface="Cambria Math" pitchFamily="18" charset="0"/>
                  </a:rPr>
                  <a:t>; </a:t>
                </a:r>
                <a:r>
                  <a:rPr lang="de-DE" sz="2000" dirty="0" err="1" smtClean="0">
                    <a:latin typeface="Cambria Math" pitchFamily="18" charset="0"/>
                    <a:ea typeface="Cambria Math" pitchFamily="18" charset="0"/>
                  </a:rPr>
                  <a:t>G</a:t>
                </a:r>
                <a:r>
                  <a:rPr lang="de-DE" sz="2000" baseline="-25000" dirty="0" err="1" smtClean="0">
                    <a:latin typeface="Cambria Math" pitchFamily="18" charset="0"/>
                    <a:ea typeface="Cambria Math" pitchFamily="18" charset="0"/>
                  </a:rPr>
                  <a:t>n</a:t>
                </a:r>
                <a:r>
                  <a:rPr lang="de-DE" sz="2000" dirty="0" smtClean="0">
                    <a:latin typeface="Cambria Math" pitchFamily="18" charset="0"/>
                    <a:ea typeface="Cambria Math" pitchFamily="18" charset="0"/>
                  </a:rPr>
                  <a:t>) 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latin typeface="Cambria Math" pitchFamily="18" charset="0"/>
                        <a:ea typeface="Cambria Math" pitchFamily="18" charset="0"/>
                      </a:rPr>
                      <m:t>⊨</m:t>
                    </m:r>
                    <m:r>
                      <a:rPr lang="de-DE" sz="2000" b="0" i="0" smtClean="0">
                        <a:latin typeface="Cambria Math" pitchFamily="18" charset="0"/>
                        <a:ea typeface="Cambria Math" pitchFamily="18" charset="0"/>
                      </a:rPr>
                      <m:t> </m:t>
                    </m:r>
                    <m:r>
                      <a:rPr lang="de-DE" sz="2000" b="0" i="0" smtClean="0">
                        <a:latin typeface="Cambria Math"/>
                        <a:ea typeface="Cambria Math" pitchFamily="18" charset="0"/>
                      </a:rPr>
                      <m:t> </m:t>
                    </m:r>
                  </m:oMath>
                </a14:m>
                <a:r>
                  <a:rPr lang="de-DE" sz="2000" dirty="0" err="1" smtClean="0">
                    <a:latin typeface="Cambria Math" pitchFamily="18" charset="0"/>
                    <a:ea typeface="Cambria Math" pitchFamily="18" charset="0"/>
                  </a:rPr>
                  <a:t>Compl</a:t>
                </a:r>
                <a:r>
                  <a:rPr lang="de-DE" sz="2000" dirty="0" smtClean="0">
                    <a:latin typeface="Cambria Math" pitchFamily="18" charset="0"/>
                    <a:ea typeface="Cambria Math" pitchFamily="18" charset="0"/>
                  </a:rPr>
                  <a:t>(Q)</a:t>
                </a:r>
              </a:p>
              <a:p>
                <a:pPr marL="0" lvl="0" indent="0">
                  <a:buNone/>
                </a:pPr>
                <a:endParaRPr lang="de-DE" sz="200" dirty="0" smtClean="0"/>
              </a:p>
              <a:p>
                <a:pPr marL="3657600" lvl="8" indent="0">
                  <a:buNone/>
                </a:pPr>
                <a:r>
                  <a:rPr lang="de-DE" dirty="0" smtClean="0"/>
                  <a:t>	- </a:t>
                </a:r>
                <a:r>
                  <a:rPr lang="de-DE" dirty="0" err="1" smtClean="0"/>
                  <a:t>bag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semantics</a:t>
                </a:r>
                <a:r>
                  <a:rPr lang="de-DE" dirty="0" smtClean="0"/>
                  <a:t>   </a:t>
                </a:r>
                <a:r>
                  <a:rPr lang="de-DE" dirty="0" err="1" smtClean="0"/>
                  <a:t>Compl</a:t>
                </a:r>
                <a:r>
                  <a:rPr lang="de-DE" baseline="-25000" dirty="0" err="1" smtClean="0"/>
                  <a:t>bag</a:t>
                </a:r>
                <a:r>
                  <a:rPr lang="de-DE" dirty="0" smtClean="0"/>
                  <a:t>(Q)</a:t>
                </a:r>
              </a:p>
              <a:p>
                <a:pPr marL="3657600" lvl="8" indent="0">
                  <a:buNone/>
                </a:pPr>
                <a:r>
                  <a:rPr lang="de-DE" dirty="0" smtClean="0"/>
                  <a:t>	- </a:t>
                </a:r>
                <a:r>
                  <a:rPr lang="de-DE" dirty="0" err="1" smtClean="0"/>
                  <a:t>set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semantics</a:t>
                </a:r>
                <a:r>
                  <a:rPr lang="de-DE" dirty="0" smtClean="0"/>
                  <a:t>    </a:t>
                </a:r>
                <a:r>
                  <a:rPr lang="de-DE" dirty="0" err="1" smtClean="0"/>
                  <a:t>Compl</a:t>
                </a:r>
                <a:r>
                  <a:rPr lang="de-DE" baseline="-25000" dirty="0" err="1" smtClean="0"/>
                  <a:t>set</a:t>
                </a:r>
                <a:r>
                  <a:rPr lang="de-DE" dirty="0" smtClean="0"/>
                  <a:t>(Q)</a:t>
                </a:r>
              </a:p>
              <a:p>
                <a:pPr lvl="0"/>
                <a:endParaRPr lang="de-DE" sz="3600" dirty="0" smtClean="0"/>
              </a:p>
              <a:p>
                <a:pPr lvl="0"/>
                <a:r>
                  <a:rPr lang="de-DE" dirty="0" smtClean="0"/>
                  <a:t>QC-QC:</a:t>
                </a:r>
                <a:r>
                  <a:rPr lang="de-DE" dirty="0" smtClean="0">
                    <a:solidFill>
                      <a:srgbClr val="FF0000"/>
                    </a:solidFill>
                  </a:rPr>
                  <a:t> </a:t>
                </a:r>
                <a:r>
                  <a:rPr lang="de-DE" dirty="0" err="1" smtClean="0">
                    <a:solidFill>
                      <a:srgbClr val="FF0000"/>
                    </a:solidFill>
                  </a:rPr>
                  <a:t>query</a:t>
                </a:r>
                <a:r>
                  <a:rPr lang="de-DE" dirty="0" smtClean="0">
                    <a:solidFill>
                      <a:srgbClr val="FF0000"/>
                    </a:solidFill>
                  </a:rPr>
                  <a:t> </a:t>
                </a:r>
                <a:r>
                  <a:rPr lang="de-DE" dirty="0" err="1" smtClean="0">
                    <a:solidFill>
                      <a:srgbClr val="FF0000"/>
                    </a:solidFill>
                  </a:rPr>
                  <a:t>completeness</a:t>
                </a:r>
                <a:r>
                  <a:rPr lang="de-DE" dirty="0" smtClean="0">
                    <a:solidFill>
                      <a:srgbClr val="FF0000"/>
                    </a:solidFill>
                  </a:rPr>
                  <a:t> </a:t>
                </a:r>
                <a:r>
                  <a:rPr lang="de-DE" dirty="0" err="1" smtClean="0"/>
                  <a:t>entails</a:t>
                </a:r>
                <a:r>
                  <a:rPr lang="de-DE" dirty="0" smtClean="0"/>
                  <a:t> </a:t>
                </a:r>
                <a:r>
                  <a:rPr lang="de-DE" dirty="0" err="1" smtClean="0">
                    <a:solidFill>
                      <a:srgbClr val="FF0000"/>
                    </a:solidFill>
                  </a:rPr>
                  <a:t>query</a:t>
                </a:r>
                <a:r>
                  <a:rPr lang="de-DE" dirty="0" smtClean="0">
                    <a:solidFill>
                      <a:srgbClr val="FF0000"/>
                    </a:solidFill>
                  </a:rPr>
                  <a:t> </a:t>
                </a:r>
                <a:r>
                  <a:rPr lang="de-DE" dirty="0" err="1" smtClean="0">
                    <a:solidFill>
                      <a:srgbClr val="FF0000"/>
                    </a:solidFill>
                  </a:rPr>
                  <a:t>completeness</a:t>
                </a:r>
                <a:endParaRPr lang="de-DE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de-DE" sz="2000" dirty="0"/>
                  <a:t>	</a:t>
                </a:r>
                <a:r>
                  <a:rPr lang="de-DE" sz="2000" dirty="0" err="1" smtClean="0">
                    <a:latin typeface="Cambria Math" pitchFamily="18" charset="0"/>
                    <a:ea typeface="Cambria Math" pitchFamily="18" charset="0"/>
                  </a:rPr>
                  <a:t>Compl</a:t>
                </a:r>
                <a:r>
                  <a:rPr lang="de-DE" sz="2000" dirty="0" smtClean="0">
                    <a:latin typeface="Cambria Math" pitchFamily="18" charset="0"/>
                    <a:ea typeface="Cambria Math" pitchFamily="18" charset="0"/>
                  </a:rPr>
                  <a:t>(Q</a:t>
                </a:r>
                <a:r>
                  <a:rPr lang="de-DE" sz="2000" baseline="-25000" dirty="0" smtClean="0">
                    <a:latin typeface="Cambria Math" pitchFamily="18" charset="0"/>
                    <a:ea typeface="Cambria Math" pitchFamily="18" charset="0"/>
                  </a:rPr>
                  <a:t>1</a:t>
                </a:r>
                <a:r>
                  <a:rPr lang="de-DE" sz="2000" dirty="0" smtClean="0">
                    <a:latin typeface="Cambria Math" pitchFamily="18" charset="0"/>
                    <a:ea typeface="Cambria Math" pitchFamily="18" charset="0"/>
                  </a:rPr>
                  <a:t>), </a:t>
                </a:r>
                <a:r>
                  <a:rPr lang="de-DE" sz="2000" dirty="0">
                    <a:latin typeface="Cambria Math" pitchFamily="18" charset="0"/>
                    <a:ea typeface="Cambria Math" pitchFamily="18" charset="0"/>
                  </a:rPr>
                  <a:t>…, </a:t>
                </a:r>
                <a:r>
                  <a:rPr lang="de-DE" sz="2000" dirty="0" err="1" smtClean="0">
                    <a:latin typeface="Cambria Math" pitchFamily="18" charset="0"/>
                    <a:ea typeface="Cambria Math" pitchFamily="18" charset="0"/>
                  </a:rPr>
                  <a:t>Compl</a:t>
                </a:r>
                <a:r>
                  <a:rPr lang="de-DE" sz="2000" dirty="0" smtClean="0">
                    <a:latin typeface="Cambria Math" pitchFamily="18" charset="0"/>
                    <a:ea typeface="Cambria Math" pitchFamily="18" charset="0"/>
                  </a:rPr>
                  <a:t>(</a:t>
                </a:r>
                <a:r>
                  <a:rPr lang="de-DE" sz="2000" dirty="0" err="1" smtClean="0">
                    <a:latin typeface="Cambria Math" pitchFamily="18" charset="0"/>
                    <a:ea typeface="Cambria Math" pitchFamily="18" charset="0"/>
                  </a:rPr>
                  <a:t>Q</a:t>
                </a:r>
                <a:r>
                  <a:rPr lang="de-DE" sz="2000" baseline="-25000" dirty="0" err="1" smtClean="0">
                    <a:latin typeface="Cambria Math" pitchFamily="18" charset="0"/>
                    <a:ea typeface="Cambria Math" pitchFamily="18" charset="0"/>
                  </a:rPr>
                  <a:t>n</a:t>
                </a:r>
                <a:r>
                  <a:rPr lang="de-DE" sz="2000" dirty="0" smtClean="0">
                    <a:latin typeface="Cambria Math" pitchFamily="18" charset="0"/>
                    <a:ea typeface="Cambria Math" pitchFamily="18" charset="0"/>
                  </a:rPr>
                  <a:t>)  </a:t>
                </a:r>
                <a14:m>
                  <m:oMath xmlns:m="http://schemas.openxmlformats.org/officeDocument/2006/math">
                    <m:r>
                      <a:rPr lang="de-DE" sz="2000" i="1">
                        <a:latin typeface="Cambria Math" pitchFamily="18" charset="0"/>
                        <a:ea typeface="Cambria Math" pitchFamily="18" charset="0"/>
                      </a:rPr>
                      <m:t>⊨</m:t>
                    </m:r>
                    <m:r>
                      <a:rPr lang="de-DE" sz="2000">
                        <a:latin typeface="Cambria Math" pitchFamily="18" charset="0"/>
                        <a:ea typeface="Cambria Math" pitchFamily="18" charset="0"/>
                      </a:rPr>
                      <m:t> </m:t>
                    </m:r>
                  </m:oMath>
                </a14:m>
                <a:r>
                  <a:rPr lang="de-DE" sz="2000" dirty="0" smtClean="0">
                    <a:latin typeface="Cambria Math" pitchFamily="18" charset="0"/>
                    <a:ea typeface="Cambria Math" pitchFamily="18" charset="0"/>
                  </a:rPr>
                  <a:t> Compl(Q) </a:t>
                </a:r>
                <a:endParaRPr lang="de-DE" sz="2000" dirty="0">
                  <a:latin typeface="Cambria Math" pitchFamily="18" charset="0"/>
                  <a:ea typeface="Cambria Math" pitchFamily="18" charset="0"/>
                </a:endParaRPr>
              </a:p>
              <a:p>
                <a:pPr lvl="0"/>
                <a:endParaRPr lang="de-DE" sz="3600" dirty="0" smtClean="0"/>
              </a:p>
              <a:p>
                <a:pPr lvl="0"/>
                <a:r>
                  <a:rPr lang="de-DE" dirty="0" smtClean="0"/>
                  <a:t>TC-TC: </a:t>
                </a:r>
                <a:r>
                  <a:rPr lang="de-DE" dirty="0" err="1" smtClean="0">
                    <a:solidFill>
                      <a:srgbClr val="0000FF"/>
                    </a:solidFill>
                  </a:rPr>
                  <a:t>table</a:t>
                </a:r>
                <a:r>
                  <a:rPr lang="de-DE" dirty="0" smtClean="0">
                    <a:solidFill>
                      <a:srgbClr val="0000FF"/>
                    </a:solidFill>
                  </a:rPr>
                  <a:t> </a:t>
                </a:r>
                <a:r>
                  <a:rPr lang="de-DE" dirty="0" err="1" smtClean="0">
                    <a:solidFill>
                      <a:srgbClr val="0000FF"/>
                    </a:solidFill>
                  </a:rPr>
                  <a:t>completeness</a:t>
                </a:r>
                <a:r>
                  <a:rPr lang="de-DE" dirty="0" smtClean="0">
                    <a:solidFill>
                      <a:srgbClr val="0000FF"/>
                    </a:solidFill>
                  </a:rPr>
                  <a:t> </a:t>
                </a:r>
                <a:r>
                  <a:rPr lang="de-DE" dirty="0" err="1" smtClean="0"/>
                  <a:t>entails</a:t>
                </a:r>
                <a:r>
                  <a:rPr lang="de-DE" dirty="0" smtClean="0"/>
                  <a:t> </a:t>
                </a:r>
                <a:r>
                  <a:rPr lang="de-DE" dirty="0" err="1" smtClean="0">
                    <a:solidFill>
                      <a:srgbClr val="0000FF"/>
                    </a:solidFill>
                  </a:rPr>
                  <a:t>table</a:t>
                </a:r>
                <a:r>
                  <a:rPr lang="de-DE" dirty="0" smtClean="0">
                    <a:solidFill>
                      <a:srgbClr val="0000FF"/>
                    </a:solidFill>
                  </a:rPr>
                  <a:t> </a:t>
                </a:r>
                <a:r>
                  <a:rPr lang="de-DE" dirty="0" err="1" smtClean="0">
                    <a:solidFill>
                      <a:srgbClr val="0000FF"/>
                    </a:solidFill>
                  </a:rPr>
                  <a:t>completeness</a:t>
                </a:r>
                <a:endParaRPr lang="de-DE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de-DE" sz="2000" dirty="0">
                    <a:solidFill>
                      <a:srgbClr val="0000FF"/>
                    </a:solidFill>
                  </a:rPr>
                  <a:t>	</a:t>
                </a:r>
                <a:r>
                  <a:rPr lang="de-DE" sz="2000" dirty="0">
                    <a:latin typeface="Cambria Math" pitchFamily="18" charset="0"/>
                    <a:ea typeface="Cambria Math" pitchFamily="18" charset="0"/>
                  </a:rPr>
                  <a:t>Compl(R</a:t>
                </a:r>
                <a:r>
                  <a:rPr lang="de-DE" sz="2000" baseline="-25000" dirty="0">
                    <a:latin typeface="Cambria Math" pitchFamily="18" charset="0"/>
                    <a:ea typeface="Cambria Math" pitchFamily="18" charset="0"/>
                  </a:rPr>
                  <a:t>1</a:t>
                </a:r>
                <a:r>
                  <a:rPr lang="de-DE" sz="2000" dirty="0">
                    <a:latin typeface="Cambria Math" pitchFamily="18" charset="0"/>
                    <a:ea typeface="Cambria Math" pitchFamily="18" charset="0"/>
                  </a:rPr>
                  <a:t>; G</a:t>
                </a:r>
                <a:r>
                  <a:rPr lang="de-DE" sz="2000" baseline="-25000" dirty="0">
                    <a:latin typeface="Cambria Math" pitchFamily="18" charset="0"/>
                    <a:ea typeface="Cambria Math" pitchFamily="18" charset="0"/>
                  </a:rPr>
                  <a:t>1</a:t>
                </a:r>
                <a:r>
                  <a:rPr lang="de-DE" sz="2000" dirty="0">
                    <a:latin typeface="Cambria Math" pitchFamily="18" charset="0"/>
                    <a:ea typeface="Cambria Math" pitchFamily="18" charset="0"/>
                  </a:rPr>
                  <a:t>), …, </a:t>
                </a:r>
                <a:r>
                  <a:rPr lang="de-DE" sz="2000" dirty="0" err="1">
                    <a:latin typeface="Cambria Math" pitchFamily="18" charset="0"/>
                    <a:ea typeface="Cambria Math" pitchFamily="18" charset="0"/>
                  </a:rPr>
                  <a:t>Compl</a:t>
                </a:r>
                <a:r>
                  <a:rPr lang="de-DE" sz="2000" dirty="0">
                    <a:latin typeface="Cambria Math" pitchFamily="18" charset="0"/>
                    <a:ea typeface="Cambria Math" pitchFamily="18" charset="0"/>
                  </a:rPr>
                  <a:t>(</a:t>
                </a:r>
                <a:r>
                  <a:rPr lang="de-DE" sz="2000" dirty="0" err="1">
                    <a:latin typeface="Cambria Math" pitchFamily="18" charset="0"/>
                    <a:ea typeface="Cambria Math" pitchFamily="18" charset="0"/>
                  </a:rPr>
                  <a:t>R</a:t>
                </a:r>
                <a:r>
                  <a:rPr lang="de-DE" sz="2000" baseline="-25000" dirty="0" err="1">
                    <a:latin typeface="Cambria Math" pitchFamily="18" charset="0"/>
                    <a:ea typeface="Cambria Math" pitchFamily="18" charset="0"/>
                  </a:rPr>
                  <a:t>n</a:t>
                </a:r>
                <a:r>
                  <a:rPr lang="de-DE" sz="2000" dirty="0">
                    <a:latin typeface="Cambria Math" pitchFamily="18" charset="0"/>
                    <a:ea typeface="Cambria Math" pitchFamily="18" charset="0"/>
                  </a:rPr>
                  <a:t>; </a:t>
                </a:r>
                <a:r>
                  <a:rPr lang="de-DE" sz="2000" dirty="0" err="1">
                    <a:latin typeface="Cambria Math" pitchFamily="18" charset="0"/>
                    <a:ea typeface="Cambria Math" pitchFamily="18" charset="0"/>
                  </a:rPr>
                  <a:t>G</a:t>
                </a:r>
                <a:r>
                  <a:rPr lang="de-DE" sz="2000" baseline="-25000" dirty="0" err="1">
                    <a:latin typeface="Cambria Math" pitchFamily="18" charset="0"/>
                    <a:ea typeface="Cambria Math" pitchFamily="18" charset="0"/>
                  </a:rPr>
                  <a:t>n</a:t>
                </a:r>
                <a:r>
                  <a:rPr lang="de-DE" sz="2000" dirty="0" smtClean="0">
                    <a:latin typeface="Cambria Math" pitchFamily="18" charset="0"/>
                    <a:ea typeface="Cambria Math" pitchFamily="18" charset="0"/>
                  </a:rPr>
                  <a:t>)  </a:t>
                </a:r>
                <a14:m>
                  <m:oMath xmlns:m="http://schemas.openxmlformats.org/officeDocument/2006/math">
                    <m:r>
                      <a:rPr lang="de-DE" sz="2000" i="1">
                        <a:latin typeface="Cambria Math" pitchFamily="18" charset="0"/>
                        <a:ea typeface="Cambria Math" pitchFamily="18" charset="0"/>
                      </a:rPr>
                      <m:t>⊨</m:t>
                    </m:r>
                    <m:r>
                      <a:rPr lang="de-DE" sz="2000">
                        <a:latin typeface="Cambria Math" pitchFamily="18" charset="0"/>
                        <a:ea typeface="Cambria Math" pitchFamily="18" charset="0"/>
                      </a:rPr>
                      <m:t> </m:t>
                    </m:r>
                  </m:oMath>
                </a14:m>
                <a:r>
                  <a:rPr lang="de-DE" sz="2000" dirty="0" smtClean="0">
                    <a:latin typeface="Cambria Math" pitchFamily="18" charset="0"/>
                    <a:ea typeface="Cambria Math" pitchFamily="18" charset="0"/>
                  </a:rPr>
                  <a:t> Compl(R; G)</a:t>
                </a:r>
                <a:endParaRPr lang="de-DE" sz="2000" dirty="0">
                  <a:latin typeface="Cambria Math" pitchFamily="18" charset="0"/>
                  <a:ea typeface="Cambria Math" pitchFamily="18" charset="0"/>
                </a:endParaRPr>
              </a:p>
              <a:p>
                <a:pPr marL="0" lvl="0" indent="0">
                  <a:buNone/>
                </a:pPr>
                <a:endParaRPr lang="de-DE" dirty="0" smtClean="0">
                  <a:solidFill>
                    <a:srgbClr val="0000FF"/>
                  </a:solidFill>
                </a:endParaRP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82700"/>
                <a:ext cx="8229600" cy="5156200"/>
              </a:xfrm>
              <a:blipFill rotWithShape="1">
                <a:blip r:embed="rId2"/>
                <a:stretch>
                  <a:fillRect l="-963" t="-827" r="-103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30.08.2011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Completeness of Queries over Incomplete Databases</a:t>
            </a:r>
            <a:endParaRPr lang="en-GB">
              <a:latin typeface="Impact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AD13C4-5D9B-4210-98D0-C0EDA036A409}" type="slidenum">
              <a:rPr lang="en-GB" smtClean="0"/>
              <a:pPr>
                <a:defRPr/>
              </a:pPr>
              <a:t>15</a:t>
            </a:fld>
            <a:endParaRPr lang="en-GB"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5160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Known</a:t>
            </a:r>
            <a:r>
              <a:rPr lang="de-DE" dirty="0" smtClean="0"/>
              <a:t>?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73200"/>
                <a:ext cx="8305800" cy="4800600"/>
              </a:xfrm>
            </p:spPr>
            <p:txBody>
              <a:bodyPr/>
              <a:lstStyle/>
              <a:p>
                <a:r>
                  <a:rPr lang="en-GB" sz="2000" dirty="0" smtClean="0"/>
                  <a:t>Characterizing </a:t>
                </a:r>
                <a:r>
                  <a:rPr lang="en-GB" sz="2000" dirty="0" smtClean="0">
                    <a:solidFill>
                      <a:srgbClr val="FF0000"/>
                    </a:solidFill>
                  </a:rPr>
                  <a:t>QC-QC</a:t>
                </a:r>
                <a:r>
                  <a:rPr lang="en-GB" sz="2000" dirty="0" smtClean="0"/>
                  <a:t> entailment:</a:t>
                </a:r>
              </a:p>
              <a:p>
                <a:endParaRPr lang="en-GB" sz="600" dirty="0" smtClean="0"/>
              </a:p>
              <a:p>
                <a:pPr marL="0" indent="0">
                  <a:buNone/>
                </a:pPr>
                <a:r>
                  <a:rPr lang="en-GB" sz="2000" dirty="0" smtClean="0"/>
                  <a:t>	</a:t>
                </a:r>
                <a:r>
                  <a:rPr lang="de-DE" sz="2000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Compl(Q</a:t>
                </a:r>
                <a:r>
                  <a:rPr lang="de-DE" sz="2000" baseline="-25000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1</a:t>
                </a:r>
                <a:r>
                  <a:rPr lang="de-DE" sz="2000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)</a:t>
                </a:r>
                <a:r>
                  <a:rPr lang="de-DE" sz="2000" dirty="0">
                    <a:latin typeface="Cambria Math" pitchFamily="18" charset="0"/>
                    <a:ea typeface="Cambria Math" pitchFamily="18" charset="0"/>
                  </a:rPr>
                  <a:t>, …, </a:t>
                </a:r>
                <a:r>
                  <a:rPr lang="de-DE" sz="2000" dirty="0" err="1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Compl</a:t>
                </a:r>
                <a:r>
                  <a:rPr lang="de-DE" sz="2000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(</a:t>
                </a:r>
                <a:r>
                  <a:rPr lang="de-DE" sz="2000" dirty="0" err="1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Q</a:t>
                </a:r>
                <a:r>
                  <a:rPr lang="de-DE" sz="2000" baseline="-25000" dirty="0" err="1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n</a:t>
                </a:r>
                <a:r>
                  <a:rPr lang="de-DE" sz="2000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)</a:t>
                </a:r>
                <a:r>
                  <a:rPr lang="de-DE" sz="2000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de-DE" sz="2000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2000" i="1">
                        <a:latin typeface="Cambria Math" pitchFamily="18" charset="0"/>
                        <a:ea typeface="Cambria Math" pitchFamily="18" charset="0"/>
                      </a:rPr>
                      <m:t>⊨</m:t>
                    </m:r>
                    <m:r>
                      <a:rPr lang="de-DE" sz="2000">
                        <a:latin typeface="Cambria Math" pitchFamily="18" charset="0"/>
                        <a:ea typeface="Cambria Math" pitchFamily="18" charset="0"/>
                      </a:rPr>
                      <m:t> </m:t>
                    </m:r>
                  </m:oMath>
                </a14:m>
                <a:r>
                  <a:rPr lang="de-DE" sz="2000" dirty="0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 Compl(Q)</a:t>
                </a:r>
              </a:p>
              <a:p>
                <a:pPr marL="0" indent="0">
                  <a:buNone/>
                </a:pPr>
                <a:endParaRPr lang="de-DE" sz="600" dirty="0">
                  <a:solidFill>
                    <a:srgbClr val="FF0000"/>
                  </a:solidFill>
                </a:endParaRPr>
              </a:p>
              <a:p>
                <a:pPr lvl="1"/>
                <a:r>
                  <a:rPr lang="en-GB" sz="2000" dirty="0" smtClean="0"/>
                  <a:t>Existence of a rewriting is a sufficient condition (</a:t>
                </a:r>
                <a:r>
                  <a:rPr lang="en-GB" sz="2000" dirty="0" err="1" smtClean="0"/>
                  <a:t>Motro</a:t>
                </a:r>
                <a:r>
                  <a:rPr lang="en-GB" sz="2000" dirty="0" smtClean="0"/>
                  <a:t> 1989)</a:t>
                </a:r>
              </a:p>
              <a:p>
                <a:pPr lvl="1"/>
                <a:endParaRPr lang="en-GB" sz="3600" dirty="0"/>
              </a:p>
              <a:p>
                <a:r>
                  <a:rPr lang="en-GB" sz="2000" dirty="0" smtClean="0"/>
                  <a:t>Deciding </a:t>
                </a:r>
                <a:r>
                  <a:rPr lang="en-GB" sz="2000" dirty="0" smtClean="0">
                    <a:solidFill>
                      <a:srgbClr val="0000FF"/>
                    </a:solidFill>
                  </a:rPr>
                  <a:t>TC</a:t>
                </a:r>
                <a:r>
                  <a:rPr lang="en-GB" sz="2000" dirty="0" smtClean="0"/>
                  <a:t>-</a:t>
                </a:r>
                <a:r>
                  <a:rPr lang="en-GB" sz="2000" dirty="0" smtClean="0">
                    <a:solidFill>
                      <a:srgbClr val="FF0000"/>
                    </a:solidFill>
                  </a:rPr>
                  <a:t>QC</a:t>
                </a:r>
                <a:r>
                  <a:rPr lang="en-GB" sz="2000" dirty="0" smtClean="0"/>
                  <a:t> entailment:</a:t>
                </a:r>
              </a:p>
              <a:p>
                <a:endParaRPr lang="en-GB" sz="600" dirty="0" smtClean="0"/>
              </a:p>
              <a:p>
                <a:pPr marL="0" lvl="0" indent="0">
                  <a:buNone/>
                </a:pPr>
                <a:r>
                  <a:rPr lang="en-GB" sz="2000" dirty="0"/>
                  <a:t>	</a:t>
                </a:r>
                <a:r>
                  <a:rPr lang="de-DE" sz="2000" dirty="0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</a:rPr>
                  <a:t>Compl(R</a:t>
                </a:r>
                <a:r>
                  <a:rPr lang="de-DE" sz="2000" baseline="-25000" dirty="0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</a:rPr>
                  <a:t>1</a:t>
                </a:r>
                <a:r>
                  <a:rPr lang="de-DE" sz="2000" dirty="0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</a:rPr>
                  <a:t>; G</a:t>
                </a:r>
                <a:r>
                  <a:rPr lang="de-DE" sz="2000" baseline="-25000" dirty="0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</a:rPr>
                  <a:t>1</a:t>
                </a:r>
                <a:r>
                  <a:rPr lang="de-DE" sz="2000" dirty="0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</a:rPr>
                  <a:t>)</a:t>
                </a:r>
                <a:r>
                  <a:rPr lang="de-DE" sz="2000" dirty="0">
                    <a:latin typeface="Cambria Math" pitchFamily="18" charset="0"/>
                    <a:ea typeface="Cambria Math" pitchFamily="18" charset="0"/>
                  </a:rPr>
                  <a:t>, …, </a:t>
                </a:r>
                <a:r>
                  <a:rPr lang="de-DE" sz="2000" dirty="0" err="1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</a:rPr>
                  <a:t>Compl</a:t>
                </a:r>
                <a:r>
                  <a:rPr lang="de-DE" sz="2000" dirty="0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</a:rPr>
                  <a:t>(</a:t>
                </a:r>
                <a:r>
                  <a:rPr lang="de-DE" sz="2000" dirty="0" err="1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</a:rPr>
                  <a:t>R</a:t>
                </a:r>
                <a:r>
                  <a:rPr lang="de-DE" sz="2000" baseline="-25000" dirty="0" err="1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</a:rPr>
                  <a:t>n</a:t>
                </a:r>
                <a:r>
                  <a:rPr lang="de-DE" sz="2000" dirty="0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</a:rPr>
                  <a:t>; </a:t>
                </a:r>
                <a:r>
                  <a:rPr lang="de-DE" sz="2000" dirty="0" err="1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</a:rPr>
                  <a:t>G</a:t>
                </a:r>
                <a:r>
                  <a:rPr lang="de-DE" sz="2000" baseline="-25000" dirty="0" err="1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</a:rPr>
                  <a:t>n</a:t>
                </a:r>
                <a:r>
                  <a:rPr lang="de-DE" sz="2000" dirty="0" smtClean="0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</a:rPr>
                  <a:t>)  </a:t>
                </a:r>
                <a14:m>
                  <m:oMath xmlns:m="http://schemas.openxmlformats.org/officeDocument/2006/math">
                    <m:r>
                      <a:rPr lang="de-DE" sz="2000" i="1">
                        <a:latin typeface="Cambria Math" pitchFamily="18" charset="0"/>
                        <a:ea typeface="Cambria Math" pitchFamily="18" charset="0"/>
                      </a:rPr>
                      <m:t>⊨</m:t>
                    </m:r>
                    <m:r>
                      <a:rPr lang="de-DE" sz="2000">
                        <a:latin typeface="Cambria Math" pitchFamily="18" charset="0"/>
                        <a:ea typeface="Cambria Math" pitchFamily="18" charset="0"/>
                      </a:rPr>
                      <m:t> </m:t>
                    </m:r>
                  </m:oMath>
                </a14:m>
                <a:r>
                  <a:rPr lang="de-DE" sz="2000" dirty="0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 Compl(Q)</a:t>
                </a:r>
              </a:p>
              <a:p>
                <a:pPr marL="0" lvl="0" indent="0">
                  <a:buNone/>
                </a:pPr>
                <a:endParaRPr lang="de-DE" sz="600" dirty="0">
                  <a:solidFill>
                    <a:srgbClr val="FF0000"/>
                  </a:solidFill>
                </a:endParaRPr>
              </a:p>
              <a:p>
                <a:pPr lvl="1"/>
                <a:r>
                  <a:rPr lang="en-GB" sz="2000" dirty="0" smtClean="0"/>
                  <a:t>Decision procedure for trivial cases (</a:t>
                </a:r>
                <a:r>
                  <a:rPr lang="en-GB" sz="2000" dirty="0"/>
                  <a:t>L</a:t>
                </a:r>
                <a:r>
                  <a:rPr lang="en-GB" sz="2000" dirty="0" smtClean="0"/>
                  <a:t>evy 1996)</a:t>
                </a:r>
              </a:p>
              <a:p>
                <a:pPr lvl="1"/>
                <a:r>
                  <a:rPr lang="en-GB" sz="2000" dirty="0" smtClean="0"/>
                  <a:t>For reasoning w.r.t. a concrete database instance,                            	data complexity is </a:t>
                </a:r>
                <a:r>
                  <a:rPr lang="en-GB" sz="2000" dirty="0" err="1" smtClean="0"/>
                  <a:t>coNP</a:t>
                </a:r>
                <a:r>
                  <a:rPr lang="en-GB" sz="2000" dirty="0" smtClean="0"/>
                  <a:t>-complete				for first-order queries and TC statements (</a:t>
                </a:r>
                <a:r>
                  <a:rPr lang="en-GB" sz="2000" dirty="0" err="1" smtClean="0"/>
                  <a:t>Denecker</a:t>
                </a:r>
                <a:r>
                  <a:rPr lang="en-GB" sz="2000" dirty="0" smtClean="0"/>
                  <a:t> et al. 2007)</a:t>
                </a:r>
                <a:endParaRPr lang="en-GB" sz="2000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73200"/>
                <a:ext cx="8305800" cy="4800600"/>
              </a:xfrm>
              <a:blipFill rotWithShape="1">
                <a:blip r:embed="rId2"/>
                <a:stretch>
                  <a:fillRect l="-587" t="-508" r="-330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30.08.2011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Completeness of Queries over Incomplete Databases</a:t>
            </a:r>
            <a:endParaRPr lang="en-GB">
              <a:latin typeface="Impact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AD13C4-5D9B-4210-98D0-C0EDA036A409}" type="slidenum">
              <a:rPr lang="en-GB" smtClean="0"/>
              <a:pPr>
                <a:defRPr/>
              </a:pPr>
              <a:t>16</a:t>
            </a:fld>
            <a:endParaRPr lang="en-GB"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2007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/>
              <a:t>TC-</a:t>
            </a:r>
            <a:r>
              <a:rPr lang="de-DE" sz="3200" dirty="0" err="1" smtClean="0"/>
              <a:t>QC</a:t>
            </a:r>
            <a:r>
              <a:rPr lang="de-DE" sz="3200" baseline="-25000" dirty="0" err="1" smtClean="0"/>
              <a:t>bag</a:t>
            </a:r>
            <a:r>
              <a:rPr lang="de-DE" sz="3200" dirty="0" smtClean="0"/>
              <a:t> – </a:t>
            </a:r>
            <a:r>
              <a:rPr lang="de-DE" sz="3200" dirty="0" err="1" smtClean="0"/>
              <a:t>Canonical</a:t>
            </a:r>
            <a:r>
              <a:rPr lang="de-DE" sz="3200" dirty="0" smtClean="0"/>
              <a:t> TC Statements</a:t>
            </a:r>
            <a:endParaRPr lang="en-GB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43000"/>
            <a:ext cx="8407400" cy="4800600"/>
          </a:xfrm>
        </p:spPr>
        <p:txBody>
          <a:bodyPr/>
          <a:lstStyle/>
          <a:p>
            <a:pPr marL="0" lvl="0" inden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b="0" i="1" u="none" strike="noStrike" baseline="0" dirty="0" smtClean="0">
                <a:ln>
                  <a:noFill/>
                </a:ln>
                <a:solidFill>
                  <a:srgbClr val="008000"/>
                </a:solidFill>
                <a:latin typeface="Arial" pitchFamily="18"/>
                <a:ea typeface="Lucida Sans Unicode" pitchFamily="2"/>
                <a:cs typeface="Lucida Sans Unicode" pitchFamily="2"/>
              </a:rPr>
              <a:t>“How many 12-year old pupils are</a:t>
            </a:r>
            <a:r>
              <a:rPr lang="en-US" sz="2000" b="0" i="1" u="none" strike="noStrike" dirty="0" smtClean="0">
                <a:ln>
                  <a:noFill/>
                </a:ln>
                <a:solidFill>
                  <a:srgbClr val="008000"/>
                </a:solidFill>
                <a:latin typeface="Arial" pitchFamily="18"/>
                <a:ea typeface="Lucida Sans Unicode" pitchFamily="2"/>
                <a:cs typeface="Lucida Sans Unicode" pitchFamily="2"/>
              </a:rPr>
              <a:t> at</a:t>
            </a:r>
            <a:r>
              <a:rPr lang="en-US" sz="2000" b="0" i="1" u="none" strike="noStrike" baseline="0" dirty="0" smtClean="0">
                <a:ln>
                  <a:noFill/>
                </a:ln>
                <a:solidFill>
                  <a:srgbClr val="008000"/>
                </a:solidFill>
                <a:latin typeface="Arial" pitchFamily="18"/>
                <a:ea typeface="Lucida Sans Unicode" pitchFamily="2"/>
                <a:cs typeface="Lucida Sans Unicode" pitchFamily="2"/>
              </a:rPr>
              <a:t> the Italian schools?''</a:t>
            </a:r>
          </a:p>
          <a:p>
            <a:pPr marL="0" lvl="0" inden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US" sz="2000" dirty="0" smtClean="0">
              <a:latin typeface="Arial" pitchFamily="18"/>
              <a:ea typeface="Lucida Sans Unicode" pitchFamily="2"/>
              <a:cs typeface="Lucida Sans Unicode" pitchFamily="2"/>
            </a:endParaRPr>
          </a:p>
          <a:p>
            <a:pPr marL="0" lvl="0" inden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US" sz="2000" dirty="0" smtClean="0">
              <a:latin typeface="Arial" pitchFamily="18"/>
              <a:ea typeface="Lucida Sans Unicode" pitchFamily="2"/>
              <a:cs typeface="Lucida Sans Unicode" pitchFamily="2"/>
            </a:endParaRPr>
          </a:p>
          <a:p>
            <a:pPr marL="0" lvl="0" inden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dirty="0" smtClean="0">
                <a:latin typeface="Cambria Math" pitchFamily="18" charset="0"/>
                <a:ea typeface="Cambria Math" pitchFamily="18" charset="0"/>
                <a:cs typeface="Courier New" pitchFamily="49" charset="0"/>
              </a:rPr>
              <a:t>Q(COUNT(p)) :</a:t>
            </a:r>
            <a:r>
              <a:rPr lang="en-US" sz="2000" kern="1200" dirty="0" smtClean="0">
                <a:latin typeface="Cambria Math" pitchFamily="18" charset="0"/>
                <a:ea typeface="Cambria Math" pitchFamily="18" charset="0"/>
                <a:cs typeface="Courier New" pitchFamily="49" charset="0"/>
              </a:rPr>
              <a:t>−</a:t>
            </a:r>
            <a:r>
              <a:rPr lang="en-US" sz="2000" dirty="0" smtClean="0">
                <a:latin typeface="Cambria Math" pitchFamily="18" charset="0"/>
                <a:ea typeface="Cambria Math" pitchFamily="18" charset="0"/>
                <a:cs typeface="Courier New" pitchFamily="49" charset="0"/>
              </a:rPr>
              <a:t> pupil(p, 12, s), school(s, t, ‘Italian')‏</a:t>
            </a:r>
          </a:p>
          <a:p>
            <a:pPr marL="0" lvl="0" inden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US" sz="2000" dirty="0" smtClean="0">
              <a:latin typeface="Arial" pitchFamily="18"/>
              <a:ea typeface="Lucida Sans Unicode" pitchFamily="2"/>
              <a:cs typeface="Lucida Sans Unicode" pitchFamily="2"/>
            </a:endParaRPr>
          </a:p>
          <a:p>
            <a:pPr marL="0" lvl="0" inden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US" sz="2000" dirty="0" smtClean="0">
              <a:latin typeface="Arial" pitchFamily="18"/>
              <a:ea typeface="Lucida Sans Unicode" pitchFamily="2"/>
              <a:cs typeface="Lucida Sans Unicode" pitchFamily="2"/>
            </a:endParaRPr>
          </a:p>
          <a:p>
            <a:pPr marL="0" lv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dirty="0" smtClean="0">
                <a:latin typeface="Arial" pitchFamily="18"/>
                <a:ea typeface="Lucida Sans Unicode" pitchFamily="2"/>
                <a:cs typeface="Lucida Sans Unicode" pitchFamily="2"/>
              </a:rPr>
              <a:t>Q can be answered correctly if</a:t>
            </a:r>
          </a:p>
          <a:p>
            <a:pPr marL="0" lv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479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480" algn="l"/>
                <a:tab pos="6287759" algn="l"/>
                <a:tab pos="6737040" algn="l"/>
                <a:tab pos="7186319" algn="l"/>
                <a:tab pos="7635600" algn="l"/>
                <a:tab pos="8084879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en-US" sz="2000" dirty="0" smtClean="0">
                <a:latin typeface="Arial" pitchFamily="18"/>
                <a:ea typeface="Lucida Sans Unicode" pitchFamily="2"/>
                <a:cs typeface="Lucida Sans Unicode" pitchFamily="2"/>
              </a:rPr>
              <a:t>	   - every 12-year old pupil from an Italian school is there</a:t>
            </a:r>
          </a:p>
          <a:p>
            <a:pPr marL="0" lv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479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480" algn="l"/>
                <a:tab pos="6287759" algn="l"/>
                <a:tab pos="6737040" algn="l"/>
                <a:tab pos="7186319" algn="l"/>
                <a:tab pos="7635600" algn="l"/>
                <a:tab pos="8084879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en-US" sz="2000" dirty="0" smtClean="0">
                <a:latin typeface="Arial" pitchFamily="18"/>
                <a:ea typeface="Lucida Sans Unicode" pitchFamily="2"/>
                <a:cs typeface="Lucida Sans Unicode" pitchFamily="2"/>
              </a:rPr>
              <a:t>	   - every Italian school with a 12-year old pupil is there</a:t>
            </a:r>
          </a:p>
          <a:p>
            <a:pPr marL="0" lv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US" sz="2000" dirty="0" smtClean="0">
              <a:latin typeface="Arial" pitchFamily="18"/>
              <a:ea typeface="Lucida Sans Unicode" pitchFamily="2"/>
              <a:cs typeface="Lucida Sans Unicode" pitchFamily="2"/>
            </a:endParaRPr>
          </a:p>
          <a:p>
            <a:pPr marL="0" lv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dirty="0" smtClean="0">
                <a:latin typeface="Arial" pitchFamily="18"/>
                <a:ea typeface="Lucida Sans Unicode" pitchFamily="2"/>
                <a:cs typeface="Lucida Sans Unicode" pitchFamily="2"/>
              </a:rPr>
              <a:t>That is, if the database satisfies</a:t>
            </a:r>
          </a:p>
          <a:p>
            <a:pPr marL="0" lv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US" sz="1000" dirty="0" smtClean="0">
              <a:latin typeface="Arial" pitchFamily="18"/>
              <a:ea typeface="Lucida Sans Unicode" pitchFamily="2"/>
              <a:cs typeface="Lucida Sans Unicode" pitchFamily="2"/>
            </a:endParaRPr>
          </a:p>
          <a:p>
            <a:pPr marL="0" lv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dirty="0" smtClean="0">
                <a:latin typeface="Arial" pitchFamily="18"/>
                <a:ea typeface="Lucida Sans Unicode" pitchFamily="2"/>
                <a:cs typeface="Lucida Sans Unicode" pitchFamily="2"/>
              </a:rPr>
              <a:t>   - </a:t>
            </a:r>
            <a:r>
              <a:rPr lang="en-US" sz="2000" dirty="0" err="1" smtClean="0">
                <a:latin typeface="Cambria Math" pitchFamily="18" charset="0"/>
                <a:ea typeface="Cambria Math" pitchFamily="18" charset="0"/>
                <a:cs typeface="Lucida Sans Unicode" pitchFamily="2"/>
              </a:rPr>
              <a:t>Compl</a:t>
            </a:r>
            <a:r>
              <a:rPr lang="en-US" sz="2000" dirty="0" smtClean="0">
                <a:latin typeface="Cambria Math" pitchFamily="18" charset="0"/>
                <a:ea typeface="Cambria Math" pitchFamily="18" charset="0"/>
                <a:cs typeface="Lucida Sans Unicode" pitchFamily="2"/>
              </a:rPr>
              <a:t>(pupil(p, a, s); school(s, t, ‘Italian'), a = 12)</a:t>
            </a:r>
            <a:r>
              <a:rPr lang="en-US" sz="2000" dirty="0" smtClean="0">
                <a:latin typeface="Arial" pitchFamily="18"/>
                <a:ea typeface="Lucida Sans Unicode" pitchFamily="2"/>
                <a:cs typeface="Lucida Sans Unicode" pitchFamily="2"/>
              </a:rPr>
              <a:t>‏</a:t>
            </a:r>
          </a:p>
          <a:p>
            <a:pPr marL="0" lv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dirty="0" smtClean="0">
                <a:latin typeface="Arial" pitchFamily="18"/>
                <a:ea typeface="Lucida Sans Unicode" pitchFamily="2"/>
                <a:cs typeface="Lucida Sans Unicode" pitchFamily="2"/>
              </a:rPr>
              <a:t>   - </a:t>
            </a:r>
            <a:r>
              <a:rPr lang="en-US" sz="2000" dirty="0" err="1" smtClean="0">
                <a:latin typeface="Cambria Math" pitchFamily="18" charset="0"/>
                <a:ea typeface="Cambria Math" pitchFamily="18" charset="0"/>
                <a:cs typeface="Lucida Sans Unicode" pitchFamily="2"/>
              </a:rPr>
              <a:t>Compl</a:t>
            </a:r>
            <a:r>
              <a:rPr lang="en-US" sz="2000" dirty="0" smtClean="0">
                <a:latin typeface="Cambria Math" pitchFamily="18" charset="0"/>
                <a:ea typeface="Cambria Math" pitchFamily="18" charset="0"/>
                <a:cs typeface="Lucida Sans Unicode" pitchFamily="2"/>
              </a:rPr>
              <a:t>(school(s, t, l); pupil(p, 12, s), l = ‘Italian')</a:t>
            </a:r>
            <a:r>
              <a:rPr lang="en-US" sz="2000" dirty="0" smtClean="0">
                <a:latin typeface="Arial" pitchFamily="18"/>
                <a:ea typeface="Lucida Sans Unicode" pitchFamily="2"/>
                <a:cs typeface="Lucida Sans Unicode" pitchFamily="2"/>
              </a:rPr>
              <a:t>‏</a:t>
            </a:r>
            <a:endParaRPr lang="en-US" sz="2000" dirty="0">
              <a:latin typeface="Arial" pitchFamily="18"/>
              <a:ea typeface="Lucida Sans Unicode" pitchFamily="2"/>
              <a:cs typeface="Lucida Sans Unicode" pitchFamily="2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30.08.2011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Completeness of Queries over Incomplete Databases</a:t>
            </a:r>
            <a:endParaRPr lang="en-GB">
              <a:latin typeface="Impact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AD13C4-5D9B-4210-98D0-C0EDA036A409}" type="slidenum">
              <a:rPr lang="en-GB" smtClean="0"/>
              <a:pPr>
                <a:defRPr/>
              </a:pPr>
              <a:t>17</a:t>
            </a:fld>
            <a:endParaRPr lang="en-GB">
              <a:latin typeface="Impact" pitchFamily="34" charset="0"/>
            </a:endParaRPr>
          </a:p>
        </p:txBody>
      </p:sp>
      <p:grpSp>
        <p:nvGrpSpPr>
          <p:cNvPr id="7" name="Gruppieren 6"/>
          <p:cNvGrpSpPr/>
          <p:nvPr/>
        </p:nvGrpSpPr>
        <p:grpSpPr>
          <a:xfrm>
            <a:off x="6205160" y="4612380"/>
            <a:ext cx="3058920" cy="965160"/>
            <a:chOff x="7597080" y="5071320"/>
            <a:chExt cx="3058920" cy="965160"/>
          </a:xfrm>
        </p:grpSpPr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2">
              <a:lum/>
              <a:alphaModFix/>
            </a:blip>
            <a:srcRect/>
            <a:stretch>
              <a:fillRect/>
            </a:stretch>
          </p:blipFill>
          <p:spPr>
            <a:xfrm>
              <a:off x="7597080" y="5071320"/>
              <a:ext cx="556920" cy="9651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Freihandform 8"/>
            <p:cNvSpPr/>
            <p:nvPr/>
          </p:nvSpPr>
          <p:spPr>
            <a:xfrm>
              <a:off x="8013960" y="5112720"/>
              <a:ext cx="2642040" cy="527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5000" rIns="90000" bIns="45000" anchor="t" anchorCtr="0" compatLnSpc="1"/>
            <a:lstStyle/>
            <a:p>
              <a:pPr marL="0" marR="0" lvl="0" indent="0" algn="l" rtl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de-DE" sz="2000" b="0" i="0" u="none" strike="noStrike" baseline="0" dirty="0" err="1">
                  <a:ln>
                    <a:noFill/>
                  </a:ln>
                  <a:solidFill>
                    <a:srgbClr val="0000FF"/>
                  </a:solidFill>
                  <a:latin typeface="Arial" pitchFamily="18"/>
                  <a:ea typeface="Lucida Sans Unicode" pitchFamily="2"/>
                  <a:cs typeface="Lucida Sans Unicode" pitchFamily="2"/>
                </a:rPr>
                <a:t>canonical</a:t>
              </a:r>
              <a:endParaRPr lang="de-DE" sz="2000" b="0" i="0" u="none" strike="noStrike" baseline="0" dirty="0">
                <a:ln>
                  <a:noFill/>
                </a:ln>
                <a:solidFill>
                  <a:srgbClr val="0000FF"/>
                </a:solidFill>
                <a:latin typeface="Arial" pitchFamily="18"/>
                <a:ea typeface="Lucida Sans Unicode" pitchFamily="2"/>
                <a:cs typeface="Lucida Sans Unicode" pitchFamily="2"/>
              </a:endParaRPr>
            </a:p>
            <a:p>
              <a:pPr marL="0" marR="0" lvl="0" indent="0" algn="l" rtl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de-DE" sz="2000" b="0" i="0" u="none" strike="noStrike" baseline="0" dirty="0">
                  <a:ln>
                    <a:noFill/>
                  </a:ln>
                  <a:solidFill>
                    <a:srgbClr val="0000FF"/>
                  </a:solidFill>
                  <a:latin typeface="Arial" pitchFamily="18"/>
                  <a:ea typeface="Lucida Sans Unicode" pitchFamily="2"/>
                  <a:cs typeface="Lucida Sans Unicode" pitchFamily="2"/>
                </a:rPr>
                <a:t>  </a:t>
              </a:r>
              <a:r>
                <a:rPr lang="de-DE" sz="2000" b="0" i="0" u="none" strike="noStrike" baseline="0" dirty="0" err="1">
                  <a:ln>
                    <a:noFill/>
                  </a:ln>
                  <a:solidFill>
                    <a:srgbClr val="0000FF"/>
                  </a:solidFill>
                  <a:latin typeface="Arial" pitchFamily="18"/>
                  <a:ea typeface="Lucida Sans Unicode" pitchFamily="2"/>
                  <a:cs typeface="Lucida Sans Unicode" pitchFamily="2"/>
                </a:rPr>
                <a:t>completeness</a:t>
              </a:r>
              <a:endParaRPr lang="de-DE" sz="2000" b="0" i="0" u="none" strike="noStrike" baseline="0" dirty="0">
                <a:ln>
                  <a:noFill/>
                </a:ln>
                <a:solidFill>
                  <a:srgbClr val="0000FF"/>
                </a:solidFill>
                <a:latin typeface="Arial" pitchFamily="18"/>
                <a:ea typeface="Lucida Sans Unicode" pitchFamily="2"/>
                <a:cs typeface="Lucida Sans Unicode" pitchFamily="2"/>
              </a:endParaRPr>
            </a:p>
            <a:p>
              <a:pPr marL="0" marR="0" lvl="0" indent="0" algn="l" rtl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de-DE" sz="2000" b="0" i="0" u="none" strike="noStrike" baseline="0" dirty="0">
                  <a:ln>
                    <a:noFill/>
                  </a:ln>
                  <a:solidFill>
                    <a:srgbClr val="0000FF"/>
                  </a:solidFill>
                  <a:latin typeface="Arial" pitchFamily="18"/>
                  <a:ea typeface="Lucida Sans Unicode" pitchFamily="2"/>
                  <a:cs typeface="Lucida Sans Unicode" pitchFamily="2"/>
                </a:rPr>
                <a:t>  </a:t>
              </a:r>
              <a:r>
                <a:rPr lang="de-DE" sz="2000" b="0" i="0" u="none" strike="noStrike" baseline="0" dirty="0" err="1">
                  <a:ln>
                    <a:noFill/>
                  </a:ln>
                  <a:solidFill>
                    <a:srgbClr val="0000FF"/>
                  </a:solidFill>
                  <a:latin typeface="Arial" pitchFamily="18"/>
                  <a:ea typeface="Lucida Sans Unicode" pitchFamily="2"/>
                  <a:cs typeface="Lucida Sans Unicode" pitchFamily="2"/>
                </a:rPr>
                <a:t>statements</a:t>
              </a:r>
              <a:r>
                <a:rPr lang="de-DE" sz="2000" b="0" i="0" u="none" strike="noStrike" baseline="0" dirty="0">
                  <a:ln>
                    <a:noFill/>
                  </a:ln>
                  <a:solidFill>
                    <a:srgbClr val="0000FF"/>
                  </a:solidFill>
                  <a:latin typeface="Arial" pitchFamily="18"/>
                  <a:ea typeface="Lucida Sans Unicode" pitchFamily="2"/>
                  <a:cs typeface="Lucida Sans Unicode" pitchFamily="2"/>
                </a:rPr>
                <a:t> </a:t>
              </a:r>
              <a:r>
                <a:rPr lang="de-DE" sz="2000" b="0" i="0" u="none" strike="noStrike" baseline="0" dirty="0" err="1">
                  <a:ln>
                    <a:noFill/>
                  </a:ln>
                  <a:solidFill>
                    <a:srgbClr val="000000"/>
                  </a:solidFill>
                  <a:latin typeface="Arial" pitchFamily="18"/>
                  <a:ea typeface="Lucida Sans Unicode" pitchFamily="2"/>
                  <a:cs typeface="Lucida Sans Unicode" pitchFamily="2"/>
                </a:rPr>
                <a:t>for</a:t>
              </a:r>
              <a:r>
                <a:rPr lang="de-DE" sz="2000" b="0" i="0" u="none" strike="noStrike" baseline="0" dirty="0">
                  <a:ln>
                    <a:noFill/>
                  </a:ln>
                  <a:solidFill>
                    <a:srgbClr val="000000"/>
                  </a:solidFill>
                  <a:latin typeface="Arial" pitchFamily="18"/>
                  <a:ea typeface="Lucida Sans Unicode" pitchFamily="2"/>
                  <a:cs typeface="Lucida Sans Unicode" pitchFamily="2"/>
                </a:rPr>
                <a:t> </a:t>
              </a:r>
              <a:r>
                <a:rPr lang="de-DE" sz="20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ambria Math" pitchFamily="18" charset="0"/>
                  <a:ea typeface="Cambria Math" pitchFamily="18" charset="0"/>
                  <a:cs typeface="Lucida Sans Unicode" pitchFamily="2"/>
                </a:rPr>
                <a:t>Q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07407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723900"/>
          </a:xfrm>
        </p:spPr>
        <p:txBody>
          <a:bodyPr/>
          <a:lstStyle/>
          <a:p>
            <a:r>
              <a:rPr lang="de-DE" sz="3200" dirty="0" smtClean="0"/>
              <a:t>TC-</a:t>
            </a:r>
            <a:r>
              <a:rPr lang="de-DE" sz="3200" dirty="0" err="1" smtClean="0"/>
              <a:t>QC</a:t>
            </a:r>
            <a:r>
              <a:rPr lang="de-DE" sz="3200" baseline="-25000" dirty="0" err="1" smtClean="0"/>
              <a:t>bag</a:t>
            </a:r>
            <a:r>
              <a:rPr lang="de-DE" sz="3200" dirty="0" smtClean="0"/>
              <a:t> – </a:t>
            </a:r>
            <a:r>
              <a:rPr lang="de-DE" sz="3200" dirty="0" err="1" smtClean="0"/>
              <a:t>Canonical</a:t>
            </a:r>
            <a:r>
              <a:rPr lang="de-DE" sz="3200" dirty="0" smtClean="0"/>
              <a:t> TC Statements (</a:t>
            </a:r>
            <a:r>
              <a:rPr lang="de-DE" sz="3200" dirty="0" err="1" smtClean="0"/>
              <a:t>Cntd</a:t>
            </a:r>
            <a:r>
              <a:rPr lang="de-DE" sz="3200" dirty="0" smtClean="0"/>
              <a:t>)</a:t>
            </a:r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36640"/>
                <a:ext cx="8229600" cy="4506960"/>
              </a:xfrm>
            </p:spPr>
            <p:txBody>
              <a:bodyPr/>
              <a:lstStyle/>
              <a:p>
                <a:pPr marL="0" lvl="0" indent="0">
                  <a:buNone/>
                </a:pPr>
                <a:r>
                  <a:rPr lang="de-DE" sz="2000" dirty="0" smtClean="0">
                    <a:latin typeface="+mj-lt"/>
                  </a:rPr>
                  <a:t>Query  </a:t>
                </a:r>
                <a:r>
                  <a:rPr lang="de-DE" sz="2000" dirty="0" smtClean="0">
                    <a:latin typeface="Cambria Math" pitchFamily="18" charset="0"/>
                    <a:ea typeface="Cambria Math" pitchFamily="18" charset="0"/>
                  </a:rPr>
                  <a:t>Q(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sz="2000" i="1" smtClean="0">
                            <a:latin typeface="Cambria Math"/>
                            <a:ea typeface="Cambria Math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de-DE" sz="2000" b="0" i="0" smtClean="0">
                            <a:latin typeface="Cambria Math" pitchFamily="18" charset="0"/>
                            <a:ea typeface="Cambria Math" pitchFamily="18" charset="0"/>
                          </a:rPr>
                          <m:t>x</m:t>
                        </m:r>
                      </m:e>
                    </m:acc>
                  </m:oMath>
                </a14:m>
                <a:r>
                  <a:rPr lang="de-DE" sz="2000" dirty="0" smtClean="0">
                    <a:latin typeface="Cambria Math" pitchFamily="18" charset="0"/>
                    <a:ea typeface="Cambria Math" pitchFamily="18" charset="0"/>
                  </a:rPr>
                  <a:t>) </a:t>
                </a:r>
                <a:r>
                  <a:rPr lang="en-US" sz="2000" dirty="0">
                    <a:latin typeface="Cambria Math" pitchFamily="18" charset="0"/>
                    <a:ea typeface="Cambria Math" pitchFamily="18" charset="0"/>
                    <a:cs typeface="Courier New" pitchFamily="49" charset="0"/>
                  </a:rPr>
                  <a:t>:</a:t>
                </a:r>
                <a:r>
                  <a:rPr lang="en-US" sz="2000" kern="1200" dirty="0">
                    <a:latin typeface="Cambria Math" pitchFamily="18" charset="0"/>
                    <a:ea typeface="Cambria Math" pitchFamily="18" charset="0"/>
                    <a:cs typeface="Courier New" pitchFamily="49" charset="0"/>
                  </a:rPr>
                  <a:t>−</a:t>
                </a:r>
                <a:r>
                  <a:rPr lang="de-DE" sz="2000" dirty="0" smtClean="0">
                    <a:latin typeface="Cambria Math" pitchFamily="18" charset="0"/>
                    <a:ea typeface="Cambria Math" pitchFamily="18" charset="0"/>
                  </a:rPr>
                  <a:t> A</a:t>
                </a:r>
                <a:r>
                  <a:rPr lang="de-DE" sz="2000" baseline="-25000" dirty="0" smtClean="0">
                    <a:latin typeface="Cambria Math" pitchFamily="18" charset="0"/>
                    <a:ea typeface="Cambria Math" pitchFamily="18" charset="0"/>
                  </a:rPr>
                  <a:t>1</a:t>
                </a:r>
                <a:r>
                  <a:rPr lang="de-DE" sz="2000" dirty="0" smtClean="0">
                    <a:latin typeface="Cambria Math" pitchFamily="18" charset="0"/>
                    <a:ea typeface="Cambria Math" pitchFamily="18" charset="0"/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sz="2000" i="1">
                            <a:latin typeface="Cambria Math"/>
                            <a:ea typeface="Cambria Math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de-DE" sz="2000">
                            <a:latin typeface="Cambria Math" pitchFamily="18" charset="0"/>
                            <a:ea typeface="Cambria Math" pitchFamily="18" charset="0"/>
                          </a:rPr>
                          <m:t>x</m:t>
                        </m:r>
                      </m:e>
                    </m:acc>
                    <m:r>
                      <m:rPr>
                        <m:nor/>
                      </m:rPr>
                      <a:rPr lang="de-DE" sz="2000" baseline="-25000" dirty="0">
                        <a:latin typeface="Cambria Math" pitchFamily="18" charset="0"/>
                        <a:ea typeface="Cambria Math" pitchFamily="18" charset="0"/>
                      </a:rPr>
                      <m:t>1</m:t>
                    </m:r>
                  </m:oMath>
                </a14:m>
                <a:r>
                  <a:rPr lang="de-DE" sz="2000" dirty="0" smtClean="0">
                    <a:latin typeface="Cambria Math" pitchFamily="18" charset="0"/>
                    <a:ea typeface="Cambria Math" pitchFamily="18" charset="0"/>
                  </a:rPr>
                  <a:t>), …, </a:t>
                </a:r>
                <a:r>
                  <a:rPr lang="de-DE" sz="2000" dirty="0">
                    <a:latin typeface="Cambria Math" pitchFamily="18" charset="0"/>
                    <a:ea typeface="Cambria Math" pitchFamily="18" charset="0"/>
                  </a:rPr>
                  <a:t>A</a:t>
                </a:r>
                <a:r>
                  <a:rPr lang="de-DE" sz="2000" baseline="-25000" dirty="0" smtClean="0">
                    <a:latin typeface="Cambria Math" pitchFamily="18" charset="0"/>
                    <a:ea typeface="Cambria Math" pitchFamily="18" charset="0"/>
                  </a:rPr>
                  <a:t>n</a:t>
                </a:r>
                <a:r>
                  <a:rPr lang="de-DE" sz="2000" dirty="0">
                    <a:latin typeface="Cambria Math" pitchFamily="18" charset="0"/>
                    <a:ea typeface="Cambria Math" pitchFamily="18" charset="0"/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sz="2000" i="1">
                            <a:latin typeface="Cambria Math"/>
                            <a:ea typeface="Cambria Math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de-DE" sz="2000">
                            <a:latin typeface="Cambria Math" pitchFamily="18" charset="0"/>
                            <a:ea typeface="Cambria Math" pitchFamily="18" charset="0"/>
                          </a:rPr>
                          <m:t>x</m:t>
                        </m:r>
                      </m:e>
                    </m:acc>
                  </m:oMath>
                </a14:m>
                <a:r>
                  <a:rPr lang="de-DE" sz="2000" baseline="-25000" dirty="0">
                    <a:latin typeface="Cambria Math" pitchFamily="18" charset="0"/>
                    <a:ea typeface="Cambria Math" pitchFamily="18" charset="0"/>
                  </a:rPr>
                  <a:t>n</a:t>
                </a:r>
                <a:r>
                  <a:rPr lang="de-DE" sz="2000" dirty="0" smtClean="0">
                    <a:latin typeface="Cambria Math" pitchFamily="18" charset="0"/>
                    <a:ea typeface="Cambria Math" pitchFamily="18" charset="0"/>
                  </a:rPr>
                  <a:t>), 	</a:t>
                </a:r>
                <a:r>
                  <a:rPr lang="de-DE" sz="2000" dirty="0" smtClean="0">
                    <a:latin typeface="+mj-lt"/>
                  </a:rPr>
                  <a:t>			</a:t>
                </a:r>
              </a:p>
              <a:p>
                <a:pPr marL="0" lvl="0" indent="0">
                  <a:buNone/>
                </a:pPr>
                <a:endParaRPr lang="de-DE" sz="2000" dirty="0">
                  <a:latin typeface="+mj-lt"/>
                </a:endParaRPr>
              </a:p>
              <a:p>
                <a:pPr marL="0" lvl="0" indent="0">
                  <a:buNone/>
                </a:pPr>
                <a:r>
                  <a:rPr lang="de-DE" sz="2000" dirty="0" smtClean="0">
                    <a:latin typeface="+mj-lt"/>
                  </a:rPr>
                  <a:t>The </a:t>
                </a:r>
                <a:r>
                  <a:rPr lang="de-DE" sz="2000" dirty="0" err="1" smtClean="0">
                    <a:solidFill>
                      <a:srgbClr val="339933"/>
                    </a:solidFill>
                    <a:latin typeface="+mj-lt"/>
                  </a:rPr>
                  <a:t>canonical</a:t>
                </a:r>
                <a:r>
                  <a:rPr lang="de-DE" sz="2000" dirty="0" smtClean="0">
                    <a:solidFill>
                      <a:srgbClr val="339933"/>
                    </a:solidFill>
                    <a:latin typeface="+mj-lt"/>
                  </a:rPr>
                  <a:t> </a:t>
                </a:r>
                <a:r>
                  <a:rPr lang="de-DE" sz="2000" dirty="0" err="1" smtClean="0">
                    <a:solidFill>
                      <a:srgbClr val="339933"/>
                    </a:solidFill>
                    <a:latin typeface="+mj-lt"/>
                  </a:rPr>
                  <a:t>table</a:t>
                </a:r>
                <a:r>
                  <a:rPr lang="de-DE" sz="2000" dirty="0" smtClean="0">
                    <a:solidFill>
                      <a:srgbClr val="339933"/>
                    </a:solidFill>
                    <a:latin typeface="+mj-lt"/>
                  </a:rPr>
                  <a:t> </a:t>
                </a:r>
                <a:r>
                  <a:rPr lang="de-DE" sz="2000" dirty="0" err="1" smtClean="0">
                    <a:solidFill>
                      <a:srgbClr val="339933"/>
                    </a:solidFill>
                    <a:latin typeface="+mj-lt"/>
                  </a:rPr>
                  <a:t>completeness</a:t>
                </a:r>
                <a:r>
                  <a:rPr lang="de-DE" sz="2000" dirty="0" smtClean="0">
                    <a:solidFill>
                      <a:srgbClr val="339933"/>
                    </a:solidFill>
                    <a:latin typeface="+mj-lt"/>
                  </a:rPr>
                  <a:t> </a:t>
                </a:r>
                <a:r>
                  <a:rPr lang="de-DE" sz="2000" dirty="0" err="1" smtClean="0">
                    <a:solidFill>
                      <a:srgbClr val="339933"/>
                    </a:solidFill>
                    <a:latin typeface="+mj-lt"/>
                  </a:rPr>
                  <a:t>statement</a:t>
                </a:r>
                <a:r>
                  <a:rPr lang="de-DE" sz="2000" dirty="0" smtClean="0">
                    <a:latin typeface="+mj-lt"/>
                  </a:rPr>
                  <a:t> </a:t>
                </a:r>
                <a:r>
                  <a:rPr lang="de-DE" sz="2000" dirty="0" err="1" smtClean="0">
                    <a:latin typeface="+mj-lt"/>
                  </a:rPr>
                  <a:t>for</a:t>
                </a:r>
                <a:r>
                  <a:rPr lang="de-DE" sz="2000" dirty="0" smtClean="0">
                    <a:latin typeface="+mj-lt"/>
                  </a:rPr>
                  <a:t> </a:t>
                </a:r>
                <a:r>
                  <a:rPr lang="de-DE" sz="2000" dirty="0" err="1" smtClean="0">
                    <a:latin typeface="+mj-lt"/>
                  </a:rPr>
                  <a:t>atom</a:t>
                </a:r>
                <a:r>
                  <a:rPr lang="de-DE" sz="2000" dirty="0" smtClean="0">
                    <a:latin typeface="+mj-lt"/>
                  </a:rPr>
                  <a:t> A</a:t>
                </a:r>
                <a:r>
                  <a:rPr lang="de-DE" sz="2000" baseline="-33000" dirty="0" smtClean="0">
                    <a:latin typeface="+mj-lt"/>
                  </a:rPr>
                  <a:t>i</a:t>
                </a:r>
                <a:r>
                  <a:rPr lang="de-DE" sz="2000" dirty="0" smtClean="0">
                    <a:latin typeface="+mj-lt"/>
                  </a:rPr>
                  <a:t> </a:t>
                </a:r>
                <a:r>
                  <a:rPr lang="de-DE" sz="2000" dirty="0" err="1" smtClean="0">
                    <a:latin typeface="+mj-lt"/>
                  </a:rPr>
                  <a:t>is</a:t>
                </a:r>
                <a:endParaRPr lang="de-DE" sz="2000" dirty="0" smtClean="0">
                  <a:latin typeface="+mj-lt"/>
                </a:endParaRPr>
              </a:p>
              <a:p>
                <a:pPr marL="0" lvl="0" indent="0">
                  <a:buNone/>
                </a:pPr>
                <a:endParaRPr lang="de-DE" sz="2000" dirty="0" smtClean="0">
                  <a:latin typeface="+mj-lt"/>
                </a:endParaRPr>
              </a:p>
              <a:p>
                <a:pPr marL="0" lvl="0" indent="0">
                  <a:buNone/>
                </a:pPr>
                <a:r>
                  <a:rPr lang="de-DE" sz="2000" dirty="0">
                    <a:latin typeface="+mj-lt"/>
                  </a:rPr>
                  <a:t>	</a:t>
                </a:r>
                <a:r>
                  <a:rPr lang="de-DE" sz="2000" dirty="0" smtClean="0">
                    <a:latin typeface="+mj-lt"/>
                  </a:rPr>
                  <a:t>	</a:t>
                </a:r>
                <a:r>
                  <a:rPr lang="de-DE" sz="2000" dirty="0" err="1" smtClean="0">
                    <a:latin typeface="Cambria Math" pitchFamily="18" charset="0"/>
                    <a:ea typeface="Cambria Math" pitchFamily="18" charset="0"/>
                  </a:rPr>
                  <a:t>Compl</a:t>
                </a:r>
                <a:r>
                  <a:rPr lang="de-DE" sz="2000" dirty="0" smtClean="0">
                    <a:latin typeface="Cambria Math" pitchFamily="18" charset="0"/>
                    <a:ea typeface="Cambria Math" pitchFamily="18" charset="0"/>
                  </a:rPr>
                  <a:t>(A</a:t>
                </a:r>
                <a:r>
                  <a:rPr lang="de-DE" sz="2000" baseline="-25000" dirty="0" smtClean="0">
                    <a:latin typeface="Cambria Math" pitchFamily="18" charset="0"/>
                    <a:ea typeface="Cambria Math" pitchFamily="18" charset="0"/>
                  </a:rPr>
                  <a:t>i</a:t>
                </a:r>
                <a:r>
                  <a:rPr lang="de-DE" sz="2000" dirty="0" smtClean="0">
                    <a:latin typeface="Cambria Math" pitchFamily="18" charset="0"/>
                    <a:ea typeface="Cambria Math" pitchFamily="18" charset="0"/>
                  </a:rPr>
                  <a:t>; A</a:t>
                </a:r>
                <a:r>
                  <a:rPr lang="de-DE" sz="2000" baseline="-25000" dirty="0">
                    <a:latin typeface="Cambria Math" pitchFamily="18" charset="0"/>
                    <a:ea typeface="Cambria Math" pitchFamily="18" charset="0"/>
                  </a:rPr>
                  <a:t>1</a:t>
                </a:r>
                <a:r>
                  <a:rPr lang="de-DE" sz="2000" dirty="0" smtClean="0">
                    <a:latin typeface="Cambria Math" pitchFamily="18" charset="0"/>
                    <a:ea typeface="Cambria Math" pitchFamily="18" charset="0"/>
                  </a:rPr>
                  <a:t>, …, A</a:t>
                </a:r>
                <a:r>
                  <a:rPr lang="de-DE" sz="2000" baseline="-25000" dirty="0" smtClean="0">
                    <a:latin typeface="Cambria Math" pitchFamily="18" charset="0"/>
                    <a:ea typeface="Cambria Math" pitchFamily="18" charset="0"/>
                  </a:rPr>
                  <a:t>n-1</a:t>
                </a:r>
                <a:r>
                  <a:rPr lang="de-DE" sz="2000" dirty="0" smtClean="0">
                    <a:latin typeface="Cambria Math" pitchFamily="18" charset="0"/>
                    <a:ea typeface="Cambria Math" pitchFamily="18" charset="0"/>
                  </a:rPr>
                  <a:t>, A</a:t>
                </a:r>
                <a:r>
                  <a:rPr lang="de-DE" sz="2000" baseline="-25000" dirty="0" smtClean="0">
                    <a:latin typeface="Cambria Math" pitchFamily="18" charset="0"/>
                    <a:ea typeface="Cambria Math" pitchFamily="18" charset="0"/>
                  </a:rPr>
                  <a:t>n+1</a:t>
                </a:r>
                <a:r>
                  <a:rPr lang="de-DE" sz="2000" dirty="0" smtClean="0">
                    <a:latin typeface="Cambria Math" pitchFamily="18" charset="0"/>
                    <a:ea typeface="Cambria Math" pitchFamily="18" charset="0"/>
                  </a:rPr>
                  <a:t>, …, A</a:t>
                </a:r>
                <a:r>
                  <a:rPr lang="de-DE" sz="2000" baseline="-25000" dirty="0" smtClean="0">
                    <a:latin typeface="Cambria Math" pitchFamily="18" charset="0"/>
                    <a:ea typeface="Cambria Math" pitchFamily="18" charset="0"/>
                  </a:rPr>
                  <a:t>n</a:t>
                </a:r>
                <a:r>
                  <a:rPr lang="de-DE" sz="2000" dirty="0" smtClean="0">
                    <a:latin typeface="Cambria Math" pitchFamily="18" charset="0"/>
                    <a:ea typeface="Cambria Math" pitchFamily="18" charset="0"/>
                  </a:rPr>
                  <a:t>)</a:t>
                </a:r>
              </a:p>
              <a:p>
                <a:pPr marL="0" lvl="0" indent="0">
                  <a:buNone/>
                </a:pPr>
                <a:endParaRPr lang="de-DE" dirty="0" smtClean="0"/>
              </a:p>
              <a:p>
                <a:pPr marL="0" lvl="0" indent="0">
                  <a:buNone/>
                </a:pPr>
                <a:r>
                  <a:rPr lang="de-DE" sz="2000" dirty="0" err="1" smtClean="0">
                    <a:solidFill>
                      <a:srgbClr val="339933"/>
                    </a:solidFill>
                  </a:rPr>
                  <a:t>Can</a:t>
                </a:r>
                <a:r>
                  <a:rPr lang="de-DE" sz="2000" baseline="-25000" dirty="0" err="1" smtClean="0">
                    <a:solidFill>
                      <a:srgbClr val="339933"/>
                    </a:solidFill>
                  </a:rPr>
                  <a:t>Q</a:t>
                </a:r>
                <a:r>
                  <a:rPr lang="de-DE" sz="2000" dirty="0" smtClean="0"/>
                  <a:t> </a:t>
                </a:r>
                <a:r>
                  <a:rPr lang="de-DE" sz="2000" dirty="0" err="1" smtClean="0"/>
                  <a:t>is</a:t>
                </a:r>
                <a:r>
                  <a:rPr lang="de-DE" sz="2000" dirty="0" smtClean="0"/>
                  <a:t> </a:t>
                </a:r>
                <a:r>
                  <a:rPr lang="de-DE" sz="2000" dirty="0" err="1" smtClean="0"/>
                  <a:t>the</a:t>
                </a:r>
                <a:r>
                  <a:rPr lang="de-DE" sz="2000" dirty="0" smtClean="0"/>
                  <a:t> </a:t>
                </a:r>
                <a:r>
                  <a:rPr lang="de-DE" sz="2000" dirty="0" err="1" smtClean="0"/>
                  <a:t>set</a:t>
                </a:r>
                <a:r>
                  <a:rPr lang="de-DE" sz="2000" dirty="0" smtClean="0"/>
                  <a:t> </a:t>
                </a:r>
                <a:r>
                  <a:rPr lang="de-DE" sz="2000" dirty="0" err="1" smtClean="0"/>
                  <a:t>of</a:t>
                </a:r>
                <a:r>
                  <a:rPr lang="de-DE" sz="2000" dirty="0" smtClean="0"/>
                  <a:t> </a:t>
                </a:r>
                <a:r>
                  <a:rPr lang="de-DE" sz="2000" dirty="0" err="1" smtClean="0"/>
                  <a:t>canonical</a:t>
                </a:r>
                <a:r>
                  <a:rPr lang="de-DE" sz="2000" dirty="0" smtClean="0"/>
                  <a:t> </a:t>
                </a:r>
                <a:r>
                  <a:rPr lang="de-DE" sz="2000" dirty="0" err="1" smtClean="0"/>
                  <a:t>completeness</a:t>
                </a:r>
                <a:r>
                  <a:rPr lang="de-DE" sz="2000" dirty="0" smtClean="0"/>
                  <a:t> </a:t>
                </a:r>
                <a:r>
                  <a:rPr lang="de-DE" sz="2000" dirty="0" err="1" smtClean="0"/>
                  <a:t>statements</a:t>
                </a:r>
                <a:r>
                  <a:rPr lang="de-DE" sz="2000" dirty="0" smtClean="0"/>
                  <a:t> </a:t>
                </a:r>
                <a:r>
                  <a:rPr lang="de-DE" sz="2000" dirty="0" err="1" smtClean="0"/>
                  <a:t>for</a:t>
                </a:r>
                <a:r>
                  <a:rPr lang="de-DE" sz="2000" dirty="0" smtClean="0"/>
                  <a:t>                                       </a:t>
                </a:r>
              </a:p>
              <a:p>
                <a:pPr marL="0" lvl="0" indent="0">
                  <a:buNone/>
                </a:pPr>
                <a:r>
                  <a:rPr lang="de-DE" sz="2000" dirty="0"/>
                  <a:t> </a:t>
                </a:r>
                <a:r>
                  <a:rPr lang="de-DE" sz="2000" dirty="0" smtClean="0"/>
                  <a:t> all </a:t>
                </a:r>
                <a:r>
                  <a:rPr lang="de-DE" sz="2000" dirty="0" err="1" smtClean="0"/>
                  <a:t>atoms</a:t>
                </a:r>
                <a:r>
                  <a:rPr lang="de-DE" sz="2000" dirty="0" smtClean="0"/>
                  <a:t> </a:t>
                </a:r>
                <a:r>
                  <a:rPr lang="de-DE" sz="2000" dirty="0" err="1" smtClean="0"/>
                  <a:t>of</a:t>
                </a:r>
                <a:r>
                  <a:rPr lang="de-DE" sz="2000" dirty="0" smtClean="0"/>
                  <a:t> Q</a:t>
                </a:r>
              </a:p>
              <a:p>
                <a:pPr marL="0" lvl="0" indent="0">
                  <a:buNone/>
                </a:pPr>
                <a:endParaRPr lang="de-DE" dirty="0" smtClean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36640"/>
                <a:ext cx="8229600" cy="4506960"/>
              </a:xfrm>
              <a:blipFill rotWithShape="1">
                <a:blip r:embed="rId2"/>
                <a:stretch>
                  <a:fillRect l="-741" t="-67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30.08.2011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Completeness of Queries over Incomplete Databases</a:t>
            </a:r>
            <a:endParaRPr lang="en-GB">
              <a:latin typeface="Impact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AD13C4-5D9B-4210-98D0-C0EDA036A409}" type="slidenum">
              <a:rPr lang="en-GB" smtClean="0"/>
              <a:pPr>
                <a:defRPr/>
              </a:pPr>
              <a:t>18</a:t>
            </a:fld>
            <a:endParaRPr lang="en-GB">
              <a:latin typeface="Impact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Abgerundetes Rechteck 6"/>
              <p:cNvSpPr/>
              <p:nvPr/>
            </p:nvSpPr>
            <p:spPr bwMode="auto">
              <a:xfrm>
                <a:off x="533400" y="5041900"/>
                <a:ext cx="8077200" cy="5715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none" lIns="91440" tIns="3600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lvl="0" indent="0">
                  <a:buNone/>
                </a:pPr>
                <a:endParaRPr lang="de-DE" sz="100" dirty="0" smtClean="0"/>
              </a:p>
              <a:p>
                <a:r>
                  <a:rPr lang="de-DE" sz="2000" dirty="0" smtClean="0"/>
                  <a:t>Proposition</a:t>
                </a:r>
                <a:r>
                  <a:rPr lang="de-DE" sz="2000" dirty="0"/>
                  <a:t>:    </a:t>
                </a:r>
                <a:r>
                  <a:rPr lang="de-DE" sz="2000" dirty="0" smtClean="0"/>
                  <a:t>  </a:t>
                </a:r>
                <a:r>
                  <a:rPr lang="de-DE" sz="2000" dirty="0" smtClean="0">
                    <a:latin typeface="Cambria Math" pitchFamily="18" charset="0"/>
                    <a:ea typeface="Cambria Math" pitchFamily="18" charset="0"/>
                  </a:rPr>
                  <a:t>(</a:t>
                </a:r>
                <a:r>
                  <a:rPr lang="de-DE" sz="2000" dirty="0">
                    <a:latin typeface="Cambria Math" pitchFamily="18" charset="0"/>
                    <a:ea typeface="Cambria Math" pitchFamily="18" charset="0"/>
                  </a:rPr>
                  <a:t>D</a:t>
                </a:r>
                <a:r>
                  <a:rPr lang="de-DE" sz="2000" baseline="30000" dirty="0">
                    <a:latin typeface="Cambria Math" pitchFamily="18" charset="0"/>
                    <a:ea typeface="Cambria Math" pitchFamily="18" charset="0"/>
                  </a:rPr>
                  <a:t>i</a:t>
                </a:r>
                <a:r>
                  <a:rPr lang="de-DE" sz="2000" dirty="0">
                    <a:latin typeface="Cambria Math" pitchFamily="18" charset="0"/>
                    <a:ea typeface="Cambria Math" pitchFamily="18" charset="0"/>
                  </a:rPr>
                  <a:t>, D</a:t>
                </a:r>
                <a:r>
                  <a:rPr lang="de-DE" sz="2000" baseline="30000" dirty="0">
                    <a:latin typeface="Cambria Math" pitchFamily="18" charset="0"/>
                    <a:ea typeface="Cambria Math" pitchFamily="18" charset="0"/>
                  </a:rPr>
                  <a:t>a</a:t>
                </a:r>
                <a:r>
                  <a:rPr lang="de-DE" sz="2000" dirty="0">
                    <a:latin typeface="Cambria Math" pitchFamily="18" charset="0"/>
                    <a:ea typeface="Cambria Math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de-DE" sz="2000" i="1">
                        <a:latin typeface="Cambria Math" pitchFamily="18" charset="0"/>
                        <a:ea typeface="Cambria Math" pitchFamily="18" charset="0"/>
                      </a:rPr>
                      <m:t>⊨</m:t>
                    </m:r>
                  </m:oMath>
                </a14:m>
                <a:r>
                  <a:rPr lang="de-DE" sz="2000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de-DE" sz="2000" dirty="0" err="1" smtClean="0">
                    <a:solidFill>
                      <a:srgbClr val="339933"/>
                    </a:solidFill>
                    <a:latin typeface="Cambria Math" pitchFamily="18" charset="0"/>
                    <a:ea typeface="Cambria Math" pitchFamily="18" charset="0"/>
                  </a:rPr>
                  <a:t>Can</a:t>
                </a:r>
                <a:r>
                  <a:rPr lang="de-DE" sz="2000" baseline="-25000" dirty="0" err="1" smtClean="0">
                    <a:solidFill>
                      <a:srgbClr val="339933"/>
                    </a:solidFill>
                    <a:latin typeface="Cambria Math" pitchFamily="18" charset="0"/>
                    <a:ea typeface="Cambria Math" pitchFamily="18" charset="0"/>
                  </a:rPr>
                  <a:t>Q</a:t>
                </a:r>
                <a:r>
                  <a:rPr lang="de-DE" sz="2000" dirty="0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de-DE" sz="2000" dirty="0" smtClean="0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</a:rPr>
                  <a:t>          </a:t>
                </a:r>
                <a:r>
                  <a:rPr lang="de-DE" sz="2000" dirty="0" err="1" smtClean="0">
                    <a:latin typeface="Cambria Math" pitchFamily="18" charset="0"/>
                    <a:ea typeface="Cambria Math" pitchFamily="18" charset="0"/>
                  </a:rPr>
                  <a:t>implies</a:t>
                </a:r>
                <a:r>
                  <a:rPr lang="de-DE" sz="2000" dirty="0" smtClean="0">
                    <a:latin typeface="Cambria Math" pitchFamily="18" charset="0"/>
                    <a:ea typeface="Cambria Math" pitchFamily="18" charset="0"/>
                  </a:rPr>
                  <a:t>        </a:t>
                </a:r>
                <a:r>
                  <a:rPr lang="de-DE" sz="2000" dirty="0" smtClean="0">
                    <a:latin typeface="Cambria Math" pitchFamily="18" charset="0"/>
                    <a:ea typeface="Cambria Math" pitchFamily="18" charset="0"/>
                  </a:rPr>
                  <a:t>(</a:t>
                </a:r>
                <a:r>
                  <a:rPr lang="de-DE" sz="2000" dirty="0">
                    <a:latin typeface="Cambria Math" pitchFamily="18" charset="0"/>
                    <a:ea typeface="Cambria Math" pitchFamily="18" charset="0"/>
                  </a:rPr>
                  <a:t>D</a:t>
                </a:r>
                <a:r>
                  <a:rPr lang="de-DE" sz="2000" baseline="30000" dirty="0">
                    <a:latin typeface="Cambria Math" pitchFamily="18" charset="0"/>
                    <a:ea typeface="Cambria Math" pitchFamily="18" charset="0"/>
                  </a:rPr>
                  <a:t>i</a:t>
                </a:r>
                <a:r>
                  <a:rPr lang="de-DE" sz="2000" dirty="0">
                    <a:latin typeface="Cambria Math" pitchFamily="18" charset="0"/>
                    <a:ea typeface="Cambria Math" pitchFamily="18" charset="0"/>
                  </a:rPr>
                  <a:t>, D</a:t>
                </a:r>
                <a:r>
                  <a:rPr lang="de-DE" sz="2000" baseline="30000" dirty="0">
                    <a:latin typeface="Cambria Math" pitchFamily="18" charset="0"/>
                    <a:ea typeface="Cambria Math" pitchFamily="18" charset="0"/>
                  </a:rPr>
                  <a:t>a</a:t>
                </a:r>
                <a:r>
                  <a:rPr lang="de-DE" sz="2000" dirty="0">
                    <a:latin typeface="Cambria Math" pitchFamily="18" charset="0"/>
                    <a:ea typeface="Cambria Math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de-DE" sz="2000" i="1">
                        <a:latin typeface="Cambria Math" pitchFamily="18" charset="0"/>
                        <a:ea typeface="Cambria Math" pitchFamily="18" charset="0"/>
                      </a:rPr>
                      <m:t>⊨</m:t>
                    </m:r>
                  </m:oMath>
                </a14:m>
                <a:r>
                  <a:rPr lang="de-DE" sz="2000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de-DE" sz="2000" dirty="0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</a:rPr>
                  <a:t>Compl</a:t>
                </a:r>
                <a:r>
                  <a:rPr lang="de-DE" sz="2000" baseline="-25000" dirty="0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</a:rPr>
                  <a:t>bag </a:t>
                </a:r>
                <a:r>
                  <a:rPr lang="de-DE" sz="2000" dirty="0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</a:rPr>
                  <a:t>(Q)</a:t>
                </a:r>
              </a:p>
            </p:txBody>
          </p:sp>
        </mc:Choice>
        <mc:Fallback>
          <p:sp>
            <p:nvSpPr>
              <p:cNvPr id="7" name="Abgerundetes Rechtec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5041900"/>
                <a:ext cx="8077200" cy="571500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08643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/>
              <a:t>TC-</a:t>
            </a:r>
            <a:r>
              <a:rPr lang="de-DE" sz="3200" dirty="0" err="1" smtClean="0"/>
              <a:t>QC</a:t>
            </a:r>
            <a:r>
              <a:rPr lang="de-DE" sz="3200" baseline="-25000" dirty="0" err="1" smtClean="0"/>
              <a:t>bag</a:t>
            </a:r>
            <a:r>
              <a:rPr lang="de-DE" sz="3200" dirty="0" smtClean="0"/>
              <a:t> </a:t>
            </a:r>
            <a:r>
              <a:rPr lang="de-DE" sz="3200" dirty="0" err="1" smtClean="0"/>
              <a:t>Reduces</a:t>
            </a:r>
            <a:r>
              <a:rPr lang="de-DE" sz="3200" dirty="0" smtClean="0"/>
              <a:t> </a:t>
            </a:r>
            <a:r>
              <a:rPr lang="de-DE" sz="3200" dirty="0" err="1" smtClean="0"/>
              <a:t>to</a:t>
            </a:r>
            <a:r>
              <a:rPr lang="de-DE" sz="3200" dirty="0" smtClean="0"/>
              <a:t> TC-TC</a:t>
            </a:r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82700"/>
                <a:ext cx="8229600" cy="5041900"/>
              </a:xfrm>
            </p:spPr>
            <p:txBody>
              <a:bodyPr/>
              <a:lstStyle/>
              <a:p>
                <a:pPr marL="0" lvl="0" indent="0">
                  <a:buNone/>
                </a:pPr>
                <a:r>
                  <a:rPr lang="de-DE" dirty="0" err="1" smtClean="0">
                    <a:solidFill>
                      <a:schemeClr val="bg2">
                        <a:lumMod val="25000"/>
                      </a:schemeClr>
                    </a:solidFill>
                  </a:rPr>
                  <a:t>We</a:t>
                </a:r>
                <a:r>
                  <a:rPr lang="de-DE" dirty="0" smtClean="0">
                    <a:solidFill>
                      <a:schemeClr val="bg2">
                        <a:lumMod val="25000"/>
                      </a:schemeClr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bg2">
                        <a:lumMod val="25000"/>
                      </a:schemeClr>
                    </a:solidFill>
                  </a:rPr>
                  <a:t>saw</a:t>
                </a:r>
                <a:r>
                  <a:rPr lang="de-DE" dirty="0" smtClean="0">
                    <a:solidFill>
                      <a:schemeClr val="bg2">
                        <a:lumMod val="25000"/>
                      </a:schemeClr>
                    </a:solidFill>
                  </a:rPr>
                  <a:t>: </a:t>
                </a:r>
              </a:p>
              <a:p>
                <a:pPr marL="0" lvl="0" indent="0">
                  <a:buNone/>
                </a:pPr>
                <a:r>
                  <a:rPr lang="de-DE" dirty="0">
                    <a:latin typeface="Cambria Math" pitchFamily="18" charset="0"/>
                    <a:ea typeface="Cambria Math" pitchFamily="18" charset="0"/>
                  </a:rPr>
                  <a:t>	</a:t>
                </a:r>
                <a:r>
                  <a:rPr lang="de-DE" dirty="0" smtClean="0">
                    <a:latin typeface="Cambria Math" pitchFamily="18" charset="0"/>
                    <a:ea typeface="Cambria Math" pitchFamily="18" charset="0"/>
                  </a:rPr>
                  <a:t>	 </a:t>
                </a:r>
                <a:r>
                  <a:rPr lang="de-DE" dirty="0" err="1" smtClean="0">
                    <a:solidFill>
                      <a:srgbClr val="339933"/>
                    </a:solidFill>
                    <a:latin typeface="Cambria Math" pitchFamily="18" charset="0"/>
                    <a:ea typeface="Cambria Math" pitchFamily="18" charset="0"/>
                  </a:rPr>
                  <a:t>Can</a:t>
                </a:r>
                <a:r>
                  <a:rPr lang="de-DE" baseline="-25000" dirty="0" err="1" smtClean="0">
                    <a:solidFill>
                      <a:srgbClr val="339933"/>
                    </a:solidFill>
                    <a:latin typeface="Cambria Math" pitchFamily="18" charset="0"/>
                    <a:ea typeface="Cambria Math" pitchFamily="18" charset="0"/>
                  </a:rPr>
                  <a:t>Q</a:t>
                </a:r>
                <a:r>
                  <a:rPr lang="de-DE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itchFamily="18" charset="0"/>
                        <a:ea typeface="Cambria Math" pitchFamily="18" charset="0"/>
                      </a:rPr>
                      <m:t>⊨</m:t>
                    </m:r>
                    <m:r>
                      <a:rPr lang="de-DE" b="0" i="0" smtClean="0">
                        <a:latin typeface="Cambria Math" pitchFamily="18" charset="0"/>
                        <a:ea typeface="Cambria Math" pitchFamily="18" charset="0"/>
                      </a:rPr>
                      <m:t> </m:t>
                    </m:r>
                  </m:oMath>
                </a14:m>
                <a:r>
                  <a:rPr lang="de-DE" dirty="0" smtClean="0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</a:rPr>
                  <a:t>Compl</a:t>
                </a:r>
                <a:r>
                  <a:rPr lang="de-DE" baseline="-25000" dirty="0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</a:rPr>
                  <a:t>bag </a:t>
                </a:r>
                <a:r>
                  <a:rPr lang="de-DE" dirty="0" smtClean="0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</a:rPr>
                  <a:t>(Q)            </a:t>
                </a:r>
                <a:r>
                  <a:rPr lang="de-DE" dirty="0" smtClean="0">
                    <a:latin typeface="Cambria Math" pitchFamily="18" charset="0"/>
                    <a:ea typeface="Cambria Math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itchFamily="18" charset="0"/>
                        <a:ea typeface="Cambria Math" pitchFamily="18" charset="0"/>
                      </a:rPr>
                      <m:t>⊨</m:t>
                    </m:r>
                    <m:r>
                      <a:rPr lang="de-DE">
                        <a:latin typeface="Cambria Math" pitchFamily="18" charset="0"/>
                        <a:ea typeface="Cambria Math" pitchFamily="18" charset="0"/>
                      </a:rPr>
                      <m:t> </m:t>
                    </m:r>
                  </m:oMath>
                </a14:m>
                <a:r>
                  <a:rPr lang="de-DE" dirty="0" smtClean="0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</a:rPr>
                  <a:t>Compl</a:t>
                </a:r>
                <a:r>
                  <a:rPr lang="de-DE" baseline="-25000" dirty="0" smtClean="0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</a:rPr>
                  <a:t>set </a:t>
                </a:r>
                <a:r>
                  <a:rPr lang="de-DE" dirty="0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</a:rPr>
                  <a:t>(Q)</a:t>
                </a:r>
                <a:r>
                  <a:rPr lang="de-DE" dirty="0" smtClean="0">
                    <a:latin typeface="Cambria Math" pitchFamily="18" charset="0"/>
                    <a:ea typeface="Cambria Math" pitchFamily="18" charset="0"/>
                  </a:rPr>
                  <a:t>)</a:t>
                </a:r>
              </a:p>
              <a:p>
                <a:pPr marL="0" lvl="0" indent="0">
                  <a:buNone/>
                </a:pPr>
                <a:endParaRPr lang="de-DE" sz="3600" dirty="0" smtClean="0"/>
              </a:p>
              <a:p>
                <a:pPr lvl="0"/>
                <a:endParaRPr lang="de-DE" sz="3200" dirty="0" smtClean="0"/>
              </a:p>
              <a:p>
                <a:pPr lvl="0"/>
                <a:endParaRPr lang="de-DE" sz="3200" dirty="0"/>
              </a:p>
              <a:p>
                <a:pPr lvl="0"/>
                <a:endParaRPr lang="de-DE" sz="2800" dirty="0" smtClean="0"/>
              </a:p>
              <a:p>
                <a:pPr lvl="0">
                  <a:buFont typeface="Symbol"/>
                  <a:buChar char="Þ"/>
                </a:pPr>
                <a:r>
                  <a:rPr lang="de-DE" dirty="0" smtClean="0"/>
                  <a:t>  </a:t>
                </a:r>
                <a:r>
                  <a:rPr lang="de-DE" dirty="0" err="1" smtClean="0"/>
                  <a:t>For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any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set</a:t>
                </a:r>
                <a:r>
                  <a:rPr lang="de-DE" dirty="0" smtClean="0"/>
                  <a:t> </a:t>
                </a:r>
                <a:r>
                  <a:rPr lang="de-DE" dirty="0" smtClean="0">
                    <a:latin typeface="Mistral" pitchFamily="66" charset="0"/>
                  </a:rPr>
                  <a:t>C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TC-statements:</a:t>
                </a:r>
              </a:p>
              <a:p>
                <a:pPr marL="0" lvl="0" indent="0">
                  <a:buNone/>
                </a:pPr>
                <a:endParaRPr lang="de-DE" sz="800" dirty="0" smtClean="0"/>
              </a:p>
              <a:p>
                <a:pPr marL="0" lvl="0" indent="0">
                  <a:buNone/>
                </a:pPr>
                <a:r>
                  <a:rPr lang="de-DE" dirty="0"/>
                  <a:t>	</a:t>
                </a:r>
                <a:r>
                  <a:rPr lang="de-DE" dirty="0" smtClean="0">
                    <a:solidFill>
                      <a:srgbClr val="0000FF"/>
                    </a:solidFill>
                  </a:rPr>
                  <a:t>	 </a:t>
                </a:r>
                <a:r>
                  <a:rPr lang="de-DE" dirty="0" smtClean="0">
                    <a:solidFill>
                      <a:srgbClr val="0000FF"/>
                    </a:solidFill>
                    <a:latin typeface="Mistral" pitchFamily="66" charset="0"/>
                  </a:rPr>
                  <a:t>C</a:t>
                </a:r>
                <a:r>
                  <a:rPr lang="de-DE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i="1" smtClean="0"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</a:rPr>
                      <m:t>⊨</m:t>
                    </m:r>
                    <m:r>
                      <a:rPr lang="de-DE">
                        <a:solidFill>
                          <a:srgbClr val="FF0000"/>
                        </a:solidFill>
                        <a:latin typeface="Cambria Math" pitchFamily="18" charset="0"/>
                        <a:ea typeface="Cambria Math" pitchFamily="18" charset="0"/>
                      </a:rPr>
                      <m:t> </m:t>
                    </m:r>
                  </m:oMath>
                </a14:m>
                <a:r>
                  <a:rPr lang="de-DE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Compl</a:t>
                </a:r>
                <a:r>
                  <a:rPr lang="de-DE" baseline="-25000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bag</a:t>
                </a:r>
                <a:r>
                  <a:rPr lang="de-DE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(Q)</a:t>
                </a:r>
                <a:r>
                  <a:rPr lang="de-DE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de-DE" dirty="0" smtClean="0">
                    <a:latin typeface="Cambria Math" pitchFamily="18" charset="0"/>
                    <a:ea typeface="Cambria Math" pitchFamily="18" charset="0"/>
                  </a:rPr>
                  <a:t>       </a:t>
                </a:r>
                <a:r>
                  <a:rPr lang="de-DE" dirty="0" err="1" smtClean="0"/>
                  <a:t>iff</a:t>
                </a:r>
                <a:r>
                  <a:rPr lang="de-DE" dirty="0" smtClean="0"/>
                  <a:t> </a:t>
                </a:r>
                <a:r>
                  <a:rPr lang="de-DE" dirty="0" smtClean="0">
                    <a:solidFill>
                      <a:srgbClr val="FF0000"/>
                    </a:solidFill>
                  </a:rPr>
                  <a:t>     </a:t>
                </a:r>
                <a:r>
                  <a:rPr lang="de-DE" dirty="0" smtClean="0">
                    <a:solidFill>
                      <a:srgbClr val="0000FF"/>
                    </a:solidFill>
                    <a:latin typeface="Mistral" pitchFamily="66" charset="0"/>
                  </a:rPr>
                  <a:t>C</a:t>
                </a:r>
                <a:r>
                  <a:rPr lang="de-DE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i="1" smtClean="0">
                        <a:solidFill>
                          <a:schemeClr val="tx1"/>
                        </a:solidFill>
                        <a:latin typeface="Cambria Math"/>
                      </a:rPr>
                      <m:t>⊨</m:t>
                    </m:r>
                  </m:oMath>
                </a14:m>
                <a:r>
                  <a:rPr lang="de-DE" dirty="0">
                    <a:solidFill>
                      <a:srgbClr val="0000FF"/>
                    </a:solidFill>
                  </a:rPr>
                  <a:t> </a:t>
                </a:r>
                <a:r>
                  <a:rPr lang="de-DE" dirty="0" smtClean="0">
                    <a:solidFill>
                      <a:srgbClr val="339933"/>
                    </a:solidFill>
                    <a:latin typeface="Cambria Math" pitchFamily="18" charset="0"/>
                    <a:ea typeface="Cambria Math" pitchFamily="18" charset="0"/>
                  </a:rPr>
                  <a:t>Can</a:t>
                </a:r>
                <a:r>
                  <a:rPr lang="de-DE" baseline="-25000" dirty="0" smtClean="0">
                    <a:solidFill>
                      <a:srgbClr val="339933"/>
                    </a:solidFill>
                    <a:latin typeface="Cambria Math" pitchFamily="18" charset="0"/>
                    <a:ea typeface="Cambria Math" pitchFamily="18" charset="0"/>
                  </a:rPr>
                  <a:t>Q</a:t>
                </a:r>
                <a:endParaRPr lang="de-DE" dirty="0" smtClean="0">
                  <a:solidFill>
                    <a:srgbClr val="339933"/>
                  </a:solidFill>
                  <a:latin typeface="Cambria Math" pitchFamily="18" charset="0"/>
                  <a:ea typeface="Cambria Math" pitchFamily="18" charset="0"/>
                </a:endParaRP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82700"/>
                <a:ext cx="8229600" cy="5041900"/>
              </a:xfrm>
              <a:blipFill rotWithShape="1">
                <a:blip r:embed="rId2"/>
                <a:stretch>
                  <a:fillRect l="-1111" t="-84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30.08.2011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Completeness of Queries over Incomplete Databases</a:t>
            </a:r>
            <a:endParaRPr lang="en-GB">
              <a:latin typeface="Impact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AD13C4-5D9B-4210-98D0-C0EDA036A409}" type="slidenum">
              <a:rPr lang="en-GB" smtClean="0"/>
              <a:pPr>
                <a:defRPr/>
              </a:pPr>
              <a:t>19</a:t>
            </a:fld>
            <a:endParaRPr lang="en-GB">
              <a:latin typeface="Impact" pitchFamily="34" charset="0"/>
            </a:endParaRPr>
          </a:p>
        </p:txBody>
      </p:sp>
      <p:grpSp>
        <p:nvGrpSpPr>
          <p:cNvPr id="12" name="Gruppieren 11"/>
          <p:cNvGrpSpPr/>
          <p:nvPr/>
        </p:nvGrpSpPr>
        <p:grpSpPr>
          <a:xfrm>
            <a:off x="2044700" y="5486399"/>
            <a:ext cx="6350000" cy="588669"/>
            <a:chOff x="2044700" y="5359399"/>
            <a:chExt cx="6350000" cy="588669"/>
          </a:xfrm>
        </p:grpSpPr>
        <p:sp>
          <p:nvSpPr>
            <p:cNvPr id="7" name="Geschweifte Klammer rechts 6"/>
            <p:cNvSpPr/>
            <p:nvPr/>
          </p:nvSpPr>
          <p:spPr bwMode="auto">
            <a:xfrm rot="5400000">
              <a:off x="3502024" y="4295775"/>
              <a:ext cx="127001" cy="2254250"/>
            </a:xfrm>
            <a:prstGeom prst="rightBrac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GB" sz="2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Times New Roman" pitchFamily="18" charset="0"/>
              </a:endParaRPr>
            </a:p>
          </p:txBody>
        </p:sp>
        <p:sp>
          <p:nvSpPr>
            <p:cNvPr id="8" name="Geschweifte Klammer rechts 7"/>
            <p:cNvSpPr/>
            <p:nvPr/>
          </p:nvSpPr>
          <p:spPr bwMode="auto">
            <a:xfrm rot="5400000">
              <a:off x="6394449" y="4743453"/>
              <a:ext cx="127002" cy="1358900"/>
            </a:xfrm>
            <a:prstGeom prst="rightBrac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GB" sz="2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Times New Roman" pitchFamily="18" charset="0"/>
              </a:endParaRPr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2044700" y="5486403"/>
              <a:ext cx="635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            TC-QC                      TC-TC</a:t>
              </a:r>
              <a:endParaRPr lang="en-GB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Abgerundetes Rechteck 10"/>
              <p:cNvSpPr/>
              <p:nvPr/>
            </p:nvSpPr>
            <p:spPr bwMode="auto">
              <a:xfrm>
                <a:off x="495300" y="2870200"/>
                <a:ext cx="7670800" cy="11811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none" lIns="91440" tIns="3600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lvl="0" indent="0">
                  <a:lnSpc>
                    <a:spcPct val="70000"/>
                  </a:lnSpc>
                  <a:buNone/>
                </a:pPr>
                <a:endParaRPr lang="de-DE" sz="400" dirty="0" smtClean="0">
                  <a:solidFill>
                    <a:schemeClr val="bg2">
                      <a:lumMod val="25000"/>
                    </a:schemeClr>
                  </a:solidFill>
                </a:endParaRPr>
              </a:p>
              <a:p>
                <a:pPr marL="0" lvl="0" indent="0">
                  <a:lnSpc>
                    <a:spcPct val="70000"/>
                  </a:lnSpc>
                  <a:buNone/>
                </a:pPr>
                <a:r>
                  <a:rPr lang="de-DE" dirty="0" smtClean="0">
                    <a:solidFill>
                      <a:schemeClr val="bg2">
                        <a:lumMod val="25000"/>
                      </a:schemeClr>
                    </a:solidFill>
                  </a:rPr>
                  <a:t>Theorem</a:t>
                </a:r>
                <a:r>
                  <a:rPr lang="de-DE" dirty="0"/>
                  <a:t>: </a:t>
                </a:r>
              </a:p>
              <a:p>
                <a:pPr marL="0" lvl="0" indent="0">
                  <a:lnSpc>
                    <a:spcPct val="70000"/>
                  </a:lnSpc>
                  <a:buNone/>
                </a:pPr>
                <a:r>
                  <a:rPr lang="de-DE" dirty="0">
                    <a:latin typeface="Cambria Math" pitchFamily="18" charset="0"/>
                    <a:ea typeface="Cambria Math" pitchFamily="18" charset="0"/>
                  </a:rPr>
                  <a:t>		 </a:t>
                </a:r>
                <a:r>
                  <a:rPr lang="de-DE" dirty="0" err="1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</a:rPr>
                  <a:t>Compl</a:t>
                </a:r>
                <a:r>
                  <a:rPr lang="de-DE" baseline="-25000" dirty="0" err="1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</a:rPr>
                  <a:t>bag</a:t>
                </a:r>
                <a:r>
                  <a:rPr lang="de-DE" dirty="0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</a:rPr>
                  <a:t>(Q)</a:t>
                </a:r>
                <a:r>
                  <a:rPr lang="de-DE" dirty="0"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itchFamily="18" charset="0"/>
                        <a:ea typeface="Cambria Math" pitchFamily="18" charset="0"/>
                      </a:rPr>
                      <m:t>⊨</m:t>
                    </m:r>
                  </m:oMath>
                </a14:m>
                <a:r>
                  <a:rPr lang="de-DE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de-DE" dirty="0">
                    <a:solidFill>
                      <a:srgbClr val="339933"/>
                    </a:solidFill>
                    <a:latin typeface="Cambria Math" pitchFamily="18" charset="0"/>
                    <a:ea typeface="Cambria Math" pitchFamily="18" charset="0"/>
                  </a:rPr>
                  <a:t>Can</a:t>
                </a:r>
                <a:r>
                  <a:rPr lang="de-DE" baseline="-25000" dirty="0">
                    <a:solidFill>
                      <a:srgbClr val="339933"/>
                    </a:solidFill>
                    <a:latin typeface="Cambria Math" pitchFamily="18" charset="0"/>
                    <a:ea typeface="Cambria Math" pitchFamily="18" charset="0"/>
                  </a:rPr>
                  <a:t>Q</a:t>
                </a:r>
                <a:endParaRPr lang="de-DE" dirty="0">
                  <a:solidFill>
                    <a:srgbClr val="339933"/>
                  </a:solidFill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11" name="Abgerundetes Rechteck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5300" y="2870200"/>
                <a:ext cx="7670800" cy="1181100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85232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r>
              <a:rPr lang="en-GB" dirty="0" smtClean="0">
                <a:solidFill>
                  <a:srgbClr val="0000FF"/>
                </a:solidFill>
              </a:rPr>
              <a:t>Data completeness: </a:t>
            </a:r>
            <a:r>
              <a:rPr lang="en-GB" dirty="0" smtClean="0"/>
              <a:t>important aspect of </a:t>
            </a:r>
            <a:r>
              <a:rPr lang="en-GB" dirty="0" smtClean="0">
                <a:solidFill>
                  <a:srgbClr val="339933"/>
                </a:solidFill>
              </a:rPr>
              <a:t>data quality</a:t>
            </a:r>
          </a:p>
          <a:p>
            <a:endParaRPr lang="en-GB" sz="1200" dirty="0" smtClean="0"/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>
                <a:solidFill>
                  <a:srgbClr val="0000FF"/>
                </a:solidFill>
              </a:rPr>
              <a:t>Query answering </a:t>
            </a:r>
            <a:r>
              <a:rPr lang="en-GB" dirty="0" smtClean="0"/>
              <a:t>over incomplete data: 							      extensively studied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sz="800" dirty="0"/>
          </a:p>
          <a:p>
            <a:r>
              <a:rPr lang="en-GB" dirty="0" smtClean="0">
                <a:solidFill>
                  <a:srgbClr val="0000FF"/>
                </a:solidFill>
              </a:rPr>
              <a:t>Query Completeness</a:t>
            </a:r>
            <a:r>
              <a:rPr lang="en-GB" dirty="0" smtClean="0"/>
              <a:t>:  little work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30.08.2011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Completeness of Queries over Incomplete Databases</a:t>
            </a:r>
            <a:endParaRPr lang="en-GB">
              <a:latin typeface="Impact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AD13C4-5D9B-4210-98D0-C0EDA036A409}" type="slidenum">
              <a:rPr lang="en-GB" smtClean="0"/>
              <a:pPr>
                <a:defRPr/>
              </a:pPr>
              <a:t>2</a:t>
            </a:fld>
            <a:endParaRPr lang="en-GB"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7362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/>
              <a:t>TC-TC </a:t>
            </a:r>
            <a:r>
              <a:rPr lang="de-DE" sz="3200" dirty="0" err="1" smtClean="0"/>
              <a:t>Entailment</a:t>
            </a:r>
            <a:r>
              <a:rPr lang="de-DE" sz="3200" dirty="0" smtClean="0"/>
              <a:t> = Query Containment</a:t>
            </a:r>
            <a:endParaRPr lang="en-GB" sz="32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30.08.2011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Completeness of Queries over Incomplete Databases</a:t>
            </a:r>
            <a:endParaRPr lang="en-GB">
              <a:latin typeface="Impact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AD13C4-5D9B-4210-98D0-C0EDA036A409}" type="slidenum">
              <a:rPr lang="en-GB" smtClean="0"/>
              <a:pPr>
                <a:defRPr/>
              </a:pPr>
              <a:t>20</a:t>
            </a:fld>
            <a:endParaRPr lang="en-GB">
              <a:latin typeface="Impact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hteck 6"/>
              <p:cNvSpPr/>
              <p:nvPr/>
            </p:nvSpPr>
            <p:spPr>
              <a:xfrm>
                <a:off x="457200" y="1355787"/>
                <a:ext cx="8229600" cy="44442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2" indent="-227013">
                  <a:buFont typeface="Arial" charset="0"/>
                  <a:buNone/>
                  <a:tabLst>
                    <a:tab pos="1143000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9432925" algn="l"/>
                    <a:tab pos="9882188" algn="l"/>
                  </a:tabLst>
                </a:pPr>
                <a:r>
                  <a:rPr lang="de-DE" sz="2000" dirty="0">
                    <a:latin typeface="Cambria Math" pitchFamily="18" charset="0"/>
                    <a:ea typeface="Cambria Math" pitchFamily="18" charset="0"/>
                  </a:rPr>
                  <a:t>C</a:t>
                </a:r>
                <a:r>
                  <a:rPr lang="de-DE" sz="2000" baseline="-33000" dirty="0">
                    <a:latin typeface="Cambria Math" pitchFamily="18" charset="0"/>
                    <a:ea typeface="Cambria Math" pitchFamily="18" charset="0"/>
                  </a:rPr>
                  <a:t>1</a:t>
                </a:r>
                <a:r>
                  <a:rPr lang="de-DE" sz="2000" dirty="0">
                    <a:latin typeface="Cambria Math" pitchFamily="18" charset="0"/>
                    <a:ea typeface="Cambria Math" pitchFamily="18" charset="0"/>
                  </a:rPr>
                  <a:t> = </a:t>
                </a:r>
                <a:r>
                  <a:rPr lang="de-DE" sz="2000" dirty="0" err="1" smtClean="0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</a:rPr>
                  <a:t>Compl</a:t>
                </a:r>
                <a:r>
                  <a:rPr lang="de-DE" sz="2000" dirty="0" smtClean="0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</a:rPr>
                  <a:t>(</a:t>
                </a:r>
                <a:r>
                  <a:rPr lang="de-DE" sz="2000" dirty="0" err="1" smtClean="0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</a:rPr>
                  <a:t>pupil</a:t>
                </a:r>
                <a:r>
                  <a:rPr lang="de-DE" sz="2000" dirty="0" smtClean="0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</a:rPr>
                  <a:t>(n</a:t>
                </a:r>
                <a:r>
                  <a:rPr lang="de-DE" sz="2000" dirty="0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</a:rPr>
                  <a:t>, </a:t>
                </a:r>
                <a:r>
                  <a:rPr lang="de-DE" sz="2000" dirty="0" smtClean="0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</a:rPr>
                  <a:t>a, s); True)</a:t>
                </a:r>
                <a:endParaRPr lang="de-DE" sz="2000" dirty="0">
                  <a:latin typeface="Cambria Math" pitchFamily="18" charset="0"/>
                  <a:ea typeface="Cambria Math" pitchFamily="18" charset="0"/>
                </a:endParaRPr>
              </a:p>
              <a:p>
                <a:pPr lvl="2" indent="-227013">
                  <a:buFont typeface="Arial" charset="0"/>
                  <a:buNone/>
                  <a:tabLst>
                    <a:tab pos="1143000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9432925" algn="l"/>
                    <a:tab pos="9882188" algn="l"/>
                  </a:tabLst>
                </a:pPr>
                <a:r>
                  <a:rPr lang="de-DE" sz="2000" dirty="0">
                    <a:latin typeface="Cambria Math" pitchFamily="18" charset="0"/>
                    <a:ea typeface="Cambria Math" pitchFamily="18" charset="0"/>
                  </a:rPr>
                  <a:t>C</a:t>
                </a:r>
                <a:r>
                  <a:rPr lang="de-DE" sz="2000" baseline="-33000" dirty="0">
                    <a:latin typeface="Cambria Math" pitchFamily="18" charset="0"/>
                    <a:ea typeface="Cambria Math" pitchFamily="18" charset="0"/>
                  </a:rPr>
                  <a:t>2</a:t>
                </a:r>
                <a:r>
                  <a:rPr lang="de-DE" sz="2000" dirty="0">
                    <a:latin typeface="Cambria Math" pitchFamily="18" charset="0"/>
                    <a:ea typeface="Cambria Math" pitchFamily="18" charset="0"/>
                  </a:rPr>
                  <a:t> = </a:t>
                </a:r>
                <a:r>
                  <a:rPr lang="de-DE" sz="2000" dirty="0" err="1" smtClean="0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</a:rPr>
                  <a:t>Compl</a:t>
                </a:r>
                <a:r>
                  <a:rPr lang="de-DE" sz="2000" dirty="0" smtClean="0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</a:rPr>
                  <a:t>(</a:t>
                </a:r>
                <a:r>
                  <a:rPr lang="de-DE" sz="2000" dirty="0" err="1" smtClean="0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</a:rPr>
                  <a:t>pupil</a:t>
                </a:r>
                <a:r>
                  <a:rPr lang="de-DE" sz="2000" dirty="0" smtClean="0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</a:rPr>
                  <a:t>(n, a, s); a </a:t>
                </a:r>
                <a:r>
                  <a:rPr lang="de-DE" sz="2000" dirty="0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</a:rPr>
                  <a:t>= </a:t>
                </a:r>
                <a:r>
                  <a:rPr lang="de-DE" sz="2000" dirty="0" smtClean="0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</a:rPr>
                  <a:t>‘12')</a:t>
                </a:r>
                <a:endParaRPr lang="de-DE" sz="2000" dirty="0">
                  <a:solidFill>
                    <a:srgbClr val="0000FF"/>
                  </a:solidFill>
                  <a:latin typeface="Cambria Math" pitchFamily="18" charset="0"/>
                  <a:ea typeface="Cambria Math" pitchFamily="18" charset="0"/>
                </a:endParaRPr>
              </a:p>
              <a:p>
                <a:pPr marL="422275" indent="-317500">
                  <a:buSzPct val="45000"/>
                  <a:buFont typeface="Arial" charset="0"/>
                  <a:buNone/>
                  <a:tabLst>
                    <a:tab pos="1143000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9432925" algn="l"/>
                    <a:tab pos="9882188" algn="l"/>
                  </a:tabLst>
                </a:pPr>
                <a:endParaRPr lang="de-DE" sz="600" dirty="0" smtClean="0"/>
              </a:p>
              <a:p>
                <a:pPr marL="422275" indent="-317500">
                  <a:buSzPct val="45000"/>
                  <a:buFont typeface="Arial" charset="0"/>
                  <a:buNone/>
                  <a:tabLst>
                    <a:tab pos="1143000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9432925" algn="l"/>
                    <a:tab pos="9882188" algn="l"/>
                  </a:tabLst>
                </a:pPr>
                <a:endParaRPr lang="de-DE" sz="800" dirty="0"/>
              </a:p>
              <a:p>
                <a:pPr marL="422275" indent="-317500">
                  <a:buSzPct val="45000"/>
                  <a:buFont typeface="Arial" charset="0"/>
                  <a:buNone/>
                  <a:tabLst>
                    <a:tab pos="1143000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9432925" algn="l"/>
                    <a:tab pos="9882188" algn="l"/>
                  </a:tabLst>
                </a:pPr>
                <a:r>
                  <a:rPr lang="de-DE" sz="2000" dirty="0" err="1"/>
                  <a:t>Obviously</a:t>
                </a:r>
                <a:r>
                  <a:rPr lang="de-DE" sz="2000" dirty="0"/>
                  <a:t>, </a:t>
                </a:r>
                <a:r>
                  <a:rPr lang="de-DE" sz="2000" dirty="0">
                    <a:latin typeface="Cambria Math" pitchFamily="18" charset="0"/>
                    <a:ea typeface="Cambria Math" pitchFamily="18" charset="0"/>
                  </a:rPr>
                  <a:t>C</a:t>
                </a:r>
                <a:r>
                  <a:rPr lang="de-DE" sz="2000" baseline="-33000" dirty="0">
                    <a:latin typeface="Cambria Math" pitchFamily="18" charset="0"/>
                    <a:ea typeface="Cambria Math" pitchFamily="18" charset="0"/>
                  </a:rPr>
                  <a:t>1</a:t>
                </a:r>
                <a:r>
                  <a:rPr lang="de-DE" sz="2000" dirty="0"/>
                  <a:t> </a:t>
                </a:r>
                <a:r>
                  <a:rPr lang="de-DE" sz="2000" dirty="0" err="1">
                    <a:solidFill>
                      <a:srgbClr val="FF0000"/>
                    </a:solidFill>
                  </a:rPr>
                  <a:t>entails</a:t>
                </a:r>
                <a:r>
                  <a:rPr lang="de-DE" sz="2000" dirty="0"/>
                  <a:t> </a:t>
                </a:r>
                <a:r>
                  <a:rPr lang="de-DE" sz="2000" dirty="0">
                    <a:latin typeface="Cambria Math" pitchFamily="18" charset="0"/>
                    <a:ea typeface="Cambria Math" pitchFamily="18" charset="0"/>
                  </a:rPr>
                  <a:t>C</a:t>
                </a:r>
                <a:r>
                  <a:rPr lang="de-DE" sz="2000" i="1" baseline="-33000" dirty="0"/>
                  <a:t>2</a:t>
                </a:r>
              </a:p>
              <a:p>
                <a:pPr marL="422275" indent="-317500">
                  <a:buSzPct val="45000"/>
                  <a:buFont typeface="Arial" charset="0"/>
                  <a:buNone/>
                  <a:tabLst>
                    <a:tab pos="1143000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9432925" algn="l"/>
                    <a:tab pos="9882188" algn="l"/>
                  </a:tabLst>
                </a:pPr>
                <a:endParaRPr lang="de-DE" sz="1600" dirty="0" smtClean="0"/>
              </a:p>
              <a:p>
                <a:pPr marL="422275" indent="-317500">
                  <a:buSzPct val="45000"/>
                  <a:buFont typeface="Arial" charset="0"/>
                  <a:buNone/>
                  <a:tabLst>
                    <a:tab pos="1143000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9432925" algn="l"/>
                    <a:tab pos="9882188" algn="l"/>
                  </a:tabLst>
                </a:pPr>
                <a:endParaRPr lang="de-DE" sz="1600" dirty="0">
                  <a:ea typeface="Cambria Math" pitchFamily="18" charset="0"/>
                  <a:cs typeface="Courier New" pitchFamily="49" charset="0"/>
                </a:endParaRPr>
              </a:p>
              <a:p>
                <a:pPr marL="422275" indent="-317500">
                  <a:buSzPct val="45000"/>
                  <a:buFont typeface="Arial" charset="0"/>
                  <a:buNone/>
                  <a:tabLst>
                    <a:tab pos="1143000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9432925" algn="l"/>
                    <a:tab pos="9882188" algn="l"/>
                  </a:tabLst>
                </a:pPr>
                <a:r>
                  <a:rPr lang="de-DE" sz="1600" spc="-100" dirty="0">
                    <a:latin typeface="Cambria Math" pitchFamily="18" charset="0"/>
                    <a:ea typeface="Cambria Math" pitchFamily="18" charset="0"/>
                    <a:cs typeface="Courier New" pitchFamily="49" charset="0"/>
                  </a:rPr>
                  <a:t>	</a:t>
                </a:r>
                <a:r>
                  <a:rPr lang="de-DE" sz="1600" spc="-100" dirty="0" smtClean="0">
                    <a:latin typeface="Cambria Math" pitchFamily="18" charset="0"/>
                    <a:ea typeface="Cambria Math" pitchFamily="18" charset="0"/>
                    <a:cs typeface="Courier New" pitchFamily="49" charset="0"/>
                  </a:rPr>
                  <a:t>         </a:t>
                </a:r>
                <a:r>
                  <a:rPr lang="de-DE" sz="2000" spc="-100" dirty="0" smtClean="0">
                    <a:latin typeface="Cambria Math" pitchFamily="18" charset="0"/>
                    <a:ea typeface="Cambria Math" pitchFamily="18" charset="0"/>
                    <a:cs typeface="Courier New" pitchFamily="49" charset="0"/>
                  </a:rPr>
                  <a:t>Q</a:t>
                </a:r>
                <a:r>
                  <a:rPr lang="de-DE" sz="2000" spc="-100" baseline="-33000" dirty="0" smtClean="0">
                    <a:latin typeface="Cambria Math" pitchFamily="18" charset="0"/>
                    <a:ea typeface="Cambria Math" pitchFamily="18" charset="0"/>
                    <a:cs typeface="Courier New" pitchFamily="49" charset="0"/>
                  </a:rPr>
                  <a:t>1</a:t>
                </a:r>
                <a:r>
                  <a:rPr lang="de-DE" sz="2000" spc="-100" dirty="0" smtClean="0">
                    <a:latin typeface="Cambria Math" pitchFamily="18" charset="0"/>
                    <a:ea typeface="Cambria Math" pitchFamily="18" charset="0"/>
                    <a:cs typeface="Courier New" pitchFamily="49" charset="0"/>
                  </a:rPr>
                  <a:t>(n)   </a:t>
                </a:r>
                <a:r>
                  <a:rPr lang="en-US" sz="2000" dirty="0" smtClean="0">
                    <a:latin typeface="Cambria Math" pitchFamily="18" charset="0"/>
                    <a:ea typeface="Cambria Math" pitchFamily="18" charset="0"/>
                    <a:cs typeface="Courier New" pitchFamily="49" charset="0"/>
                  </a:rPr>
                  <a:t>:</a:t>
                </a:r>
                <a:r>
                  <a:rPr lang="en-US" sz="2000" dirty="0">
                    <a:latin typeface="Cambria Math" pitchFamily="18" charset="0"/>
                    <a:ea typeface="Cambria Math" pitchFamily="18" charset="0"/>
                    <a:cs typeface="Courier New" pitchFamily="49" charset="0"/>
                  </a:rPr>
                  <a:t>−</a:t>
                </a:r>
                <a:r>
                  <a:rPr lang="de-DE" sz="2000" spc="-100" dirty="0" smtClean="0">
                    <a:latin typeface="Cambria Math" pitchFamily="18" charset="0"/>
                    <a:ea typeface="Cambria Math" pitchFamily="18" charset="0"/>
                    <a:cs typeface="Courier New" pitchFamily="49" charset="0"/>
                  </a:rPr>
                  <a:t>  </a:t>
                </a:r>
                <a:r>
                  <a:rPr lang="de-DE" sz="2000" dirty="0" err="1" smtClean="0">
                    <a:latin typeface="Cambria Math" pitchFamily="18" charset="0"/>
                    <a:ea typeface="Cambria Math" pitchFamily="18" charset="0"/>
                    <a:cs typeface="Courier New" pitchFamily="49" charset="0"/>
                  </a:rPr>
                  <a:t>pupil</a:t>
                </a:r>
                <a:r>
                  <a:rPr lang="de-DE" sz="2000" dirty="0" smtClean="0">
                    <a:latin typeface="Cambria Math" pitchFamily="18" charset="0"/>
                    <a:ea typeface="Cambria Math" pitchFamily="18" charset="0"/>
                    <a:cs typeface="Courier New" pitchFamily="49" charset="0"/>
                  </a:rPr>
                  <a:t>(n</a:t>
                </a:r>
                <a:r>
                  <a:rPr lang="de-DE" sz="2000" dirty="0">
                    <a:latin typeface="Cambria Math" pitchFamily="18" charset="0"/>
                    <a:ea typeface="Cambria Math" pitchFamily="18" charset="0"/>
                    <a:cs typeface="Courier New" pitchFamily="49" charset="0"/>
                  </a:rPr>
                  <a:t>, a, s</a:t>
                </a:r>
                <a:r>
                  <a:rPr lang="de-DE" sz="2000" dirty="0" smtClean="0">
                    <a:latin typeface="Cambria Math" pitchFamily="18" charset="0"/>
                    <a:ea typeface="Cambria Math" pitchFamily="18" charset="0"/>
                    <a:cs typeface="Courier New" pitchFamily="49" charset="0"/>
                  </a:rPr>
                  <a:t>)</a:t>
                </a:r>
                <a:endParaRPr lang="de-DE" sz="2000" dirty="0">
                  <a:latin typeface="Cambria Math" pitchFamily="18" charset="0"/>
                  <a:ea typeface="Cambria Math" pitchFamily="18" charset="0"/>
                  <a:cs typeface="Courier New" pitchFamily="49" charset="0"/>
                </a:endParaRPr>
              </a:p>
              <a:p>
                <a:pPr marL="422275" indent="-317500">
                  <a:buSzPct val="45000"/>
                  <a:buFont typeface="Arial" charset="0"/>
                  <a:buNone/>
                  <a:tabLst>
                    <a:tab pos="1143000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9432925" algn="l"/>
                    <a:tab pos="9882188" algn="l"/>
                  </a:tabLst>
                </a:pPr>
                <a:r>
                  <a:rPr lang="de-DE" sz="2000" dirty="0">
                    <a:latin typeface="Courier New" pitchFamily="49" charset="0"/>
                    <a:cs typeface="Courier New" pitchFamily="49" charset="0"/>
                  </a:rPr>
                  <a:t>    </a:t>
                </a:r>
                <a:r>
                  <a:rPr lang="de-DE" sz="2000" dirty="0" smtClean="0">
                    <a:latin typeface="Cambria Math" pitchFamily="18" charset="0"/>
                    <a:ea typeface="Cambria Math" pitchFamily="18" charset="0"/>
                    <a:cs typeface="Courier New" pitchFamily="49" charset="0"/>
                  </a:rPr>
                  <a:t>Q</a:t>
                </a:r>
                <a:r>
                  <a:rPr lang="de-DE" sz="2000" baseline="-33000" dirty="0" smtClean="0">
                    <a:latin typeface="Cambria Math" pitchFamily="18" charset="0"/>
                    <a:ea typeface="Cambria Math" pitchFamily="18" charset="0"/>
                    <a:cs typeface="Courier New" pitchFamily="49" charset="0"/>
                  </a:rPr>
                  <a:t>2</a:t>
                </a:r>
                <a:r>
                  <a:rPr lang="de-DE" sz="2000" dirty="0" smtClean="0">
                    <a:latin typeface="Cambria Math" pitchFamily="18" charset="0"/>
                    <a:ea typeface="Cambria Math" pitchFamily="18" charset="0"/>
                    <a:cs typeface="Courier New" pitchFamily="49" charset="0"/>
                  </a:rPr>
                  <a:t>(n) </a:t>
                </a:r>
                <a:r>
                  <a:rPr lang="en-US" sz="2000" dirty="0">
                    <a:latin typeface="Cambria Math" pitchFamily="18" charset="0"/>
                    <a:ea typeface="Cambria Math" pitchFamily="18" charset="0"/>
                    <a:cs typeface="Courier New" pitchFamily="49" charset="0"/>
                  </a:rPr>
                  <a:t>:</a:t>
                </a:r>
                <a:r>
                  <a:rPr lang="en-US" sz="2000" dirty="0" smtClean="0">
                    <a:latin typeface="Cambria Math" pitchFamily="18" charset="0"/>
                    <a:ea typeface="Cambria Math" pitchFamily="18" charset="0"/>
                    <a:cs typeface="Courier New" pitchFamily="49" charset="0"/>
                  </a:rPr>
                  <a:t>− </a:t>
                </a:r>
                <a:r>
                  <a:rPr lang="de-DE" sz="2000" dirty="0" smtClean="0">
                    <a:latin typeface="Cambria Math" pitchFamily="18" charset="0"/>
                    <a:ea typeface="Cambria Math" pitchFamily="18" charset="0"/>
                    <a:cs typeface="Courier New" pitchFamily="49" charset="0"/>
                  </a:rPr>
                  <a:t> </a:t>
                </a:r>
                <a:r>
                  <a:rPr lang="de-DE" sz="2000" dirty="0" err="1" smtClean="0">
                    <a:latin typeface="Cambria Math" pitchFamily="18" charset="0"/>
                    <a:ea typeface="Cambria Math" pitchFamily="18" charset="0"/>
                    <a:cs typeface="Courier New" pitchFamily="49" charset="0"/>
                  </a:rPr>
                  <a:t>pupil</a:t>
                </a:r>
                <a:r>
                  <a:rPr lang="de-DE" sz="2000" dirty="0" smtClean="0">
                    <a:latin typeface="Cambria Math" pitchFamily="18" charset="0"/>
                    <a:ea typeface="Cambria Math" pitchFamily="18" charset="0"/>
                    <a:cs typeface="Courier New" pitchFamily="49" charset="0"/>
                  </a:rPr>
                  <a:t>(n</a:t>
                </a:r>
                <a:r>
                  <a:rPr lang="de-DE" sz="2000" dirty="0">
                    <a:latin typeface="Cambria Math" pitchFamily="18" charset="0"/>
                    <a:ea typeface="Cambria Math" pitchFamily="18" charset="0"/>
                    <a:cs typeface="Courier New" pitchFamily="49" charset="0"/>
                  </a:rPr>
                  <a:t>, a, s), </a:t>
                </a:r>
                <a:r>
                  <a:rPr lang="de-DE" sz="2000" dirty="0" smtClean="0">
                    <a:latin typeface="Cambria Math" pitchFamily="18" charset="0"/>
                    <a:ea typeface="Cambria Math" pitchFamily="18" charset="0"/>
                    <a:cs typeface="Courier New" pitchFamily="49" charset="0"/>
                  </a:rPr>
                  <a:t>a </a:t>
                </a:r>
                <a:r>
                  <a:rPr lang="de-DE" sz="2000" dirty="0">
                    <a:latin typeface="Cambria Math" pitchFamily="18" charset="0"/>
                    <a:ea typeface="Cambria Math" pitchFamily="18" charset="0"/>
                    <a:cs typeface="Courier New" pitchFamily="49" charset="0"/>
                  </a:rPr>
                  <a:t>= </a:t>
                </a:r>
                <a:r>
                  <a:rPr lang="de-DE" sz="2000" dirty="0" smtClean="0">
                    <a:latin typeface="Cambria Math" pitchFamily="18" charset="0"/>
                    <a:ea typeface="Cambria Math" pitchFamily="18" charset="0"/>
                    <a:cs typeface="Courier New" pitchFamily="49" charset="0"/>
                  </a:rPr>
                  <a:t>‘12'</a:t>
                </a:r>
                <a:endParaRPr lang="de-DE" sz="2000" dirty="0">
                  <a:latin typeface="Cambria Math" pitchFamily="18" charset="0"/>
                  <a:ea typeface="Cambria Math" pitchFamily="18" charset="0"/>
                  <a:cs typeface="Courier New" pitchFamily="49" charset="0"/>
                </a:endParaRPr>
              </a:p>
              <a:p>
                <a:pPr marL="422275" indent="-317500">
                  <a:buSzPct val="45000"/>
                  <a:buFont typeface="Arial" charset="0"/>
                  <a:buNone/>
                  <a:tabLst>
                    <a:tab pos="1143000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9432925" algn="l"/>
                    <a:tab pos="9882188" algn="l"/>
                  </a:tabLst>
                </a:pPr>
                <a:endParaRPr lang="de-DE" sz="700" dirty="0" smtClean="0"/>
              </a:p>
              <a:p>
                <a:pPr marL="422275" indent="-317500">
                  <a:buSzPct val="45000"/>
                  <a:buFont typeface="Arial" charset="0"/>
                  <a:buNone/>
                  <a:tabLst>
                    <a:tab pos="1143000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9432925" algn="l"/>
                    <a:tab pos="9882188" algn="l"/>
                  </a:tabLst>
                </a:pPr>
                <a:endParaRPr lang="de-DE" sz="600" dirty="0"/>
              </a:p>
              <a:p>
                <a:pPr marL="422275" indent="-317500">
                  <a:buSzPct val="45000"/>
                  <a:buFont typeface="Arial" charset="0"/>
                  <a:buNone/>
                  <a:tabLst>
                    <a:tab pos="1143000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9432925" algn="l"/>
                    <a:tab pos="9882188" algn="l"/>
                  </a:tabLst>
                </a:pPr>
                <a:r>
                  <a:rPr lang="de-DE" sz="2000" spc="-100" dirty="0">
                    <a:latin typeface="Cambria Math" pitchFamily="18" charset="0"/>
                    <a:ea typeface="Cambria Math" pitchFamily="18" charset="0"/>
                    <a:cs typeface="Courier New" pitchFamily="49" charset="0"/>
                  </a:rPr>
                  <a:t>Q</a:t>
                </a:r>
                <a:r>
                  <a:rPr lang="de-DE" sz="2000" baseline="-33000" dirty="0"/>
                  <a:t>2</a:t>
                </a:r>
                <a:r>
                  <a:rPr lang="de-DE" sz="2000" dirty="0"/>
                  <a:t> </a:t>
                </a:r>
                <a:r>
                  <a:rPr lang="de-DE" sz="2000" dirty="0" err="1"/>
                  <a:t>is</a:t>
                </a:r>
                <a:r>
                  <a:rPr lang="de-DE" sz="2000" dirty="0"/>
                  <a:t> </a:t>
                </a:r>
                <a:r>
                  <a:rPr lang="de-DE" sz="2000" dirty="0" err="1">
                    <a:solidFill>
                      <a:srgbClr val="339933"/>
                    </a:solidFill>
                  </a:rPr>
                  <a:t>contained</a:t>
                </a:r>
                <a:r>
                  <a:rPr lang="de-DE" sz="2000" dirty="0">
                    <a:solidFill>
                      <a:srgbClr val="339933"/>
                    </a:solidFill>
                  </a:rPr>
                  <a:t> </a:t>
                </a:r>
                <a:r>
                  <a:rPr lang="de-DE" sz="2000" dirty="0"/>
                  <a:t>in </a:t>
                </a:r>
                <a:r>
                  <a:rPr lang="de-DE" sz="2000" spc="-100" dirty="0">
                    <a:latin typeface="Cambria Math" pitchFamily="18" charset="0"/>
                    <a:ea typeface="Cambria Math" pitchFamily="18" charset="0"/>
                    <a:cs typeface="Courier New" pitchFamily="49" charset="0"/>
                  </a:rPr>
                  <a:t>Q</a:t>
                </a:r>
                <a:r>
                  <a:rPr lang="de-DE" sz="2000" baseline="-33000" dirty="0"/>
                  <a:t>1</a:t>
                </a:r>
              </a:p>
              <a:p>
                <a:pPr marL="422275" indent="-317500">
                  <a:buSzPct val="45000"/>
                  <a:buFont typeface="Arial" charset="0"/>
                  <a:buNone/>
                  <a:tabLst>
                    <a:tab pos="1143000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9432925" algn="l"/>
                    <a:tab pos="9882188" algn="l"/>
                  </a:tabLst>
                </a:pPr>
                <a:endParaRPr lang="de-DE" sz="2000" dirty="0" smtClean="0"/>
              </a:p>
              <a:p>
                <a:pPr marL="422275" indent="-317500">
                  <a:buSzPct val="45000"/>
                  <a:buFont typeface="Arial" charset="0"/>
                  <a:buNone/>
                  <a:tabLst>
                    <a:tab pos="1143000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9432925" algn="l"/>
                    <a:tab pos="9882188" algn="l"/>
                  </a:tabLst>
                </a:pPr>
                <a:endParaRPr lang="de-DE" sz="2000" dirty="0"/>
              </a:p>
              <a:p>
                <a:pPr marL="422275" indent="-317500">
                  <a:buSzPct val="45000"/>
                  <a:buFont typeface="Arial" charset="0"/>
                  <a:buNone/>
                  <a:tabLst>
                    <a:tab pos="1143000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  <a:tab pos="9432925" algn="l"/>
                    <a:tab pos="9882188" algn="l"/>
                  </a:tabLst>
                </a:pPr>
                <a14:m>
                  <m:oMath xmlns:m="http://schemas.openxmlformats.org/officeDocument/2006/math">
                    <m:r>
                      <a:rPr lang="de-DE" sz="2000" i="1" smtClean="0"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de-DE" sz="2000" dirty="0" smtClean="0"/>
                  <a:t>     </a:t>
                </a:r>
                <a:r>
                  <a:rPr lang="de-DE" sz="2000" spc="-100" dirty="0">
                    <a:latin typeface="Cambria Math" pitchFamily="18" charset="0"/>
                    <a:ea typeface="Cambria Math" pitchFamily="18" charset="0"/>
                    <a:cs typeface="Courier New" pitchFamily="49" charset="0"/>
                  </a:rPr>
                  <a:t>C</a:t>
                </a:r>
                <a:r>
                  <a:rPr lang="de-DE" sz="2000" baseline="-33000" dirty="0" smtClean="0"/>
                  <a:t>1</a:t>
                </a:r>
                <a:r>
                  <a:rPr lang="de-DE" sz="2000" dirty="0" smtClean="0"/>
                  <a:t> </a:t>
                </a:r>
                <a:r>
                  <a:rPr lang="de-DE" sz="2000" dirty="0" err="1">
                    <a:solidFill>
                      <a:srgbClr val="FF0000"/>
                    </a:solidFill>
                  </a:rPr>
                  <a:t>entails</a:t>
                </a:r>
                <a:r>
                  <a:rPr lang="de-DE" sz="2000" dirty="0"/>
                  <a:t> </a:t>
                </a:r>
                <a:r>
                  <a:rPr lang="de-DE" sz="2000" spc="-100" dirty="0">
                    <a:latin typeface="Cambria Math" pitchFamily="18" charset="0"/>
                    <a:ea typeface="Cambria Math" pitchFamily="18" charset="0"/>
                    <a:cs typeface="Courier New" pitchFamily="49" charset="0"/>
                  </a:rPr>
                  <a:t>C</a:t>
                </a:r>
                <a:r>
                  <a:rPr lang="de-DE" sz="2000" baseline="-33000" dirty="0"/>
                  <a:t>2</a:t>
                </a:r>
                <a:r>
                  <a:rPr lang="de-DE" sz="2000" dirty="0"/>
                  <a:t> </a:t>
                </a:r>
                <a:r>
                  <a:rPr lang="de-DE" sz="2000" dirty="0" smtClean="0"/>
                  <a:t>     </a:t>
                </a:r>
                <a:r>
                  <a:rPr lang="de-DE" sz="2000" dirty="0" err="1" smtClean="0"/>
                  <a:t>because</a:t>
                </a:r>
                <a:r>
                  <a:rPr lang="de-DE" sz="2000" dirty="0" smtClean="0"/>
                  <a:t>      </a:t>
                </a:r>
                <a:r>
                  <a:rPr lang="de-DE" sz="2000" spc="-100" dirty="0">
                    <a:latin typeface="Cambria Math" pitchFamily="18" charset="0"/>
                    <a:ea typeface="Cambria Math" pitchFamily="18" charset="0"/>
                    <a:cs typeface="Courier New" pitchFamily="49" charset="0"/>
                  </a:rPr>
                  <a:t>Q</a:t>
                </a:r>
                <a:r>
                  <a:rPr lang="de-DE" sz="2000" baseline="-33000" dirty="0" smtClean="0"/>
                  <a:t>2</a:t>
                </a:r>
                <a:r>
                  <a:rPr lang="de-DE" sz="2000" dirty="0" smtClean="0"/>
                  <a:t> </a:t>
                </a:r>
                <a:r>
                  <a:rPr lang="de-DE" sz="2000" dirty="0" err="1"/>
                  <a:t>is</a:t>
                </a:r>
                <a:r>
                  <a:rPr lang="de-DE" sz="2000" dirty="0"/>
                  <a:t> </a:t>
                </a:r>
                <a:r>
                  <a:rPr lang="de-DE" sz="2000" dirty="0" err="1">
                    <a:solidFill>
                      <a:srgbClr val="339933"/>
                    </a:solidFill>
                  </a:rPr>
                  <a:t>contained</a:t>
                </a:r>
                <a:r>
                  <a:rPr lang="de-DE" sz="2000" dirty="0">
                    <a:solidFill>
                      <a:srgbClr val="339933"/>
                    </a:solidFill>
                  </a:rPr>
                  <a:t> </a:t>
                </a:r>
                <a:r>
                  <a:rPr lang="de-DE" sz="2000" dirty="0"/>
                  <a:t>in </a:t>
                </a:r>
                <a:r>
                  <a:rPr lang="de-DE" sz="2000" spc="-100" dirty="0">
                    <a:latin typeface="Cambria Math" pitchFamily="18" charset="0"/>
                    <a:ea typeface="Cambria Math" pitchFamily="18" charset="0"/>
                    <a:cs typeface="Courier New" pitchFamily="49" charset="0"/>
                  </a:rPr>
                  <a:t>Q</a:t>
                </a:r>
                <a:r>
                  <a:rPr lang="de-DE" sz="2000" baseline="-33000" dirty="0" smtClean="0"/>
                  <a:t>1</a:t>
                </a:r>
                <a:endParaRPr lang="de-DE" sz="2000" baseline="-33000" dirty="0"/>
              </a:p>
            </p:txBody>
          </p:sp>
        </mc:Choice>
        <mc:Fallback xmlns="">
          <p:sp>
            <p:nvSpPr>
              <p:cNvPr id="7" name="Rechtec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355787"/>
                <a:ext cx="8229600" cy="4444294"/>
              </a:xfrm>
              <a:prstGeom prst="rect">
                <a:avLst/>
              </a:prstGeom>
              <a:blipFill rotWithShape="1">
                <a:blip r:embed="rId2"/>
                <a:stretch>
                  <a:fillRect t="-686" b="-192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95070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000" dirty="0" smtClean="0"/>
              <a:t>TC-TC </a:t>
            </a:r>
            <a:r>
              <a:rPr lang="de-DE" sz="3000" dirty="0" err="1" smtClean="0"/>
              <a:t>Entailment</a:t>
            </a:r>
            <a:r>
              <a:rPr lang="de-DE" sz="3000" dirty="0" smtClean="0"/>
              <a:t> = Query Containment (</a:t>
            </a:r>
            <a:r>
              <a:rPr lang="de-DE" sz="3000" dirty="0" err="1" smtClean="0"/>
              <a:t>Cntd</a:t>
            </a:r>
            <a:r>
              <a:rPr lang="de-DE" sz="3000" dirty="0" smtClean="0"/>
              <a:t>)</a:t>
            </a:r>
            <a:endParaRPr lang="en-GB" sz="3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dirty="0" smtClean="0">
                <a:solidFill>
                  <a:srgbClr val="0000FF"/>
                </a:solidFill>
              </a:rPr>
              <a:t>TC statements </a:t>
            </a:r>
            <a:r>
              <a:rPr lang="en-GB" sz="2000" dirty="0" smtClean="0"/>
              <a:t>describe parts of tables that are complete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 smtClean="0">
                <a:solidFill>
                  <a:srgbClr val="0000FF"/>
                </a:solidFill>
              </a:rPr>
              <a:t>TC statements </a:t>
            </a:r>
            <a:r>
              <a:rPr lang="en-GB" sz="2000" dirty="0" smtClean="0"/>
              <a:t>entail each other if the parts described are contained</a:t>
            </a:r>
          </a:p>
          <a:p>
            <a:pPr marL="0" indent="0">
              <a:buNone/>
            </a:pPr>
            <a:endParaRPr lang="en-GB" sz="2000" dirty="0"/>
          </a:p>
          <a:p>
            <a:pPr>
              <a:buFont typeface="Symbol" charset="2"/>
              <a:buChar char="Þ"/>
            </a:pPr>
            <a:r>
              <a:rPr lang="en-GB" sz="2000" dirty="0" smtClean="0">
                <a:solidFill>
                  <a:srgbClr val="FF0000"/>
                </a:solidFill>
              </a:rPr>
              <a:t>Entailment</a:t>
            </a:r>
            <a:r>
              <a:rPr lang="en-GB" sz="2000" dirty="0" smtClean="0"/>
              <a:t> of TC from TC can naturally be reduced to 							    </a:t>
            </a:r>
            <a:r>
              <a:rPr lang="en-GB" sz="2000" dirty="0" smtClean="0">
                <a:solidFill>
                  <a:srgbClr val="FF0000"/>
                </a:solidFill>
              </a:rPr>
              <a:t>query containment</a:t>
            </a:r>
          </a:p>
          <a:p>
            <a:pPr>
              <a:buFont typeface="Symbol" charset="2"/>
              <a:buChar char="Þ"/>
            </a:pPr>
            <a:endParaRPr lang="en-GB" sz="2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30.08.2011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Completeness of Queries over Incomplete Databases</a:t>
            </a:r>
            <a:endParaRPr lang="en-GB">
              <a:latin typeface="Impact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AD13C4-5D9B-4210-98D0-C0EDA036A409}" type="slidenum">
              <a:rPr lang="en-GB" smtClean="0"/>
              <a:pPr>
                <a:defRPr/>
              </a:pPr>
              <a:t>21</a:t>
            </a:fld>
            <a:endParaRPr lang="en-GB">
              <a:latin typeface="Impact" pitchFamily="34" charset="0"/>
            </a:endParaRPr>
          </a:p>
        </p:txBody>
      </p:sp>
      <p:sp>
        <p:nvSpPr>
          <p:cNvPr id="8" name="Abgerundetes Rechteck 7"/>
          <p:cNvSpPr/>
          <p:nvPr/>
        </p:nvSpPr>
        <p:spPr bwMode="auto">
          <a:xfrm>
            <a:off x="546100" y="3416300"/>
            <a:ext cx="8166100" cy="243840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3600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Theorem</a:t>
            </a:r>
            <a:r>
              <a:rPr lang="en-GB" sz="2000" dirty="0"/>
              <a:t>: </a:t>
            </a:r>
          </a:p>
          <a:p>
            <a:pPr marL="0" indent="0">
              <a:buNone/>
            </a:pPr>
            <a:r>
              <a:rPr lang="en-GB" sz="2000" dirty="0"/>
              <a:t>	Let </a:t>
            </a:r>
            <a:r>
              <a:rPr lang="en-GB" sz="2200" dirty="0">
                <a:latin typeface="Script MT Bold" pitchFamily="66" charset="0"/>
              </a:rPr>
              <a:t>L</a:t>
            </a:r>
            <a:r>
              <a:rPr lang="en-GB" sz="2000" dirty="0"/>
              <a:t> be a class of conjunctive queries that</a:t>
            </a:r>
          </a:p>
          <a:p>
            <a:pPr marL="0" indent="0">
              <a:buNone/>
            </a:pPr>
            <a:r>
              <a:rPr lang="en-GB" sz="2000" dirty="0"/>
              <a:t>	  </a:t>
            </a:r>
            <a:r>
              <a:rPr lang="en-GB" sz="2000" dirty="0" smtClean="0"/>
              <a:t>    </a:t>
            </a:r>
            <a:r>
              <a:rPr lang="en-GB" sz="2000" dirty="0"/>
              <a:t>(i) contains for every relation the identity query</a:t>
            </a:r>
          </a:p>
          <a:p>
            <a:pPr marL="0" indent="0">
              <a:buNone/>
            </a:pPr>
            <a:r>
              <a:rPr lang="en-GB" sz="2000" dirty="0"/>
              <a:t>	    </a:t>
            </a:r>
            <a:r>
              <a:rPr lang="en-GB" sz="2000" dirty="0" smtClean="0"/>
              <a:t>  (</a:t>
            </a:r>
            <a:r>
              <a:rPr lang="en-GB" sz="2000" dirty="0"/>
              <a:t>ii) is closed under intersection</a:t>
            </a:r>
          </a:p>
          <a:p>
            <a:pPr marL="0" indent="0">
              <a:buNone/>
            </a:pPr>
            <a:r>
              <a:rPr lang="en-GB" sz="2000" dirty="0"/>
              <a:t>	Then </a:t>
            </a:r>
            <a:r>
              <a:rPr lang="en-GB" sz="2000" dirty="0">
                <a:solidFill>
                  <a:srgbClr val="FF0000"/>
                </a:solidFill>
              </a:rPr>
              <a:t>TC-TC entailment </a:t>
            </a:r>
            <a:r>
              <a:rPr lang="en-GB" sz="2000" dirty="0"/>
              <a:t>and </a:t>
            </a:r>
            <a:r>
              <a:rPr lang="en-GB" sz="2000" dirty="0">
                <a:solidFill>
                  <a:srgbClr val="FF0000"/>
                </a:solidFill>
              </a:rPr>
              <a:t>containment of unions </a:t>
            </a:r>
            <a:r>
              <a:rPr lang="en-GB" sz="2000" dirty="0"/>
              <a:t>of queries 	</a:t>
            </a:r>
            <a:endParaRPr lang="en-GB" sz="2000" dirty="0" smtClean="0"/>
          </a:p>
          <a:p>
            <a:pPr marL="0" indent="0">
              <a:buNone/>
            </a:pPr>
            <a:r>
              <a:rPr lang="en-GB" sz="2000" dirty="0"/>
              <a:t> </a:t>
            </a:r>
            <a:r>
              <a:rPr lang="en-GB" sz="2000" dirty="0" smtClean="0"/>
              <a:t>              can </a:t>
            </a:r>
            <a:r>
              <a:rPr lang="en-GB" sz="2000" dirty="0"/>
              <a:t>be </a:t>
            </a:r>
            <a:r>
              <a:rPr lang="en-GB" sz="2000" dirty="0">
                <a:solidFill>
                  <a:srgbClr val="0000FF"/>
                </a:solidFill>
              </a:rPr>
              <a:t>reduced</a:t>
            </a:r>
            <a:r>
              <a:rPr lang="en-GB" sz="2000" dirty="0"/>
              <a:t> to each other </a:t>
            </a:r>
            <a:r>
              <a:rPr lang="en-GB" sz="2000" dirty="0">
                <a:solidFill>
                  <a:srgbClr val="0000FF"/>
                </a:solidFill>
              </a:rPr>
              <a:t>in linear time</a:t>
            </a:r>
            <a:r>
              <a:rPr lang="en-GB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82031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Complexity</a:t>
            </a:r>
            <a:endParaRPr lang="en-GB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z="2200" dirty="0" smtClean="0"/>
          </a:p>
          <a:p>
            <a:pPr marL="0" indent="0">
              <a:buNone/>
            </a:pPr>
            <a:r>
              <a:rPr lang="en-GB" sz="2200" dirty="0" smtClean="0">
                <a:solidFill>
                  <a:srgbClr val="0000FF"/>
                </a:solidFill>
              </a:rPr>
              <a:t>Classes of conjunctive queries:</a:t>
            </a:r>
            <a:endParaRPr lang="en-GB" sz="2200" dirty="0"/>
          </a:p>
          <a:p>
            <a:endParaRPr lang="en-GB" sz="2200" dirty="0"/>
          </a:p>
          <a:p>
            <a:pPr>
              <a:lnSpc>
                <a:spcPct val="150000"/>
              </a:lnSpc>
              <a:buFont typeface="Symbol" pitchFamily="18" charset="2"/>
              <a:buChar char="-"/>
            </a:pPr>
            <a:r>
              <a:rPr lang="en-GB" sz="2200" dirty="0" smtClean="0"/>
              <a:t>CQ: Conjunctive queries with comparisons over dense orders</a:t>
            </a:r>
          </a:p>
          <a:p>
            <a:pPr>
              <a:lnSpc>
                <a:spcPct val="150000"/>
              </a:lnSpc>
              <a:buFont typeface="Symbol" pitchFamily="18" charset="2"/>
              <a:buChar char="-"/>
            </a:pPr>
            <a:r>
              <a:rPr lang="en-GB" sz="2200" dirty="0" smtClean="0"/>
              <a:t>RQ: </a:t>
            </a:r>
            <a:r>
              <a:rPr lang="en-GB" sz="2200" dirty="0"/>
              <a:t>R</a:t>
            </a:r>
            <a:r>
              <a:rPr lang="en-GB" sz="2200" dirty="0" smtClean="0"/>
              <a:t>elational conjunctive queries (i.e., without comparisons)</a:t>
            </a:r>
          </a:p>
          <a:p>
            <a:pPr>
              <a:lnSpc>
                <a:spcPct val="150000"/>
              </a:lnSpc>
              <a:buFont typeface="Symbol" pitchFamily="18" charset="2"/>
              <a:buChar char="-"/>
            </a:pPr>
            <a:r>
              <a:rPr lang="en-GB" sz="2200" dirty="0" smtClean="0"/>
              <a:t>LCQ: Linear conjunctive queries (i.e., without self-joins)</a:t>
            </a:r>
          </a:p>
          <a:p>
            <a:pPr>
              <a:lnSpc>
                <a:spcPct val="150000"/>
              </a:lnSpc>
              <a:buFont typeface="Symbol" pitchFamily="18" charset="2"/>
              <a:buChar char="-"/>
            </a:pPr>
            <a:r>
              <a:rPr lang="en-GB" sz="2200" dirty="0" smtClean="0"/>
              <a:t>LRQ: Linear relational conjunctive queries</a:t>
            </a:r>
          </a:p>
          <a:p>
            <a:endParaRPr lang="en-GB" sz="2200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30.08.2011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Completeness of Queries over Incomplete Databases</a:t>
            </a:r>
            <a:endParaRPr lang="en-GB">
              <a:latin typeface="Impact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AD13C4-5D9B-4210-98D0-C0EDA036A409}" type="slidenum">
              <a:rPr lang="en-GB" smtClean="0"/>
              <a:pPr>
                <a:defRPr/>
              </a:pPr>
              <a:t>22</a:t>
            </a:fld>
            <a:endParaRPr lang="en-GB"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1841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TC-</a:t>
            </a:r>
            <a:r>
              <a:rPr lang="de-DE" dirty="0" err="1" smtClean="0"/>
              <a:t>QC</a:t>
            </a:r>
            <a:r>
              <a:rPr lang="de-DE" baseline="-25000" dirty="0" err="1" smtClean="0"/>
              <a:t>bag</a:t>
            </a:r>
            <a:r>
              <a:rPr lang="de-DE" dirty="0" smtClean="0"/>
              <a:t> - </a:t>
            </a:r>
            <a:r>
              <a:rPr lang="de-DE" dirty="0" err="1" smtClean="0"/>
              <a:t>Complexity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30.08.2011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Completeness of Queries over Incomplete Databases</a:t>
            </a:r>
            <a:endParaRPr lang="en-GB">
              <a:latin typeface="Impact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AD13C4-5D9B-4210-98D0-C0EDA036A409}" type="slidenum">
              <a:rPr lang="en-GB" smtClean="0"/>
              <a:pPr>
                <a:defRPr/>
              </a:pPr>
              <a:t>23</a:t>
            </a:fld>
            <a:endParaRPr lang="en-GB">
              <a:latin typeface="Impact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el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3107589"/>
                  </p:ext>
                </p:extLst>
              </p:nvPr>
            </p:nvGraphicFramePr>
            <p:xfrm>
              <a:off x="673100" y="1892300"/>
              <a:ext cx="7315200" cy="328523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72905"/>
                    <a:gridCol w="1037939"/>
                    <a:gridCol w="1226089"/>
                    <a:gridCol w="1226089"/>
                    <a:gridCol w="1226089"/>
                    <a:gridCol w="1226089"/>
                  </a:tblGrid>
                  <a:tr h="432736">
                    <a:tc rowSpan="2" gridSpan="2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 anchor="ctr">
                        <a:noFill/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 smtClean="0"/>
                            <a:t>Query Language</a:t>
                          </a:r>
                        </a:p>
                      </a:txBody>
                      <a:tcPr anchor="ctr">
                        <a:solidFill>
                          <a:schemeClr val="accent5">
                            <a:lumMod val="5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</a:tr>
                  <a:tr h="432736">
                    <a:tc gridSpan="2"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LRQ</a:t>
                          </a:r>
                          <a:endParaRPr lang="en-GB" dirty="0"/>
                        </a:p>
                      </a:txBody>
                      <a:tcPr anchor="ctr"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LCQ</a:t>
                          </a:r>
                          <a:endParaRPr lang="en-GB" dirty="0"/>
                        </a:p>
                      </a:txBody>
                      <a:tcPr anchor="ctr"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RQ</a:t>
                          </a:r>
                          <a:endParaRPr lang="en-GB" dirty="0"/>
                        </a:p>
                      </a:txBody>
                      <a:tcPr anchor="ctr"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CQ</a:t>
                          </a:r>
                          <a:endParaRPr lang="en-GB" dirty="0"/>
                        </a:p>
                      </a:txBody>
                      <a:tcPr anchor="ctr">
                        <a:solidFill>
                          <a:schemeClr val="accent5"/>
                        </a:solidFill>
                      </a:tcPr>
                    </a:tc>
                  </a:tr>
                  <a:tr h="746914">
                    <a:tc rowSpan="4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1" dirty="0" smtClean="0">
                              <a:solidFill>
                                <a:schemeClr val="bg1"/>
                              </a:solidFill>
                            </a:rPr>
                            <a:t>TC Statement Language</a:t>
                          </a:r>
                        </a:p>
                        <a:p>
                          <a:endParaRPr lang="en-GB" dirty="0"/>
                        </a:p>
                      </a:txBody>
                      <a:tcPr anchor="ctr">
                        <a:solidFill>
                          <a:schemeClr val="accent5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LRQ</a:t>
                          </a:r>
                          <a:endParaRPr lang="en-GB" dirty="0"/>
                        </a:p>
                      </a:txBody>
                      <a:tcPr anchor="ctr"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in PTIME</a:t>
                          </a:r>
                          <a:endParaRPr lang="en-GB" dirty="0"/>
                        </a:p>
                      </a:txBody>
                      <a:tcPr anchor="ctr">
                        <a:solidFill>
                          <a:schemeClr val="accent5">
                            <a:alpha val="4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 smtClean="0"/>
                            <a:t>in PTIME</a:t>
                          </a:r>
                        </a:p>
                      </a:txBody>
                      <a:tcPr anchor="ctr">
                        <a:solidFill>
                          <a:schemeClr val="accent5">
                            <a:alpha val="4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NP</a:t>
                          </a:r>
                          <a:endParaRPr lang="en-GB" dirty="0"/>
                        </a:p>
                      </a:txBody>
                      <a:tcPr anchor="ctr">
                        <a:solidFill>
                          <a:schemeClr val="accent5">
                            <a:alpha val="4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NP</a:t>
                          </a:r>
                          <a:endParaRPr lang="en-GB" dirty="0"/>
                        </a:p>
                      </a:txBody>
                      <a:tcPr anchor="ctr">
                        <a:solidFill>
                          <a:schemeClr val="accent5">
                            <a:alpha val="45000"/>
                          </a:schemeClr>
                        </a:solidFill>
                      </a:tcPr>
                    </a:tc>
                  </a:tr>
                  <a:tr h="746914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RQ</a:t>
                          </a:r>
                          <a:endParaRPr lang="en-GB" dirty="0"/>
                        </a:p>
                      </a:txBody>
                      <a:tcPr anchor="ctr"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 smtClean="0"/>
                            <a:t>in PTIME</a:t>
                          </a:r>
                        </a:p>
                      </a:txBody>
                      <a:tcPr anchor="ctr">
                        <a:solidFill>
                          <a:schemeClr val="accent5">
                            <a:alpha val="4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 smtClean="0"/>
                            <a:t>in PTIME</a:t>
                          </a:r>
                        </a:p>
                      </a:txBody>
                      <a:tcPr anchor="ctr">
                        <a:solidFill>
                          <a:schemeClr val="accent5">
                            <a:alpha val="4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NP</a:t>
                          </a:r>
                          <a:endParaRPr lang="en-GB" dirty="0"/>
                        </a:p>
                      </a:txBody>
                      <a:tcPr anchor="ctr">
                        <a:solidFill>
                          <a:schemeClr val="accent5">
                            <a:alpha val="4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NP</a:t>
                          </a:r>
                          <a:endParaRPr lang="en-GB" dirty="0"/>
                        </a:p>
                      </a:txBody>
                      <a:tcPr anchor="ctr">
                        <a:solidFill>
                          <a:schemeClr val="accent5">
                            <a:alpha val="45000"/>
                          </a:schemeClr>
                        </a:solidFill>
                      </a:tcPr>
                    </a:tc>
                  </a:tr>
                  <a:tr h="462968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LCQ</a:t>
                          </a:r>
                          <a:endParaRPr lang="en-GB" dirty="0"/>
                        </a:p>
                      </a:txBody>
                      <a:tcPr anchor="ctr"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err="1" smtClean="0"/>
                            <a:t>coNP</a:t>
                          </a:r>
                          <a:endParaRPr lang="en-GB" dirty="0"/>
                        </a:p>
                      </a:txBody>
                      <a:tcPr anchor="ctr">
                        <a:solidFill>
                          <a:schemeClr val="accent5">
                            <a:alpha val="4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 err="1" smtClean="0"/>
                            <a:t>coNP</a:t>
                          </a:r>
                          <a:endParaRPr lang="en-GB" dirty="0" smtClean="0"/>
                        </a:p>
                      </a:txBody>
                      <a:tcPr anchor="ctr">
                        <a:solidFill>
                          <a:schemeClr val="accent5">
                            <a:alpha val="4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Sup>
                                      <m:sSubSupPr>
                                        <m:ctrlPr>
                                          <a:rPr lang="en-GB" i="1" smtClean="0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az-Cyrl-AZ" smtClean="0">
                                            <a:latin typeface="Cambria Math"/>
                                          </a:rPr>
                                          <m:t>П</m:t>
                                        </m:r>
                                      </m:e>
                                      <m:sub/>
                                      <m:sup>
                                        <m:r>
                                          <a:rPr lang="de-DE" smtClean="0">
                                            <a:latin typeface="Cambria Math"/>
                                          </a:rPr>
                                          <m:t>𝑃</m:t>
                                        </m:r>
                                      </m:sup>
                                    </m:sSubSup>
                                  </m:e>
                                  <m:sub>
                                    <m:r>
                                      <a:rPr lang="de-DE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 anchor="ctr">
                        <a:solidFill>
                          <a:schemeClr val="accent5">
                            <a:alpha val="4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Sup>
                                      <m:sSubSupPr>
                                        <m:ctrlPr>
                                          <a:rPr lang="en-GB" i="1" smtClean="0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az-Cyrl-AZ" smtClean="0">
                                            <a:latin typeface="Cambria Math"/>
                                          </a:rPr>
                                          <m:t>П</m:t>
                                        </m:r>
                                      </m:e>
                                      <m:sub/>
                                      <m:sup>
                                        <m:r>
                                          <a:rPr lang="de-DE" smtClean="0">
                                            <a:latin typeface="Cambria Math"/>
                                          </a:rPr>
                                          <m:t>𝑃</m:t>
                                        </m:r>
                                      </m:sup>
                                    </m:sSubSup>
                                  </m:e>
                                  <m:sub>
                                    <m:r>
                                      <a:rPr lang="de-DE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 anchor="ctr">
                        <a:solidFill>
                          <a:schemeClr val="accent5">
                            <a:alpha val="45000"/>
                          </a:schemeClr>
                        </a:solidFill>
                      </a:tcPr>
                    </a:tc>
                  </a:tr>
                  <a:tr h="462968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CQ</a:t>
                          </a:r>
                          <a:endParaRPr lang="en-GB" dirty="0"/>
                        </a:p>
                      </a:txBody>
                      <a:tcPr anchor="ctr"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 err="1" smtClean="0"/>
                            <a:t>coNP</a:t>
                          </a:r>
                          <a:endParaRPr lang="en-GB" dirty="0" smtClean="0"/>
                        </a:p>
                      </a:txBody>
                      <a:tcPr anchor="ctr">
                        <a:solidFill>
                          <a:schemeClr val="accent5">
                            <a:alpha val="4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 err="1" smtClean="0"/>
                            <a:t>coNP</a:t>
                          </a:r>
                          <a:endParaRPr lang="en-GB" dirty="0" smtClean="0"/>
                        </a:p>
                      </a:txBody>
                      <a:tcPr anchor="ctr">
                        <a:solidFill>
                          <a:schemeClr val="accent5">
                            <a:alpha val="4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Sup>
                                      <m:sSubSupPr>
                                        <m:ctrlPr>
                                          <a:rPr lang="en-GB" i="1" smtClean="0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az-Cyrl-AZ" smtClean="0">
                                            <a:latin typeface="Cambria Math"/>
                                          </a:rPr>
                                          <m:t>П</m:t>
                                        </m:r>
                                      </m:e>
                                      <m:sub/>
                                      <m:sup>
                                        <m:r>
                                          <a:rPr lang="de-DE" smtClean="0">
                                            <a:latin typeface="Cambria Math"/>
                                          </a:rPr>
                                          <m:t>𝑃</m:t>
                                        </m:r>
                                      </m:sup>
                                    </m:sSubSup>
                                  </m:e>
                                  <m:sub>
                                    <m:r>
                                      <a:rPr lang="de-DE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 anchor="ctr">
                        <a:solidFill>
                          <a:schemeClr val="accent5">
                            <a:alpha val="4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Sup>
                                      <m:sSubSupPr>
                                        <m:ctrlPr>
                                          <a:rPr lang="en-GB" i="1" smtClean="0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az-Cyrl-AZ" smtClean="0">
                                            <a:latin typeface="Cambria Math"/>
                                          </a:rPr>
                                          <m:t>П</m:t>
                                        </m:r>
                                      </m:e>
                                      <m:sub/>
                                      <m:sup>
                                        <m:r>
                                          <a:rPr lang="de-DE" smtClean="0">
                                            <a:latin typeface="Cambria Math"/>
                                          </a:rPr>
                                          <m:t>𝑃</m:t>
                                        </m:r>
                                      </m:sup>
                                    </m:sSubSup>
                                  </m:e>
                                  <m:sub>
                                    <m:r>
                                      <a:rPr lang="de-DE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 anchor="ctr">
                        <a:solidFill>
                          <a:schemeClr val="accent5">
                            <a:alpha val="45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el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3107589"/>
                  </p:ext>
                </p:extLst>
              </p:nvPr>
            </p:nvGraphicFramePr>
            <p:xfrm>
              <a:off x="673100" y="1892300"/>
              <a:ext cx="7315200" cy="328523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72905"/>
                    <a:gridCol w="1037939"/>
                    <a:gridCol w="1226089"/>
                    <a:gridCol w="1226089"/>
                    <a:gridCol w="1226089"/>
                    <a:gridCol w="1226089"/>
                  </a:tblGrid>
                  <a:tr h="432736">
                    <a:tc rowSpan="2" gridSpan="2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 anchor="ctr">
                        <a:noFill/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 smtClean="0"/>
                            <a:t>Query Language</a:t>
                          </a:r>
                        </a:p>
                      </a:txBody>
                      <a:tcPr anchor="ctr">
                        <a:solidFill>
                          <a:schemeClr val="accent5">
                            <a:lumMod val="5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</a:tr>
                  <a:tr h="432736">
                    <a:tc gridSpan="2"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LRQ</a:t>
                          </a:r>
                          <a:endParaRPr lang="en-GB" dirty="0"/>
                        </a:p>
                      </a:txBody>
                      <a:tcPr anchor="ctr"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LCQ</a:t>
                          </a:r>
                          <a:endParaRPr lang="en-GB" dirty="0"/>
                        </a:p>
                      </a:txBody>
                      <a:tcPr anchor="ctr"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RQ</a:t>
                          </a:r>
                          <a:endParaRPr lang="en-GB" dirty="0"/>
                        </a:p>
                      </a:txBody>
                      <a:tcPr anchor="ctr"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CQ</a:t>
                          </a:r>
                          <a:endParaRPr lang="en-GB" dirty="0"/>
                        </a:p>
                      </a:txBody>
                      <a:tcPr anchor="ctr">
                        <a:solidFill>
                          <a:schemeClr val="accent5"/>
                        </a:solidFill>
                      </a:tcPr>
                    </a:tc>
                  </a:tr>
                  <a:tr h="746914">
                    <a:tc rowSpan="4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1" dirty="0" smtClean="0">
                              <a:solidFill>
                                <a:schemeClr val="bg1"/>
                              </a:solidFill>
                            </a:rPr>
                            <a:t>TC Statement Language</a:t>
                          </a:r>
                        </a:p>
                        <a:p>
                          <a:endParaRPr lang="en-GB" dirty="0"/>
                        </a:p>
                      </a:txBody>
                      <a:tcPr anchor="ctr">
                        <a:solidFill>
                          <a:schemeClr val="accent5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LRQ</a:t>
                          </a:r>
                          <a:endParaRPr lang="en-GB" dirty="0"/>
                        </a:p>
                      </a:txBody>
                      <a:tcPr anchor="ctr"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in PTIME</a:t>
                          </a:r>
                          <a:endParaRPr lang="en-GB" dirty="0"/>
                        </a:p>
                      </a:txBody>
                      <a:tcPr anchor="ctr">
                        <a:solidFill>
                          <a:schemeClr val="accent5">
                            <a:alpha val="4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 smtClean="0"/>
                            <a:t>in PTIME</a:t>
                          </a:r>
                        </a:p>
                      </a:txBody>
                      <a:tcPr anchor="ctr">
                        <a:solidFill>
                          <a:schemeClr val="accent5">
                            <a:alpha val="4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NP</a:t>
                          </a:r>
                          <a:endParaRPr lang="en-GB" dirty="0"/>
                        </a:p>
                      </a:txBody>
                      <a:tcPr anchor="ctr">
                        <a:solidFill>
                          <a:schemeClr val="accent5">
                            <a:alpha val="4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NP</a:t>
                          </a:r>
                          <a:endParaRPr lang="en-GB" dirty="0"/>
                        </a:p>
                      </a:txBody>
                      <a:tcPr anchor="ctr">
                        <a:solidFill>
                          <a:schemeClr val="accent5">
                            <a:alpha val="45000"/>
                          </a:schemeClr>
                        </a:solidFill>
                      </a:tcPr>
                    </a:tc>
                  </a:tr>
                  <a:tr h="746914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RQ</a:t>
                          </a:r>
                          <a:endParaRPr lang="en-GB" dirty="0"/>
                        </a:p>
                      </a:txBody>
                      <a:tcPr anchor="ctr"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 smtClean="0"/>
                            <a:t>in PTIME</a:t>
                          </a:r>
                        </a:p>
                      </a:txBody>
                      <a:tcPr anchor="ctr">
                        <a:solidFill>
                          <a:schemeClr val="accent5">
                            <a:alpha val="4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 smtClean="0"/>
                            <a:t>in PTIME</a:t>
                          </a:r>
                        </a:p>
                      </a:txBody>
                      <a:tcPr anchor="ctr">
                        <a:solidFill>
                          <a:schemeClr val="accent5">
                            <a:alpha val="4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NP</a:t>
                          </a:r>
                          <a:endParaRPr lang="en-GB" dirty="0"/>
                        </a:p>
                      </a:txBody>
                      <a:tcPr anchor="ctr">
                        <a:solidFill>
                          <a:schemeClr val="accent5">
                            <a:alpha val="4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NP</a:t>
                          </a:r>
                          <a:endParaRPr lang="en-GB" dirty="0"/>
                        </a:p>
                      </a:txBody>
                      <a:tcPr anchor="ctr">
                        <a:solidFill>
                          <a:schemeClr val="accent5">
                            <a:alpha val="45000"/>
                          </a:schemeClr>
                        </a:solidFill>
                      </a:tcPr>
                    </a:tc>
                  </a:tr>
                  <a:tr h="462968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LCQ</a:t>
                          </a:r>
                          <a:endParaRPr lang="en-GB" dirty="0"/>
                        </a:p>
                      </a:txBody>
                      <a:tcPr anchor="ctr"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err="1" smtClean="0"/>
                            <a:t>coNP</a:t>
                          </a:r>
                          <a:endParaRPr lang="en-GB" dirty="0"/>
                        </a:p>
                      </a:txBody>
                      <a:tcPr anchor="ctr">
                        <a:solidFill>
                          <a:schemeClr val="accent5">
                            <a:alpha val="4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 err="1" smtClean="0"/>
                            <a:t>coNP</a:t>
                          </a:r>
                          <a:endParaRPr lang="en-GB" dirty="0" smtClean="0"/>
                        </a:p>
                      </a:txBody>
                      <a:tcPr anchor="ctr">
                        <a:solidFill>
                          <a:schemeClr val="accent5">
                            <a:alpha val="4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397015" t="-509211" r="-100498" b="-1105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497015" t="-509211" r="-498" b="-110526"/>
                          </a:stretch>
                        </a:blipFill>
                      </a:tcPr>
                    </a:tc>
                  </a:tr>
                  <a:tr h="462968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CQ</a:t>
                          </a:r>
                          <a:endParaRPr lang="en-GB" dirty="0"/>
                        </a:p>
                      </a:txBody>
                      <a:tcPr anchor="ctr"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 err="1" smtClean="0"/>
                            <a:t>coNP</a:t>
                          </a:r>
                          <a:endParaRPr lang="en-GB" dirty="0" smtClean="0"/>
                        </a:p>
                      </a:txBody>
                      <a:tcPr anchor="ctr">
                        <a:solidFill>
                          <a:schemeClr val="accent5">
                            <a:alpha val="4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 err="1" smtClean="0"/>
                            <a:t>coNP</a:t>
                          </a:r>
                          <a:endParaRPr lang="en-GB" dirty="0" smtClean="0"/>
                        </a:p>
                      </a:txBody>
                      <a:tcPr anchor="ctr">
                        <a:solidFill>
                          <a:schemeClr val="accent5">
                            <a:alpha val="4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397015" t="-609211" r="-100498" b="-105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497015" t="-609211" r="-498" b="-1052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148665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TC-</a:t>
            </a:r>
            <a:r>
              <a:rPr lang="de-DE" dirty="0" err="1" smtClean="0"/>
              <a:t>QC</a:t>
            </a:r>
            <a:r>
              <a:rPr lang="de-DE" baseline="-25000" dirty="0" err="1" smtClean="0"/>
              <a:t>set</a:t>
            </a:r>
            <a:endParaRPr lang="en-GB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/>
                <a:endParaRPr lang="de-DE" sz="1800" dirty="0" smtClean="0"/>
              </a:p>
              <a:p>
                <a:pPr marL="0" lvl="0" indent="0">
                  <a:buNone/>
                </a:pPr>
                <a:r>
                  <a:rPr lang="de-DE" dirty="0" smtClean="0">
                    <a:solidFill>
                      <a:srgbClr val="0000FF"/>
                    </a:solidFill>
                  </a:rPr>
                  <a:t>TC</a:t>
                </a:r>
                <a:r>
                  <a:rPr lang="de-DE" dirty="0" smtClean="0"/>
                  <a:t>-</a:t>
                </a:r>
                <a:r>
                  <a:rPr lang="de-DE" dirty="0" err="1" smtClean="0">
                    <a:solidFill>
                      <a:srgbClr val="FF0000"/>
                    </a:solidFill>
                  </a:rPr>
                  <a:t>QC</a:t>
                </a:r>
                <a:r>
                  <a:rPr lang="de-DE" baseline="-25000" dirty="0" err="1" smtClean="0">
                    <a:solidFill>
                      <a:srgbClr val="FF0000"/>
                    </a:solidFill>
                  </a:rPr>
                  <a:t>set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is</a:t>
                </a:r>
                <a:r>
                  <a:rPr lang="de-DE" dirty="0" smtClean="0"/>
                  <a:t> </a:t>
                </a:r>
              </a:p>
              <a:p>
                <a:pPr lvl="0"/>
                <a:endParaRPr lang="de-DE" dirty="0" smtClean="0"/>
              </a:p>
              <a:p>
                <a:pPr lvl="1">
                  <a:buFont typeface="Arial" pitchFamily="34" charset="0"/>
                  <a:buChar char="•"/>
                </a:pPr>
                <a:r>
                  <a:rPr lang="de-DE" dirty="0" smtClean="0"/>
                  <a:t>Containment w.r.t. </a:t>
                </a:r>
                <a:r>
                  <a:rPr lang="de-DE" dirty="0" err="1" smtClean="0"/>
                  <a:t>to</a:t>
                </a:r>
                <a:r>
                  <a:rPr lang="de-DE" dirty="0" smtClean="0"/>
                  <a:t> </a:t>
                </a:r>
                <a:r>
                  <a:rPr lang="de-DE" dirty="0" smtClean="0">
                    <a:solidFill>
                      <a:srgbClr val="0000FF"/>
                    </a:solidFill>
                  </a:rPr>
                  <a:t>TC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statements</a:t>
                </a:r>
                <a:endParaRPr lang="de-DE" dirty="0" smtClean="0"/>
              </a:p>
              <a:p>
                <a:pPr marL="0" lvl="0" indent="0">
                  <a:buNone/>
                </a:pPr>
                <a:r>
                  <a:rPr lang="de-DE" dirty="0"/>
                  <a:t>	 </a:t>
                </a:r>
                <a:r>
                  <a:rPr lang="de-DE" dirty="0" smtClean="0"/>
                  <a:t>   </a:t>
                </a:r>
                <a:r>
                  <a:rPr lang="de-DE" dirty="0" smtClean="0">
                    <a:solidFill>
                      <a:srgbClr val="0000FF"/>
                    </a:solidFill>
                    <a:latin typeface="Mistral" pitchFamily="66" charset="0"/>
                  </a:rPr>
                  <a:t>C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⊨</m:t>
                    </m:r>
                    <m:r>
                      <a:rPr lang="de-DE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de-DE" dirty="0" smtClean="0">
                    <a:latin typeface="Cambria Math" pitchFamily="18" charset="0"/>
                    <a:ea typeface="Cambria Math" pitchFamily="18" charset="0"/>
                  </a:rPr>
                  <a:t>Q</a:t>
                </a:r>
                <a:r>
                  <a:rPr lang="de-DE" baseline="30000" dirty="0" smtClean="0">
                    <a:latin typeface="Cambria Math" pitchFamily="18" charset="0"/>
                    <a:ea typeface="Cambria Math" pitchFamily="18" charset="0"/>
                  </a:rPr>
                  <a:t>i</a:t>
                </a:r>
                <a:r>
                  <a:rPr lang="de-DE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b="0" i="0" smtClean="0">
                        <a:latin typeface="Cambria Math" pitchFamily="18" charset="0"/>
                        <a:ea typeface="Cambria Math" pitchFamily="18" charset="0"/>
                      </a:rPr>
                      <m:t>=</m:t>
                    </m:r>
                  </m:oMath>
                </a14:m>
                <a:r>
                  <a:rPr lang="de-DE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de-DE" dirty="0" err="1" smtClean="0">
                    <a:latin typeface="Cambria Math" pitchFamily="18" charset="0"/>
                    <a:ea typeface="Cambria Math" pitchFamily="18" charset="0"/>
                  </a:rPr>
                  <a:t>Q</a:t>
                </a:r>
                <a:r>
                  <a:rPr lang="de-DE" baseline="30000" dirty="0" err="1" smtClean="0">
                    <a:latin typeface="Cambria Math" pitchFamily="18" charset="0"/>
                    <a:ea typeface="Cambria Math" pitchFamily="18" charset="0"/>
                  </a:rPr>
                  <a:t>a</a:t>
                </a:r>
                <a:r>
                  <a:rPr lang="de-DE" dirty="0" smtClean="0">
                    <a:latin typeface="Cambria Math" pitchFamily="18" charset="0"/>
                    <a:ea typeface="Cambria Math" pitchFamily="18" charset="0"/>
                  </a:rPr>
                  <a:t>        </a:t>
                </a:r>
                <a:r>
                  <a:rPr lang="de-DE" dirty="0" err="1" smtClean="0"/>
                  <a:t>iff</a:t>
                </a:r>
                <a:r>
                  <a:rPr lang="de-DE" dirty="0" smtClean="0"/>
                  <a:t>      </a:t>
                </a:r>
                <a:r>
                  <a:rPr lang="de-DE" dirty="0" smtClean="0">
                    <a:solidFill>
                      <a:srgbClr val="0000FF"/>
                    </a:solidFill>
                    <a:latin typeface="Mistral" pitchFamily="66" charset="0"/>
                  </a:rPr>
                  <a:t>C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/>
                      </a:rPr>
                      <m:t>⊨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>
                    <a:latin typeface="Cambria Math" pitchFamily="18" charset="0"/>
                    <a:ea typeface="Cambria Math" pitchFamily="18" charset="0"/>
                  </a:rPr>
                  <a:t>Q</a:t>
                </a:r>
                <a:r>
                  <a:rPr lang="de-DE" baseline="30000" dirty="0">
                    <a:latin typeface="Cambria Math" pitchFamily="18" charset="0"/>
                    <a:ea typeface="Cambria Math" pitchFamily="18" charset="0"/>
                  </a:rPr>
                  <a:t>i</a:t>
                </a:r>
                <a:r>
                  <a:rPr lang="de-DE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itchFamily="18" charset="0"/>
                        <a:ea typeface="Cambria Math" pitchFamily="18" charset="0"/>
                      </a:rPr>
                      <m:t>⊆</m:t>
                    </m:r>
                  </m:oMath>
                </a14:m>
                <a:r>
                  <a:rPr lang="de-DE" dirty="0" smtClean="0">
                    <a:latin typeface="Cambria Math" pitchFamily="18" charset="0"/>
                    <a:ea typeface="Cambria Math" pitchFamily="18" charset="0"/>
                  </a:rPr>
                  <a:t> Q</a:t>
                </a:r>
                <a:r>
                  <a:rPr lang="de-DE" baseline="30000" dirty="0" smtClean="0">
                    <a:latin typeface="Cambria Math" pitchFamily="18" charset="0"/>
                    <a:ea typeface="Cambria Math" pitchFamily="18" charset="0"/>
                  </a:rPr>
                  <a:t>a</a:t>
                </a:r>
              </a:p>
              <a:p>
                <a:pPr marL="0" lvl="0" indent="0">
                  <a:buNone/>
                </a:pPr>
                <a:endParaRPr lang="de-DE" sz="700" baseline="30000" dirty="0" smtClean="0"/>
              </a:p>
              <a:p>
                <a:pPr marL="0" lvl="0" indent="0">
                  <a:buNone/>
                </a:pPr>
                <a:r>
                  <a:rPr lang="de-DE" sz="2000" baseline="30000" dirty="0"/>
                  <a:t>	</a:t>
                </a:r>
                <a:r>
                  <a:rPr lang="de-DE" sz="2000" baseline="30000" dirty="0" smtClean="0"/>
                  <a:t>			        </a:t>
                </a:r>
                <a:r>
                  <a:rPr lang="de-DE" sz="2800" baseline="30000" dirty="0" smtClean="0"/>
                  <a:t>(</a:t>
                </a:r>
                <a:r>
                  <a:rPr lang="de-DE" sz="2800" baseline="30000" dirty="0" err="1" smtClean="0"/>
                  <a:t>monotonicity</a:t>
                </a:r>
                <a:r>
                  <a:rPr lang="de-DE" sz="2800" baseline="30000" dirty="0" smtClean="0"/>
                  <a:t> </a:t>
                </a:r>
                <a:r>
                  <a:rPr lang="de-DE" sz="2800" baseline="30000" dirty="0" err="1" smtClean="0"/>
                  <a:t>of</a:t>
                </a:r>
                <a:r>
                  <a:rPr lang="de-DE" sz="2800" baseline="30000" dirty="0" smtClean="0"/>
                  <a:t> Q)</a:t>
                </a:r>
              </a:p>
              <a:p>
                <a:pPr marL="0" lvl="0" indent="0">
                  <a:buNone/>
                </a:pPr>
                <a:endParaRPr lang="de-DE" sz="2000" baseline="30000" dirty="0"/>
              </a:p>
              <a:p>
                <a:endParaRPr lang="de-DE" sz="2000" baseline="30000" dirty="0" smtClean="0"/>
              </a:p>
              <a:p>
                <a:pPr lvl="1">
                  <a:buFont typeface="Arial" pitchFamily="34" charset="0"/>
                  <a:buChar char="•"/>
                </a:pPr>
                <a:r>
                  <a:rPr lang="de-DE" dirty="0" smtClean="0"/>
                  <a:t>Containment w.r.t. </a:t>
                </a:r>
                <a:r>
                  <a:rPr lang="de-DE" dirty="0" smtClean="0">
                    <a:solidFill>
                      <a:srgbClr val="339933"/>
                    </a:solidFill>
                  </a:rPr>
                  <a:t>TGDs</a:t>
                </a:r>
              </a:p>
              <a:p>
                <a:pPr marL="457200" lvl="1" indent="0">
                  <a:buNone/>
                </a:pPr>
                <a:r>
                  <a:rPr lang="de-DE" dirty="0" smtClean="0"/>
                  <a:t>	    </a:t>
                </a:r>
                <a:r>
                  <a:rPr lang="de-DE" dirty="0" smtClean="0">
                    <a:solidFill>
                      <a:srgbClr val="0000FF"/>
                    </a:solidFill>
                    <a:latin typeface="Mistral" pitchFamily="66" charset="0"/>
                  </a:rPr>
                  <a:t>C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/>
                      </a:rPr>
                      <m:t>⊨</m:t>
                    </m:r>
                    <m:r>
                      <a:rPr lang="de-DE">
                        <a:latin typeface="Cambria Math"/>
                      </a:rPr>
                      <m:t> </m:t>
                    </m:r>
                  </m:oMath>
                </a14:m>
                <a:r>
                  <a:rPr lang="de-DE" dirty="0">
                    <a:latin typeface="Cambria Math" pitchFamily="18" charset="0"/>
                    <a:ea typeface="Cambria Math" pitchFamily="18" charset="0"/>
                  </a:rPr>
                  <a:t>Q</a:t>
                </a:r>
                <a:r>
                  <a:rPr lang="de-DE" baseline="30000" dirty="0">
                    <a:latin typeface="Cambria Math" pitchFamily="18" charset="0"/>
                    <a:ea typeface="Cambria Math" pitchFamily="18" charset="0"/>
                  </a:rPr>
                  <a:t>i</a:t>
                </a:r>
                <a14:m>
                  <m:oMath xmlns:m="http://schemas.openxmlformats.org/officeDocument/2006/math">
                    <m:r>
                      <a:rPr lang="de-DE" b="0" i="0" smtClean="0">
                        <a:latin typeface="Cambria Math" pitchFamily="18" charset="0"/>
                        <a:ea typeface="Cambria Math" pitchFamily="18" charset="0"/>
                      </a:rPr>
                      <m:t> </m:t>
                    </m:r>
                    <m:r>
                      <a:rPr lang="de-DE" i="1">
                        <a:latin typeface="Cambria Math" pitchFamily="18" charset="0"/>
                        <a:ea typeface="Cambria Math" pitchFamily="18" charset="0"/>
                      </a:rPr>
                      <m:t>⊆</m:t>
                    </m:r>
                  </m:oMath>
                </a14:m>
                <a:r>
                  <a:rPr lang="de-DE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de-DE" dirty="0" err="1">
                    <a:latin typeface="Cambria Math" pitchFamily="18" charset="0"/>
                    <a:ea typeface="Cambria Math" pitchFamily="18" charset="0"/>
                  </a:rPr>
                  <a:t>Q</a:t>
                </a:r>
                <a:r>
                  <a:rPr lang="de-DE" baseline="30000" dirty="0" err="1">
                    <a:latin typeface="Cambria Math" pitchFamily="18" charset="0"/>
                    <a:ea typeface="Cambria Math" pitchFamily="18" charset="0"/>
                  </a:rPr>
                  <a:t>a</a:t>
                </a:r>
                <a:r>
                  <a:rPr lang="de-DE" dirty="0">
                    <a:latin typeface="Cambria Math" pitchFamily="18" charset="0"/>
                    <a:ea typeface="Cambria Math" pitchFamily="18" charset="0"/>
                  </a:rPr>
                  <a:t>    </a:t>
                </a:r>
                <a:r>
                  <a:rPr lang="de-DE" dirty="0" smtClean="0">
                    <a:latin typeface="Cambria Math" pitchFamily="18" charset="0"/>
                    <a:ea typeface="Cambria Math" pitchFamily="18" charset="0"/>
                  </a:rPr>
                  <a:t>    </a:t>
                </a:r>
                <a:r>
                  <a:rPr lang="de-DE" dirty="0" err="1" smtClean="0"/>
                  <a:t>iff</a:t>
                </a:r>
                <a:r>
                  <a:rPr lang="de-DE" dirty="0" smtClean="0"/>
                  <a:t>     </a:t>
                </a:r>
                <a14:m>
                  <m:oMath xmlns:m="http://schemas.openxmlformats.org/officeDocument/2006/math">
                    <m:r>
                      <a:rPr lang="de-DE" i="1" smtClean="0">
                        <a:solidFill>
                          <a:srgbClr val="339933"/>
                        </a:solidFill>
                        <a:latin typeface="Cambria Math"/>
                        <a:ea typeface="Cambria Math"/>
                      </a:rPr>
                      <m:t>𝜏</m:t>
                    </m:r>
                  </m:oMath>
                </a14:m>
                <a:r>
                  <a:rPr lang="de-DE" sz="3200" baseline="-25000" dirty="0" smtClean="0">
                    <a:solidFill>
                      <a:srgbClr val="339933"/>
                    </a:solidFill>
                    <a:latin typeface="Mistral" pitchFamily="66" charset="0"/>
                  </a:rPr>
                  <a:t>c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/>
                      </a:rPr>
                      <m:t>⊨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>
                    <a:latin typeface="Cambria Math" pitchFamily="18" charset="0"/>
                    <a:ea typeface="Cambria Math" pitchFamily="18" charset="0"/>
                  </a:rPr>
                  <a:t>Q</a:t>
                </a:r>
                <a:r>
                  <a:rPr lang="de-DE" baseline="30000" dirty="0">
                    <a:latin typeface="Cambria Math" pitchFamily="18" charset="0"/>
                    <a:ea typeface="Cambria Math" pitchFamily="18" charset="0"/>
                  </a:rPr>
                  <a:t>i</a:t>
                </a:r>
                <a:r>
                  <a:rPr lang="de-DE" dirty="0"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itchFamily="18" charset="0"/>
                        <a:ea typeface="Cambria Math" pitchFamily="18" charset="0"/>
                      </a:rPr>
                      <m:t>⊆</m:t>
                    </m:r>
                  </m:oMath>
                </a14:m>
                <a:r>
                  <a:rPr lang="de-DE" dirty="0">
                    <a:latin typeface="Cambria Math" pitchFamily="18" charset="0"/>
                    <a:ea typeface="Cambria Math" pitchFamily="18" charset="0"/>
                  </a:rPr>
                  <a:t> Q</a:t>
                </a:r>
                <a:r>
                  <a:rPr lang="de-DE" baseline="30000" dirty="0">
                    <a:latin typeface="Cambria Math" pitchFamily="18" charset="0"/>
                    <a:ea typeface="Cambria Math" pitchFamily="18" charset="0"/>
                  </a:rPr>
                  <a:t>a</a:t>
                </a:r>
              </a:p>
              <a:p>
                <a:pPr marL="457200" lvl="1" indent="0">
                  <a:buNone/>
                </a:pPr>
                <a:r>
                  <a:rPr lang="de-DE" sz="2000" dirty="0"/>
                  <a:t>	</a:t>
                </a:r>
                <a:endParaRPr lang="de-DE" sz="2000" dirty="0" smtClean="0"/>
              </a:p>
              <a:p>
                <a:pPr marL="457200" lvl="1" indent="0">
                  <a:buNone/>
                </a:pPr>
                <a:r>
                  <a:rPr lang="de-DE" dirty="0" smtClean="0"/>
                  <a:t>More </a:t>
                </a:r>
                <a:r>
                  <a:rPr lang="de-DE" dirty="0" err="1" smtClean="0"/>
                  <a:t>complex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than</a:t>
                </a:r>
                <a:r>
                  <a:rPr lang="de-DE" dirty="0" smtClean="0"/>
                  <a:t> </a:t>
                </a:r>
                <a:r>
                  <a:rPr lang="de-DE" dirty="0" smtClean="0">
                    <a:solidFill>
                      <a:srgbClr val="0000FF"/>
                    </a:solidFill>
                  </a:rPr>
                  <a:t>TC-TC</a:t>
                </a: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11" b="-127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30.08.2011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Completeness of Queries over Incomplete Databases</a:t>
            </a:r>
            <a:endParaRPr lang="en-GB">
              <a:latin typeface="Impact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AD13C4-5D9B-4210-98D0-C0EDA036A409}" type="slidenum">
              <a:rPr lang="en-GB" smtClean="0"/>
              <a:pPr>
                <a:defRPr/>
              </a:pPr>
              <a:t>24</a:t>
            </a:fld>
            <a:endParaRPr lang="en-GB"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1749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30.08.2011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Completeness of Queries over Incomplete Databases</a:t>
            </a:r>
            <a:endParaRPr lang="en-GB">
              <a:latin typeface="Impact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AD13C4-5D9B-4210-98D0-C0EDA036A409}" type="slidenum">
              <a:rPr lang="en-GB" smtClean="0"/>
              <a:pPr>
                <a:defRPr/>
              </a:pPr>
              <a:t>25</a:t>
            </a:fld>
            <a:endParaRPr lang="en-GB">
              <a:latin typeface="Impact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el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35314301"/>
                  </p:ext>
                </p:extLst>
              </p:nvPr>
            </p:nvGraphicFramePr>
            <p:xfrm>
              <a:off x="673100" y="1892300"/>
              <a:ext cx="7315200" cy="328523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72905"/>
                    <a:gridCol w="1037939"/>
                    <a:gridCol w="1226089"/>
                    <a:gridCol w="1226089"/>
                    <a:gridCol w="1226089"/>
                    <a:gridCol w="1226089"/>
                  </a:tblGrid>
                  <a:tr h="432736">
                    <a:tc rowSpan="2" gridSpan="2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 anchor="ctr">
                        <a:noFill/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 smtClean="0"/>
                            <a:t>Query Language</a:t>
                          </a:r>
                        </a:p>
                      </a:txBody>
                      <a:tcPr anchor="ctr">
                        <a:solidFill>
                          <a:schemeClr val="accent5">
                            <a:lumMod val="5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</a:tr>
                  <a:tr h="432736">
                    <a:tc gridSpan="2"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LRQ</a:t>
                          </a:r>
                          <a:endParaRPr lang="en-GB" dirty="0"/>
                        </a:p>
                      </a:txBody>
                      <a:tcPr anchor="ctr"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LCQ</a:t>
                          </a:r>
                          <a:endParaRPr lang="en-GB" dirty="0"/>
                        </a:p>
                      </a:txBody>
                      <a:tcPr anchor="ctr"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RQ</a:t>
                          </a:r>
                          <a:endParaRPr lang="en-GB" dirty="0"/>
                        </a:p>
                      </a:txBody>
                      <a:tcPr anchor="ctr"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CQ</a:t>
                          </a:r>
                          <a:endParaRPr lang="en-GB" dirty="0"/>
                        </a:p>
                      </a:txBody>
                      <a:tcPr anchor="ctr">
                        <a:solidFill>
                          <a:schemeClr val="accent5"/>
                        </a:solidFill>
                      </a:tcPr>
                    </a:tc>
                  </a:tr>
                  <a:tr h="746914">
                    <a:tc rowSpan="4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1" dirty="0" smtClean="0">
                              <a:solidFill>
                                <a:schemeClr val="bg1"/>
                              </a:solidFill>
                            </a:rPr>
                            <a:t>TC Statement Language</a:t>
                          </a:r>
                        </a:p>
                        <a:p>
                          <a:endParaRPr lang="en-GB" dirty="0"/>
                        </a:p>
                      </a:txBody>
                      <a:tcPr anchor="ctr">
                        <a:solidFill>
                          <a:schemeClr val="accent5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LRQ</a:t>
                          </a:r>
                          <a:endParaRPr lang="en-GB" dirty="0"/>
                        </a:p>
                      </a:txBody>
                      <a:tcPr anchor="ctr"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in PTIME</a:t>
                          </a:r>
                          <a:endParaRPr lang="en-GB" dirty="0"/>
                        </a:p>
                      </a:txBody>
                      <a:tcPr anchor="ctr">
                        <a:solidFill>
                          <a:schemeClr val="accent5">
                            <a:alpha val="4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 smtClean="0"/>
                            <a:t>in PTIME</a:t>
                          </a:r>
                        </a:p>
                      </a:txBody>
                      <a:tcPr anchor="ctr">
                        <a:solidFill>
                          <a:schemeClr val="accent5">
                            <a:alpha val="4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NP</a:t>
                          </a:r>
                          <a:endParaRPr lang="en-GB" dirty="0"/>
                        </a:p>
                      </a:txBody>
                      <a:tcPr anchor="ctr">
                        <a:solidFill>
                          <a:schemeClr val="accent5">
                            <a:alpha val="4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NP</a:t>
                          </a:r>
                          <a:endParaRPr lang="en-GB" dirty="0"/>
                        </a:p>
                      </a:txBody>
                      <a:tcPr anchor="ctr">
                        <a:solidFill>
                          <a:schemeClr val="accent5">
                            <a:alpha val="45000"/>
                          </a:schemeClr>
                        </a:solidFill>
                      </a:tcPr>
                    </a:tc>
                  </a:tr>
                  <a:tr h="746914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RQ</a:t>
                          </a:r>
                          <a:endParaRPr lang="en-GB" dirty="0"/>
                        </a:p>
                      </a:txBody>
                      <a:tcPr anchor="ctr"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 smtClean="0"/>
                            <a:t>in PTIME</a:t>
                          </a:r>
                        </a:p>
                      </a:txBody>
                      <a:tcPr anchor="ctr">
                        <a:solidFill>
                          <a:schemeClr val="accent5">
                            <a:alpha val="4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 smtClean="0"/>
                            <a:t>in PTIME</a:t>
                          </a:r>
                        </a:p>
                      </a:txBody>
                      <a:tcPr anchor="ctr">
                        <a:solidFill>
                          <a:schemeClr val="accent5">
                            <a:alpha val="4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NP</a:t>
                          </a:r>
                          <a:endParaRPr lang="en-GB" dirty="0"/>
                        </a:p>
                      </a:txBody>
                      <a:tcPr anchor="ctr">
                        <a:solidFill>
                          <a:schemeClr val="accent5">
                            <a:alpha val="4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NP</a:t>
                          </a:r>
                          <a:endParaRPr lang="en-GB" dirty="0"/>
                        </a:p>
                      </a:txBody>
                      <a:tcPr anchor="ctr">
                        <a:solidFill>
                          <a:schemeClr val="accent5">
                            <a:alpha val="45000"/>
                          </a:schemeClr>
                        </a:solidFill>
                      </a:tcPr>
                    </a:tc>
                  </a:tr>
                  <a:tr h="462968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LCQ</a:t>
                          </a:r>
                          <a:endParaRPr lang="en-GB" dirty="0"/>
                        </a:p>
                      </a:txBody>
                      <a:tcPr anchor="ctr"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err="1" smtClean="0"/>
                            <a:t>coNP</a:t>
                          </a:r>
                          <a:endParaRPr lang="en-GB" dirty="0"/>
                        </a:p>
                      </a:txBody>
                      <a:tcPr anchor="ctr">
                        <a:solidFill>
                          <a:schemeClr val="accent5">
                            <a:alpha val="4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 err="1" smtClean="0"/>
                            <a:t>coNP</a:t>
                          </a:r>
                          <a:endParaRPr lang="en-GB" dirty="0" smtClean="0"/>
                        </a:p>
                      </a:txBody>
                      <a:tcPr anchor="ctr">
                        <a:solidFill>
                          <a:schemeClr val="accent5">
                            <a:alpha val="4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Sup>
                                      <m:sSubSupPr>
                                        <m:ctrlPr>
                                          <a:rPr lang="en-GB" i="1" smtClean="0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az-Cyrl-AZ" smtClean="0">
                                            <a:latin typeface="Cambria Math"/>
                                          </a:rPr>
                                          <m:t>П</m:t>
                                        </m:r>
                                      </m:e>
                                      <m:sub/>
                                      <m:sup>
                                        <m:r>
                                          <a:rPr lang="de-DE" smtClean="0">
                                            <a:latin typeface="Cambria Math"/>
                                          </a:rPr>
                                          <m:t>𝑃</m:t>
                                        </m:r>
                                      </m:sup>
                                    </m:sSubSup>
                                  </m:e>
                                  <m:sub>
                                    <m:r>
                                      <a:rPr lang="de-DE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 anchor="ctr">
                        <a:solidFill>
                          <a:schemeClr val="accent5">
                            <a:alpha val="4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Sup>
                                      <m:sSubSupPr>
                                        <m:ctrlPr>
                                          <a:rPr lang="en-GB" i="1" smtClean="0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az-Cyrl-AZ" smtClean="0">
                                            <a:latin typeface="Cambria Math"/>
                                          </a:rPr>
                                          <m:t>П</m:t>
                                        </m:r>
                                      </m:e>
                                      <m:sub/>
                                      <m:sup>
                                        <m:r>
                                          <a:rPr lang="de-DE" smtClean="0">
                                            <a:latin typeface="Cambria Math"/>
                                          </a:rPr>
                                          <m:t>𝑃</m:t>
                                        </m:r>
                                      </m:sup>
                                    </m:sSubSup>
                                  </m:e>
                                  <m:sub>
                                    <m:r>
                                      <a:rPr lang="de-DE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 anchor="ctr">
                        <a:solidFill>
                          <a:schemeClr val="accent5">
                            <a:alpha val="45000"/>
                          </a:schemeClr>
                        </a:solidFill>
                      </a:tcPr>
                    </a:tc>
                  </a:tr>
                  <a:tr h="462968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CQ</a:t>
                          </a:r>
                          <a:endParaRPr lang="en-GB" dirty="0"/>
                        </a:p>
                      </a:txBody>
                      <a:tcPr anchor="ctr"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 err="1" smtClean="0"/>
                            <a:t>coNP</a:t>
                          </a:r>
                          <a:endParaRPr lang="en-GB" dirty="0" smtClean="0"/>
                        </a:p>
                      </a:txBody>
                      <a:tcPr anchor="ctr">
                        <a:solidFill>
                          <a:schemeClr val="accent5">
                            <a:alpha val="4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 err="1" smtClean="0"/>
                            <a:t>coNP</a:t>
                          </a:r>
                          <a:endParaRPr lang="en-GB" dirty="0" smtClean="0"/>
                        </a:p>
                      </a:txBody>
                      <a:tcPr anchor="ctr">
                        <a:solidFill>
                          <a:schemeClr val="accent5">
                            <a:alpha val="4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Sup>
                                      <m:sSubSupPr>
                                        <m:ctrlPr>
                                          <a:rPr lang="en-GB" i="1" smtClean="0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az-Cyrl-AZ" smtClean="0">
                                            <a:latin typeface="Cambria Math"/>
                                          </a:rPr>
                                          <m:t>П</m:t>
                                        </m:r>
                                      </m:e>
                                      <m:sub/>
                                      <m:sup>
                                        <m:r>
                                          <a:rPr lang="de-DE" smtClean="0">
                                            <a:latin typeface="Cambria Math"/>
                                          </a:rPr>
                                          <m:t>𝑃</m:t>
                                        </m:r>
                                      </m:sup>
                                    </m:sSubSup>
                                  </m:e>
                                  <m:sub>
                                    <m:r>
                                      <a:rPr lang="de-DE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 anchor="ctr">
                        <a:solidFill>
                          <a:schemeClr val="accent5">
                            <a:alpha val="4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Sup>
                                      <m:sSubSupPr>
                                        <m:ctrlPr>
                                          <a:rPr lang="en-GB" i="1" smtClean="0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az-Cyrl-AZ" smtClean="0">
                                            <a:latin typeface="Cambria Math"/>
                                          </a:rPr>
                                          <m:t>П</m:t>
                                        </m:r>
                                      </m:e>
                                      <m:sub/>
                                      <m:sup>
                                        <m:r>
                                          <a:rPr lang="de-DE" smtClean="0">
                                            <a:latin typeface="Cambria Math"/>
                                          </a:rPr>
                                          <m:t>𝑃</m:t>
                                        </m:r>
                                      </m:sup>
                                    </m:sSubSup>
                                  </m:e>
                                  <m:sub>
                                    <m:r>
                                      <a:rPr lang="de-DE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 anchor="ctr">
                        <a:solidFill>
                          <a:schemeClr val="accent5">
                            <a:alpha val="45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el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35314301"/>
                  </p:ext>
                </p:extLst>
              </p:nvPr>
            </p:nvGraphicFramePr>
            <p:xfrm>
              <a:off x="673100" y="1892300"/>
              <a:ext cx="7315200" cy="328523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72905"/>
                    <a:gridCol w="1037939"/>
                    <a:gridCol w="1226089"/>
                    <a:gridCol w="1226089"/>
                    <a:gridCol w="1226089"/>
                    <a:gridCol w="1226089"/>
                  </a:tblGrid>
                  <a:tr h="432736">
                    <a:tc rowSpan="2" gridSpan="2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 anchor="ctr">
                        <a:noFill/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 smtClean="0"/>
                            <a:t>Query Language</a:t>
                          </a:r>
                        </a:p>
                      </a:txBody>
                      <a:tcPr anchor="ctr">
                        <a:solidFill>
                          <a:schemeClr val="accent5">
                            <a:lumMod val="5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</a:tr>
                  <a:tr h="432736">
                    <a:tc gridSpan="2"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LRQ</a:t>
                          </a:r>
                          <a:endParaRPr lang="en-GB" dirty="0"/>
                        </a:p>
                      </a:txBody>
                      <a:tcPr anchor="ctr"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LCQ</a:t>
                          </a:r>
                          <a:endParaRPr lang="en-GB" dirty="0"/>
                        </a:p>
                      </a:txBody>
                      <a:tcPr anchor="ctr"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RQ</a:t>
                          </a:r>
                          <a:endParaRPr lang="en-GB" dirty="0"/>
                        </a:p>
                      </a:txBody>
                      <a:tcPr anchor="ctr"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CQ</a:t>
                          </a:r>
                          <a:endParaRPr lang="en-GB" dirty="0"/>
                        </a:p>
                      </a:txBody>
                      <a:tcPr anchor="ctr">
                        <a:solidFill>
                          <a:schemeClr val="accent5"/>
                        </a:solidFill>
                      </a:tcPr>
                    </a:tc>
                  </a:tr>
                  <a:tr h="746914">
                    <a:tc rowSpan="4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1" dirty="0" smtClean="0">
                              <a:solidFill>
                                <a:schemeClr val="bg1"/>
                              </a:solidFill>
                            </a:rPr>
                            <a:t>TC Statement Language</a:t>
                          </a:r>
                        </a:p>
                        <a:p>
                          <a:endParaRPr lang="en-GB" dirty="0"/>
                        </a:p>
                      </a:txBody>
                      <a:tcPr anchor="ctr">
                        <a:solidFill>
                          <a:schemeClr val="accent5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LRQ</a:t>
                          </a:r>
                          <a:endParaRPr lang="en-GB" dirty="0"/>
                        </a:p>
                      </a:txBody>
                      <a:tcPr anchor="ctr"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in PTIME</a:t>
                          </a:r>
                          <a:endParaRPr lang="en-GB" dirty="0"/>
                        </a:p>
                      </a:txBody>
                      <a:tcPr anchor="ctr">
                        <a:solidFill>
                          <a:schemeClr val="accent5">
                            <a:alpha val="4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 smtClean="0"/>
                            <a:t>in PTIME</a:t>
                          </a:r>
                        </a:p>
                      </a:txBody>
                      <a:tcPr anchor="ctr">
                        <a:solidFill>
                          <a:schemeClr val="accent5">
                            <a:alpha val="4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NP</a:t>
                          </a:r>
                          <a:endParaRPr lang="en-GB" dirty="0"/>
                        </a:p>
                      </a:txBody>
                      <a:tcPr anchor="ctr">
                        <a:solidFill>
                          <a:schemeClr val="accent5">
                            <a:alpha val="4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NP</a:t>
                          </a:r>
                          <a:endParaRPr lang="en-GB" dirty="0"/>
                        </a:p>
                      </a:txBody>
                      <a:tcPr anchor="ctr">
                        <a:solidFill>
                          <a:schemeClr val="accent5">
                            <a:alpha val="45000"/>
                          </a:schemeClr>
                        </a:solidFill>
                      </a:tcPr>
                    </a:tc>
                  </a:tr>
                  <a:tr h="746914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RQ</a:t>
                          </a:r>
                          <a:endParaRPr lang="en-GB" dirty="0"/>
                        </a:p>
                      </a:txBody>
                      <a:tcPr anchor="ctr"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 smtClean="0"/>
                            <a:t>in PTIME</a:t>
                          </a:r>
                        </a:p>
                      </a:txBody>
                      <a:tcPr anchor="ctr">
                        <a:solidFill>
                          <a:schemeClr val="accent5">
                            <a:alpha val="4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 smtClean="0"/>
                            <a:t>in PTIME</a:t>
                          </a:r>
                        </a:p>
                      </a:txBody>
                      <a:tcPr anchor="ctr">
                        <a:solidFill>
                          <a:schemeClr val="accent5">
                            <a:alpha val="4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NP</a:t>
                          </a:r>
                          <a:endParaRPr lang="en-GB" dirty="0"/>
                        </a:p>
                      </a:txBody>
                      <a:tcPr anchor="ctr">
                        <a:solidFill>
                          <a:schemeClr val="accent5">
                            <a:alpha val="4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NP</a:t>
                          </a:r>
                          <a:endParaRPr lang="en-GB" dirty="0"/>
                        </a:p>
                      </a:txBody>
                      <a:tcPr anchor="ctr">
                        <a:solidFill>
                          <a:schemeClr val="accent5">
                            <a:alpha val="45000"/>
                          </a:schemeClr>
                        </a:solidFill>
                      </a:tcPr>
                    </a:tc>
                  </a:tr>
                  <a:tr h="462968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LCQ</a:t>
                          </a:r>
                          <a:endParaRPr lang="en-GB" dirty="0"/>
                        </a:p>
                      </a:txBody>
                      <a:tcPr anchor="ctr"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err="1" smtClean="0"/>
                            <a:t>coNP</a:t>
                          </a:r>
                          <a:endParaRPr lang="en-GB" dirty="0"/>
                        </a:p>
                      </a:txBody>
                      <a:tcPr anchor="ctr">
                        <a:solidFill>
                          <a:schemeClr val="accent5">
                            <a:alpha val="4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 err="1" smtClean="0"/>
                            <a:t>coNP</a:t>
                          </a:r>
                          <a:endParaRPr lang="en-GB" dirty="0" smtClean="0"/>
                        </a:p>
                      </a:txBody>
                      <a:tcPr anchor="ctr">
                        <a:solidFill>
                          <a:schemeClr val="accent5">
                            <a:alpha val="4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397015" t="-509211" r="-100498" b="-1105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497015" t="-509211" r="-498" b="-110526"/>
                          </a:stretch>
                        </a:blipFill>
                      </a:tcPr>
                    </a:tc>
                  </a:tr>
                  <a:tr h="462968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CQ</a:t>
                          </a:r>
                          <a:endParaRPr lang="en-GB" dirty="0"/>
                        </a:p>
                      </a:txBody>
                      <a:tcPr anchor="ctr"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 err="1" smtClean="0"/>
                            <a:t>coNP</a:t>
                          </a:r>
                          <a:endParaRPr lang="en-GB" dirty="0" smtClean="0"/>
                        </a:p>
                      </a:txBody>
                      <a:tcPr anchor="ctr">
                        <a:solidFill>
                          <a:schemeClr val="accent5">
                            <a:alpha val="4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 err="1" smtClean="0"/>
                            <a:t>coNP</a:t>
                          </a:r>
                          <a:endParaRPr lang="en-GB" dirty="0" smtClean="0"/>
                        </a:p>
                      </a:txBody>
                      <a:tcPr anchor="ctr">
                        <a:solidFill>
                          <a:schemeClr val="accent5">
                            <a:alpha val="4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397015" t="-609211" r="-100498" b="-105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497015" t="-609211" r="-498" b="-1052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grpSp>
        <p:nvGrpSpPr>
          <p:cNvPr id="11" name="Gruppieren 10"/>
          <p:cNvGrpSpPr/>
          <p:nvPr/>
        </p:nvGrpSpPr>
        <p:grpSpPr>
          <a:xfrm>
            <a:off x="6781800" y="2806700"/>
            <a:ext cx="1143000" cy="1384300"/>
            <a:chOff x="6781800" y="2806700"/>
            <a:chExt cx="1143000" cy="13843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hteck 8"/>
                <p:cNvSpPr/>
                <p:nvPr/>
              </p:nvSpPr>
              <p:spPr bwMode="auto">
                <a:xfrm>
                  <a:off x="6781800" y="2806700"/>
                  <a:ext cx="1143000" cy="6731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700" i="1" dirty="0" smtClean="0">
                    <a:latin typeface="Cambria Math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800" i="1" smtClean="0">
                                <a:latin typeface="Cambria Math"/>
                              </a:rPr>
                            </m:ctrlPr>
                          </m:sSubPr>
                          <m:e>
                            <m:sSubSup>
                              <m:sSubSupPr>
                                <m:ctrlPr>
                                  <a:rPr lang="en-GB" sz="18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az-Cyrl-AZ" sz="1800">
                                    <a:latin typeface="Cambria Math"/>
                                  </a:rPr>
                                  <m:t>П</m:t>
                                </m:r>
                              </m:e>
                              <m:sub/>
                              <m:sup>
                                <m:r>
                                  <a:rPr lang="de-DE" sz="1800">
                                    <a:latin typeface="Cambria Math"/>
                                  </a:rPr>
                                  <m:t>𝑃</m:t>
                                </m:r>
                              </m:sup>
                            </m:sSubSup>
                          </m:e>
                          <m:sub>
                            <m:r>
                              <a:rPr lang="de-DE" sz="180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1" lang="en-GB" sz="1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9" name="Rechteck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781800" y="2806700"/>
                  <a:ext cx="1143000" cy="67310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hteck 9"/>
                <p:cNvSpPr/>
                <p:nvPr/>
              </p:nvSpPr>
              <p:spPr bwMode="auto">
                <a:xfrm>
                  <a:off x="6781800" y="3517900"/>
                  <a:ext cx="1143000" cy="6731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700" i="1" dirty="0" smtClean="0">
                    <a:latin typeface="Cambria Math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800" i="1" smtClean="0">
                                <a:latin typeface="Cambria Math"/>
                              </a:rPr>
                            </m:ctrlPr>
                          </m:sSubPr>
                          <m:e>
                            <m:sSubSup>
                              <m:sSubSupPr>
                                <m:ctrlPr>
                                  <a:rPr lang="en-GB" sz="18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az-Cyrl-AZ" sz="1800">
                                    <a:latin typeface="Cambria Math"/>
                                  </a:rPr>
                                  <m:t>П</m:t>
                                </m:r>
                              </m:e>
                              <m:sub/>
                              <m:sup>
                                <m:r>
                                  <a:rPr lang="de-DE" sz="1800">
                                    <a:latin typeface="Cambria Math"/>
                                  </a:rPr>
                                  <m:t>𝑃</m:t>
                                </m:r>
                              </m:sup>
                            </m:sSubSup>
                          </m:e>
                          <m:sub>
                            <m:r>
                              <a:rPr lang="de-DE" sz="180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1" lang="en-GB" sz="1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0" name="Rechteck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781800" y="3517900"/>
                  <a:ext cx="1143000" cy="67310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Titel 1"/>
          <p:cNvSpPr txBox="1">
            <a:spLocks/>
          </p:cNvSpPr>
          <p:nvPr/>
        </p:nvSpPr>
        <p:spPr bwMode="auto">
          <a:xfrm>
            <a:off x="457200" y="241300"/>
            <a:ext cx="6604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folHlink"/>
                </a:solidFill>
                <a:latin typeface="+mj-lt"/>
                <a:ea typeface="ＭＳ Ｐゴシック" charset="0"/>
                <a:cs typeface="ＭＳ Ｐゴシック" pitchFamily="32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folHlink"/>
                </a:solidFill>
                <a:latin typeface="Arial" charset="0"/>
                <a:ea typeface="ＭＳ Ｐゴシック" charset="0"/>
                <a:cs typeface="ＭＳ Ｐゴシック" pitchFamily="32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folHlink"/>
                </a:solidFill>
                <a:latin typeface="Arial" charset="0"/>
                <a:ea typeface="ＭＳ Ｐゴシック" charset="0"/>
                <a:cs typeface="ＭＳ Ｐゴシック" pitchFamily="32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folHlink"/>
                </a:solidFill>
                <a:latin typeface="Arial" charset="0"/>
                <a:ea typeface="ＭＳ Ｐゴシック" charset="0"/>
                <a:cs typeface="ＭＳ Ｐゴシック" pitchFamily="32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folHlink"/>
                </a:solidFill>
                <a:latin typeface="Arial" charset="0"/>
                <a:ea typeface="ＭＳ Ｐゴシック" charset="0"/>
                <a:cs typeface="ＭＳ Ｐゴシック" pitchFamily="32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folHlink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folHlink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folHlink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folHlink"/>
                </a:solidFill>
                <a:latin typeface="Arial" charset="0"/>
              </a:defRPr>
            </a:lvl9pPr>
          </a:lstStyle>
          <a:p>
            <a:r>
              <a:rPr lang="de-DE" dirty="0" smtClean="0"/>
              <a:t>TC-</a:t>
            </a:r>
            <a:r>
              <a:rPr lang="de-DE" dirty="0" err="1" smtClean="0"/>
              <a:t>QC</a:t>
            </a:r>
            <a:r>
              <a:rPr lang="de-DE" baseline="-25000" dirty="0" err="1" smtClean="0"/>
              <a:t>bag</a:t>
            </a:r>
            <a:r>
              <a:rPr lang="de-DE" dirty="0" smtClean="0"/>
              <a:t> - </a:t>
            </a:r>
            <a:r>
              <a:rPr lang="de-DE" dirty="0" err="1" smtClean="0"/>
              <a:t>Complexity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41300"/>
            <a:ext cx="2095500" cy="723900"/>
          </a:xfrm>
          <a:solidFill>
            <a:schemeClr val="bg1"/>
          </a:solidFill>
        </p:spPr>
        <p:txBody>
          <a:bodyPr/>
          <a:lstStyle/>
          <a:p>
            <a:r>
              <a:rPr lang="de-DE" dirty="0" smtClean="0"/>
              <a:t>TC-</a:t>
            </a:r>
            <a:r>
              <a:rPr lang="de-DE" dirty="0" err="1" smtClean="0"/>
              <a:t>QC</a:t>
            </a:r>
            <a:r>
              <a:rPr lang="de-DE" baseline="-25000" dirty="0" err="1" smtClean="0"/>
              <a:t>set</a:t>
            </a:r>
            <a:r>
              <a:rPr lang="de-DE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95049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44500"/>
            <a:ext cx="8229600" cy="723900"/>
          </a:xfrm>
        </p:spPr>
        <p:txBody>
          <a:bodyPr/>
          <a:lstStyle/>
          <a:p>
            <a:r>
              <a:rPr lang="de-DE" dirty="0" err="1" smtClean="0"/>
              <a:t>Completeness</a:t>
            </a:r>
            <a:r>
              <a:rPr lang="de-DE" dirty="0" smtClean="0"/>
              <a:t> </a:t>
            </a:r>
            <a:r>
              <a:rPr lang="de-DE" dirty="0" err="1" smtClean="0"/>
              <a:t>Reasoning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Aggregate </a:t>
            </a:r>
            <a:r>
              <a:rPr lang="de-DE" dirty="0" err="1" smtClean="0"/>
              <a:t>Queries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60500"/>
            <a:ext cx="8305800" cy="4800600"/>
          </a:xfrm>
        </p:spPr>
        <p:txBody>
          <a:bodyPr/>
          <a:lstStyle/>
          <a:p>
            <a:pPr lvl="0"/>
            <a:endParaRPr lang="de-DE" dirty="0" smtClean="0"/>
          </a:p>
          <a:p>
            <a:pPr lvl="0"/>
            <a:endParaRPr lang="de-DE" dirty="0"/>
          </a:p>
          <a:p>
            <a:pPr lvl="0"/>
            <a:endParaRPr lang="de-DE" dirty="0" smtClean="0"/>
          </a:p>
          <a:p>
            <a:pPr lvl="0"/>
            <a:r>
              <a:rPr lang="de-DE" i="1" dirty="0" smtClean="0">
                <a:solidFill>
                  <a:srgbClr val="0000FF"/>
                </a:solidFill>
              </a:rPr>
              <a:t>SUM</a:t>
            </a:r>
            <a:r>
              <a:rPr lang="de-DE" i="1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i="1" dirty="0" smtClean="0">
                <a:solidFill>
                  <a:srgbClr val="0000FF"/>
                </a:solidFill>
              </a:rPr>
              <a:t>COUNT</a:t>
            </a:r>
            <a:r>
              <a:rPr lang="de-DE" i="1" dirty="0" smtClean="0"/>
              <a:t>:  </a:t>
            </a:r>
            <a:r>
              <a:rPr lang="de-DE" dirty="0" err="1" smtClean="0"/>
              <a:t>similar</a:t>
            </a:r>
            <a:r>
              <a:rPr lang="de-DE" i="1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rgbClr val="339933"/>
                </a:solidFill>
              </a:rPr>
              <a:t>bag</a:t>
            </a:r>
            <a:r>
              <a:rPr lang="de-DE" dirty="0" smtClean="0">
                <a:solidFill>
                  <a:srgbClr val="339933"/>
                </a:solidFill>
              </a:rPr>
              <a:t> </a:t>
            </a:r>
            <a:r>
              <a:rPr lang="de-DE" dirty="0" err="1" smtClean="0">
                <a:solidFill>
                  <a:srgbClr val="339933"/>
                </a:solidFill>
              </a:rPr>
              <a:t>semantics</a:t>
            </a:r>
            <a:endParaRPr lang="de-DE" dirty="0" smtClean="0">
              <a:solidFill>
                <a:srgbClr val="339933"/>
              </a:solidFill>
            </a:endParaRPr>
          </a:p>
          <a:p>
            <a:pPr lvl="0"/>
            <a:endParaRPr lang="de-DE" dirty="0" smtClean="0"/>
          </a:p>
          <a:p>
            <a:pPr lvl="0"/>
            <a:r>
              <a:rPr lang="de-DE" i="1" dirty="0" smtClean="0">
                <a:solidFill>
                  <a:srgbClr val="0000FF"/>
                </a:solidFill>
              </a:rPr>
              <a:t>MIN</a:t>
            </a:r>
            <a:r>
              <a:rPr lang="de-DE" dirty="0" smtClean="0">
                <a:solidFill>
                  <a:srgbClr val="0000FF"/>
                </a:solidFill>
              </a:rPr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i="1" dirty="0" smtClean="0">
                <a:solidFill>
                  <a:srgbClr val="0000FF"/>
                </a:solidFill>
              </a:rPr>
              <a:t>MAX</a:t>
            </a:r>
            <a:r>
              <a:rPr lang="de-DE" dirty="0" smtClean="0"/>
              <a:t>:   </a:t>
            </a:r>
            <a:r>
              <a:rPr lang="de-DE" dirty="0" err="1" smtClean="0"/>
              <a:t>similar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rgbClr val="339933"/>
                </a:solidFill>
              </a:rPr>
              <a:t>set</a:t>
            </a:r>
            <a:r>
              <a:rPr lang="de-DE" dirty="0" smtClean="0">
                <a:solidFill>
                  <a:srgbClr val="339933"/>
                </a:solidFill>
              </a:rPr>
              <a:t> </a:t>
            </a:r>
            <a:r>
              <a:rPr lang="de-DE" dirty="0" err="1" smtClean="0">
                <a:solidFill>
                  <a:srgbClr val="339933"/>
                </a:solidFill>
              </a:rPr>
              <a:t>semantics</a:t>
            </a:r>
            <a:endParaRPr lang="de-DE" dirty="0" smtClean="0">
              <a:solidFill>
                <a:srgbClr val="339933"/>
              </a:solidFill>
            </a:endParaRPr>
          </a:p>
          <a:p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30.08.2011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Completeness of Queries over Incomplete Databases</a:t>
            </a:r>
            <a:endParaRPr lang="en-GB">
              <a:latin typeface="Impact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AD13C4-5D9B-4210-98D0-C0EDA036A409}" type="slidenum">
              <a:rPr lang="en-GB" smtClean="0"/>
              <a:pPr>
                <a:defRPr/>
              </a:pPr>
              <a:t>26</a:t>
            </a:fld>
            <a:endParaRPr lang="en-GB"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4674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/>
              <a:t>QC-QC </a:t>
            </a:r>
            <a:r>
              <a:rPr lang="de-DE" sz="3200" dirty="0" err="1" smtClean="0"/>
              <a:t>and</a:t>
            </a:r>
            <a:r>
              <a:rPr lang="de-DE" sz="3200" dirty="0" smtClean="0"/>
              <a:t> Query </a:t>
            </a:r>
            <a:r>
              <a:rPr lang="de-DE" sz="3200" dirty="0" err="1" smtClean="0"/>
              <a:t>Determinacy</a:t>
            </a:r>
            <a:endParaRPr lang="en-GB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err="1"/>
              <a:t>Motro’s</a:t>
            </a:r>
            <a:r>
              <a:rPr lang="en-US" sz="2000" dirty="0"/>
              <a:t> idea: Look for </a:t>
            </a:r>
            <a:r>
              <a:rPr lang="en-US" sz="2000" dirty="0">
                <a:solidFill>
                  <a:srgbClr val="0000FF"/>
                </a:solidFill>
              </a:rPr>
              <a:t>rewritings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2000" dirty="0" smtClean="0"/>
              <a:t>Given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>
                <a:latin typeface="Cambria Math" pitchFamily="18" charset="0"/>
                <a:ea typeface="Cambria Math" pitchFamily="18" charset="0"/>
              </a:rPr>
              <a:t>	</a:t>
            </a:r>
            <a:r>
              <a:rPr lang="en-US" sz="2000" kern="1200" dirty="0">
                <a:latin typeface="Cambria Math" pitchFamily="18" charset="0"/>
                <a:ea typeface="Cambria Math" pitchFamily="18" charset="0"/>
                <a:cs typeface="Courier New" pitchFamily="49" charset="0"/>
              </a:rPr>
              <a:t>Q</a:t>
            </a:r>
            <a:r>
              <a:rPr lang="en-US" sz="2000" kern="1200" baseline="-25000" dirty="0">
                <a:latin typeface="Cambria Math" pitchFamily="18" charset="0"/>
                <a:ea typeface="Cambria Math" pitchFamily="18" charset="0"/>
                <a:cs typeface="Courier New" pitchFamily="49" charset="0"/>
              </a:rPr>
              <a:t>1</a:t>
            </a:r>
            <a:r>
              <a:rPr lang="en-US" sz="2000" kern="1200" dirty="0">
                <a:latin typeface="Cambria Math" pitchFamily="18" charset="0"/>
                <a:ea typeface="Cambria Math" pitchFamily="18" charset="0"/>
                <a:cs typeface="Courier New" pitchFamily="49" charset="0"/>
              </a:rPr>
              <a:t>(x) :</a:t>
            </a:r>
            <a:r>
              <a:rPr lang="en-US" sz="2000" kern="1200" dirty="0" smtClean="0">
                <a:latin typeface="Cambria Math" pitchFamily="18" charset="0"/>
                <a:ea typeface="Cambria Math" pitchFamily="18" charset="0"/>
                <a:cs typeface="Courier New" pitchFamily="49" charset="0"/>
              </a:rPr>
              <a:t>− R(x</a:t>
            </a:r>
            <a:r>
              <a:rPr lang="en-US" sz="2000" kern="1200" dirty="0">
                <a:latin typeface="Cambria Math" pitchFamily="18" charset="0"/>
                <a:ea typeface="Cambria Math" pitchFamily="18" charset="0"/>
                <a:cs typeface="Courier New" pitchFamily="49" charset="0"/>
              </a:rPr>
              <a:t>), S(x)</a:t>
            </a:r>
          </a:p>
          <a:p>
            <a:pPr marL="0" indent="0">
              <a:buNone/>
            </a:pPr>
            <a:r>
              <a:rPr lang="en-US" sz="2000" kern="1200" spc="-100" dirty="0">
                <a:latin typeface="Cambria Math" pitchFamily="18" charset="0"/>
                <a:ea typeface="Cambria Math" pitchFamily="18" charset="0"/>
                <a:cs typeface="Courier New" pitchFamily="49" charset="0"/>
              </a:rPr>
              <a:t>	</a:t>
            </a:r>
            <a:r>
              <a:rPr lang="en-US" sz="2000" kern="1200" dirty="0" smtClean="0">
                <a:latin typeface="Cambria Math" pitchFamily="18" charset="0"/>
                <a:ea typeface="Cambria Math" pitchFamily="18" charset="0"/>
                <a:cs typeface="Courier New" pitchFamily="49" charset="0"/>
              </a:rPr>
              <a:t>Q</a:t>
            </a:r>
            <a:r>
              <a:rPr lang="en-US" sz="2000" kern="1200" baseline="-25000" dirty="0" smtClean="0">
                <a:latin typeface="Cambria Math" pitchFamily="18" charset="0"/>
                <a:ea typeface="Cambria Math" pitchFamily="18" charset="0"/>
                <a:cs typeface="Courier New" pitchFamily="49" charset="0"/>
              </a:rPr>
              <a:t>2</a:t>
            </a:r>
            <a:r>
              <a:rPr lang="en-US" sz="2000" kern="1200" dirty="0" smtClean="0">
                <a:latin typeface="Cambria Math" pitchFamily="18" charset="0"/>
                <a:ea typeface="Cambria Math" pitchFamily="18" charset="0"/>
                <a:cs typeface="Courier New" pitchFamily="49" charset="0"/>
              </a:rPr>
              <a:t>(x</a:t>
            </a:r>
            <a:r>
              <a:rPr lang="en-US" sz="2000" kern="1200" dirty="0">
                <a:latin typeface="Cambria Math" pitchFamily="18" charset="0"/>
                <a:ea typeface="Cambria Math" pitchFamily="18" charset="0"/>
                <a:cs typeface="Courier New" pitchFamily="49" charset="0"/>
              </a:rPr>
              <a:t>) :− T(x)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2000" dirty="0" smtClean="0"/>
              <a:t>Suppose </a:t>
            </a:r>
            <a:r>
              <a:rPr lang="en-US" sz="2000" dirty="0"/>
              <a:t>we know </a:t>
            </a:r>
            <a:r>
              <a:rPr lang="en-US" sz="2000" dirty="0" err="1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Compl</a:t>
            </a:r>
            <a:r>
              <a:rPr lang="en-US" sz="2000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(Q</a:t>
            </a:r>
            <a:r>
              <a:rPr lang="en-US" sz="2000" baseline="-25000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sz="2000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)</a:t>
            </a:r>
            <a:r>
              <a:rPr lang="en-US" sz="2000" dirty="0"/>
              <a:t> and </a:t>
            </a:r>
            <a:r>
              <a:rPr lang="en-US" sz="2000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Compl</a:t>
            </a:r>
            <a:r>
              <a:rPr lang="en-US" sz="20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(Q</a:t>
            </a:r>
            <a:r>
              <a:rPr lang="en-US" sz="2000" baseline="-250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20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Consider</a:t>
            </a:r>
          </a:p>
          <a:p>
            <a:pPr marL="0" indent="0">
              <a:buNone/>
            </a:pPr>
            <a:r>
              <a:rPr lang="en-US" sz="1800" dirty="0" smtClean="0"/>
              <a:t>	</a:t>
            </a:r>
            <a:r>
              <a:rPr lang="en-US" sz="2000" dirty="0">
                <a:latin typeface="Cambria Math" pitchFamily="18" charset="0"/>
                <a:ea typeface="Cambria Math" pitchFamily="18" charset="0"/>
                <a:cs typeface="Courier New" pitchFamily="49" charset="0"/>
              </a:rPr>
              <a:t>Q(x) :− R(x), S(x), T(x)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2000" dirty="0" smtClean="0"/>
              <a:t>We see: </a:t>
            </a:r>
            <a:r>
              <a:rPr lang="en-US" sz="2000" dirty="0" smtClean="0">
                <a:latin typeface="Cambria Math" pitchFamily="18" charset="0"/>
                <a:ea typeface="Cambria Math" pitchFamily="18" charset="0"/>
              </a:rPr>
              <a:t>Q</a:t>
            </a:r>
            <a:r>
              <a:rPr lang="en-US" sz="2000" dirty="0" smtClean="0"/>
              <a:t> can be </a:t>
            </a:r>
            <a:r>
              <a:rPr lang="en-US" sz="2000" dirty="0" smtClean="0">
                <a:solidFill>
                  <a:srgbClr val="0000FF"/>
                </a:solidFill>
              </a:rPr>
              <a:t>rewritten</a:t>
            </a:r>
            <a:r>
              <a:rPr lang="en-US" sz="2000" dirty="0" smtClean="0"/>
              <a:t> as</a:t>
            </a:r>
          </a:p>
          <a:p>
            <a:pPr marL="0" indent="0">
              <a:buNone/>
            </a:pPr>
            <a:endParaRPr lang="en-US" sz="400" dirty="0"/>
          </a:p>
          <a:p>
            <a:pPr marL="0" indent="0">
              <a:buNone/>
            </a:pPr>
            <a:r>
              <a:rPr lang="en-US" sz="1800" dirty="0" smtClean="0"/>
              <a:t>	</a:t>
            </a:r>
            <a:r>
              <a:rPr lang="en-US" sz="2000" dirty="0">
                <a:latin typeface="Cambria Math" pitchFamily="18" charset="0"/>
                <a:ea typeface="Cambria Math" pitchFamily="18" charset="0"/>
                <a:cs typeface="Courier New" pitchFamily="49" charset="0"/>
              </a:rPr>
              <a:t>Q(x) :− </a:t>
            </a:r>
            <a:r>
              <a:rPr lang="en-US" sz="2000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Courier New" pitchFamily="49" charset="0"/>
              </a:rPr>
              <a:t>Q</a:t>
            </a:r>
            <a:r>
              <a:rPr lang="en-US" sz="2000" baseline="-25000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Courier New" pitchFamily="49" charset="0"/>
              </a:rPr>
              <a:t>1</a:t>
            </a:r>
            <a:r>
              <a:rPr lang="en-US" sz="2000" dirty="0">
                <a:latin typeface="Cambria Math" pitchFamily="18" charset="0"/>
                <a:ea typeface="Cambria Math" pitchFamily="18" charset="0"/>
                <a:cs typeface="Courier New" pitchFamily="49" charset="0"/>
              </a:rPr>
              <a:t>(x), </a:t>
            </a:r>
            <a:r>
              <a:rPr lang="en-US" sz="2000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Courier New" pitchFamily="49" charset="0"/>
              </a:rPr>
              <a:t>Q</a:t>
            </a:r>
            <a:r>
              <a:rPr lang="en-US" sz="2000" baseline="-25000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Courier New" pitchFamily="49" charset="0"/>
              </a:rPr>
              <a:t>2</a:t>
            </a:r>
            <a:r>
              <a:rPr lang="en-US" sz="2000" dirty="0">
                <a:latin typeface="Cambria Math" pitchFamily="18" charset="0"/>
                <a:ea typeface="Cambria Math" pitchFamily="18" charset="0"/>
                <a:cs typeface="Courier New" pitchFamily="49" charset="0"/>
              </a:rPr>
              <a:t>(x)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2000" dirty="0"/>
              <a:t>Therefore, we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>
                <a:solidFill>
                  <a:srgbClr val="339933"/>
                </a:solidFill>
              </a:rPr>
              <a:t>conclude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Compl</a:t>
            </a:r>
            <a:r>
              <a:rPr lang="en-US" sz="2000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(Q)</a:t>
            </a:r>
            <a:endParaRPr lang="en-GB" sz="2000" dirty="0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30.08.2011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Completeness of Queries over Incomplete Databases</a:t>
            </a:r>
            <a:endParaRPr lang="en-GB">
              <a:latin typeface="Impact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AD13C4-5D9B-4210-98D0-C0EDA036A409}" type="slidenum">
              <a:rPr lang="en-GB" smtClean="0"/>
              <a:pPr>
                <a:defRPr/>
              </a:pPr>
              <a:t>27</a:t>
            </a:fld>
            <a:endParaRPr lang="en-GB"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3839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458200" cy="723900"/>
          </a:xfrm>
        </p:spPr>
        <p:txBody>
          <a:bodyPr/>
          <a:lstStyle/>
          <a:p>
            <a:r>
              <a:rPr lang="de-DE" sz="3200" dirty="0" smtClean="0"/>
              <a:t>QC-QC </a:t>
            </a:r>
            <a:r>
              <a:rPr lang="de-DE" sz="3200" dirty="0" err="1" smtClean="0"/>
              <a:t>and</a:t>
            </a:r>
            <a:r>
              <a:rPr lang="de-DE" sz="3200" dirty="0" smtClean="0"/>
              <a:t> </a:t>
            </a:r>
            <a:r>
              <a:rPr lang="de-DE" sz="3200" dirty="0"/>
              <a:t>Q</a:t>
            </a:r>
            <a:r>
              <a:rPr lang="de-DE" sz="3200" dirty="0" smtClean="0"/>
              <a:t>uery </a:t>
            </a:r>
            <a:r>
              <a:rPr lang="de-DE" sz="3200" dirty="0" err="1"/>
              <a:t>D</a:t>
            </a:r>
            <a:r>
              <a:rPr lang="de-DE" sz="3200" dirty="0" err="1" smtClean="0"/>
              <a:t>eterminacy</a:t>
            </a:r>
            <a:r>
              <a:rPr lang="de-DE" sz="3200" dirty="0" smtClean="0"/>
              <a:t> (</a:t>
            </a:r>
            <a:r>
              <a:rPr lang="de-DE" sz="3200" dirty="0" err="1" smtClean="0"/>
              <a:t>Cntd</a:t>
            </a:r>
            <a:r>
              <a:rPr lang="de-DE" sz="3200" dirty="0" smtClean="0"/>
              <a:t>)</a:t>
            </a:r>
            <a:endParaRPr lang="en-GB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05800" cy="4800600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 smtClean="0"/>
              <a:t>Queries </a:t>
            </a:r>
            <a:r>
              <a:rPr lang="en-GB" sz="1800" dirty="0" smtClean="0">
                <a:latin typeface="Cambria Math" pitchFamily="18" charset="0"/>
                <a:ea typeface="Cambria Math" pitchFamily="18" charset="0"/>
              </a:rPr>
              <a:t>Q</a:t>
            </a:r>
            <a:r>
              <a:rPr lang="en-GB" sz="1800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GB" sz="1800" dirty="0" smtClean="0">
                <a:latin typeface="Cambria Math" pitchFamily="18" charset="0"/>
                <a:ea typeface="Cambria Math" pitchFamily="18" charset="0"/>
              </a:rPr>
              <a:t>, …, </a:t>
            </a:r>
            <a:r>
              <a:rPr lang="en-GB" sz="1800" dirty="0" err="1" smtClean="0">
                <a:latin typeface="Cambria Math" pitchFamily="18" charset="0"/>
                <a:ea typeface="Cambria Math" pitchFamily="18" charset="0"/>
              </a:rPr>
              <a:t>Q</a:t>
            </a:r>
            <a:r>
              <a:rPr lang="en-GB" sz="1800" baseline="-25000" dirty="0" err="1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GB" sz="1800" dirty="0" smtClean="0">
                <a:latin typeface="Cambria Math" pitchFamily="18" charset="0"/>
                <a:ea typeface="Cambria Math" pitchFamily="18" charset="0"/>
              </a:rPr>
              <a:t>, Q</a:t>
            </a:r>
            <a:endParaRPr lang="en-GB" sz="1800" baseline="-25000" dirty="0" smtClean="0">
              <a:latin typeface="Cambria Math" pitchFamily="18" charset="0"/>
              <a:ea typeface="Cambria Math" pitchFamily="18" charset="0"/>
            </a:endParaRPr>
          </a:p>
          <a:p>
            <a:pPr marL="0" indent="0">
              <a:buNone/>
            </a:pPr>
            <a:endParaRPr lang="en-GB" sz="1800" baseline="-25000" dirty="0"/>
          </a:p>
          <a:p>
            <a:pPr marL="0" indent="0">
              <a:buNone/>
            </a:pPr>
            <a:endParaRPr lang="en-GB" sz="1800" baseline="-25000" dirty="0" smtClean="0"/>
          </a:p>
          <a:p>
            <a:pPr marL="0" indent="0">
              <a:buNone/>
            </a:pPr>
            <a:endParaRPr lang="en-GB" sz="1800" baseline="-25000" dirty="0"/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endParaRPr lang="en-GB" sz="1800" dirty="0"/>
          </a:p>
          <a:p>
            <a:pPr marL="457200" lvl="1" indent="0">
              <a:buNone/>
            </a:pPr>
            <a:endParaRPr lang="en-GB" sz="1800" dirty="0"/>
          </a:p>
          <a:p>
            <a:endParaRPr lang="en-GB" sz="1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30.08.2011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Completeness of Queries over Incomplete Databases</a:t>
            </a:r>
            <a:endParaRPr lang="en-GB">
              <a:latin typeface="Impact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AD13C4-5D9B-4210-98D0-C0EDA036A409}" type="slidenum">
              <a:rPr lang="en-GB" smtClean="0"/>
              <a:pPr>
                <a:defRPr/>
              </a:pPr>
              <a:t>28</a:t>
            </a:fld>
            <a:endParaRPr lang="en-GB">
              <a:latin typeface="Impact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Abgerundetes Rechteck 7"/>
              <p:cNvSpPr/>
              <p:nvPr/>
            </p:nvSpPr>
            <p:spPr bwMode="auto">
              <a:xfrm>
                <a:off x="431800" y="1600200"/>
                <a:ext cx="8166100" cy="12954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eaLnBrk="0" hangingPunct="0"/>
                <a:r>
                  <a:rPr lang="en-GB" sz="1800" kern="0" dirty="0" smtClean="0">
                    <a:solidFill>
                      <a:srgbClr val="FFCC99">
                        <a:lumMod val="25000"/>
                      </a:srgbClr>
                    </a:solidFill>
                  </a:rPr>
                  <a:t>Determinacy</a:t>
                </a:r>
                <a:r>
                  <a:rPr lang="en-GB" sz="1800" kern="0" dirty="0" smtClean="0">
                    <a:solidFill>
                      <a:srgbClr val="000000"/>
                    </a:solidFill>
                  </a:rPr>
                  <a:t>:  </a:t>
                </a:r>
                <a:r>
                  <a:rPr lang="en-GB" sz="1800" kern="0" dirty="0" smtClean="0">
                    <a:solidFill>
                      <a:srgbClr val="000000"/>
                    </a:solidFill>
                    <a:latin typeface="Cambria Math" pitchFamily="18" charset="0"/>
                    <a:ea typeface="Cambria Math" pitchFamily="18" charset="0"/>
                  </a:rPr>
                  <a:t>Q</a:t>
                </a:r>
                <a:r>
                  <a:rPr lang="en-GB" sz="1800" kern="0" baseline="-25000" dirty="0" smtClean="0">
                    <a:solidFill>
                      <a:srgbClr val="000000"/>
                    </a:solidFill>
                    <a:latin typeface="Cambria Math" pitchFamily="18" charset="0"/>
                    <a:ea typeface="Cambria Math" pitchFamily="18" charset="0"/>
                  </a:rPr>
                  <a:t>1</a:t>
                </a:r>
                <a:r>
                  <a:rPr lang="en-GB" sz="1800" kern="0" dirty="0" smtClean="0">
                    <a:solidFill>
                      <a:srgbClr val="000000"/>
                    </a:solidFill>
                    <a:latin typeface="Cambria Math" pitchFamily="18" charset="0"/>
                    <a:ea typeface="Cambria Math" pitchFamily="18" charset="0"/>
                  </a:rPr>
                  <a:t>, </a:t>
                </a:r>
                <a:r>
                  <a:rPr lang="en-GB" sz="1800" kern="0" dirty="0">
                    <a:solidFill>
                      <a:srgbClr val="000000"/>
                    </a:solidFill>
                    <a:latin typeface="Cambria Math" pitchFamily="18" charset="0"/>
                    <a:ea typeface="Cambria Math" pitchFamily="18" charset="0"/>
                  </a:rPr>
                  <a:t>…, </a:t>
                </a:r>
                <a:r>
                  <a:rPr lang="en-GB" sz="1800" kern="0" dirty="0" err="1" smtClean="0">
                    <a:solidFill>
                      <a:srgbClr val="000000"/>
                    </a:solidFill>
                    <a:latin typeface="Cambria Math" pitchFamily="18" charset="0"/>
                    <a:ea typeface="Cambria Math" pitchFamily="18" charset="0"/>
                  </a:rPr>
                  <a:t>Q</a:t>
                </a:r>
                <a:r>
                  <a:rPr lang="en-GB" sz="1800" kern="0" baseline="-25000" dirty="0" err="1" smtClean="0">
                    <a:solidFill>
                      <a:srgbClr val="000000"/>
                    </a:solidFill>
                    <a:latin typeface="Cambria Math" pitchFamily="18" charset="0"/>
                    <a:ea typeface="Cambria Math" pitchFamily="18" charset="0"/>
                  </a:rPr>
                  <a:t>n</a:t>
                </a:r>
                <a:r>
                  <a:rPr lang="en-GB" sz="1800" kern="0" dirty="0" smtClean="0">
                    <a:solidFill>
                      <a:srgbClr val="0000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GB" sz="1800" kern="0" dirty="0" smtClean="0">
                    <a:solidFill>
                      <a:srgbClr val="FF0000"/>
                    </a:solidFill>
                  </a:rPr>
                  <a:t>determine </a:t>
                </a:r>
                <a:r>
                  <a:rPr lang="en-GB" sz="1800" kern="0" dirty="0">
                    <a:solidFill>
                      <a:srgbClr val="000000"/>
                    </a:solidFill>
                    <a:latin typeface="Cambria Math" pitchFamily="18" charset="0"/>
                    <a:ea typeface="Cambria Math" pitchFamily="18" charset="0"/>
                  </a:rPr>
                  <a:t>Q</a:t>
                </a:r>
                <a:r>
                  <a:rPr lang="en-GB" sz="1800" kern="0" dirty="0">
                    <a:solidFill>
                      <a:srgbClr val="000000"/>
                    </a:solidFill>
                  </a:rPr>
                  <a:t>, written </a:t>
                </a:r>
                <a:r>
                  <a:rPr lang="en-GB" sz="1800" kern="0" dirty="0">
                    <a:solidFill>
                      <a:srgbClr val="000000"/>
                    </a:solidFill>
                    <a:latin typeface="Cambria Math" pitchFamily="18" charset="0"/>
                    <a:ea typeface="Cambria Math" pitchFamily="18" charset="0"/>
                  </a:rPr>
                  <a:t>Q</a:t>
                </a:r>
                <a:r>
                  <a:rPr lang="en-GB" sz="1800" kern="0" baseline="-25000" dirty="0">
                    <a:solidFill>
                      <a:srgbClr val="000000"/>
                    </a:solidFill>
                    <a:latin typeface="Cambria Math" pitchFamily="18" charset="0"/>
                    <a:ea typeface="Cambria Math" pitchFamily="18" charset="0"/>
                  </a:rPr>
                  <a:t>1</a:t>
                </a:r>
                <a:r>
                  <a:rPr lang="en-GB" sz="1800" kern="0" dirty="0">
                    <a:solidFill>
                      <a:srgbClr val="000000"/>
                    </a:solidFill>
                    <a:latin typeface="Cambria Math" pitchFamily="18" charset="0"/>
                    <a:ea typeface="Cambria Math" pitchFamily="18" charset="0"/>
                  </a:rPr>
                  <a:t>, …, </a:t>
                </a:r>
                <a:r>
                  <a:rPr lang="en-GB" sz="1800" kern="0" dirty="0" err="1">
                    <a:solidFill>
                      <a:srgbClr val="000000"/>
                    </a:solidFill>
                    <a:latin typeface="Cambria Math" pitchFamily="18" charset="0"/>
                    <a:ea typeface="Cambria Math" pitchFamily="18" charset="0"/>
                  </a:rPr>
                  <a:t>Q</a:t>
                </a:r>
                <a:r>
                  <a:rPr lang="en-GB" sz="1800" kern="0" baseline="-25000" dirty="0" err="1">
                    <a:solidFill>
                      <a:srgbClr val="000000"/>
                    </a:solidFill>
                    <a:latin typeface="Cambria Math" pitchFamily="18" charset="0"/>
                    <a:ea typeface="Cambria Math" pitchFamily="18" charset="0"/>
                  </a:rPr>
                  <a:t>n</a:t>
                </a:r>
                <a:r>
                  <a:rPr lang="en-GB" sz="1800" kern="0" dirty="0">
                    <a:solidFill>
                      <a:srgbClr val="0000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1800" i="1" kern="0">
                        <a:solidFill>
                          <a:srgbClr val="000000"/>
                        </a:solidFill>
                        <a:latin typeface="Cambria Math" pitchFamily="18" charset="0"/>
                        <a:ea typeface="Cambria Math" pitchFamily="18" charset="0"/>
                      </a:rPr>
                      <m:t>↠</m:t>
                    </m:r>
                  </m:oMath>
                </a14:m>
                <a:r>
                  <a:rPr lang="en-GB" sz="1800" kern="0" dirty="0">
                    <a:solidFill>
                      <a:srgbClr val="000000"/>
                    </a:solidFill>
                    <a:latin typeface="Cambria Math" pitchFamily="18" charset="0"/>
                    <a:ea typeface="Cambria Math" pitchFamily="18" charset="0"/>
                  </a:rPr>
                  <a:t> Q</a:t>
                </a:r>
                <a:r>
                  <a:rPr lang="en-GB" sz="1800" kern="0" dirty="0">
                    <a:solidFill>
                      <a:srgbClr val="000000"/>
                    </a:solidFill>
                  </a:rPr>
                  <a:t>, </a:t>
                </a:r>
                <a:r>
                  <a:rPr lang="en-GB" sz="1800" kern="0" dirty="0" smtClean="0">
                    <a:solidFill>
                      <a:srgbClr val="000000"/>
                    </a:solidFill>
                  </a:rPr>
                  <a:t>  </a:t>
                </a:r>
                <a:r>
                  <a:rPr lang="en-GB" sz="1800" kern="0" dirty="0" err="1" smtClean="0">
                    <a:solidFill>
                      <a:srgbClr val="000000"/>
                    </a:solidFill>
                  </a:rPr>
                  <a:t>iff</a:t>
                </a:r>
                <a:endParaRPr lang="en-GB" sz="1800" kern="0" dirty="0" smtClean="0">
                  <a:solidFill>
                    <a:srgbClr val="000000"/>
                  </a:solidFill>
                </a:endParaRPr>
              </a:p>
              <a:p>
                <a:pPr lvl="0" eaLnBrk="0" hangingPunct="0"/>
                <a:endParaRPr lang="en-GB" sz="400" kern="0" dirty="0">
                  <a:solidFill>
                    <a:srgbClr val="000000"/>
                  </a:solidFill>
                </a:endParaRPr>
              </a:p>
              <a:p>
                <a:pPr lvl="0" eaLnBrk="0" hangingPunct="0"/>
                <a:r>
                  <a:rPr lang="en-GB" sz="1800" kern="0" dirty="0">
                    <a:solidFill>
                      <a:srgbClr val="000000"/>
                    </a:solidFill>
                  </a:rPr>
                  <a:t>	   </a:t>
                </a:r>
                <a:r>
                  <a:rPr lang="en-GB" sz="1200" kern="0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GB" sz="1800" kern="0" dirty="0" smtClean="0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</a:rPr>
                  <a:t>Q</a:t>
                </a:r>
                <a:r>
                  <a:rPr lang="en-GB" sz="1800" kern="0" baseline="-25000" dirty="0" smtClean="0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</a:rPr>
                  <a:t>1</a:t>
                </a:r>
                <a:r>
                  <a:rPr lang="en-GB" sz="1800" kern="0" dirty="0" smtClean="0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</a:rPr>
                  <a:t>(D</a:t>
                </a:r>
                <a:r>
                  <a:rPr lang="en-GB" sz="1800" kern="0" dirty="0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</a:rPr>
                  <a:t>) = Q</a:t>
                </a:r>
                <a:r>
                  <a:rPr lang="en-GB" sz="1800" kern="0" baseline="-25000" dirty="0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</a:rPr>
                  <a:t>1</a:t>
                </a:r>
                <a:r>
                  <a:rPr lang="en-GB" sz="1800" kern="0" dirty="0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</a:rPr>
                  <a:t>(D’), …, </a:t>
                </a:r>
                <a:r>
                  <a:rPr lang="en-GB" sz="1800" kern="0" dirty="0" err="1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</a:rPr>
                  <a:t>Q</a:t>
                </a:r>
                <a:r>
                  <a:rPr lang="en-GB" sz="1800" kern="0" baseline="-25000" dirty="0" err="1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</a:rPr>
                  <a:t>n</a:t>
                </a:r>
                <a:r>
                  <a:rPr lang="en-GB" sz="1800" kern="0" dirty="0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</a:rPr>
                  <a:t>(D) = </a:t>
                </a:r>
                <a:r>
                  <a:rPr lang="en-GB" sz="1800" kern="0" dirty="0" err="1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</a:rPr>
                  <a:t>Q</a:t>
                </a:r>
                <a:r>
                  <a:rPr lang="en-GB" sz="1800" kern="0" baseline="-25000" dirty="0" err="1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</a:rPr>
                  <a:t>n</a:t>
                </a:r>
                <a:r>
                  <a:rPr lang="en-GB" sz="1800" kern="0" dirty="0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</a:rPr>
                  <a:t>(D</a:t>
                </a:r>
                <a:r>
                  <a:rPr lang="en-GB" sz="1800" kern="0" dirty="0" smtClean="0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</a:rPr>
                  <a:t>’)      </a:t>
                </a:r>
                <a:r>
                  <a:rPr lang="en-GB" sz="1800" kern="0" dirty="0">
                    <a:solidFill>
                      <a:srgbClr val="0000FF"/>
                    </a:solidFill>
                  </a:rPr>
                  <a:t>implies  </a:t>
                </a:r>
                <a:r>
                  <a:rPr lang="en-GB" sz="1800" kern="0" dirty="0" smtClean="0">
                    <a:solidFill>
                      <a:srgbClr val="0000FF"/>
                    </a:solidFill>
                  </a:rPr>
                  <a:t>   </a:t>
                </a:r>
                <a:r>
                  <a:rPr lang="en-GB" sz="1800" kern="0" dirty="0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</a:rPr>
                  <a:t>Q(D) = Q(D’)</a:t>
                </a:r>
              </a:p>
              <a:p>
                <a:pPr lvl="0" eaLnBrk="0" hangingPunct="0"/>
                <a:endParaRPr lang="en-GB" sz="400" kern="0" dirty="0" smtClean="0">
                  <a:solidFill>
                    <a:srgbClr val="000000"/>
                  </a:solidFill>
                </a:endParaRPr>
              </a:p>
              <a:p>
                <a:pPr lvl="0" eaLnBrk="0" hangingPunct="0"/>
                <a:r>
                  <a:rPr lang="en-GB" sz="1800" kern="0" dirty="0">
                    <a:solidFill>
                      <a:srgbClr val="000000"/>
                    </a:solidFill>
                  </a:rPr>
                  <a:t>	       </a:t>
                </a:r>
                <a:r>
                  <a:rPr lang="en-GB" sz="1800" kern="0" dirty="0">
                    <a:solidFill>
                      <a:srgbClr val="0000FF"/>
                    </a:solidFill>
                  </a:rPr>
                  <a:t> for all </a:t>
                </a:r>
                <a:r>
                  <a:rPr lang="en-GB" sz="1800" kern="0" dirty="0" smtClean="0">
                    <a:solidFill>
                      <a:srgbClr val="0000FF"/>
                    </a:solidFill>
                  </a:rPr>
                  <a:t>pairs of </a:t>
                </a:r>
                <a:r>
                  <a:rPr lang="en-GB" sz="1800" kern="0" dirty="0" err="1" smtClean="0">
                    <a:solidFill>
                      <a:srgbClr val="0000FF"/>
                    </a:solidFill>
                  </a:rPr>
                  <a:t>dbs</a:t>
                </a:r>
                <a:r>
                  <a:rPr lang="en-GB" sz="1800" kern="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GB" sz="1800" kern="0" dirty="0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</a:rPr>
                  <a:t>D, D’</a:t>
                </a:r>
              </a:p>
            </p:txBody>
          </p:sp>
        </mc:Choice>
        <mc:Fallback xmlns="">
          <p:sp>
            <p:nvSpPr>
              <p:cNvPr id="8" name="Abgerundetes Rechtec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1800" y="1600200"/>
                <a:ext cx="8166100" cy="1295400"/>
              </a:xfrm>
              <a:prstGeom prst="round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Abgerundetes Rechteck 8"/>
              <p:cNvSpPr/>
              <p:nvPr/>
            </p:nvSpPr>
            <p:spPr bwMode="auto">
              <a:xfrm>
                <a:off x="431800" y="5105400"/>
                <a:ext cx="8166100" cy="4445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eaLnBrk="0" hangingPunct="0"/>
                <a:r>
                  <a:rPr lang="en-GB" sz="1800" kern="0" dirty="0">
                    <a:solidFill>
                      <a:srgbClr val="FFCC99">
                        <a:lumMod val="25000"/>
                      </a:srgbClr>
                    </a:solidFill>
                  </a:rPr>
                  <a:t>Proposition</a:t>
                </a:r>
                <a:r>
                  <a:rPr lang="en-GB" sz="1800" kern="0" dirty="0">
                    <a:solidFill>
                      <a:srgbClr val="000000"/>
                    </a:solidFill>
                  </a:rPr>
                  <a:t>:   </a:t>
                </a:r>
                <a:r>
                  <a:rPr lang="en-GB" sz="1800" kern="0" dirty="0">
                    <a:solidFill>
                      <a:srgbClr val="000000"/>
                    </a:solidFill>
                    <a:latin typeface="Cambria Math" pitchFamily="18" charset="0"/>
                    <a:ea typeface="Cambria Math" pitchFamily="18" charset="0"/>
                  </a:rPr>
                  <a:t>Q</a:t>
                </a:r>
                <a:r>
                  <a:rPr lang="en-GB" sz="1800" kern="0" baseline="-25000" dirty="0">
                    <a:solidFill>
                      <a:srgbClr val="000000"/>
                    </a:solidFill>
                    <a:latin typeface="Cambria Math" pitchFamily="18" charset="0"/>
                    <a:ea typeface="Cambria Math" pitchFamily="18" charset="0"/>
                  </a:rPr>
                  <a:t>1</a:t>
                </a:r>
                <a:r>
                  <a:rPr lang="en-GB" sz="1800" kern="0" dirty="0">
                    <a:solidFill>
                      <a:srgbClr val="000000"/>
                    </a:solidFill>
                    <a:latin typeface="Cambria Math" pitchFamily="18" charset="0"/>
                    <a:ea typeface="Cambria Math" pitchFamily="18" charset="0"/>
                  </a:rPr>
                  <a:t>, …, </a:t>
                </a:r>
                <a:r>
                  <a:rPr lang="en-GB" sz="1800" kern="0" dirty="0" err="1">
                    <a:solidFill>
                      <a:srgbClr val="000000"/>
                    </a:solidFill>
                    <a:latin typeface="Cambria Math" pitchFamily="18" charset="0"/>
                    <a:ea typeface="Cambria Math" pitchFamily="18" charset="0"/>
                  </a:rPr>
                  <a:t>Q</a:t>
                </a:r>
                <a:r>
                  <a:rPr lang="en-GB" sz="1800" kern="0" baseline="-25000" dirty="0" err="1">
                    <a:solidFill>
                      <a:srgbClr val="000000"/>
                    </a:solidFill>
                    <a:latin typeface="Cambria Math" pitchFamily="18" charset="0"/>
                    <a:ea typeface="Cambria Math" pitchFamily="18" charset="0"/>
                  </a:rPr>
                  <a:t>n</a:t>
                </a:r>
                <a:r>
                  <a:rPr lang="en-GB" sz="1800" kern="0" dirty="0">
                    <a:solidFill>
                      <a:srgbClr val="0000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1800" i="1" kern="0">
                        <a:solidFill>
                          <a:srgbClr val="000000"/>
                        </a:solidFill>
                        <a:latin typeface="Cambria Math" pitchFamily="18" charset="0"/>
                        <a:ea typeface="Cambria Math" pitchFamily="18" charset="0"/>
                      </a:rPr>
                      <m:t>↠</m:t>
                    </m:r>
                  </m:oMath>
                </a14:m>
                <a:r>
                  <a:rPr lang="en-GB" sz="1800" kern="0" dirty="0">
                    <a:solidFill>
                      <a:srgbClr val="000000"/>
                    </a:solidFill>
                    <a:latin typeface="Cambria Math" pitchFamily="18" charset="0"/>
                    <a:ea typeface="Cambria Math" pitchFamily="18" charset="0"/>
                  </a:rPr>
                  <a:t> Q    </a:t>
                </a:r>
                <a:r>
                  <a:rPr lang="en-GB" sz="1800" kern="0" dirty="0">
                    <a:solidFill>
                      <a:srgbClr val="000000"/>
                    </a:solidFill>
                  </a:rPr>
                  <a:t>implies </a:t>
                </a:r>
                <a:r>
                  <a:rPr lang="en-GB" sz="1800" kern="0" dirty="0" smtClean="0">
                    <a:solidFill>
                      <a:srgbClr val="000000"/>
                    </a:solidFill>
                  </a:rPr>
                  <a:t>   </a:t>
                </a:r>
                <a:r>
                  <a:rPr lang="en-GB" sz="1800" kern="0" dirty="0" err="1" smtClean="0">
                    <a:solidFill>
                      <a:srgbClr val="000000"/>
                    </a:solidFill>
                    <a:latin typeface="Cambria Math" pitchFamily="18" charset="0"/>
                    <a:ea typeface="Cambria Math" pitchFamily="18" charset="0"/>
                  </a:rPr>
                  <a:t>Compl</a:t>
                </a:r>
                <a:r>
                  <a:rPr lang="en-GB" sz="1800" kern="0" dirty="0" smtClean="0">
                    <a:solidFill>
                      <a:srgbClr val="000000"/>
                    </a:solidFill>
                    <a:latin typeface="Cambria Math" pitchFamily="18" charset="0"/>
                    <a:ea typeface="Cambria Math" pitchFamily="18" charset="0"/>
                  </a:rPr>
                  <a:t>(Q</a:t>
                </a:r>
                <a:r>
                  <a:rPr lang="en-GB" sz="1800" kern="0" baseline="-25000" dirty="0" smtClean="0">
                    <a:solidFill>
                      <a:srgbClr val="000000"/>
                    </a:solidFill>
                    <a:latin typeface="Cambria Math" pitchFamily="18" charset="0"/>
                    <a:ea typeface="Cambria Math" pitchFamily="18" charset="0"/>
                  </a:rPr>
                  <a:t>1</a:t>
                </a:r>
                <a:r>
                  <a:rPr lang="en-GB" sz="1800" kern="0" dirty="0">
                    <a:solidFill>
                      <a:srgbClr val="000000"/>
                    </a:solidFill>
                    <a:latin typeface="Cambria Math" pitchFamily="18" charset="0"/>
                    <a:ea typeface="Cambria Math" pitchFamily="18" charset="0"/>
                  </a:rPr>
                  <a:t>), …, </a:t>
                </a:r>
                <a:r>
                  <a:rPr lang="en-GB" sz="1800" kern="0" dirty="0" err="1">
                    <a:solidFill>
                      <a:srgbClr val="000000"/>
                    </a:solidFill>
                    <a:latin typeface="Cambria Math" pitchFamily="18" charset="0"/>
                    <a:ea typeface="Cambria Math" pitchFamily="18" charset="0"/>
                  </a:rPr>
                  <a:t>Compl</a:t>
                </a:r>
                <a:r>
                  <a:rPr lang="en-GB" sz="1800" kern="0" dirty="0">
                    <a:solidFill>
                      <a:srgbClr val="000000"/>
                    </a:solidFill>
                    <a:latin typeface="Cambria Math" pitchFamily="18" charset="0"/>
                    <a:ea typeface="Cambria Math" pitchFamily="18" charset="0"/>
                  </a:rPr>
                  <a:t>(</a:t>
                </a:r>
                <a:r>
                  <a:rPr lang="en-GB" sz="1800" kern="0" dirty="0" err="1">
                    <a:solidFill>
                      <a:srgbClr val="000000"/>
                    </a:solidFill>
                    <a:latin typeface="Cambria Math" pitchFamily="18" charset="0"/>
                    <a:ea typeface="Cambria Math" pitchFamily="18" charset="0"/>
                  </a:rPr>
                  <a:t>Q</a:t>
                </a:r>
                <a:r>
                  <a:rPr lang="en-GB" sz="1800" kern="0" baseline="-25000" dirty="0" err="1">
                    <a:solidFill>
                      <a:srgbClr val="000000"/>
                    </a:solidFill>
                    <a:latin typeface="Cambria Math" pitchFamily="18" charset="0"/>
                    <a:ea typeface="Cambria Math" pitchFamily="18" charset="0"/>
                  </a:rPr>
                  <a:t>n</a:t>
                </a:r>
                <a:r>
                  <a:rPr lang="en-GB" sz="1800" kern="0" dirty="0">
                    <a:solidFill>
                      <a:srgbClr val="000000"/>
                    </a:solidFill>
                    <a:latin typeface="Cambria Math" pitchFamily="18" charset="0"/>
                    <a:ea typeface="Cambria Math" pitchFamily="18" charset="0"/>
                  </a:rPr>
                  <a:t>)</a:t>
                </a:r>
                <a:r>
                  <a:rPr lang="en-GB" sz="1800" kern="0" dirty="0" smtClean="0">
                    <a:solidFill>
                      <a:srgbClr val="0000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1800" i="1" smtClean="0">
                        <a:solidFill>
                          <a:srgbClr val="000000"/>
                        </a:solidFill>
                        <a:latin typeface="Cambria Math"/>
                      </a:rPr>
                      <m:t>⊨</m:t>
                    </m:r>
                  </m:oMath>
                </a14:m>
                <a:r>
                  <a:rPr lang="en-GB" sz="1800" kern="0" dirty="0" smtClean="0">
                    <a:solidFill>
                      <a:srgbClr val="0000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GB" sz="1800" kern="0" dirty="0">
                    <a:solidFill>
                      <a:srgbClr val="000000"/>
                    </a:solidFill>
                    <a:latin typeface="Cambria Math" pitchFamily="18" charset="0"/>
                    <a:ea typeface="Cambria Math" pitchFamily="18" charset="0"/>
                  </a:rPr>
                  <a:t>Compl(Q)</a:t>
                </a:r>
              </a:p>
            </p:txBody>
          </p:sp>
        </mc:Choice>
        <mc:Fallback xmlns="">
          <p:sp>
            <p:nvSpPr>
              <p:cNvPr id="9" name="Abgerundetes Rechteck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1800" y="5105400"/>
                <a:ext cx="8166100" cy="444500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Abgerundetes Rechteck 10"/>
              <p:cNvSpPr/>
              <p:nvPr/>
            </p:nvSpPr>
            <p:spPr bwMode="auto">
              <a:xfrm>
                <a:off x="431800" y="3276600"/>
                <a:ext cx="8166100" cy="12700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eaLnBrk="0" hangingPunct="0"/>
                <a:r>
                  <a:rPr lang="en-GB" sz="1800" kern="0" dirty="0" smtClean="0">
                    <a:solidFill>
                      <a:srgbClr val="FFCC99">
                        <a:lumMod val="25000"/>
                      </a:srgbClr>
                    </a:solidFill>
                  </a:rPr>
                  <a:t>QC-QC Entailment</a:t>
                </a:r>
                <a:r>
                  <a:rPr lang="en-GB" sz="1800" kern="0" dirty="0" smtClean="0">
                    <a:solidFill>
                      <a:srgbClr val="000000"/>
                    </a:solidFill>
                  </a:rPr>
                  <a:t>:  </a:t>
                </a:r>
                <a:r>
                  <a:rPr lang="en-GB" sz="1800" kern="0" dirty="0" err="1">
                    <a:solidFill>
                      <a:srgbClr val="000000"/>
                    </a:solidFill>
                    <a:latin typeface="Cambria Math" pitchFamily="18" charset="0"/>
                    <a:ea typeface="Cambria Math" pitchFamily="18" charset="0"/>
                  </a:rPr>
                  <a:t>Compl</a:t>
                </a:r>
                <a:r>
                  <a:rPr lang="en-GB" sz="1800" kern="0" dirty="0">
                    <a:solidFill>
                      <a:srgbClr val="000000"/>
                    </a:solidFill>
                    <a:latin typeface="Cambria Math" pitchFamily="18" charset="0"/>
                    <a:ea typeface="Cambria Math" pitchFamily="18" charset="0"/>
                  </a:rPr>
                  <a:t>(</a:t>
                </a:r>
                <a:r>
                  <a:rPr lang="en-GB" sz="1800" kern="0" dirty="0" smtClean="0">
                    <a:solidFill>
                      <a:srgbClr val="000000"/>
                    </a:solidFill>
                    <a:latin typeface="Cambria Math" pitchFamily="18" charset="0"/>
                    <a:ea typeface="Cambria Math" pitchFamily="18" charset="0"/>
                  </a:rPr>
                  <a:t>Q</a:t>
                </a:r>
                <a:r>
                  <a:rPr lang="en-GB" sz="1800" kern="0" baseline="-25000" dirty="0" smtClean="0">
                    <a:solidFill>
                      <a:srgbClr val="000000"/>
                    </a:solidFill>
                    <a:latin typeface="Cambria Math" pitchFamily="18" charset="0"/>
                    <a:ea typeface="Cambria Math" pitchFamily="18" charset="0"/>
                  </a:rPr>
                  <a:t>1</a:t>
                </a:r>
                <a:r>
                  <a:rPr lang="en-GB" sz="1800" kern="0" dirty="0">
                    <a:solidFill>
                      <a:srgbClr val="000000"/>
                    </a:solidFill>
                    <a:latin typeface="Cambria Math" pitchFamily="18" charset="0"/>
                    <a:ea typeface="Cambria Math" pitchFamily="18" charset="0"/>
                  </a:rPr>
                  <a:t>), …, </a:t>
                </a:r>
                <a:r>
                  <a:rPr lang="en-GB" sz="1800" kern="0" dirty="0" err="1">
                    <a:solidFill>
                      <a:srgbClr val="000000"/>
                    </a:solidFill>
                    <a:latin typeface="Cambria Math" pitchFamily="18" charset="0"/>
                    <a:ea typeface="Cambria Math" pitchFamily="18" charset="0"/>
                  </a:rPr>
                  <a:t>Compl</a:t>
                </a:r>
                <a:r>
                  <a:rPr lang="en-GB" sz="1800" kern="0" dirty="0">
                    <a:solidFill>
                      <a:srgbClr val="000000"/>
                    </a:solidFill>
                    <a:latin typeface="Cambria Math" pitchFamily="18" charset="0"/>
                    <a:ea typeface="Cambria Math" pitchFamily="18" charset="0"/>
                  </a:rPr>
                  <a:t>(</a:t>
                </a:r>
                <a:r>
                  <a:rPr lang="en-GB" sz="1800" kern="0" dirty="0" err="1">
                    <a:solidFill>
                      <a:srgbClr val="000000"/>
                    </a:solidFill>
                    <a:latin typeface="Cambria Math" pitchFamily="18" charset="0"/>
                    <a:ea typeface="Cambria Math" pitchFamily="18" charset="0"/>
                  </a:rPr>
                  <a:t>Q</a:t>
                </a:r>
                <a:r>
                  <a:rPr lang="en-GB" sz="1800" kern="0" baseline="-25000" dirty="0" err="1" smtClean="0">
                    <a:solidFill>
                      <a:srgbClr val="000000"/>
                    </a:solidFill>
                    <a:latin typeface="Cambria Math" pitchFamily="18" charset="0"/>
                    <a:ea typeface="Cambria Math" pitchFamily="18" charset="0"/>
                  </a:rPr>
                  <a:t>n</a:t>
                </a:r>
                <a:r>
                  <a:rPr lang="en-GB" sz="1800" kern="0" dirty="0">
                    <a:solidFill>
                      <a:srgbClr val="000000"/>
                    </a:solidFill>
                    <a:latin typeface="Cambria Math" pitchFamily="18" charset="0"/>
                    <a:ea typeface="Cambria Math" pitchFamily="18" charset="0"/>
                  </a:rPr>
                  <a:t>) </a:t>
                </a:r>
                <a:r>
                  <a:rPr lang="en-GB" sz="1800" kern="0" dirty="0" smtClean="0">
                    <a:solidFill>
                      <a:srgbClr val="FF0000"/>
                    </a:solidFill>
                  </a:rPr>
                  <a:t>entails </a:t>
                </a:r>
                <a:r>
                  <a:rPr lang="en-GB" sz="1800" kern="0" dirty="0" err="1">
                    <a:solidFill>
                      <a:srgbClr val="000000"/>
                    </a:solidFill>
                    <a:latin typeface="Cambria Math" pitchFamily="18" charset="0"/>
                    <a:ea typeface="Cambria Math" pitchFamily="18" charset="0"/>
                  </a:rPr>
                  <a:t>Compl</a:t>
                </a:r>
                <a:r>
                  <a:rPr lang="en-GB" sz="1800" kern="0" dirty="0">
                    <a:solidFill>
                      <a:srgbClr val="000000"/>
                    </a:solidFill>
                    <a:latin typeface="Cambria Math" pitchFamily="18" charset="0"/>
                    <a:ea typeface="Cambria Math" pitchFamily="18" charset="0"/>
                  </a:rPr>
                  <a:t>(</a:t>
                </a:r>
                <a:r>
                  <a:rPr lang="en-GB" sz="1800" kern="0" dirty="0" smtClean="0">
                    <a:solidFill>
                      <a:srgbClr val="000000"/>
                    </a:solidFill>
                    <a:latin typeface="Cambria Math" pitchFamily="18" charset="0"/>
                    <a:ea typeface="Cambria Math" pitchFamily="18" charset="0"/>
                  </a:rPr>
                  <a:t>Q)</a:t>
                </a:r>
                <a:r>
                  <a:rPr lang="en-GB" sz="1800" kern="0" dirty="0" smtClean="0">
                    <a:solidFill>
                      <a:srgbClr val="000000"/>
                    </a:solidFill>
                  </a:rPr>
                  <a:t>,  </a:t>
                </a:r>
                <a:r>
                  <a:rPr lang="en-GB" sz="1800" kern="0" dirty="0" err="1" smtClean="0">
                    <a:solidFill>
                      <a:srgbClr val="000000"/>
                    </a:solidFill>
                  </a:rPr>
                  <a:t>iff</a:t>
                </a:r>
                <a:endParaRPr lang="en-GB" sz="1800" kern="0" dirty="0" smtClean="0">
                  <a:solidFill>
                    <a:srgbClr val="000000"/>
                  </a:solidFill>
                </a:endParaRPr>
              </a:p>
              <a:p>
                <a:pPr lvl="0" eaLnBrk="0" hangingPunct="0"/>
                <a:endParaRPr lang="en-GB" sz="400" kern="0" dirty="0">
                  <a:solidFill>
                    <a:srgbClr val="000000"/>
                  </a:solidFill>
                </a:endParaRPr>
              </a:p>
              <a:p>
                <a:pPr lvl="0" eaLnBrk="0" hangingPunct="0"/>
                <a:r>
                  <a:rPr lang="en-GB" sz="1800" kern="0" dirty="0">
                    <a:solidFill>
                      <a:srgbClr val="000000"/>
                    </a:solidFill>
                  </a:rPr>
                  <a:t>	   </a:t>
                </a:r>
                <a:r>
                  <a:rPr lang="en-GB" sz="1200" kern="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GB" sz="1800" kern="0" dirty="0" smtClean="0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</a:rPr>
                  <a:t>Q</a:t>
                </a:r>
                <a:r>
                  <a:rPr lang="en-GB" sz="1800" kern="0" baseline="-25000" dirty="0" smtClean="0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</a:rPr>
                  <a:t>1</a:t>
                </a:r>
                <a:r>
                  <a:rPr lang="en-GB" sz="1800" kern="0" dirty="0" smtClean="0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</a:rPr>
                  <a:t>(D</a:t>
                </a:r>
                <a:r>
                  <a:rPr lang="en-GB" sz="1800" kern="0" baseline="30000" dirty="0" smtClean="0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</a:rPr>
                  <a:t>i</a:t>
                </a:r>
                <a:r>
                  <a:rPr lang="en-GB" sz="1800" kern="0" dirty="0" smtClean="0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</a:rPr>
                  <a:t>) </a:t>
                </a:r>
                <a:r>
                  <a:rPr lang="en-GB" sz="1800" kern="0" dirty="0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</a:rPr>
                  <a:t>= </a:t>
                </a:r>
                <a:r>
                  <a:rPr lang="en-GB" sz="1800" kern="0" dirty="0" smtClean="0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</a:rPr>
                  <a:t>Q</a:t>
                </a:r>
                <a:r>
                  <a:rPr lang="en-GB" sz="1800" kern="0" baseline="-25000" dirty="0" smtClean="0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</a:rPr>
                  <a:t>1</a:t>
                </a:r>
                <a:r>
                  <a:rPr lang="en-GB" sz="1800" kern="0" dirty="0" smtClean="0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</a:rPr>
                  <a:t>(D</a:t>
                </a:r>
                <a:r>
                  <a:rPr lang="en-GB" sz="1800" kern="0" baseline="30000" dirty="0" smtClean="0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</a:rPr>
                  <a:t>a</a:t>
                </a:r>
                <a:r>
                  <a:rPr lang="en-GB" sz="1800" kern="0" dirty="0" smtClean="0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</a:rPr>
                  <a:t>), </a:t>
                </a:r>
                <a:r>
                  <a:rPr lang="en-GB" sz="1800" kern="0" dirty="0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</a:rPr>
                  <a:t>…, </a:t>
                </a:r>
                <a:r>
                  <a:rPr lang="en-GB" sz="1800" kern="0" dirty="0" err="1" smtClean="0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</a:rPr>
                  <a:t>Q</a:t>
                </a:r>
                <a:r>
                  <a:rPr lang="en-GB" sz="1800" kern="0" baseline="-25000" dirty="0" err="1" smtClean="0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</a:rPr>
                  <a:t>n</a:t>
                </a:r>
                <a:r>
                  <a:rPr lang="en-GB" sz="1800" kern="0" dirty="0" smtClean="0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</a:rPr>
                  <a:t>(D</a:t>
                </a:r>
                <a:r>
                  <a:rPr lang="en-GB" sz="1800" kern="0" baseline="30000" dirty="0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</a:rPr>
                  <a:t>i</a:t>
                </a:r>
                <a:r>
                  <a:rPr lang="en-GB" sz="1800" kern="0" dirty="0" smtClean="0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</a:rPr>
                  <a:t>) </a:t>
                </a:r>
                <a:r>
                  <a:rPr lang="en-GB" sz="1800" kern="0" dirty="0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</a:rPr>
                  <a:t>= </a:t>
                </a:r>
                <a:r>
                  <a:rPr lang="en-GB" sz="1800" kern="0" dirty="0" err="1" smtClean="0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</a:rPr>
                  <a:t>Q</a:t>
                </a:r>
                <a:r>
                  <a:rPr lang="en-GB" sz="1800" kern="0" baseline="-25000" dirty="0" err="1" smtClean="0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</a:rPr>
                  <a:t>n</a:t>
                </a:r>
                <a:r>
                  <a:rPr lang="en-GB" sz="1800" kern="0" dirty="0" smtClean="0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</a:rPr>
                  <a:t>(D</a:t>
                </a:r>
                <a:r>
                  <a:rPr lang="en-GB" sz="1800" kern="0" baseline="30000" dirty="0" smtClean="0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</a:rPr>
                  <a:t>a</a:t>
                </a:r>
                <a:r>
                  <a:rPr lang="en-GB" sz="1800" kern="0" dirty="0" smtClean="0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</a:rPr>
                  <a:t>)      </a:t>
                </a:r>
                <a:r>
                  <a:rPr lang="en-GB" sz="1800" kern="0" dirty="0">
                    <a:solidFill>
                      <a:srgbClr val="0000FF"/>
                    </a:solidFill>
                  </a:rPr>
                  <a:t>implies  </a:t>
                </a:r>
                <a:r>
                  <a:rPr lang="en-GB" sz="1800" kern="0" dirty="0" smtClean="0">
                    <a:solidFill>
                      <a:srgbClr val="0000FF"/>
                    </a:solidFill>
                  </a:rPr>
                  <a:t>   </a:t>
                </a:r>
                <a:r>
                  <a:rPr lang="en-GB" sz="1800" kern="0" dirty="0" smtClean="0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</a:rPr>
                  <a:t>Q(D</a:t>
                </a:r>
                <a:r>
                  <a:rPr lang="en-GB" sz="1800" kern="0" baseline="30000" dirty="0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</a:rPr>
                  <a:t>i</a:t>
                </a:r>
                <a:r>
                  <a:rPr lang="en-GB" sz="1800" kern="0" dirty="0" smtClean="0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</a:rPr>
                  <a:t>) </a:t>
                </a:r>
                <a:r>
                  <a:rPr lang="en-GB" sz="1800" kern="0" dirty="0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</a:rPr>
                  <a:t>= </a:t>
                </a:r>
                <a:r>
                  <a:rPr lang="en-GB" sz="1800" kern="0" dirty="0" smtClean="0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</a:rPr>
                  <a:t>Q(D</a:t>
                </a:r>
                <a:r>
                  <a:rPr lang="en-GB" sz="1800" kern="0" baseline="30000" dirty="0" smtClean="0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</a:rPr>
                  <a:t>a</a:t>
                </a:r>
                <a:r>
                  <a:rPr lang="en-GB" sz="1800" kern="0" dirty="0" smtClean="0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</a:rPr>
                  <a:t>)</a:t>
                </a:r>
              </a:p>
              <a:p>
                <a:pPr lvl="0" eaLnBrk="0" hangingPunct="0"/>
                <a:endParaRPr lang="en-GB" sz="400" kern="0" dirty="0">
                  <a:solidFill>
                    <a:srgbClr val="0000FF"/>
                  </a:solidFill>
                  <a:latin typeface="Cambria Math" pitchFamily="18" charset="0"/>
                  <a:ea typeface="Cambria Math" pitchFamily="18" charset="0"/>
                </a:endParaRPr>
              </a:p>
              <a:p>
                <a:pPr eaLnBrk="0" hangingPunct="0"/>
                <a:r>
                  <a:rPr lang="en-GB" sz="1800" kern="0" dirty="0">
                    <a:solidFill>
                      <a:srgbClr val="0000FF"/>
                    </a:solidFill>
                  </a:rPr>
                  <a:t>	        for all </a:t>
                </a:r>
                <a:r>
                  <a:rPr lang="en-GB" sz="1800" kern="0" dirty="0" smtClean="0">
                    <a:solidFill>
                      <a:srgbClr val="0000FF"/>
                    </a:solidFill>
                  </a:rPr>
                  <a:t>pairs of </a:t>
                </a:r>
                <a:r>
                  <a:rPr lang="en-GB" sz="1800" kern="0" dirty="0" err="1" smtClean="0">
                    <a:solidFill>
                      <a:srgbClr val="0000FF"/>
                    </a:solidFill>
                  </a:rPr>
                  <a:t>dbs</a:t>
                </a:r>
                <a:r>
                  <a:rPr lang="en-GB" sz="1800" kern="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GB" sz="1800" kern="0" dirty="0" smtClean="0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</a:rPr>
                  <a:t>D</a:t>
                </a:r>
                <a:r>
                  <a:rPr lang="en-GB" sz="1800" kern="0" baseline="30000" dirty="0" smtClean="0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</a:rPr>
                  <a:t>i</a:t>
                </a:r>
                <a:r>
                  <a:rPr lang="en-GB" sz="1800" kern="0" dirty="0" smtClean="0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</a:rPr>
                  <a:t>, D</a:t>
                </a:r>
                <a:r>
                  <a:rPr lang="en-GB" sz="1800" kern="0" baseline="30000" dirty="0" smtClean="0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</a:rPr>
                  <a:t>a </a:t>
                </a:r>
                <a:r>
                  <a:rPr lang="en-GB" sz="1800" kern="0" baseline="30000" dirty="0" smtClean="0">
                    <a:solidFill>
                      <a:srgbClr val="000000"/>
                    </a:solidFill>
                    <a:latin typeface="Cambria Math" pitchFamily="18" charset="0"/>
                    <a:ea typeface="Cambria Math" pitchFamily="18" charset="0"/>
                  </a:rPr>
                  <a:t>    </a:t>
                </a:r>
                <a:r>
                  <a:rPr lang="en-GB" sz="1800" kern="0" dirty="0" smtClean="0">
                    <a:solidFill>
                      <a:srgbClr val="000000"/>
                    </a:solidFill>
                  </a:rPr>
                  <a:t>where  </a:t>
                </a:r>
                <a:r>
                  <a:rPr lang="de-DE" sz="1800" dirty="0">
                    <a:solidFill>
                      <a:srgbClr val="000000"/>
                    </a:solidFill>
                    <a:latin typeface="Cambria Math" pitchFamily="18" charset="0"/>
                    <a:ea typeface="Cambria Math" pitchFamily="18" charset="0"/>
                  </a:rPr>
                  <a:t>D</a:t>
                </a:r>
                <a:r>
                  <a:rPr lang="de-DE" sz="1800" baseline="30000" dirty="0">
                    <a:solidFill>
                      <a:srgbClr val="000000"/>
                    </a:solidFill>
                    <a:latin typeface="Cambria Math" pitchFamily="18" charset="0"/>
                    <a:ea typeface="Cambria Math" pitchFamily="18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de-DE" sz="1800">
                        <a:solidFill>
                          <a:srgbClr val="000000"/>
                        </a:solidFill>
                        <a:latin typeface="Cambria Math" pitchFamily="18" charset="0"/>
                        <a:ea typeface="Cambria Math" pitchFamily="18" charset="0"/>
                      </a:rPr>
                      <m:t> </m:t>
                    </m:r>
                    <m:r>
                      <a:rPr lang="de-DE" sz="1800" i="1">
                        <a:solidFill>
                          <a:srgbClr val="000000"/>
                        </a:solidFill>
                        <a:latin typeface="Cambria Math" pitchFamily="18" charset="0"/>
                        <a:ea typeface="Cambria Math" pitchFamily="18" charset="0"/>
                      </a:rPr>
                      <m:t>⊆</m:t>
                    </m:r>
                  </m:oMath>
                </a14:m>
                <a:r>
                  <a:rPr lang="de-DE" sz="1800" dirty="0">
                    <a:solidFill>
                      <a:srgbClr val="000000"/>
                    </a:solidFill>
                    <a:latin typeface="Cambria Math" pitchFamily="18" charset="0"/>
                    <a:ea typeface="Cambria Math" pitchFamily="18" charset="0"/>
                  </a:rPr>
                  <a:t> D</a:t>
                </a:r>
                <a:r>
                  <a:rPr lang="de-DE" sz="1800" baseline="30000" dirty="0">
                    <a:solidFill>
                      <a:srgbClr val="000000"/>
                    </a:solidFill>
                    <a:latin typeface="Cambria Math" pitchFamily="18" charset="0"/>
                    <a:ea typeface="Cambria Math" pitchFamily="18" charset="0"/>
                  </a:rPr>
                  <a:t>i</a:t>
                </a:r>
                <a:r>
                  <a:rPr lang="de-DE" sz="1800" dirty="0">
                    <a:solidFill>
                      <a:srgbClr val="000000"/>
                    </a:solidFill>
                    <a:latin typeface="Cambria Math" pitchFamily="18" charset="0"/>
                    <a:ea typeface="Cambria Math" pitchFamily="18" charset="0"/>
                  </a:rPr>
                  <a:t>    </a:t>
                </a:r>
              </a:p>
              <a:p>
                <a:pPr lvl="0" eaLnBrk="0" hangingPunct="0"/>
                <a:endParaRPr lang="en-GB" sz="1800" kern="0" dirty="0">
                  <a:solidFill>
                    <a:srgbClr val="000000"/>
                  </a:solidFill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11" name="Abgerundetes Rechteck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1800" y="3276600"/>
                <a:ext cx="8166100" cy="1270000"/>
              </a:xfrm>
              <a:prstGeom prst="round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31243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QC-QC </a:t>
            </a:r>
            <a:r>
              <a:rPr lang="de-DE" dirty="0" err="1"/>
              <a:t>and</a:t>
            </a:r>
            <a:r>
              <a:rPr lang="de-DE" dirty="0"/>
              <a:t> Query </a:t>
            </a:r>
            <a:r>
              <a:rPr lang="de-DE" dirty="0" err="1"/>
              <a:t>Determinacy</a:t>
            </a:r>
            <a:r>
              <a:rPr lang="de-DE" dirty="0"/>
              <a:t> (</a:t>
            </a:r>
            <a:r>
              <a:rPr lang="de-DE" dirty="0" err="1"/>
              <a:t>Cntd</a:t>
            </a:r>
            <a:r>
              <a:rPr lang="de-DE" dirty="0"/>
              <a:t>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05800" cy="4800600"/>
          </a:xfrm>
        </p:spPr>
        <p:txBody>
          <a:bodyPr/>
          <a:lstStyle/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r>
              <a:rPr lang="en-GB" sz="1800" dirty="0" smtClean="0"/>
              <a:t>However</a:t>
            </a:r>
            <a:r>
              <a:rPr lang="en-GB" sz="1800" dirty="0"/>
              <a:t>:</a:t>
            </a:r>
          </a:p>
          <a:p>
            <a:pPr lvl="1"/>
            <a:r>
              <a:rPr lang="en-GB" sz="1800" dirty="0"/>
              <a:t>Decidability of determinacy for conj. queries is open (</a:t>
            </a:r>
            <a:r>
              <a:rPr lang="en-GB" sz="1800" dirty="0" err="1"/>
              <a:t>Segoufin</a:t>
            </a:r>
            <a:r>
              <a:rPr lang="en-GB" sz="1800" dirty="0"/>
              <a:t>/</a:t>
            </a:r>
            <a:r>
              <a:rPr lang="en-GB" sz="1800" dirty="0" err="1"/>
              <a:t>Vianu</a:t>
            </a:r>
            <a:r>
              <a:rPr lang="en-GB" sz="1800" dirty="0"/>
              <a:t> ‘05)</a:t>
            </a:r>
          </a:p>
          <a:p>
            <a:pPr lvl="1"/>
            <a:r>
              <a:rPr lang="en-GB" sz="1800" dirty="0"/>
              <a:t>Necessity of determinacy for QC-QC entailment is open</a:t>
            </a:r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30.08.2011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Completeness of Queries over Incomplete Databases</a:t>
            </a:r>
            <a:endParaRPr lang="en-GB">
              <a:latin typeface="Impact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AD13C4-5D9B-4210-98D0-C0EDA036A409}" type="slidenum">
              <a:rPr lang="en-GB" smtClean="0"/>
              <a:pPr>
                <a:defRPr/>
              </a:pPr>
              <a:t>29</a:t>
            </a:fld>
            <a:endParaRPr lang="en-GB">
              <a:latin typeface="Impact" pitchFamily="34" charset="0"/>
            </a:endParaRPr>
          </a:p>
        </p:txBody>
      </p:sp>
      <p:sp>
        <p:nvSpPr>
          <p:cNvPr id="8" name="Abgerundetes Rechteck 7"/>
          <p:cNvSpPr/>
          <p:nvPr/>
        </p:nvSpPr>
        <p:spPr bwMode="auto">
          <a:xfrm>
            <a:off x="431800" y="4165600"/>
            <a:ext cx="8166100" cy="74930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GB" sz="1800" dirty="0">
                <a:solidFill>
                  <a:schemeClr val="bg2">
                    <a:lumMod val="25000"/>
                  </a:schemeClr>
                </a:solidFill>
              </a:rPr>
              <a:t>Theorem</a:t>
            </a:r>
            <a:r>
              <a:rPr lang="en-GB" sz="1800" dirty="0"/>
              <a:t>: For </a:t>
            </a:r>
            <a:r>
              <a:rPr lang="en-GB" sz="1800" dirty="0" err="1">
                <a:solidFill>
                  <a:srgbClr val="FF0000"/>
                </a:solidFill>
              </a:rPr>
              <a:t>boolean</a:t>
            </a:r>
            <a:r>
              <a:rPr lang="en-GB" sz="1800" dirty="0">
                <a:solidFill>
                  <a:srgbClr val="FF0000"/>
                </a:solidFill>
              </a:rPr>
              <a:t> queries</a:t>
            </a:r>
            <a:r>
              <a:rPr lang="en-GB" sz="1800" dirty="0"/>
              <a:t>, existence of </a:t>
            </a:r>
            <a:r>
              <a:rPr lang="en-GB" sz="1800" dirty="0">
                <a:solidFill>
                  <a:srgbClr val="0000FF"/>
                </a:solidFill>
              </a:rPr>
              <a:t>rewritings</a:t>
            </a:r>
            <a:r>
              <a:rPr lang="en-GB" sz="1800" dirty="0"/>
              <a:t>, </a:t>
            </a:r>
            <a:r>
              <a:rPr lang="en-GB" sz="1800" dirty="0">
                <a:solidFill>
                  <a:srgbClr val="0000FF"/>
                </a:solidFill>
              </a:rPr>
              <a:t>determinacy</a:t>
            </a:r>
            <a:r>
              <a:rPr lang="en-GB" sz="1800" dirty="0"/>
              <a:t> and </a:t>
            </a:r>
            <a:r>
              <a:rPr lang="en-GB" sz="1800" dirty="0" smtClean="0"/>
              <a:t>     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0000FF"/>
                </a:solidFill>
              </a:rPr>
              <a:t> </a:t>
            </a:r>
            <a:r>
              <a:rPr lang="en-GB" sz="1800" dirty="0" smtClean="0">
                <a:solidFill>
                  <a:srgbClr val="0000FF"/>
                </a:solidFill>
              </a:rPr>
              <a:t>                QC-QC </a:t>
            </a:r>
            <a:r>
              <a:rPr lang="en-GB" sz="1800" dirty="0">
                <a:solidFill>
                  <a:srgbClr val="0000FF"/>
                </a:solidFill>
              </a:rPr>
              <a:t>entailment </a:t>
            </a:r>
            <a:r>
              <a:rPr lang="en-GB" sz="1800" dirty="0"/>
              <a:t>coincide</a:t>
            </a:r>
          </a:p>
        </p:txBody>
      </p:sp>
    </p:spTree>
    <p:extLst>
      <p:ext uri="{BB962C8B-B14F-4D97-AF65-F5344CB8AC3E}">
        <p14:creationId xmlns:p14="http://schemas.microsoft.com/office/powerpoint/2010/main" val="4483590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488680" cy="723900"/>
          </a:xfrm>
        </p:spPr>
        <p:txBody>
          <a:bodyPr/>
          <a:lstStyle/>
          <a:p>
            <a:r>
              <a:rPr lang="en-GB" dirty="0" smtClean="0"/>
              <a:t>Bolzano is in the Province of South Tyrol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   Autonomous, trilingual province in the north of Italy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30.08.2011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Completeness of Queries over Incomplete Databases</a:t>
            </a:r>
            <a:endParaRPr lang="en-GB">
              <a:latin typeface="Impact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AD13C4-5D9B-4210-98D0-C0EDA036A409}" type="slidenum">
              <a:rPr lang="en-GB" smtClean="0"/>
              <a:pPr>
                <a:defRPr/>
              </a:pPr>
              <a:t>3</a:t>
            </a:fld>
            <a:endParaRPr lang="en-GB">
              <a:latin typeface="Impact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4354320" y="1247097"/>
            <a:ext cx="3800520" cy="276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33400" y="1353598"/>
            <a:ext cx="3036239" cy="338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Legende mit Linie 1 9"/>
          <p:cNvSpPr/>
          <p:nvPr/>
        </p:nvSpPr>
        <p:spPr bwMode="auto">
          <a:xfrm>
            <a:off x="7169150" y="3436398"/>
            <a:ext cx="1358900" cy="463249"/>
          </a:xfrm>
          <a:prstGeom prst="borderCallout1">
            <a:avLst>
              <a:gd name="adj1" fmla="val 40682"/>
              <a:gd name="adj2" fmla="val -1791"/>
              <a:gd name="adj3" fmla="val -65699"/>
              <a:gd name="adj4" fmla="val -76651"/>
            </a:avLst>
          </a:prstGeom>
          <a:ln>
            <a:solidFill>
              <a:srgbClr val="000000"/>
            </a:solidFill>
            <a:headEnd type="none" w="med" len="med"/>
            <a:tailEnd type="triangl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de-D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Times New Roman" pitchFamily="18" charset="0"/>
              </a:rPr>
              <a:t>Bolzano</a:t>
            </a:r>
            <a:endParaRPr kumimoji="1" lang="de-DE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Times New Roman" pitchFamily="18" charset="0"/>
            </a:endParaRPr>
          </a:p>
        </p:txBody>
      </p:sp>
      <p:cxnSp>
        <p:nvCxnSpPr>
          <p:cNvPr id="12" name="Gerade Verbindung 11"/>
          <p:cNvCxnSpPr/>
          <p:nvPr/>
        </p:nvCxnSpPr>
        <p:spPr bwMode="auto">
          <a:xfrm flipH="1" flipV="1">
            <a:off x="1651000" y="1689100"/>
            <a:ext cx="4203700" cy="2108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4" name="Gerade Verbindung 13"/>
          <p:cNvCxnSpPr/>
          <p:nvPr/>
        </p:nvCxnSpPr>
        <p:spPr bwMode="auto">
          <a:xfrm flipH="1" flipV="1">
            <a:off x="1854200" y="1435100"/>
            <a:ext cx="5702300" cy="5601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54036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9100" y="254000"/>
            <a:ext cx="8496300" cy="723900"/>
          </a:xfrm>
        </p:spPr>
        <p:txBody>
          <a:bodyPr/>
          <a:lstStyle/>
          <a:p>
            <a:r>
              <a:rPr lang="en-GB" sz="2800" dirty="0" smtClean="0"/>
              <a:t>Where Can Completeness Statements Come From?</a:t>
            </a:r>
            <a:endParaRPr lang="en-GB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dirty="0" smtClean="0"/>
              <a:t>Any conclusion only as correct as the statements it is derived from</a:t>
            </a:r>
          </a:p>
          <a:p>
            <a:pPr marL="0" indent="0">
              <a:buNone/>
            </a:pPr>
            <a:r>
              <a:rPr lang="en-GB" sz="2000" dirty="0" smtClean="0"/>
              <a:t>~&gt; On which basis can someone give a completeness statement?</a:t>
            </a:r>
          </a:p>
          <a:p>
            <a:pPr marL="0" indent="0">
              <a:buNone/>
            </a:pPr>
            <a:endParaRPr lang="en-GB" sz="2000" dirty="0" smtClean="0"/>
          </a:p>
          <a:p>
            <a:pPr lvl="1">
              <a:buFont typeface="Symbol" pitchFamily="18" charset="2"/>
              <a:buChar char="-"/>
            </a:pPr>
            <a:r>
              <a:rPr lang="en-GB" sz="2000" dirty="0" smtClean="0"/>
              <a:t>Someone </a:t>
            </a:r>
            <a:r>
              <a:rPr lang="en-GB" sz="2000" dirty="0" smtClean="0">
                <a:solidFill>
                  <a:srgbClr val="0000FF"/>
                </a:solidFill>
              </a:rPr>
              <a:t>knows</a:t>
            </a:r>
            <a:r>
              <a:rPr lang="en-GB" sz="2000" dirty="0" smtClean="0"/>
              <a:t> some </a:t>
            </a:r>
            <a:r>
              <a:rPr lang="en-GB" sz="2000" dirty="0" smtClean="0">
                <a:solidFill>
                  <a:srgbClr val="0000FF"/>
                </a:solidFill>
              </a:rPr>
              <a:t>part of the real world</a:t>
            </a:r>
          </a:p>
          <a:p>
            <a:pPr marL="457200" lvl="1" indent="0">
              <a:buNone/>
            </a:pPr>
            <a:r>
              <a:rPr lang="en-GB" sz="2000" i="1" dirty="0">
                <a:solidFill>
                  <a:srgbClr val="339933"/>
                </a:solidFill>
              </a:rPr>
              <a:t>	</a:t>
            </a:r>
            <a:r>
              <a:rPr lang="en-GB" sz="2000" i="1" dirty="0" smtClean="0">
                <a:solidFill>
                  <a:srgbClr val="339933"/>
                </a:solidFill>
              </a:rPr>
              <a:t>E.g., a class teacher knows all his students</a:t>
            </a:r>
          </a:p>
          <a:p>
            <a:pPr marL="457200" lvl="1" indent="0">
              <a:buNone/>
            </a:pPr>
            <a:endParaRPr lang="en-GB" sz="2000" dirty="0"/>
          </a:p>
          <a:p>
            <a:pPr lvl="1"/>
            <a:r>
              <a:rPr lang="en-GB" sz="2000" dirty="0" smtClean="0"/>
              <a:t>The method of </a:t>
            </a:r>
            <a:r>
              <a:rPr lang="en-GB" sz="2000" dirty="0" smtClean="0">
                <a:solidFill>
                  <a:srgbClr val="0000FF"/>
                </a:solidFill>
              </a:rPr>
              <a:t>data collection </a:t>
            </a:r>
            <a:r>
              <a:rPr lang="en-GB" sz="2000" dirty="0" smtClean="0"/>
              <a:t>is known to be </a:t>
            </a:r>
            <a:r>
              <a:rPr lang="en-GB" sz="2000" dirty="0" smtClean="0">
                <a:solidFill>
                  <a:srgbClr val="0000FF"/>
                </a:solidFill>
              </a:rPr>
              <a:t>complete</a:t>
            </a:r>
          </a:p>
          <a:p>
            <a:pPr marL="457200" lvl="1" indent="0">
              <a:buNone/>
            </a:pPr>
            <a:r>
              <a:rPr lang="en-GB" sz="2000" i="1" dirty="0" smtClean="0">
                <a:solidFill>
                  <a:srgbClr val="339933"/>
                </a:solidFill>
              </a:rPr>
              <a:t>	E.g., at the deadline for enrolment all forms must be present</a:t>
            </a:r>
            <a:endParaRPr lang="en-GB" sz="2000" i="1" dirty="0">
              <a:solidFill>
                <a:srgbClr val="339933"/>
              </a:solidFill>
            </a:endParaRPr>
          </a:p>
          <a:p>
            <a:pPr lvl="1"/>
            <a:endParaRPr lang="en-GB" sz="2000" dirty="0" smtClean="0"/>
          </a:p>
          <a:p>
            <a:pPr lvl="1"/>
            <a:r>
              <a:rPr lang="en-GB" sz="2000" dirty="0" smtClean="0">
                <a:solidFill>
                  <a:srgbClr val="0000FF"/>
                </a:solidFill>
              </a:rPr>
              <a:t>Cardinalities</a:t>
            </a:r>
            <a:r>
              <a:rPr lang="en-GB" sz="2000" dirty="0" smtClean="0"/>
              <a:t> of parts of the real world </a:t>
            </a:r>
            <a:r>
              <a:rPr lang="en-GB" sz="2000" dirty="0" smtClean="0">
                <a:solidFill>
                  <a:srgbClr val="0000FF"/>
                </a:solidFill>
              </a:rPr>
              <a:t>are</a:t>
            </a:r>
            <a:r>
              <a:rPr lang="en-GB" sz="2000" dirty="0" smtClean="0"/>
              <a:t> </a:t>
            </a:r>
            <a:r>
              <a:rPr lang="en-GB" sz="2000" dirty="0" smtClean="0">
                <a:solidFill>
                  <a:srgbClr val="0000FF"/>
                </a:solidFill>
              </a:rPr>
              <a:t>known</a:t>
            </a:r>
            <a:r>
              <a:rPr lang="en-GB" sz="2000" dirty="0" smtClean="0"/>
              <a:t> and </a:t>
            </a:r>
            <a:r>
              <a:rPr lang="en-GB" sz="2000" dirty="0" smtClean="0">
                <a:solidFill>
                  <a:srgbClr val="0000FF"/>
                </a:solidFill>
              </a:rPr>
              <a:t>the method of data collection </a:t>
            </a:r>
            <a:r>
              <a:rPr lang="en-GB" sz="2000" dirty="0" smtClean="0"/>
              <a:t>is </a:t>
            </a:r>
            <a:r>
              <a:rPr lang="en-GB" sz="2000" dirty="0" smtClean="0">
                <a:solidFill>
                  <a:srgbClr val="0000FF"/>
                </a:solidFill>
              </a:rPr>
              <a:t>correct </a:t>
            </a:r>
          </a:p>
          <a:p>
            <a:pPr marL="457200" lvl="1" indent="0">
              <a:buNone/>
            </a:pPr>
            <a:r>
              <a:rPr lang="en-GB" sz="2000" dirty="0"/>
              <a:t>	</a:t>
            </a:r>
            <a:r>
              <a:rPr lang="en-GB" sz="2000" i="1" dirty="0" smtClean="0">
                <a:solidFill>
                  <a:srgbClr val="339933"/>
                </a:solidFill>
              </a:rPr>
              <a:t>E.g., no </a:t>
            </a:r>
            <a:r>
              <a:rPr lang="en-GB" sz="2000" i="1" dirty="0" err="1" smtClean="0">
                <a:solidFill>
                  <a:srgbClr val="339933"/>
                </a:solidFill>
              </a:rPr>
              <a:t>nonexisting</a:t>
            </a:r>
            <a:r>
              <a:rPr lang="en-GB" sz="2000" i="1" dirty="0" smtClean="0">
                <a:solidFill>
                  <a:srgbClr val="339933"/>
                </a:solidFill>
              </a:rPr>
              <a:t> schools are registered and the number of    </a:t>
            </a:r>
          </a:p>
          <a:p>
            <a:pPr marL="457200" lvl="1" indent="0">
              <a:buNone/>
            </a:pPr>
            <a:r>
              <a:rPr lang="en-GB" sz="2000" i="1" dirty="0">
                <a:solidFill>
                  <a:srgbClr val="339933"/>
                </a:solidFill>
              </a:rPr>
              <a:t> </a:t>
            </a:r>
            <a:r>
              <a:rPr lang="en-GB" sz="2000" i="1" dirty="0" smtClean="0">
                <a:solidFill>
                  <a:srgbClr val="339933"/>
                </a:solidFill>
              </a:rPr>
              <a:t>                schools in South Tyrol is known</a:t>
            </a:r>
            <a:endParaRPr lang="en-GB" sz="2000" i="1" dirty="0">
              <a:solidFill>
                <a:srgbClr val="339933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30.08.2011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Completeness of Queries over Incomplete Databases</a:t>
            </a:r>
            <a:endParaRPr lang="en-GB">
              <a:latin typeface="Impact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AD13C4-5D9B-4210-98D0-C0EDA036A409}" type="slidenum">
              <a:rPr lang="en-GB" smtClean="0"/>
              <a:pPr>
                <a:defRPr/>
              </a:pPr>
              <a:t>30</a:t>
            </a:fld>
            <a:endParaRPr lang="en-GB"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5409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Conclusion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346200"/>
            <a:ext cx="8432800" cy="4800600"/>
          </a:xfrm>
        </p:spPr>
        <p:txBody>
          <a:bodyPr/>
          <a:lstStyle/>
          <a:p>
            <a:pPr lvl="0"/>
            <a:r>
              <a:rPr lang="de-DE" sz="2000" dirty="0" smtClean="0"/>
              <a:t>Framework </a:t>
            </a:r>
            <a:r>
              <a:rPr lang="de-DE" sz="2000" dirty="0" err="1" smtClean="0"/>
              <a:t>for</a:t>
            </a:r>
            <a:r>
              <a:rPr lang="de-DE" sz="2000" dirty="0" smtClean="0"/>
              <a:t> </a:t>
            </a:r>
            <a:r>
              <a:rPr lang="de-DE" sz="2000" dirty="0" err="1" smtClean="0">
                <a:solidFill>
                  <a:srgbClr val="0000FF"/>
                </a:solidFill>
              </a:rPr>
              <a:t>modelling</a:t>
            </a:r>
            <a:r>
              <a:rPr lang="de-DE" sz="2000" dirty="0" smtClean="0">
                <a:solidFill>
                  <a:srgbClr val="0000FF"/>
                </a:solidFill>
              </a:rPr>
              <a:t> </a:t>
            </a:r>
            <a:r>
              <a:rPr lang="de-DE" sz="2000" dirty="0" err="1" smtClean="0">
                <a:solidFill>
                  <a:srgbClr val="0000FF"/>
                </a:solidFill>
              </a:rPr>
              <a:t>completeness</a:t>
            </a:r>
            <a:endParaRPr lang="de-DE" sz="2000" dirty="0" smtClean="0">
              <a:solidFill>
                <a:srgbClr val="0000FF"/>
              </a:solidFill>
            </a:endParaRPr>
          </a:p>
          <a:p>
            <a:pPr lvl="1"/>
            <a:r>
              <a:rPr lang="de-DE" sz="2000" dirty="0" err="1" smtClean="0"/>
              <a:t>query</a:t>
            </a:r>
            <a:r>
              <a:rPr lang="de-DE" sz="2000" dirty="0" smtClean="0"/>
              <a:t> </a:t>
            </a:r>
            <a:r>
              <a:rPr lang="de-DE" sz="2000" dirty="0" err="1" smtClean="0"/>
              <a:t>answers</a:t>
            </a:r>
            <a:r>
              <a:rPr lang="de-DE" sz="2000" dirty="0" smtClean="0"/>
              <a:t> (</a:t>
            </a:r>
            <a:r>
              <a:rPr lang="de-DE" sz="2000" dirty="0" err="1" smtClean="0"/>
              <a:t>Motro</a:t>
            </a:r>
            <a:r>
              <a:rPr lang="de-DE" sz="2000" dirty="0" smtClean="0"/>
              <a:t>: </a:t>
            </a:r>
            <a:r>
              <a:rPr lang="de-DE" sz="2000" dirty="0" smtClean="0">
                <a:solidFill>
                  <a:srgbClr val="339933"/>
                </a:solidFill>
              </a:rPr>
              <a:t>QC </a:t>
            </a:r>
            <a:r>
              <a:rPr lang="de-DE" sz="2000" dirty="0" err="1" smtClean="0">
                <a:solidFill>
                  <a:srgbClr val="339933"/>
                </a:solidFill>
              </a:rPr>
              <a:t>statements</a:t>
            </a:r>
            <a:r>
              <a:rPr lang="de-DE" sz="2000" dirty="0" smtClean="0"/>
              <a:t>)</a:t>
            </a:r>
          </a:p>
          <a:p>
            <a:pPr lvl="1"/>
            <a:r>
              <a:rPr lang="de-DE" sz="2000" dirty="0" err="1" smtClean="0"/>
              <a:t>parts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databases</a:t>
            </a:r>
            <a:r>
              <a:rPr lang="de-DE" sz="2000" dirty="0" smtClean="0"/>
              <a:t> (Levy: </a:t>
            </a:r>
            <a:r>
              <a:rPr lang="de-DE" sz="2000" dirty="0" smtClean="0">
                <a:solidFill>
                  <a:srgbClr val="339933"/>
                </a:solidFill>
              </a:rPr>
              <a:t>TC </a:t>
            </a:r>
            <a:r>
              <a:rPr lang="de-DE" sz="2000" dirty="0" err="1" smtClean="0">
                <a:solidFill>
                  <a:srgbClr val="339933"/>
                </a:solidFill>
              </a:rPr>
              <a:t>statements</a:t>
            </a:r>
            <a:r>
              <a:rPr lang="de-DE" sz="2000" dirty="0" smtClean="0"/>
              <a:t>)</a:t>
            </a:r>
          </a:p>
          <a:p>
            <a:pPr lvl="1"/>
            <a:endParaRPr lang="de-DE" sz="1100" dirty="0" smtClean="0"/>
          </a:p>
          <a:p>
            <a:r>
              <a:rPr lang="de-DE" sz="2000" dirty="0" err="1" smtClean="0"/>
              <a:t>Reasoning</a:t>
            </a:r>
            <a:endParaRPr lang="de-DE" sz="2000" dirty="0" smtClean="0"/>
          </a:p>
          <a:p>
            <a:pPr lvl="1"/>
            <a:r>
              <a:rPr lang="de-DE" sz="2000" dirty="0" err="1" smtClean="0">
                <a:solidFill>
                  <a:srgbClr val="0000FF"/>
                </a:solidFill>
              </a:rPr>
              <a:t>Complexity</a:t>
            </a:r>
            <a:r>
              <a:rPr lang="de-DE" sz="2000" dirty="0" smtClean="0">
                <a:solidFill>
                  <a:srgbClr val="0000FF"/>
                </a:solidFill>
              </a:rPr>
              <a:t> </a:t>
            </a:r>
            <a:r>
              <a:rPr lang="de-DE" sz="2000" dirty="0" err="1" smtClean="0">
                <a:solidFill>
                  <a:srgbClr val="0000FF"/>
                </a:solidFill>
              </a:rPr>
              <a:t>analysis</a:t>
            </a:r>
            <a:r>
              <a:rPr lang="de-DE" sz="2000" dirty="0" smtClean="0">
                <a:solidFill>
                  <a:srgbClr val="0000FF"/>
                </a:solidFill>
              </a:rPr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smtClean="0">
                <a:solidFill>
                  <a:srgbClr val="0000FF"/>
                </a:solidFill>
              </a:rPr>
              <a:t>TC-TC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smtClean="0">
                <a:solidFill>
                  <a:srgbClr val="0000FF"/>
                </a:solidFill>
              </a:rPr>
              <a:t>TC-QC</a:t>
            </a:r>
          </a:p>
          <a:p>
            <a:pPr lvl="1"/>
            <a:r>
              <a:rPr lang="de-DE" sz="2000" dirty="0" smtClean="0">
                <a:solidFill>
                  <a:srgbClr val="0000FF"/>
                </a:solidFill>
              </a:rPr>
              <a:t>Connection</a:t>
            </a:r>
            <a:r>
              <a:rPr lang="de-DE" sz="2000" dirty="0" smtClean="0"/>
              <a:t> </a:t>
            </a:r>
            <a:r>
              <a:rPr lang="de-DE" sz="2000" dirty="0" err="1" smtClean="0"/>
              <a:t>between</a:t>
            </a:r>
            <a:r>
              <a:rPr lang="de-DE" sz="2000" dirty="0" smtClean="0"/>
              <a:t> </a:t>
            </a:r>
            <a:r>
              <a:rPr lang="de-DE" sz="2000" dirty="0" err="1" smtClean="0">
                <a:solidFill>
                  <a:srgbClr val="0000FF"/>
                </a:solidFill>
              </a:rPr>
              <a:t>determinacy</a:t>
            </a:r>
            <a:r>
              <a:rPr lang="de-DE" sz="2000" dirty="0" smtClean="0">
                <a:solidFill>
                  <a:srgbClr val="0000FF"/>
                </a:solidFill>
              </a:rPr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smtClean="0">
                <a:solidFill>
                  <a:srgbClr val="0000FF"/>
                </a:solidFill>
              </a:rPr>
              <a:t>QC-QC</a:t>
            </a:r>
          </a:p>
          <a:p>
            <a:pPr lvl="1"/>
            <a:r>
              <a:rPr lang="de-DE" sz="2000" dirty="0" err="1" smtClean="0"/>
              <a:t>Reasoning</a:t>
            </a:r>
            <a:r>
              <a:rPr lang="de-DE" sz="2000" dirty="0" smtClean="0"/>
              <a:t> in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presence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>
                <a:solidFill>
                  <a:srgbClr val="0000FF"/>
                </a:solidFill>
              </a:rPr>
              <a:t>instances</a:t>
            </a:r>
            <a:endParaRPr lang="de-DE" sz="2000" dirty="0" smtClean="0">
              <a:solidFill>
                <a:srgbClr val="0000FF"/>
              </a:solidFill>
            </a:endParaRPr>
          </a:p>
          <a:p>
            <a:pPr lvl="1"/>
            <a:endParaRPr lang="de-DE" sz="1100" dirty="0" smtClean="0"/>
          </a:p>
          <a:p>
            <a:r>
              <a:rPr lang="de-DE" sz="2000" dirty="0" err="1" smtClean="0"/>
              <a:t>Current</a:t>
            </a:r>
            <a:r>
              <a:rPr lang="de-DE" sz="2000" dirty="0" smtClean="0"/>
              <a:t> </a:t>
            </a:r>
            <a:r>
              <a:rPr lang="de-DE" sz="2000" dirty="0" err="1" smtClean="0"/>
              <a:t>work</a:t>
            </a:r>
            <a:endParaRPr lang="de-DE" sz="2000" dirty="0" smtClean="0"/>
          </a:p>
          <a:p>
            <a:pPr lvl="1"/>
            <a:r>
              <a:rPr lang="de-DE" sz="2000" dirty="0" smtClean="0"/>
              <a:t>Schema </a:t>
            </a:r>
            <a:r>
              <a:rPr lang="de-DE" sz="2000" dirty="0" err="1" smtClean="0"/>
              <a:t>constraints</a:t>
            </a:r>
            <a:r>
              <a:rPr lang="de-DE" sz="2000" dirty="0" smtClean="0"/>
              <a:t> (</a:t>
            </a:r>
            <a:r>
              <a:rPr lang="de-DE" sz="2000" dirty="0" err="1" smtClean="0"/>
              <a:t>keys</a:t>
            </a:r>
            <a:r>
              <a:rPr lang="de-DE" sz="2000" dirty="0" smtClean="0"/>
              <a:t>, </a:t>
            </a:r>
            <a:r>
              <a:rPr lang="de-DE" sz="2000" dirty="0" err="1" smtClean="0"/>
              <a:t>foreign</a:t>
            </a:r>
            <a:r>
              <a:rPr lang="de-DE" sz="2000" dirty="0" smtClean="0"/>
              <a:t> </a:t>
            </a:r>
            <a:r>
              <a:rPr lang="de-DE" sz="2000" dirty="0" err="1" smtClean="0"/>
              <a:t>keys</a:t>
            </a:r>
            <a:r>
              <a:rPr lang="de-DE" sz="2000" dirty="0" smtClean="0"/>
              <a:t>, finite </a:t>
            </a:r>
            <a:r>
              <a:rPr lang="de-DE" sz="2000" dirty="0" err="1" smtClean="0"/>
              <a:t>domains</a:t>
            </a:r>
            <a:r>
              <a:rPr lang="de-DE" sz="2000" dirty="0" smtClean="0"/>
              <a:t>)</a:t>
            </a:r>
          </a:p>
          <a:p>
            <a:pPr lvl="1"/>
            <a:r>
              <a:rPr lang="de-DE" sz="2000" dirty="0" smtClean="0"/>
              <a:t>Null </a:t>
            </a:r>
            <a:r>
              <a:rPr lang="de-DE" sz="2000" dirty="0" err="1" smtClean="0"/>
              <a:t>values</a:t>
            </a:r>
            <a:endParaRPr lang="de-DE" sz="2000" dirty="0" smtClean="0"/>
          </a:p>
          <a:p>
            <a:pPr lvl="1"/>
            <a:r>
              <a:rPr lang="de-DE" sz="2000" dirty="0" err="1" smtClean="0"/>
              <a:t>Prototypical</a:t>
            </a:r>
            <a:r>
              <a:rPr lang="de-DE" sz="2000" dirty="0" smtClean="0"/>
              <a:t> </a:t>
            </a:r>
            <a:r>
              <a:rPr lang="de-DE" sz="2000" dirty="0" err="1" smtClean="0"/>
              <a:t>implementation</a:t>
            </a:r>
            <a:endParaRPr lang="de-DE" sz="2000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30.08.2011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Completeness of Queries over Incomplete Databases</a:t>
            </a:r>
            <a:endParaRPr lang="en-GB" dirty="0">
              <a:latin typeface="Impact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AD13C4-5D9B-4210-98D0-C0EDA036A409}" type="slidenum">
              <a:rPr lang="en-GB" smtClean="0"/>
              <a:pPr>
                <a:defRPr/>
              </a:pPr>
              <a:t>31</a:t>
            </a:fld>
            <a:endParaRPr lang="en-GB"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1384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School Data in South Tyrol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err="1" smtClean="0"/>
              <a:t>Decentrally</a:t>
            </a:r>
            <a:r>
              <a:rPr lang="en-GB" dirty="0" smtClean="0"/>
              <a:t> maintained database		  Statistical reports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30.08.2011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Completeness of Queries over Incomplete Databases</a:t>
            </a:r>
            <a:endParaRPr lang="en-GB">
              <a:latin typeface="Impact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AD13C4-5D9B-4210-98D0-C0EDA036A409}" type="slidenum">
              <a:rPr lang="en-GB" smtClean="0"/>
              <a:pPr>
                <a:defRPr/>
              </a:pPr>
              <a:t>4</a:t>
            </a:fld>
            <a:endParaRPr lang="en-GB">
              <a:latin typeface="Impact" pitchFamily="34" charset="0"/>
            </a:endParaRPr>
          </a:p>
        </p:txBody>
      </p:sp>
      <p:sp>
        <p:nvSpPr>
          <p:cNvPr id="30" name="Freihandform 29"/>
          <p:cNvSpPr>
            <a:spLocks/>
          </p:cNvSpPr>
          <p:nvPr/>
        </p:nvSpPr>
        <p:spPr>
          <a:xfrm>
            <a:off x="1752541" y="2934122"/>
            <a:ext cx="971677" cy="825647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0"/>
              <a:gd name="f7" fmla="val 21600"/>
              <a:gd name="f8" fmla="val 3400"/>
              <a:gd name="f9" fmla="+- 21600 0 10800"/>
              <a:gd name="f10" fmla="+- 3400 0 0"/>
              <a:gd name="f11" fmla="val 18200"/>
              <a:gd name="f12" fmla="+- 0 0 10800"/>
              <a:gd name="f13" fmla="+- 18200 0 21600"/>
              <a:gd name="f14" fmla="+- 3400 0 6800"/>
              <a:gd name="f15" fmla="+- 0 0 0"/>
              <a:gd name="f16" fmla="*/ f4 1 21600"/>
              <a:gd name="f17" fmla="*/ f5 1 21600"/>
              <a:gd name="f18" fmla="+- 10800 0 f6"/>
              <a:gd name="f19" fmla="+- 0 0 f8"/>
              <a:gd name="f20" fmla="+- 0 0 f1"/>
              <a:gd name="f21" fmla="abs f9"/>
              <a:gd name="f22" fmla="abs f10"/>
              <a:gd name="f23" fmla="?: f9 f2 f1"/>
              <a:gd name="f24" fmla="?: f9 f1 f2"/>
              <a:gd name="f25" fmla="+- 10800 0 f7"/>
              <a:gd name="f26" fmla="+- 21600 0 f11"/>
              <a:gd name="f27" fmla="abs f12"/>
              <a:gd name="f28" fmla="abs f13"/>
              <a:gd name="f29" fmla="?: f12 f2 f1"/>
              <a:gd name="f30" fmla="?: f12 f1 f2"/>
              <a:gd name="f31" fmla="+- 6800 0 f8"/>
              <a:gd name="f32" fmla="abs f14"/>
              <a:gd name="f33" fmla="*/ f15 f0 1"/>
              <a:gd name="f34" fmla="*/ 0 f16 1"/>
              <a:gd name="f35" fmla="*/ 21600 f16 1"/>
              <a:gd name="f36" fmla="*/ 18200 f17 1"/>
              <a:gd name="f37" fmla="*/ 6800 f17 1"/>
              <a:gd name="f38" fmla="abs f18"/>
              <a:gd name="f39" fmla="abs f19"/>
              <a:gd name="f40" fmla="?: f18 f20 f1"/>
              <a:gd name="f41" fmla="?: f18 f1 f20"/>
              <a:gd name="f42" fmla="?: f19 0 f0"/>
              <a:gd name="f43" fmla="?: f19 f0 0"/>
              <a:gd name="f44" fmla="?: f9 f20 f1"/>
              <a:gd name="f45" fmla="?: f9 f1 f20"/>
              <a:gd name="f46" fmla="?: f9 f24 f23"/>
              <a:gd name="f47" fmla="?: f9 f23 f24"/>
              <a:gd name="f48" fmla="abs f25"/>
              <a:gd name="f49" fmla="abs f26"/>
              <a:gd name="f50" fmla="?: f25 f20 f1"/>
              <a:gd name="f51" fmla="?: f25 f1 f20"/>
              <a:gd name="f52" fmla="?: f26 0 f0"/>
              <a:gd name="f53" fmla="?: f26 f0 0"/>
              <a:gd name="f54" fmla="?: f12 f20 f1"/>
              <a:gd name="f55" fmla="?: f12 f1 f20"/>
              <a:gd name="f56" fmla="?: f12 f30 f29"/>
              <a:gd name="f57" fmla="?: f12 f29 f30"/>
              <a:gd name="f58" fmla="abs f31"/>
              <a:gd name="f59" fmla="?: f31 0 f0"/>
              <a:gd name="f60" fmla="?: f31 f0 0"/>
              <a:gd name="f61" fmla="*/ 10800 f16 1"/>
              <a:gd name="f62" fmla="*/ f33 1 f3"/>
              <a:gd name="f63" fmla="*/ 0 f17 1"/>
              <a:gd name="f64" fmla="*/ 10800 f17 1"/>
              <a:gd name="f65" fmla="*/ 21600 f17 1"/>
              <a:gd name="f66" fmla="?: f18 f43 f42"/>
              <a:gd name="f67" fmla="?: f18 f42 f43"/>
              <a:gd name="f68" fmla="?: f19 f40 f41"/>
              <a:gd name="f69" fmla="?: f10 f47 f46"/>
              <a:gd name="f70" fmla="?: f10 f45 f44"/>
              <a:gd name="f71" fmla="?: f25 f53 f52"/>
              <a:gd name="f72" fmla="?: f25 f52 f53"/>
              <a:gd name="f73" fmla="?: f26 f50 f51"/>
              <a:gd name="f74" fmla="?: f13 f57 f56"/>
              <a:gd name="f75" fmla="?: f13 f55 f54"/>
              <a:gd name="f76" fmla="?: f18 f60 f59"/>
              <a:gd name="f77" fmla="?: f18 f59 f60"/>
              <a:gd name="f78" fmla="?: f31 f40 f41"/>
              <a:gd name="f79" fmla="?: f14 f47 f46"/>
              <a:gd name="f80" fmla="?: f14 f45 f44"/>
              <a:gd name="f81" fmla="+- f62 0 f1"/>
              <a:gd name="f82" fmla="?: f19 f66 f67"/>
              <a:gd name="f83" fmla="?: f26 f71 f72"/>
              <a:gd name="f84" fmla="?: f31 f76 f7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81">
                <a:pos x="f61" y="f37"/>
              </a:cxn>
              <a:cxn ang="f81">
                <a:pos x="f61" y="f63"/>
              </a:cxn>
              <a:cxn ang="f81">
                <a:pos x="f34" y="f64"/>
              </a:cxn>
              <a:cxn ang="f81">
                <a:pos x="f61" y="f65"/>
              </a:cxn>
              <a:cxn ang="f81">
                <a:pos x="f35" y="f64"/>
              </a:cxn>
            </a:cxnLst>
            <a:rect l="f34" t="f37" r="f35" b="f36"/>
            <a:pathLst>
              <a:path w="21600" h="21600">
                <a:moveTo>
                  <a:pt x="f6" y="f8"/>
                </a:moveTo>
                <a:arcTo wR="f38" hR="f39" stAng="f82" swAng="f68"/>
                <a:arcTo wR="f21" hR="f22" stAng="f69" swAng="f70"/>
                <a:lnTo>
                  <a:pt x="f7" y="f11"/>
                </a:lnTo>
                <a:arcTo wR="f48" hR="f49" stAng="f83" swAng="f73"/>
                <a:arcTo wR="f27" hR="f28" stAng="f74" swAng="f75"/>
                <a:close/>
              </a:path>
              <a:path w="21600" h="21600">
                <a:moveTo>
                  <a:pt x="f6" y="f8"/>
                </a:moveTo>
                <a:arcTo wR="f38" hR="f58" stAng="f84" swAng="f78"/>
                <a:arcTo wR="f21" hR="f32" stAng="f79" swAng="f80"/>
              </a:path>
            </a:pathLst>
          </a:custGeom>
          <a:solidFill>
            <a:srgbClr val="99CCFF"/>
          </a:solidFill>
          <a:ln w="9360">
            <a:solidFill>
              <a:srgbClr val="000000"/>
            </a:solidFill>
            <a:prstDash val="solid"/>
            <a:round/>
          </a:ln>
        </p:spPr>
        <p:txBody>
          <a:bodyPr vert="horz" wrap="none" lIns="90000" tIns="46800" rIns="90000" bIns="468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31" name="Freihandform 30"/>
          <p:cNvSpPr>
            <a:spLocks/>
          </p:cNvSpPr>
          <p:nvPr/>
        </p:nvSpPr>
        <p:spPr>
          <a:xfrm>
            <a:off x="4776901" y="2743683"/>
            <a:ext cx="1134322" cy="50260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/>
          <a:lstStyle/>
          <a:p>
            <a:pPr marL="0" marR="0" lvl="0" indent="0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4000" b="1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Lucida Sans Unicode" pitchFamily="2"/>
                <a:cs typeface="Mangal" pitchFamily="2"/>
              </a:rPr>
              <a:t>??</a:t>
            </a:r>
          </a:p>
        </p:txBody>
      </p:sp>
      <p:sp>
        <p:nvSpPr>
          <p:cNvPr id="32" name="Freihandform 31"/>
          <p:cNvSpPr/>
          <p:nvPr/>
        </p:nvSpPr>
        <p:spPr>
          <a:xfrm>
            <a:off x="871940" y="5533900"/>
            <a:ext cx="8136720" cy="29406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/>
          <a:lstStyle/>
          <a:p>
            <a:pPr marL="0" marR="0" lvl="0" indent="0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>
                <a:solidFill>
                  <a:srgbClr val="FF0000"/>
                </a:solidFill>
              </a:defRPr>
            </a:pPr>
            <a:r>
              <a:rPr lang="de-DE" sz="2000" b="0" i="0" u="none" strike="noStrike" kern="1200" dirty="0" err="1">
                <a:ln>
                  <a:noFill/>
                </a:ln>
                <a:solidFill>
                  <a:srgbClr val="FF0000"/>
                </a:solidFill>
                <a:latin typeface="Arial" pitchFamily="18"/>
                <a:ea typeface="Lucida Sans Unicode" pitchFamily="2"/>
                <a:cs typeface="Mangal" pitchFamily="2"/>
              </a:rPr>
              <a:t>notoriously</a:t>
            </a:r>
            <a:r>
              <a:rPr lang="de-DE" sz="2000" b="0" i="0" u="none" strike="noStrike" kern="1200" dirty="0">
                <a:ln>
                  <a:noFill/>
                </a:ln>
                <a:solidFill>
                  <a:srgbClr val="FF0000"/>
                </a:solidFill>
                <a:latin typeface="Arial" pitchFamily="18"/>
                <a:ea typeface="Lucida Sans Unicode" pitchFamily="2"/>
                <a:cs typeface="Mangal" pitchFamily="2"/>
              </a:rPr>
              <a:t> </a:t>
            </a:r>
            <a:r>
              <a:rPr lang="de-DE" sz="2000" b="0" i="0" u="none" strike="noStrike" kern="1200" dirty="0" err="1" smtClean="0">
                <a:ln>
                  <a:noFill/>
                </a:ln>
                <a:solidFill>
                  <a:srgbClr val="FF0000"/>
                </a:solidFill>
                <a:latin typeface="Arial" pitchFamily="18"/>
                <a:ea typeface="Lucida Sans Unicode" pitchFamily="2"/>
                <a:cs typeface="Mangal" pitchFamily="2"/>
              </a:rPr>
              <a:t>incomplete</a:t>
            </a:r>
            <a:r>
              <a:rPr lang="de-DE" sz="2000" b="0" i="0" u="none" strike="noStrike" kern="1200" dirty="0" smtClean="0">
                <a:ln>
                  <a:noFill/>
                </a:ln>
                <a:solidFill>
                  <a:srgbClr val="FF0000"/>
                </a:solidFill>
                <a:latin typeface="Arial" pitchFamily="18"/>
                <a:ea typeface="Lucida Sans Unicode" pitchFamily="2"/>
                <a:cs typeface="Mangal" pitchFamily="2"/>
              </a:rPr>
              <a:t>         </a:t>
            </a:r>
            <a:r>
              <a:rPr lang="de-DE" sz="2000" b="0" i="0" u="none" strike="noStrike" kern="1200" dirty="0">
                <a:ln>
                  <a:noFill/>
                </a:ln>
                <a:solidFill>
                  <a:srgbClr val="FF0000"/>
                </a:solidFill>
                <a:latin typeface="Arial" pitchFamily="18"/>
                <a:ea typeface="Lucida Sans Unicode" pitchFamily="2"/>
                <a:cs typeface="Mangal" pitchFamily="2"/>
              </a:rPr>
              <a:t>		</a:t>
            </a:r>
            <a:r>
              <a:rPr lang="de-DE" sz="2000" b="0" i="0" u="none" strike="noStrike" kern="1200" dirty="0" smtClean="0">
                <a:ln>
                  <a:noFill/>
                </a:ln>
                <a:solidFill>
                  <a:srgbClr val="FF0000"/>
                </a:solidFill>
                <a:latin typeface="Arial" pitchFamily="18"/>
                <a:ea typeface="Lucida Sans Unicode" pitchFamily="2"/>
                <a:cs typeface="Mangal" pitchFamily="2"/>
              </a:rPr>
              <a:t>       </a:t>
            </a:r>
            <a:r>
              <a:rPr lang="de-DE" sz="2000" b="0" i="0" u="none" strike="noStrike" kern="1200" dirty="0" err="1" smtClean="0">
                <a:ln>
                  <a:noFill/>
                </a:ln>
                <a:solidFill>
                  <a:srgbClr val="FF0000"/>
                </a:solidFill>
                <a:latin typeface="Arial" pitchFamily="18"/>
                <a:ea typeface="Lucida Sans Unicode" pitchFamily="2"/>
                <a:cs typeface="Mangal" pitchFamily="2"/>
              </a:rPr>
              <a:t>correctness</a:t>
            </a:r>
            <a:r>
              <a:rPr lang="de-DE" sz="2000" b="0" i="0" u="none" strike="noStrike" kern="1200" dirty="0" smtClean="0">
                <a:ln>
                  <a:noFill/>
                </a:ln>
                <a:solidFill>
                  <a:srgbClr val="FF0000"/>
                </a:solidFill>
                <a:latin typeface="Arial" pitchFamily="18"/>
                <a:ea typeface="Lucida Sans Unicode" pitchFamily="2"/>
                <a:cs typeface="Mangal" pitchFamily="2"/>
              </a:rPr>
              <a:t> </a:t>
            </a:r>
            <a:r>
              <a:rPr lang="de-DE" sz="2000" b="0" i="0" u="none" strike="noStrike" kern="1200" dirty="0" err="1">
                <a:ln>
                  <a:noFill/>
                </a:ln>
                <a:solidFill>
                  <a:srgbClr val="FF0000"/>
                </a:solidFill>
                <a:latin typeface="Arial" pitchFamily="18"/>
                <a:ea typeface="Lucida Sans Unicode" pitchFamily="2"/>
                <a:cs typeface="Mangal" pitchFamily="2"/>
              </a:rPr>
              <a:t>important</a:t>
            </a:r>
            <a:endParaRPr lang="de-DE" sz="2000" b="0" i="0" u="none" strike="noStrike" kern="1200" dirty="0">
              <a:ln>
                <a:noFill/>
              </a:ln>
              <a:solidFill>
                <a:srgbClr val="FF0000"/>
              </a:solidFill>
              <a:latin typeface="Arial" pitchFamily="18"/>
              <a:ea typeface="Lucida Sans Unicode" pitchFamily="2"/>
              <a:cs typeface="Mangal" pitchFamily="2"/>
            </a:endParaRPr>
          </a:p>
        </p:txBody>
      </p:sp>
      <p:cxnSp>
        <p:nvCxnSpPr>
          <p:cNvPr id="33" name="Gerade Verbindung mit Pfeil 32"/>
          <p:cNvCxnSpPr>
            <a:cxnSpLocks/>
          </p:cNvCxnSpPr>
          <p:nvPr/>
        </p:nvCxnSpPr>
        <p:spPr>
          <a:xfrm flipH="1">
            <a:off x="1587305" y="4038608"/>
            <a:ext cx="224530" cy="269890"/>
          </a:xfrm>
          <a:prstGeom prst="straightConnector1">
            <a:avLst/>
          </a:prstGeom>
          <a:noFill/>
          <a:ln w="9360">
            <a:solidFill>
              <a:srgbClr val="000000"/>
            </a:solidFill>
            <a:prstDash val="solid"/>
            <a:round/>
          </a:ln>
        </p:spPr>
      </p:cxnSp>
      <p:cxnSp>
        <p:nvCxnSpPr>
          <p:cNvPr id="34" name="Gerade Verbindung mit Pfeil 33"/>
          <p:cNvCxnSpPr>
            <a:cxnSpLocks/>
          </p:cNvCxnSpPr>
          <p:nvPr/>
        </p:nvCxnSpPr>
        <p:spPr>
          <a:xfrm>
            <a:off x="2847665" y="3994321"/>
            <a:ext cx="346030" cy="314779"/>
          </a:xfrm>
          <a:prstGeom prst="straightConnector1">
            <a:avLst/>
          </a:prstGeom>
          <a:noFill/>
          <a:ln w="9360">
            <a:solidFill>
              <a:srgbClr val="000000"/>
            </a:solidFill>
            <a:prstDash val="solid"/>
            <a:round/>
          </a:ln>
        </p:spPr>
      </p:cxnSp>
      <p:cxnSp>
        <p:nvCxnSpPr>
          <p:cNvPr id="35" name="Gerade Verbindung mit Pfeil 34"/>
          <p:cNvCxnSpPr>
            <a:cxnSpLocks/>
          </p:cNvCxnSpPr>
          <p:nvPr/>
        </p:nvCxnSpPr>
        <p:spPr>
          <a:xfrm flipH="1">
            <a:off x="2936224" y="2690765"/>
            <a:ext cx="553391" cy="235744"/>
          </a:xfrm>
          <a:prstGeom prst="straightConnector1">
            <a:avLst/>
          </a:prstGeom>
          <a:noFill/>
          <a:ln w="9360">
            <a:solidFill>
              <a:srgbClr val="000000"/>
            </a:solidFill>
            <a:prstDash val="solid"/>
            <a:round/>
          </a:ln>
        </p:spPr>
      </p:cxnSp>
      <p:cxnSp>
        <p:nvCxnSpPr>
          <p:cNvPr id="36" name="Gerade Verbindung mit Pfeil 35"/>
          <p:cNvCxnSpPr>
            <a:cxnSpLocks/>
          </p:cNvCxnSpPr>
          <p:nvPr/>
        </p:nvCxnSpPr>
        <p:spPr>
          <a:xfrm>
            <a:off x="2130180" y="2251207"/>
            <a:ext cx="158760" cy="438711"/>
          </a:xfrm>
          <a:prstGeom prst="straightConnector1">
            <a:avLst/>
          </a:prstGeom>
          <a:noFill/>
          <a:ln w="9360">
            <a:solidFill>
              <a:srgbClr val="000000"/>
            </a:solidFill>
            <a:prstDash val="solid"/>
            <a:round/>
          </a:ln>
        </p:spPr>
      </p:cxnSp>
      <p:cxnSp>
        <p:nvCxnSpPr>
          <p:cNvPr id="37" name="Gerade Verbindung mit Pfeil 36"/>
          <p:cNvCxnSpPr>
            <a:cxnSpLocks/>
          </p:cNvCxnSpPr>
          <p:nvPr/>
        </p:nvCxnSpPr>
        <p:spPr>
          <a:xfrm>
            <a:off x="1060265" y="3100448"/>
            <a:ext cx="514510" cy="68297"/>
          </a:xfrm>
          <a:prstGeom prst="straightConnector1">
            <a:avLst/>
          </a:prstGeom>
          <a:noFill/>
          <a:ln w="9360">
            <a:solidFill>
              <a:srgbClr val="000000"/>
            </a:solidFill>
            <a:prstDash val="solid"/>
            <a:round/>
          </a:ln>
        </p:spPr>
      </p:cxnSp>
      <p:sp>
        <p:nvSpPr>
          <p:cNvPr id="38" name="Gerade Verbindung 37"/>
          <p:cNvSpPr>
            <a:spLocks/>
          </p:cNvSpPr>
          <p:nvPr/>
        </p:nvSpPr>
        <p:spPr>
          <a:xfrm flipH="1">
            <a:off x="3317461" y="3510122"/>
            <a:ext cx="2611764" cy="2472"/>
          </a:xfrm>
          <a:prstGeom prst="line">
            <a:avLst/>
          </a:prstGeom>
          <a:noFill/>
          <a:ln w="36000">
            <a:solidFill>
              <a:srgbClr val="000000"/>
            </a:solidFill>
            <a:custDash>
              <a:ds d="100000" sp="100000"/>
            </a:custDash>
            <a:round/>
            <a:headEnd type="arrow"/>
          </a:ln>
        </p:spPr>
        <p:txBody>
          <a:bodyPr vert="horz" wrap="square" lIns="90000" tIns="46800" rIns="90000" bIns="4680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grpSp>
        <p:nvGrpSpPr>
          <p:cNvPr id="54" name="Gruppieren 53"/>
          <p:cNvGrpSpPr/>
          <p:nvPr/>
        </p:nvGrpSpPr>
        <p:grpSpPr>
          <a:xfrm>
            <a:off x="6380101" y="1767323"/>
            <a:ext cx="2172598" cy="2932650"/>
            <a:chOff x="6570601" y="1754623"/>
            <a:chExt cx="2172598" cy="2932650"/>
          </a:xfrm>
        </p:grpSpPr>
        <p:pic>
          <p:nvPicPr>
            <p:cNvPr id="39" name="Grafik 38"/>
            <p:cNvPicPr>
              <a:picLocks noChangeAspect="1"/>
            </p:cNvPicPr>
            <p:nvPr/>
          </p:nvPicPr>
          <p:blipFill>
            <a:blip r:embed="rId2">
              <a:lum/>
              <a:alphaModFix/>
            </a:blip>
            <a:srcRect/>
            <a:stretch>
              <a:fillRect/>
            </a:stretch>
          </p:blipFill>
          <p:spPr>
            <a:xfrm>
              <a:off x="6570601" y="1754623"/>
              <a:ext cx="2172598" cy="18283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" name="Grafik 39"/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6683480" y="4024782"/>
              <a:ext cx="2009196" cy="66249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" name="Freihandform 40"/>
            <p:cNvSpPr/>
            <p:nvPr/>
          </p:nvSpPr>
          <p:spPr>
            <a:xfrm>
              <a:off x="6596000" y="1825542"/>
              <a:ext cx="2116200" cy="2861731"/>
            </a:xfrm>
            <a:custGeom>
              <a:avLst>
                <a:gd name="f0" fmla="val 189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10800"/>
                <a:gd name="f9" fmla="val -2147483647"/>
                <a:gd name="f10" fmla="val 2147483647"/>
                <a:gd name="f11" fmla="+- 0 0 0"/>
                <a:gd name="f12" fmla="*/ f4 1 21600"/>
                <a:gd name="f13" fmla="*/ f5 1 21600"/>
                <a:gd name="f14" fmla="pin 10800 f0 21600"/>
                <a:gd name="f15" fmla="*/ f11 f1 1"/>
                <a:gd name="f16" fmla="val f14"/>
                <a:gd name="f17" fmla="*/ f14 f12 1"/>
                <a:gd name="f18" fmla="*/ f7 f13 1"/>
                <a:gd name="f19" fmla="*/ 0 f12 1"/>
                <a:gd name="f20" fmla="*/ 21600 f12 1"/>
                <a:gd name="f21" fmla="*/ 0 f13 1"/>
                <a:gd name="f22" fmla="*/ 10800 f12 1"/>
                <a:gd name="f23" fmla="*/ f15 1 f3"/>
                <a:gd name="f24" fmla="*/ 10800 f13 1"/>
                <a:gd name="f25" fmla="*/ 21600 f13 1"/>
                <a:gd name="f26" fmla="+- 21600 0 f16"/>
                <a:gd name="f27" fmla="+- f23 0 f2"/>
                <a:gd name="f28" fmla="*/ f26 8000 1"/>
                <a:gd name="f29" fmla="*/ f26 1 2"/>
                <a:gd name="f30" fmla="*/ f26 1 4"/>
                <a:gd name="f31" fmla="*/ f26 1 7"/>
                <a:gd name="f32" fmla="*/ f26 1 16"/>
                <a:gd name="f33" fmla="*/ f28 1 10800"/>
                <a:gd name="f34" fmla="+- f16 f31 0"/>
                <a:gd name="f35" fmla="+- 21600 0 f29"/>
                <a:gd name="f36" fmla="+- f16 f32 0"/>
                <a:gd name="f37" fmla="+- 21600 0 f33"/>
                <a:gd name="f38" fmla="*/ f36 f13 1"/>
                <a:gd name="f39" fmla="+- f37 f30 0"/>
              </a:gdLst>
              <a:ahLst>
                <a:ahXY gdRefX="f0" minX="f8" maxX="f7">
                  <a:pos x="f17" y="f1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22" y="f21"/>
                </a:cxn>
                <a:cxn ang="f27">
                  <a:pos x="f19" y="f24"/>
                </a:cxn>
                <a:cxn ang="f27">
                  <a:pos x="f22" y="f25"/>
                </a:cxn>
                <a:cxn ang="f27">
                  <a:pos x="f20" y="f24"/>
                </a:cxn>
              </a:cxnLst>
              <a:rect l="f19" t="f21" r="f20" b="f38"/>
              <a:pathLst>
                <a:path w="21600" h="21600">
                  <a:moveTo>
                    <a:pt x="f6" y="f6"/>
                  </a:moveTo>
                  <a:lnTo>
                    <a:pt x="f7" y="f6"/>
                  </a:lnTo>
                  <a:lnTo>
                    <a:pt x="f7" y="f16"/>
                  </a:lnTo>
                  <a:lnTo>
                    <a:pt x="f16" y="f7"/>
                  </a:lnTo>
                  <a:lnTo>
                    <a:pt x="f6" y="f7"/>
                  </a:lnTo>
                  <a:close/>
                </a:path>
                <a:path w="21600" h="21600">
                  <a:moveTo>
                    <a:pt x="f16" y="f7"/>
                  </a:moveTo>
                  <a:lnTo>
                    <a:pt x="f37" y="f16"/>
                  </a:lnTo>
                  <a:cubicBezTo>
                    <a:pt x="f39" y="f34"/>
                    <a:pt x="f35" y="f36"/>
                    <a:pt x="f7" y="f16"/>
                  </a:cubicBezTo>
                  <a:close/>
                </a:path>
              </a:pathLst>
            </a:custGeom>
            <a:noFill/>
            <a:ln w="9360">
              <a:solidFill>
                <a:srgbClr val="000000"/>
              </a:solidFill>
              <a:prstDash val="solid"/>
              <a:round/>
            </a:ln>
          </p:spPr>
          <p:txBody>
            <a:bodyPr vert="horz" wrap="none" lIns="90000" tIns="46800" rIns="90000" bIns="468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de-DE" sz="1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endParaRPr>
            </a:p>
          </p:txBody>
        </p:sp>
      </p:grpSp>
      <p:pic>
        <p:nvPicPr>
          <p:cNvPr id="42" name="Picture 5"/>
          <p:cNvPicPr>
            <a:picLocks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457243" y="2039666"/>
            <a:ext cx="559420" cy="621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Picture 6"/>
          <p:cNvPicPr>
            <a:picLocks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469242" y="1939842"/>
            <a:ext cx="495720" cy="55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Picture 5"/>
          <p:cNvPicPr>
            <a:picLocks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28542" y="4244166"/>
            <a:ext cx="495720" cy="621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Picture 6"/>
          <p:cNvPicPr>
            <a:picLocks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1644546" y="4697042"/>
            <a:ext cx="619652" cy="5508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Freihandform 45"/>
          <p:cNvSpPr>
            <a:spLocks/>
          </p:cNvSpPr>
          <p:nvPr/>
        </p:nvSpPr>
        <p:spPr>
          <a:xfrm>
            <a:off x="564540" y="2717761"/>
            <a:ext cx="323680" cy="274848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0"/>
              <a:gd name="f7" fmla="val 21600"/>
              <a:gd name="f8" fmla="val 3400"/>
              <a:gd name="f9" fmla="+- 21600 0 10800"/>
              <a:gd name="f10" fmla="+- 3400 0 0"/>
              <a:gd name="f11" fmla="val 18200"/>
              <a:gd name="f12" fmla="+- 0 0 10800"/>
              <a:gd name="f13" fmla="+- 18200 0 21600"/>
              <a:gd name="f14" fmla="+- 3400 0 6800"/>
              <a:gd name="f15" fmla="+- 0 0 0"/>
              <a:gd name="f16" fmla="*/ f4 1 21600"/>
              <a:gd name="f17" fmla="*/ f5 1 21600"/>
              <a:gd name="f18" fmla="+- 10800 0 f6"/>
              <a:gd name="f19" fmla="+- 0 0 f8"/>
              <a:gd name="f20" fmla="+- 0 0 f1"/>
              <a:gd name="f21" fmla="abs f9"/>
              <a:gd name="f22" fmla="abs f10"/>
              <a:gd name="f23" fmla="?: f9 f2 f1"/>
              <a:gd name="f24" fmla="?: f9 f1 f2"/>
              <a:gd name="f25" fmla="+- 10800 0 f7"/>
              <a:gd name="f26" fmla="+- 21600 0 f11"/>
              <a:gd name="f27" fmla="abs f12"/>
              <a:gd name="f28" fmla="abs f13"/>
              <a:gd name="f29" fmla="?: f12 f2 f1"/>
              <a:gd name="f30" fmla="?: f12 f1 f2"/>
              <a:gd name="f31" fmla="+- 6800 0 f8"/>
              <a:gd name="f32" fmla="abs f14"/>
              <a:gd name="f33" fmla="*/ f15 f0 1"/>
              <a:gd name="f34" fmla="*/ 0 f16 1"/>
              <a:gd name="f35" fmla="*/ 21600 f16 1"/>
              <a:gd name="f36" fmla="*/ 18200 f17 1"/>
              <a:gd name="f37" fmla="*/ 6800 f17 1"/>
              <a:gd name="f38" fmla="abs f18"/>
              <a:gd name="f39" fmla="abs f19"/>
              <a:gd name="f40" fmla="?: f18 f20 f1"/>
              <a:gd name="f41" fmla="?: f18 f1 f20"/>
              <a:gd name="f42" fmla="?: f19 0 f0"/>
              <a:gd name="f43" fmla="?: f19 f0 0"/>
              <a:gd name="f44" fmla="?: f9 f20 f1"/>
              <a:gd name="f45" fmla="?: f9 f1 f20"/>
              <a:gd name="f46" fmla="?: f9 f24 f23"/>
              <a:gd name="f47" fmla="?: f9 f23 f24"/>
              <a:gd name="f48" fmla="abs f25"/>
              <a:gd name="f49" fmla="abs f26"/>
              <a:gd name="f50" fmla="?: f25 f20 f1"/>
              <a:gd name="f51" fmla="?: f25 f1 f20"/>
              <a:gd name="f52" fmla="?: f26 0 f0"/>
              <a:gd name="f53" fmla="?: f26 f0 0"/>
              <a:gd name="f54" fmla="?: f12 f20 f1"/>
              <a:gd name="f55" fmla="?: f12 f1 f20"/>
              <a:gd name="f56" fmla="?: f12 f30 f29"/>
              <a:gd name="f57" fmla="?: f12 f29 f30"/>
              <a:gd name="f58" fmla="abs f31"/>
              <a:gd name="f59" fmla="?: f31 0 f0"/>
              <a:gd name="f60" fmla="?: f31 f0 0"/>
              <a:gd name="f61" fmla="*/ 10800 f16 1"/>
              <a:gd name="f62" fmla="*/ f33 1 f3"/>
              <a:gd name="f63" fmla="*/ 0 f17 1"/>
              <a:gd name="f64" fmla="*/ 10800 f17 1"/>
              <a:gd name="f65" fmla="*/ 21600 f17 1"/>
              <a:gd name="f66" fmla="?: f18 f43 f42"/>
              <a:gd name="f67" fmla="?: f18 f42 f43"/>
              <a:gd name="f68" fmla="?: f19 f40 f41"/>
              <a:gd name="f69" fmla="?: f10 f47 f46"/>
              <a:gd name="f70" fmla="?: f10 f45 f44"/>
              <a:gd name="f71" fmla="?: f25 f53 f52"/>
              <a:gd name="f72" fmla="?: f25 f52 f53"/>
              <a:gd name="f73" fmla="?: f26 f50 f51"/>
              <a:gd name="f74" fmla="?: f13 f57 f56"/>
              <a:gd name="f75" fmla="?: f13 f55 f54"/>
              <a:gd name="f76" fmla="?: f18 f60 f59"/>
              <a:gd name="f77" fmla="?: f18 f59 f60"/>
              <a:gd name="f78" fmla="?: f31 f40 f41"/>
              <a:gd name="f79" fmla="?: f14 f47 f46"/>
              <a:gd name="f80" fmla="?: f14 f45 f44"/>
              <a:gd name="f81" fmla="+- f62 0 f1"/>
              <a:gd name="f82" fmla="?: f19 f66 f67"/>
              <a:gd name="f83" fmla="?: f26 f71 f72"/>
              <a:gd name="f84" fmla="?: f31 f76 f7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81">
                <a:pos x="f61" y="f37"/>
              </a:cxn>
              <a:cxn ang="f81">
                <a:pos x="f61" y="f63"/>
              </a:cxn>
              <a:cxn ang="f81">
                <a:pos x="f34" y="f64"/>
              </a:cxn>
              <a:cxn ang="f81">
                <a:pos x="f61" y="f65"/>
              </a:cxn>
              <a:cxn ang="f81">
                <a:pos x="f35" y="f64"/>
              </a:cxn>
            </a:cxnLst>
            <a:rect l="f34" t="f37" r="f35" b="f36"/>
            <a:pathLst>
              <a:path w="21600" h="21600">
                <a:moveTo>
                  <a:pt x="f6" y="f8"/>
                </a:moveTo>
                <a:arcTo wR="f38" hR="f39" stAng="f82" swAng="f68"/>
                <a:arcTo wR="f21" hR="f22" stAng="f69" swAng="f70"/>
                <a:lnTo>
                  <a:pt x="f7" y="f11"/>
                </a:lnTo>
                <a:arcTo wR="f48" hR="f49" stAng="f83" swAng="f73"/>
                <a:arcTo wR="f27" hR="f28" stAng="f74" swAng="f75"/>
                <a:close/>
              </a:path>
              <a:path w="21600" h="21600">
                <a:moveTo>
                  <a:pt x="f6" y="f8"/>
                </a:moveTo>
                <a:arcTo wR="f38" hR="f58" stAng="f84" swAng="f78"/>
                <a:arcTo wR="f21" hR="f32" stAng="f79" swAng="f80"/>
              </a:path>
            </a:pathLst>
          </a:custGeom>
          <a:solidFill>
            <a:srgbClr val="99CCFF"/>
          </a:solidFill>
          <a:ln w="9360">
            <a:solidFill>
              <a:srgbClr val="000000"/>
            </a:solidFill>
            <a:prstDash val="solid"/>
            <a:round/>
          </a:ln>
        </p:spPr>
        <p:txBody>
          <a:bodyPr vert="horz" wrap="none" lIns="90000" tIns="46800" rIns="90000" bIns="468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47" name="Freihandform 46"/>
          <p:cNvSpPr>
            <a:spLocks/>
          </p:cNvSpPr>
          <p:nvPr/>
        </p:nvSpPr>
        <p:spPr>
          <a:xfrm>
            <a:off x="1284900" y="4517041"/>
            <a:ext cx="323680" cy="274848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0"/>
              <a:gd name="f7" fmla="val 21600"/>
              <a:gd name="f8" fmla="val 3400"/>
              <a:gd name="f9" fmla="+- 21600 0 10800"/>
              <a:gd name="f10" fmla="+- 3400 0 0"/>
              <a:gd name="f11" fmla="val 18200"/>
              <a:gd name="f12" fmla="+- 0 0 10800"/>
              <a:gd name="f13" fmla="+- 18200 0 21600"/>
              <a:gd name="f14" fmla="+- 3400 0 6800"/>
              <a:gd name="f15" fmla="+- 0 0 0"/>
              <a:gd name="f16" fmla="*/ f4 1 21600"/>
              <a:gd name="f17" fmla="*/ f5 1 21600"/>
              <a:gd name="f18" fmla="+- 10800 0 f6"/>
              <a:gd name="f19" fmla="+- 0 0 f8"/>
              <a:gd name="f20" fmla="+- 0 0 f1"/>
              <a:gd name="f21" fmla="abs f9"/>
              <a:gd name="f22" fmla="abs f10"/>
              <a:gd name="f23" fmla="?: f9 f2 f1"/>
              <a:gd name="f24" fmla="?: f9 f1 f2"/>
              <a:gd name="f25" fmla="+- 10800 0 f7"/>
              <a:gd name="f26" fmla="+- 21600 0 f11"/>
              <a:gd name="f27" fmla="abs f12"/>
              <a:gd name="f28" fmla="abs f13"/>
              <a:gd name="f29" fmla="?: f12 f2 f1"/>
              <a:gd name="f30" fmla="?: f12 f1 f2"/>
              <a:gd name="f31" fmla="+- 6800 0 f8"/>
              <a:gd name="f32" fmla="abs f14"/>
              <a:gd name="f33" fmla="*/ f15 f0 1"/>
              <a:gd name="f34" fmla="*/ 0 f16 1"/>
              <a:gd name="f35" fmla="*/ 21600 f16 1"/>
              <a:gd name="f36" fmla="*/ 18200 f17 1"/>
              <a:gd name="f37" fmla="*/ 6800 f17 1"/>
              <a:gd name="f38" fmla="abs f18"/>
              <a:gd name="f39" fmla="abs f19"/>
              <a:gd name="f40" fmla="?: f18 f20 f1"/>
              <a:gd name="f41" fmla="?: f18 f1 f20"/>
              <a:gd name="f42" fmla="?: f19 0 f0"/>
              <a:gd name="f43" fmla="?: f19 f0 0"/>
              <a:gd name="f44" fmla="?: f9 f20 f1"/>
              <a:gd name="f45" fmla="?: f9 f1 f20"/>
              <a:gd name="f46" fmla="?: f9 f24 f23"/>
              <a:gd name="f47" fmla="?: f9 f23 f24"/>
              <a:gd name="f48" fmla="abs f25"/>
              <a:gd name="f49" fmla="abs f26"/>
              <a:gd name="f50" fmla="?: f25 f20 f1"/>
              <a:gd name="f51" fmla="?: f25 f1 f20"/>
              <a:gd name="f52" fmla="?: f26 0 f0"/>
              <a:gd name="f53" fmla="?: f26 f0 0"/>
              <a:gd name="f54" fmla="?: f12 f20 f1"/>
              <a:gd name="f55" fmla="?: f12 f1 f20"/>
              <a:gd name="f56" fmla="?: f12 f30 f29"/>
              <a:gd name="f57" fmla="?: f12 f29 f30"/>
              <a:gd name="f58" fmla="abs f31"/>
              <a:gd name="f59" fmla="?: f31 0 f0"/>
              <a:gd name="f60" fmla="?: f31 f0 0"/>
              <a:gd name="f61" fmla="*/ 10800 f16 1"/>
              <a:gd name="f62" fmla="*/ f33 1 f3"/>
              <a:gd name="f63" fmla="*/ 0 f17 1"/>
              <a:gd name="f64" fmla="*/ 10800 f17 1"/>
              <a:gd name="f65" fmla="*/ 21600 f17 1"/>
              <a:gd name="f66" fmla="?: f18 f43 f42"/>
              <a:gd name="f67" fmla="?: f18 f42 f43"/>
              <a:gd name="f68" fmla="?: f19 f40 f41"/>
              <a:gd name="f69" fmla="?: f10 f47 f46"/>
              <a:gd name="f70" fmla="?: f10 f45 f44"/>
              <a:gd name="f71" fmla="?: f25 f53 f52"/>
              <a:gd name="f72" fmla="?: f25 f52 f53"/>
              <a:gd name="f73" fmla="?: f26 f50 f51"/>
              <a:gd name="f74" fmla="?: f13 f57 f56"/>
              <a:gd name="f75" fmla="?: f13 f55 f54"/>
              <a:gd name="f76" fmla="?: f18 f60 f59"/>
              <a:gd name="f77" fmla="?: f18 f59 f60"/>
              <a:gd name="f78" fmla="?: f31 f40 f41"/>
              <a:gd name="f79" fmla="?: f14 f47 f46"/>
              <a:gd name="f80" fmla="?: f14 f45 f44"/>
              <a:gd name="f81" fmla="+- f62 0 f1"/>
              <a:gd name="f82" fmla="?: f19 f66 f67"/>
              <a:gd name="f83" fmla="?: f26 f71 f72"/>
              <a:gd name="f84" fmla="?: f31 f76 f7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81">
                <a:pos x="f61" y="f37"/>
              </a:cxn>
              <a:cxn ang="f81">
                <a:pos x="f61" y="f63"/>
              </a:cxn>
              <a:cxn ang="f81">
                <a:pos x="f34" y="f64"/>
              </a:cxn>
              <a:cxn ang="f81">
                <a:pos x="f61" y="f65"/>
              </a:cxn>
              <a:cxn ang="f81">
                <a:pos x="f35" y="f64"/>
              </a:cxn>
            </a:cxnLst>
            <a:rect l="f34" t="f37" r="f35" b="f36"/>
            <a:pathLst>
              <a:path w="21600" h="21600">
                <a:moveTo>
                  <a:pt x="f6" y="f8"/>
                </a:moveTo>
                <a:arcTo wR="f38" hR="f39" stAng="f82" swAng="f68"/>
                <a:arcTo wR="f21" hR="f22" stAng="f69" swAng="f70"/>
                <a:lnTo>
                  <a:pt x="f7" y="f11"/>
                </a:lnTo>
                <a:arcTo wR="f48" hR="f49" stAng="f83" swAng="f73"/>
                <a:arcTo wR="f27" hR="f28" stAng="f74" swAng="f75"/>
                <a:close/>
              </a:path>
              <a:path w="21600" h="21600">
                <a:moveTo>
                  <a:pt x="f6" y="f8"/>
                </a:moveTo>
                <a:arcTo wR="f38" hR="f58" stAng="f84" swAng="f78"/>
                <a:arcTo wR="f21" hR="f32" stAng="f79" swAng="f80"/>
              </a:path>
            </a:pathLst>
          </a:custGeom>
          <a:solidFill>
            <a:srgbClr val="99CCFF"/>
          </a:solidFill>
          <a:ln w="9360">
            <a:solidFill>
              <a:srgbClr val="000000"/>
            </a:solidFill>
            <a:prstDash val="solid"/>
            <a:round/>
          </a:ln>
        </p:spPr>
        <p:txBody>
          <a:bodyPr vert="horz" wrap="none" lIns="90000" tIns="46800" rIns="90000" bIns="468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48" name="Freihandform 47"/>
          <p:cNvSpPr>
            <a:spLocks/>
          </p:cNvSpPr>
          <p:nvPr/>
        </p:nvSpPr>
        <p:spPr>
          <a:xfrm>
            <a:off x="1824900" y="1817041"/>
            <a:ext cx="323680" cy="274848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0"/>
              <a:gd name="f7" fmla="val 21600"/>
              <a:gd name="f8" fmla="val 3400"/>
              <a:gd name="f9" fmla="+- 21600 0 10800"/>
              <a:gd name="f10" fmla="+- 3400 0 0"/>
              <a:gd name="f11" fmla="val 18200"/>
              <a:gd name="f12" fmla="+- 0 0 10800"/>
              <a:gd name="f13" fmla="+- 18200 0 21600"/>
              <a:gd name="f14" fmla="+- 3400 0 6800"/>
              <a:gd name="f15" fmla="+- 0 0 0"/>
              <a:gd name="f16" fmla="*/ f4 1 21600"/>
              <a:gd name="f17" fmla="*/ f5 1 21600"/>
              <a:gd name="f18" fmla="+- 10800 0 f6"/>
              <a:gd name="f19" fmla="+- 0 0 f8"/>
              <a:gd name="f20" fmla="+- 0 0 f1"/>
              <a:gd name="f21" fmla="abs f9"/>
              <a:gd name="f22" fmla="abs f10"/>
              <a:gd name="f23" fmla="?: f9 f2 f1"/>
              <a:gd name="f24" fmla="?: f9 f1 f2"/>
              <a:gd name="f25" fmla="+- 10800 0 f7"/>
              <a:gd name="f26" fmla="+- 21600 0 f11"/>
              <a:gd name="f27" fmla="abs f12"/>
              <a:gd name="f28" fmla="abs f13"/>
              <a:gd name="f29" fmla="?: f12 f2 f1"/>
              <a:gd name="f30" fmla="?: f12 f1 f2"/>
              <a:gd name="f31" fmla="+- 6800 0 f8"/>
              <a:gd name="f32" fmla="abs f14"/>
              <a:gd name="f33" fmla="*/ f15 f0 1"/>
              <a:gd name="f34" fmla="*/ 0 f16 1"/>
              <a:gd name="f35" fmla="*/ 21600 f16 1"/>
              <a:gd name="f36" fmla="*/ 18200 f17 1"/>
              <a:gd name="f37" fmla="*/ 6800 f17 1"/>
              <a:gd name="f38" fmla="abs f18"/>
              <a:gd name="f39" fmla="abs f19"/>
              <a:gd name="f40" fmla="?: f18 f20 f1"/>
              <a:gd name="f41" fmla="?: f18 f1 f20"/>
              <a:gd name="f42" fmla="?: f19 0 f0"/>
              <a:gd name="f43" fmla="?: f19 f0 0"/>
              <a:gd name="f44" fmla="?: f9 f20 f1"/>
              <a:gd name="f45" fmla="?: f9 f1 f20"/>
              <a:gd name="f46" fmla="?: f9 f24 f23"/>
              <a:gd name="f47" fmla="?: f9 f23 f24"/>
              <a:gd name="f48" fmla="abs f25"/>
              <a:gd name="f49" fmla="abs f26"/>
              <a:gd name="f50" fmla="?: f25 f20 f1"/>
              <a:gd name="f51" fmla="?: f25 f1 f20"/>
              <a:gd name="f52" fmla="?: f26 0 f0"/>
              <a:gd name="f53" fmla="?: f26 f0 0"/>
              <a:gd name="f54" fmla="?: f12 f20 f1"/>
              <a:gd name="f55" fmla="?: f12 f1 f20"/>
              <a:gd name="f56" fmla="?: f12 f30 f29"/>
              <a:gd name="f57" fmla="?: f12 f29 f30"/>
              <a:gd name="f58" fmla="abs f31"/>
              <a:gd name="f59" fmla="?: f31 0 f0"/>
              <a:gd name="f60" fmla="?: f31 f0 0"/>
              <a:gd name="f61" fmla="*/ 10800 f16 1"/>
              <a:gd name="f62" fmla="*/ f33 1 f3"/>
              <a:gd name="f63" fmla="*/ 0 f17 1"/>
              <a:gd name="f64" fmla="*/ 10800 f17 1"/>
              <a:gd name="f65" fmla="*/ 21600 f17 1"/>
              <a:gd name="f66" fmla="?: f18 f43 f42"/>
              <a:gd name="f67" fmla="?: f18 f42 f43"/>
              <a:gd name="f68" fmla="?: f19 f40 f41"/>
              <a:gd name="f69" fmla="?: f10 f47 f46"/>
              <a:gd name="f70" fmla="?: f10 f45 f44"/>
              <a:gd name="f71" fmla="?: f25 f53 f52"/>
              <a:gd name="f72" fmla="?: f25 f52 f53"/>
              <a:gd name="f73" fmla="?: f26 f50 f51"/>
              <a:gd name="f74" fmla="?: f13 f57 f56"/>
              <a:gd name="f75" fmla="?: f13 f55 f54"/>
              <a:gd name="f76" fmla="?: f18 f60 f59"/>
              <a:gd name="f77" fmla="?: f18 f59 f60"/>
              <a:gd name="f78" fmla="?: f31 f40 f41"/>
              <a:gd name="f79" fmla="?: f14 f47 f46"/>
              <a:gd name="f80" fmla="?: f14 f45 f44"/>
              <a:gd name="f81" fmla="+- f62 0 f1"/>
              <a:gd name="f82" fmla="?: f19 f66 f67"/>
              <a:gd name="f83" fmla="?: f26 f71 f72"/>
              <a:gd name="f84" fmla="?: f31 f76 f7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81">
                <a:pos x="f61" y="f37"/>
              </a:cxn>
              <a:cxn ang="f81">
                <a:pos x="f61" y="f63"/>
              </a:cxn>
              <a:cxn ang="f81">
                <a:pos x="f34" y="f64"/>
              </a:cxn>
              <a:cxn ang="f81">
                <a:pos x="f61" y="f65"/>
              </a:cxn>
              <a:cxn ang="f81">
                <a:pos x="f35" y="f64"/>
              </a:cxn>
            </a:cxnLst>
            <a:rect l="f34" t="f37" r="f35" b="f36"/>
            <a:pathLst>
              <a:path w="21600" h="21600">
                <a:moveTo>
                  <a:pt x="f6" y="f8"/>
                </a:moveTo>
                <a:arcTo wR="f38" hR="f39" stAng="f82" swAng="f68"/>
                <a:arcTo wR="f21" hR="f22" stAng="f69" swAng="f70"/>
                <a:lnTo>
                  <a:pt x="f7" y="f11"/>
                </a:lnTo>
                <a:arcTo wR="f48" hR="f49" stAng="f83" swAng="f73"/>
                <a:arcTo wR="f27" hR="f28" stAng="f74" swAng="f75"/>
                <a:close/>
              </a:path>
              <a:path w="21600" h="21600">
                <a:moveTo>
                  <a:pt x="f6" y="f8"/>
                </a:moveTo>
                <a:arcTo wR="f38" hR="f58" stAng="f84" swAng="f78"/>
                <a:arcTo wR="f21" hR="f32" stAng="f79" swAng="f80"/>
              </a:path>
            </a:pathLst>
          </a:custGeom>
          <a:solidFill>
            <a:srgbClr val="99CCFF"/>
          </a:solidFill>
          <a:ln w="9360">
            <a:solidFill>
              <a:srgbClr val="000000"/>
            </a:solidFill>
            <a:prstDash val="solid"/>
            <a:round/>
          </a:ln>
        </p:spPr>
        <p:txBody>
          <a:bodyPr vert="horz" wrap="none" lIns="90000" tIns="46800" rIns="90000" bIns="468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49" name="Freihandform 48"/>
          <p:cNvSpPr>
            <a:spLocks/>
          </p:cNvSpPr>
          <p:nvPr/>
        </p:nvSpPr>
        <p:spPr>
          <a:xfrm>
            <a:off x="564900" y="2717761"/>
            <a:ext cx="323680" cy="274848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0"/>
              <a:gd name="f7" fmla="val 21600"/>
              <a:gd name="f8" fmla="val 3400"/>
              <a:gd name="f9" fmla="+- 21600 0 10800"/>
              <a:gd name="f10" fmla="+- 3400 0 0"/>
              <a:gd name="f11" fmla="val 18200"/>
              <a:gd name="f12" fmla="+- 0 0 10800"/>
              <a:gd name="f13" fmla="+- 18200 0 21600"/>
              <a:gd name="f14" fmla="+- 3400 0 6800"/>
              <a:gd name="f15" fmla="+- 0 0 0"/>
              <a:gd name="f16" fmla="*/ f4 1 21600"/>
              <a:gd name="f17" fmla="*/ f5 1 21600"/>
              <a:gd name="f18" fmla="+- 10800 0 f6"/>
              <a:gd name="f19" fmla="+- 0 0 f8"/>
              <a:gd name="f20" fmla="+- 0 0 f1"/>
              <a:gd name="f21" fmla="abs f9"/>
              <a:gd name="f22" fmla="abs f10"/>
              <a:gd name="f23" fmla="?: f9 f2 f1"/>
              <a:gd name="f24" fmla="?: f9 f1 f2"/>
              <a:gd name="f25" fmla="+- 10800 0 f7"/>
              <a:gd name="f26" fmla="+- 21600 0 f11"/>
              <a:gd name="f27" fmla="abs f12"/>
              <a:gd name="f28" fmla="abs f13"/>
              <a:gd name="f29" fmla="?: f12 f2 f1"/>
              <a:gd name="f30" fmla="?: f12 f1 f2"/>
              <a:gd name="f31" fmla="+- 6800 0 f8"/>
              <a:gd name="f32" fmla="abs f14"/>
              <a:gd name="f33" fmla="*/ f15 f0 1"/>
              <a:gd name="f34" fmla="*/ 0 f16 1"/>
              <a:gd name="f35" fmla="*/ 21600 f16 1"/>
              <a:gd name="f36" fmla="*/ 18200 f17 1"/>
              <a:gd name="f37" fmla="*/ 6800 f17 1"/>
              <a:gd name="f38" fmla="abs f18"/>
              <a:gd name="f39" fmla="abs f19"/>
              <a:gd name="f40" fmla="?: f18 f20 f1"/>
              <a:gd name="f41" fmla="?: f18 f1 f20"/>
              <a:gd name="f42" fmla="?: f19 0 f0"/>
              <a:gd name="f43" fmla="?: f19 f0 0"/>
              <a:gd name="f44" fmla="?: f9 f20 f1"/>
              <a:gd name="f45" fmla="?: f9 f1 f20"/>
              <a:gd name="f46" fmla="?: f9 f24 f23"/>
              <a:gd name="f47" fmla="?: f9 f23 f24"/>
              <a:gd name="f48" fmla="abs f25"/>
              <a:gd name="f49" fmla="abs f26"/>
              <a:gd name="f50" fmla="?: f25 f20 f1"/>
              <a:gd name="f51" fmla="?: f25 f1 f20"/>
              <a:gd name="f52" fmla="?: f26 0 f0"/>
              <a:gd name="f53" fmla="?: f26 f0 0"/>
              <a:gd name="f54" fmla="?: f12 f20 f1"/>
              <a:gd name="f55" fmla="?: f12 f1 f20"/>
              <a:gd name="f56" fmla="?: f12 f30 f29"/>
              <a:gd name="f57" fmla="?: f12 f29 f30"/>
              <a:gd name="f58" fmla="abs f31"/>
              <a:gd name="f59" fmla="?: f31 0 f0"/>
              <a:gd name="f60" fmla="?: f31 f0 0"/>
              <a:gd name="f61" fmla="*/ 10800 f16 1"/>
              <a:gd name="f62" fmla="*/ f33 1 f3"/>
              <a:gd name="f63" fmla="*/ 0 f17 1"/>
              <a:gd name="f64" fmla="*/ 10800 f17 1"/>
              <a:gd name="f65" fmla="*/ 21600 f17 1"/>
              <a:gd name="f66" fmla="?: f18 f43 f42"/>
              <a:gd name="f67" fmla="?: f18 f42 f43"/>
              <a:gd name="f68" fmla="?: f19 f40 f41"/>
              <a:gd name="f69" fmla="?: f10 f47 f46"/>
              <a:gd name="f70" fmla="?: f10 f45 f44"/>
              <a:gd name="f71" fmla="?: f25 f53 f52"/>
              <a:gd name="f72" fmla="?: f25 f52 f53"/>
              <a:gd name="f73" fmla="?: f26 f50 f51"/>
              <a:gd name="f74" fmla="?: f13 f57 f56"/>
              <a:gd name="f75" fmla="?: f13 f55 f54"/>
              <a:gd name="f76" fmla="?: f18 f60 f59"/>
              <a:gd name="f77" fmla="?: f18 f59 f60"/>
              <a:gd name="f78" fmla="?: f31 f40 f41"/>
              <a:gd name="f79" fmla="?: f14 f47 f46"/>
              <a:gd name="f80" fmla="?: f14 f45 f44"/>
              <a:gd name="f81" fmla="+- f62 0 f1"/>
              <a:gd name="f82" fmla="?: f19 f66 f67"/>
              <a:gd name="f83" fmla="?: f26 f71 f72"/>
              <a:gd name="f84" fmla="?: f31 f76 f7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81">
                <a:pos x="f61" y="f37"/>
              </a:cxn>
              <a:cxn ang="f81">
                <a:pos x="f61" y="f63"/>
              </a:cxn>
              <a:cxn ang="f81">
                <a:pos x="f34" y="f64"/>
              </a:cxn>
              <a:cxn ang="f81">
                <a:pos x="f61" y="f65"/>
              </a:cxn>
              <a:cxn ang="f81">
                <a:pos x="f35" y="f64"/>
              </a:cxn>
            </a:cxnLst>
            <a:rect l="f34" t="f37" r="f35" b="f36"/>
            <a:pathLst>
              <a:path w="21600" h="21600">
                <a:moveTo>
                  <a:pt x="f6" y="f8"/>
                </a:moveTo>
                <a:arcTo wR="f38" hR="f39" stAng="f82" swAng="f68"/>
                <a:arcTo wR="f21" hR="f22" stAng="f69" swAng="f70"/>
                <a:lnTo>
                  <a:pt x="f7" y="f11"/>
                </a:lnTo>
                <a:arcTo wR="f48" hR="f49" stAng="f83" swAng="f73"/>
                <a:arcTo wR="f27" hR="f28" stAng="f74" swAng="f75"/>
                <a:close/>
              </a:path>
              <a:path w="21600" h="21600">
                <a:moveTo>
                  <a:pt x="f6" y="f8"/>
                </a:moveTo>
                <a:arcTo wR="f38" hR="f58" stAng="f84" swAng="f78"/>
                <a:arcTo wR="f21" hR="f32" stAng="f79" swAng="f80"/>
              </a:path>
            </a:pathLst>
          </a:custGeom>
          <a:solidFill>
            <a:srgbClr val="99CCFF"/>
          </a:solidFill>
          <a:ln w="9360">
            <a:solidFill>
              <a:srgbClr val="000000"/>
            </a:solidFill>
            <a:prstDash val="solid"/>
            <a:round/>
          </a:ln>
        </p:spPr>
        <p:txBody>
          <a:bodyPr vert="horz" wrap="none" lIns="90000" tIns="46800" rIns="90000" bIns="468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50" name="Freihandform 49"/>
          <p:cNvSpPr>
            <a:spLocks/>
          </p:cNvSpPr>
          <p:nvPr/>
        </p:nvSpPr>
        <p:spPr>
          <a:xfrm>
            <a:off x="3264900" y="4337761"/>
            <a:ext cx="323680" cy="274848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0"/>
              <a:gd name="f7" fmla="val 21600"/>
              <a:gd name="f8" fmla="val 3400"/>
              <a:gd name="f9" fmla="+- 21600 0 10800"/>
              <a:gd name="f10" fmla="+- 3400 0 0"/>
              <a:gd name="f11" fmla="val 18200"/>
              <a:gd name="f12" fmla="+- 0 0 10800"/>
              <a:gd name="f13" fmla="+- 18200 0 21600"/>
              <a:gd name="f14" fmla="+- 3400 0 6800"/>
              <a:gd name="f15" fmla="+- 0 0 0"/>
              <a:gd name="f16" fmla="*/ f4 1 21600"/>
              <a:gd name="f17" fmla="*/ f5 1 21600"/>
              <a:gd name="f18" fmla="+- 10800 0 f6"/>
              <a:gd name="f19" fmla="+- 0 0 f8"/>
              <a:gd name="f20" fmla="+- 0 0 f1"/>
              <a:gd name="f21" fmla="abs f9"/>
              <a:gd name="f22" fmla="abs f10"/>
              <a:gd name="f23" fmla="?: f9 f2 f1"/>
              <a:gd name="f24" fmla="?: f9 f1 f2"/>
              <a:gd name="f25" fmla="+- 10800 0 f7"/>
              <a:gd name="f26" fmla="+- 21600 0 f11"/>
              <a:gd name="f27" fmla="abs f12"/>
              <a:gd name="f28" fmla="abs f13"/>
              <a:gd name="f29" fmla="?: f12 f2 f1"/>
              <a:gd name="f30" fmla="?: f12 f1 f2"/>
              <a:gd name="f31" fmla="+- 6800 0 f8"/>
              <a:gd name="f32" fmla="abs f14"/>
              <a:gd name="f33" fmla="*/ f15 f0 1"/>
              <a:gd name="f34" fmla="*/ 0 f16 1"/>
              <a:gd name="f35" fmla="*/ 21600 f16 1"/>
              <a:gd name="f36" fmla="*/ 18200 f17 1"/>
              <a:gd name="f37" fmla="*/ 6800 f17 1"/>
              <a:gd name="f38" fmla="abs f18"/>
              <a:gd name="f39" fmla="abs f19"/>
              <a:gd name="f40" fmla="?: f18 f20 f1"/>
              <a:gd name="f41" fmla="?: f18 f1 f20"/>
              <a:gd name="f42" fmla="?: f19 0 f0"/>
              <a:gd name="f43" fmla="?: f19 f0 0"/>
              <a:gd name="f44" fmla="?: f9 f20 f1"/>
              <a:gd name="f45" fmla="?: f9 f1 f20"/>
              <a:gd name="f46" fmla="?: f9 f24 f23"/>
              <a:gd name="f47" fmla="?: f9 f23 f24"/>
              <a:gd name="f48" fmla="abs f25"/>
              <a:gd name="f49" fmla="abs f26"/>
              <a:gd name="f50" fmla="?: f25 f20 f1"/>
              <a:gd name="f51" fmla="?: f25 f1 f20"/>
              <a:gd name="f52" fmla="?: f26 0 f0"/>
              <a:gd name="f53" fmla="?: f26 f0 0"/>
              <a:gd name="f54" fmla="?: f12 f20 f1"/>
              <a:gd name="f55" fmla="?: f12 f1 f20"/>
              <a:gd name="f56" fmla="?: f12 f30 f29"/>
              <a:gd name="f57" fmla="?: f12 f29 f30"/>
              <a:gd name="f58" fmla="abs f31"/>
              <a:gd name="f59" fmla="?: f31 0 f0"/>
              <a:gd name="f60" fmla="?: f31 f0 0"/>
              <a:gd name="f61" fmla="*/ 10800 f16 1"/>
              <a:gd name="f62" fmla="*/ f33 1 f3"/>
              <a:gd name="f63" fmla="*/ 0 f17 1"/>
              <a:gd name="f64" fmla="*/ 10800 f17 1"/>
              <a:gd name="f65" fmla="*/ 21600 f17 1"/>
              <a:gd name="f66" fmla="?: f18 f43 f42"/>
              <a:gd name="f67" fmla="?: f18 f42 f43"/>
              <a:gd name="f68" fmla="?: f19 f40 f41"/>
              <a:gd name="f69" fmla="?: f10 f47 f46"/>
              <a:gd name="f70" fmla="?: f10 f45 f44"/>
              <a:gd name="f71" fmla="?: f25 f53 f52"/>
              <a:gd name="f72" fmla="?: f25 f52 f53"/>
              <a:gd name="f73" fmla="?: f26 f50 f51"/>
              <a:gd name="f74" fmla="?: f13 f57 f56"/>
              <a:gd name="f75" fmla="?: f13 f55 f54"/>
              <a:gd name="f76" fmla="?: f18 f60 f59"/>
              <a:gd name="f77" fmla="?: f18 f59 f60"/>
              <a:gd name="f78" fmla="?: f31 f40 f41"/>
              <a:gd name="f79" fmla="?: f14 f47 f46"/>
              <a:gd name="f80" fmla="?: f14 f45 f44"/>
              <a:gd name="f81" fmla="+- f62 0 f1"/>
              <a:gd name="f82" fmla="?: f19 f66 f67"/>
              <a:gd name="f83" fmla="?: f26 f71 f72"/>
              <a:gd name="f84" fmla="?: f31 f76 f7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81">
                <a:pos x="f61" y="f37"/>
              </a:cxn>
              <a:cxn ang="f81">
                <a:pos x="f61" y="f63"/>
              </a:cxn>
              <a:cxn ang="f81">
                <a:pos x="f34" y="f64"/>
              </a:cxn>
              <a:cxn ang="f81">
                <a:pos x="f61" y="f65"/>
              </a:cxn>
              <a:cxn ang="f81">
                <a:pos x="f35" y="f64"/>
              </a:cxn>
            </a:cxnLst>
            <a:rect l="f34" t="f37" r="f35" b="f36"/>
            <a:pathLst>
              <a:path w="21600" h="21600">
                <a:moveTo>
                  <a:pt x="f6" y="f8"/>
                </a:moveTo>
                <a:arcTo wR="f38" hR="f39" stAng="f82" swAng="f68"/>
                <a:arcTo wR="f21" hR="f22" stAng="f69" swAng="f70"/>
                <a:lnTo>
                  <a:pt x="f7" y="f11"/>
                </a:lnTo>
                <a:arcTo wR="f48" hR="f49" stAng="f83" swAng="f73"/>
                <a:arcTo wR="f27" hR="f28" stAng="f74" swAng="f75"/>
                <a:close/>
              </a:path>
              <a:path w="21600" h="21600">
                <a:moveTo>
                  <a:pt x="f6" y="f8"/>
                </a:moveTo>
                <a:arcTo wR="f38" hR="f58" stAng="f84" swAng="f78"/>
                <a:arcTo wR="f21" hR="f32" stAng="f79" swAng="f80"/>
              </a:path>
            </a:pathLst>
          </a:custGeom>
          <a:solidFill>
            <a:srgbClr val="99CCFF"/>
          </a:solidFill>
          <a:ln w="9360">
            <a:solidFill>
              <a:srgbClr val="000000"/>
            </a:solidFill>
            <a:prstDash val="solid"/>
            <a:round/>
          </a:ln>
        </p:spPr>
        <p:txBody>
          <a:bodyPr vert="horz" wrap="none" lIns="90000" tIns="46800" rIns="90000" bIns="468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pic>
        <p:nvPicPr>
          <p:cNvPr id="51" name="Picture 5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070242" y="1691119"/>
            <a:ext cx="507858" cy="573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Picture 6"/>
          <p:cNvPicPr>
            <a:picLocks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3624542" y="3977042"/>
            <a:ext cx="495720" cy="55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Picture 6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5004" y="2486109"/>
            <a:ext cx="607199" cy="6071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73403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Database Schema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>
                <a:latin typeface="Cambria Math" pitchFamily="18" charset="0"/>
                <a:ea typeface="Cambria Math" pitchFamily="18" charset="0"/>
              </a:rPr>
              <a:t>Pupil(</a:t>
            </a:r>
            <a:r>
              <a:rPr lang="en-GB" dirty="0" err="1" smtClean="0">
                <a:latin typeface="Cambria Math" pitchFamily="18" charset="0"/>
                <a:ea typeface="Cambria Math" pitchFamily="18" charset="0"/>
              </a:rPr>
              <a:t>pname</a:t>
            </a:r>
            <a:r>
              <a:rPr lang="en-GB" dirty="0" smtClean="0">
                <a:latin typeface="Cambria Math" pitchFamily="18" charset="0"/>
                <a:ea typeface="Cambria Math" pitchFamily="18" charset="0"/>
              </a:rPr>
              <a:t>, age, </a:t>
            </a:r>
            <a:r>
              <a:rPr lang="en-GB" dirty="0" err="1" smtClean="0">
                <a:latin typeface="Cambria Math" pitchFamily="18" charset="0"/>
                <a:ea typeface="Cambria Math" pitchFamily="18" charset="0"/>
              </a:rPr>
              <a:t>sname</a:t>
            </a:r>
            <a:r>
              <a:rPr lang="en-GB" dirty="0" smtClean="0">
                <a:latin typeface="Cambria Math" pitchFamily="18" charset="0"/>
                <a:ea typeface="Cambria Math" pitchFamily="18" charset="0"/>
              </a:rPr>
              <a:t>)</a:t>
            </a:r>
          </a:p>
          <a:p>
            <a:endParaRPr lang="en-GB" dirty="0"/>
          </a:p>
          <a:p>
            <a:r>
              <a:rPr lang="en-GB" dirty="0" smtClean="0">
                <a:latin typeface="Cambria Math" pitchFamily="18" charset="0"/>
                <a:ea typeface="Cambria Math" pitchFamily="18" charset="0"/>
              </a:rPr>
              <a:t>School(</a:t>
            </a:r>
            <a:r>
              <a:rPr lang="en-GB" dirty="0" err="1" smtClean="0">
                <a:latin typeface="Cambria Math" pitchFamily="18" charset="0"/>
                <a:ea typeface="Cambria Math" pitchFamily="18" charset="0"/>
              </a:rPr>
              <a:t>sname</a:t>
            </a:r>
            <a:r>
              <a:rPr lang="en-GB" dirty="0" smtClean="0">
                <a:latin typeface="Cambria Math" pitchFamily="18" charset="0"/>
                <a:ea typeface="Cambria Math" pitchFamily="18" charset="0"/>
              </a:rPr>
              <a:t>, type, language)</a:t>
            </a:r>
            <a:endParaRPr lang="en-GB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30.08.2011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Completeness of Queries over Incomplete Databases</a:t>
            </a:r>
            <a:endParaRPr lang="en-GB">
              <a:latin typeface="Impact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AD13C4-5D9B-4210-98D0-C0EDA036A409}" type="slidenum">
              <a:rPr lang="en-GB" smtClean="0"/>
              <a:pPr>
                <a:defRPr/>
              </a:pPr>
              <a:t>5</a:t>
            </a:fld>
            <a:endParaRPr lang="en-GB"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8838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Completeness Reasoning Example</a:t>
            </a:r>
            <a:endParaRPr lang="en-GB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4800600"/>
          </a:xfrm>
        </p:spPr>
        <p:txBody>
          <a:bodyPr/>
          <a:lstStyle/>
          <a:p>
            <a:pPr lvl="0">
              <a:buNone/>
            </a:pPr>
            <a:r>
              <a:rPr lang="de-DE" dirty="0" err="1" smtClean="0"/>
              <a:t>Suppose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rgbClr val="0000FF"/>
                </a:solidFill>
              </a:rPr>
              <a:t>data</a:t>
            </a:r>
            <a:r>
              <a:rPr lang="de-DE" dirty="0" smtClean="0">
                <a:solidFill>
                  <a:srgbClr val="0000FF"/>
                </a:solidFill>
              </a:rPr>
              <a:t> </a:t>
            </a:r>
            <a:r>
              <a:rPr lang="de-DE" dirty="0" err="1" smtClean="0">
                <a:solidFill>
                  <a:srgbClr val="0000FF"/>
                </a:solidFill>
              </a:rPr>
              <a:t>about</a:t>
            </a:r>
            <a:r>
              <a:rPr lang="de-DE" dirty="0" smtClean="0">
                <a:solidFill>
                  <a:srgbClr val="0000FF"/>
                </a:solidFill>
              </a:rPr>
              <a:t> </a:t>
            </a:r>
            <a:r>
              <a:rPr lang="de-DE" dirty="0" err="1" smtClean="0">
                <a:solidFill>
                  <a:srgbClr val="0000FF"/>
                </a:solidFill>
              </a:rPr>
              <a:t>pupils</a:t>
            </a:r>
            <a:r>
              <a:rPr lang="de-DE" dirty="0" smtClean="0">
                <a:solidFill>
                  <a:srgbClr val="0000FF"/>
                </a:solidFill>
              </a:rPr>
              <a:t> </a:t>
            </a:r>
            <a:r>
              <a:rPr lang="de-DE" dirty="0" err="1" smtClean="0"/>
              <a:t>from</a:t>
            </a:r>
            <a:r>
              <a:rPr lang="de-DE" dirty="0" smtClean="0"/>
              <a:t> all</a:t>
            </a:r>
          </a:p>
          <a:p>
            <a:pPr lvl="1"/>
            <a:r>
              <a:rPr lang="de-DE" dirty="0" smtClean="0"/>
              <a:t>German </a:t>
            </a:r>
            <a:r>
              <a:rPr lang="de-DE" dirty="0" err="1" smtClean="0"/>
              <a:t>schools</a:t>
            </a:r>
            <a:endParaRPr lang="de-DE" dirty="0" smtClean="0"/>
          </a:p>
          <a:p>
            <a:pPr lvl="1"/>
            <a:r>
              <a:rPr lang="de-DE" dirty="0" err="1" smtClean="0"/>
              <a:t>Italian</a:t>
            </a:r>
            <a:r>
              <a:rPr lang="de-DE" dirty="0" smtClean="0"/>
              <a:t> </a:t>
            </a:r>
            <a:r>
              <a:rPr lang="de-DE" dirty="0" err="1" smtClean="0"/>
              <a:t>schools</a:t>
            </a:r>
            <a:r>
              <a:rPr lang="de-DE" dirty="0" smtClean="0"/>
              <a:t>, </a:t>
            </a:r>
            <a:r>
              <a:rPr lang="de-DE" dirty="0" err="1" smtClean="0"/>
              <a:t>except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high </a:t>
            </a:r>
            <a:r>
              <a:rPr lang="de-DE" dirty="0" err="1" smtClean="0"/>
              <a:t>school</a:t>
            </a:r>
            <a:r>
              <a:rPr lang="de-DE" dirty="0" smtClean="0"/>
              <a:t> “Da Vinci“</a:t>
            </a:r>
          </a:p>
          <a:p>
            <a:pPr lvl="1"/>
            <a:r>
              <a:rPr lang="de-DE" dirty="0" smtClean="0"/>
              <a:t>Ladin </a:t>
            </a:r>
            <a:r>
              <a:rPr lang="de-DE" dirty="0" err="1" smtClean="0"/>
              <a:t>schools</a:t>
            </a:r>
            <a:r>
              <a:rPr lang="de-DE" dirty="0" smtClean="0"/>
              <a:t>, </a:t>
            </a:r>
            <a:r>
              <a:rPr lang="de-DE" dirty="0" err="1" smtClean="0"/>
              <a:t>except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middle</a:t>
            </a:r>
            <a:r>
              <a:rPr lang="de-DE" dirty="0" smtClean="0"/>
              <a:t> </a:t>
            </a:r>
            <a:r>
              <a:rPr lang="de-DE" dirty="0" err="1" smtClean="0"/>
              <a:t>school</a:t>
            </a:r>
            <a:r>
              <a:rPr lang="de-DE" dirty="0" smtClean="0"/>
              <a:t> “</a:t>
            </a:r>
            <a:r>
              <a:rPr lang="de-DE" dirty="0" err="1" smtClean="0"/>
              <a:t>Gherdëna</a:t>
            </a:r>
            <a:r>
              <a:rPr lang="de-DE" dirty="0" smtClean="0"/>
              <a:t>“</a:t>
            </a:r>
          </a:p>
          <a:p>
            <a:pPr lvl="0">
              <a:buNone/>
            </a:pPr>
            <a:endParaRPr lang="de-DE" dirty="0" smtClean="0"/>
          </a:p>
          <a:p>
            <a:pPr lvl="0">
              <a:buNone/>
            </a:pPr>
            <a:r>
              <a:rPr lang="de-DE" dirty="0" smtClean="0"/>
              <a:t>Will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following</a:t>
            </a:r>
            <a:r>
              <a:rPr lang="de-DE" dirty="0" smtClean="0"/>
              <a:t> </a:t>
            </a:r>
            <a:r>
              <a:rPr lang="de-DE" dirty="0" err="1" smtClean="0"/>
              <a:t>query</a:t>
            </a:r>
            <a:r>
              <a:rPr lang="de-DE" dirty="0" smtClean="0"/>
              <a:t> </a:t>
            </a:r>
            <a:r>
              <a:rPr lang="de-DE" dirty="0" err="1" smtClean="0"/>
              <a:t>get</a:t>
            </a:r>
            <a:r>
              <a:rPr lang="de-DE" dirty="0" smtClean="0"/>
              <a:t> a </a:t>
            </a:r>
            <a:r>
              <a:rPr lang="de-DE" dirty="0" err="1" smtClean="0"/>
              <a:t>correct</a:t>
            </a:r>
            <a:r>
              <a:rPr lang="de-DE" dirty="0" smtClean="0"/>
              <a:t> </a:t>
            </a:r>
            <a:r>
              <a:rPr lang="de-DE" dirty="0" err="1" smtClean="0"/>
              <a:t>answer</a:t>
            </a:r>
            <a:r>
              <a:rPr lang="de-DE" dirty="0" smtClean="0"/>
              <a:t>?</a:t>
            </a:r>
          </a:p>
          <a:p>
            <a:pPr lvl="0">
              <a:buNone/>
            </a:pPr>
            <a:endParaRPr lang="de-DE" sz="1000" dirty="0" smtClean="0"/>
          </a:p>
          <a:p>
            <a:pPr lvl="1">
              <a:buNone/>
            </a:pPr>
            <a:r>
              <a:rPr lang="de-DE" i="1" dirty="0" smtClean="0">
                <a:solidFill>
                  <a:srgbClr val="339933"/>
                </a:solidFill>
              </a:rPr>
              <a:t>“</a:t>
            </a:r>
            <a:r>
              <a:rPr lang="de-DE" i="1" dirty="0" err="1" smtClean="0">
                <a:solidFill>
                  <a:srgbClr val="339933"/>
                </a:solidFill>
              </a:rPr>
              <a:t>How</a:t>
            </a:r>
            <a:r>
              <a:rPr lang="de-DE" i="1" dirty="0" smtClean="0">
                <a:solidFill>
                  <a:srgbClr val="339933"/>
                </a:solidFill>
              </a:rPr>
              <a:t> </a:t>
            </a:r>
            <a:r>
              <a:rPr lang="de-DE" i="1" dirty="0" err="1" smtClean="0">
                <a:solidFill>
                  <a:srgbClr val="339933"/>
                </a:solidFill>
              </a:rPr>
              <a:t>many</a:t>
            </a:r>
            <a:r>
              <a:rPr lang="de-DE" i="1" dirty="0" smtClean="0">
                <a:solidFill>
                  <a:srgbClr val="339933"/>
                </a:solidFill>
              </a:rPr>
              <a:t> </a:t>
            </a:r>
            <a:r>
              <a:rPr lang="de-DE" i="1" dirty="0" err="1" smtClean="0">
                <a:solidFill>
                  <a:srgbClr val="339933"/>
                </a:solidFill>
              </a:rPr>
              <a:t>pupils</a:t>
            </a:r>
            <a:r>
              <a:rPr lang="de-DE" i="1" dirty="0" smtClean="0">
                <a:solidFill>
                  <a:srgbClr val="339933"/>
                </a:solidFill>
              </a:rPr>
              <a:t> </a:t>
            </a:r>
            <a:r>
              <a:rPr lang="de-DE" i="1" dirty="0" err="1" smtClean="0">
                <a:solidFill>
                  <a:srgbClr val="339933"/>
                </a:solidFill>
              </a:rPr>
              <a:t>are</a:t>
            </a:r>
            <a:r>
              <a:rPr lang="de-DE" i="1" dirty="0" smtClean="0">
                <a:solidFill>
                  <a:srgbClr val="339933"/>
                </a:solidFill>
              </a:rPr>
              <a:t> </a:t>
            </a:r>
            <a:r>
              <a:rPr lang="de-DE" i="1" dirty="0" err="1" smtClean="0">
                <a:solidFill>
                  <a:srgbClr val="339933"/>
                </a:solidFill>
              </a:rPr>
              <a:t>at</a:t>
            </a:r>
            <a:r>
              <a:rPr lang="de-DE" i="1" dirty="0" smtClean="0">
                <a:solidFill>
                  <a:srgbClr val="339933"/>
                </a:solidFill>
              </a:rPr>
              <a:t> </a:t>
            </a:r>
            <a:r>
              <a:rPr lang="de-DE" i="1" dirty="0">
                <a:solidFill>
                  <a:srgbClr val="339933"/>
                </a:solidFill>
              </a:rPr>
              <a:t>G</a:t>
            </a:r>
            <a:r>
              <a:rPr lang="de-DE" i="1" dirty="0" smtClean="0">
                <a:solidFill>
                  <a:srgbClr val="339933"/>
                </a:solidFill>
              </a:rPr>
              <a:t>erman </a:t>
            </a:r>
            <a:r>
              <a:rPr lang="de-DE" i="1" dirty="0" err="1" smtClean="0">
                <a:solidFill>
                  <a:srgbClr val="339933"/>
                </a:solidFill>
              </a:rPr>
              <a:t>primary</a:t>
            </a:r>
            <a:r>
              <a:rPr lang="de-DE" i="1" dirty="0" smtClean="0">
                <a:solidFill>
                  <a:srgbClr val="339933"/>
                </a:solidFill>
              </a:rPr>
              <a:t> </a:t>
            </a:r>
            <a:r>
              <a:rPr lang="de-DE" i="1" dirty="0" err="1" smtClean="0">
                <a:solidFill>
                  <a:srgbClr val="339933"/>
                </a:solidFill>
              </a:rPr>
              <a:t>schools</a:t>
            </a:r>
            <a:r>
              <a:rPr lang="de-DE" i="1" dirty="0" smtClean="0">
                <a:solidFill>
                  <a:srgbClr val="339933"/>
                </a:solidFill>
              </a:rPr>
              <a:t>?“</a:t>
            </a:r>
          </a:p>
          <a:p>
            <a:pPr lvl="1">
              <a:buNone/>
            </a:pPr>
            <a:endParaRPr lang="de-DE" dirty="0" smtClean="0"/>
          </a:p>
          <a:p>
            <a:pPr lvl="1">
              <a:buFont typeface="Symbol" pitchFamily="18" charset="2"/>
              <a:buChar char="Þ"/>
            </a:pP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smtClean="0">
                <a:solidFill>
                  <a:srgbClr val="FF0000"/>
                </a:solidFill>
              </a:rPr>
              <a:t>Yes</a:t>
            </a:r>
            <a:endParaRPr lang="de-DE" dirty="0" smtClean="0"/>
          </a:p>
          <a:p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30.08.2011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Completeness of Queries over Incomplete Databases</a:t>
            </a:r>
            <a:endParaRPr lang="en-GB">
              <a:latin typeface="Impact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AD13C4-5D9B-4210-98D0-C0EDA036A409}" type="slidenum">
              <a:rPr lang="en-GB" smtClean="0"/>
              <a:pPr>
                <a:defRPr/>
              </a:pPr>
              <a:t>6</a:t>
            </a:fld>
            <a:endParaRPr lang="en-GB">
              <a:latin typeface="Impact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917700" y="5038737"/>
            <a:ext cx="6578600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de-DE" dirty="0">
                <a:solidFill>
                  <a:srgbClr val="FF0000"/>
                </a:solidFill>
              </a:rPr>
              <a:t>(</a:t>
            </a:r>
            <a:r>
              <a:rPr lang="de-DE" dirty="0" err="1">
                <a:solidFill>
                  <a:srgbClr val="FF0000"/>
                </a:solidFill>
              </a:rPr>
              <a:t>if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we</a:t>
            </a:r>
            <a:r>
              <a:rPr lang="de-DE" dirty="0">
                <a:solidFill>
                  <a:srgbClr val="FF0000"/>
                </a:solidFill>
              </a:rPr>
              <a:t> also </a:t>
            </a:r>
            <a:r>
              <a:rPr lang="de-DE" dirty="0" err="1">
                <a:solidFill>
                  <a:srgbClr val="FF0000"/>
                </a:solidFill>
              </a:rPr>
              <a:t>have</a:t>
            </a:r>
            <a:r>
              <a:rPr lang="de-DE" dirty="0">
                <a:solidFill>
                  <a:srgbClr val="FF0000"/>
                </a:solidFill>
              </a:rPr>
              <a:t> all German </a:t>
            </a:r>
            <a:r>
              <a:rPr lang="de-DE" dirty="0" err="1">
                <a:solidFill>
                  <a:srgbClr val="FF0000"/>
                </a:solidFill>
              </a:rPr>
              <a:t>primary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schools</a:t>
            </a:r>
            <a:r>
              <a:rPr lang="de-DE" dirty="0">
                <a:solidFill>
                  <a:srgbClr val="FF0000"/>
                </a:solidFill>
              </a:rPr>
              <a:t>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6903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Completeness Reasoning Example (</a:t>
            </a:r>
            <a:r>
              <a:rPr lang="en-GB" sz="3200" dirty="0" err="1" smtClean="0"/>
              <a:t>Cntd</a:t>
            </a:r>
            <a:r>
              <a:rPr lang="en-GB" sz="3200" dirty="0" smtClean="0"/>
              <a:t>)</a:t>
            </a:r>
            <a:endParaRPr lang="en-GB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4800600"/>
          </a:xfrm>
        </p:spPr>
        <p:txBody>
          <a:bodyPr/>
          <a:lstStyle/>
          <a:p>
            <a:pPr lvl="0">
              <a:buNone/>
            </a:pPr>
            <a:r>
              <a:rPr lang="de-DE" dirty="0" err="1" smtClean="0"/>
              <a:t>Suppose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rgbClr val="0000FF"/>
                </a:solidFill>
              </a:rPr>
              <a:t>data</a:t>
            </a:r>
            <a:r>
              <a:rPr lang="de-DE" dirty="0" smtClean="0">
                <a:solidFill>
                  <a:srgbClr val="0000FF"/>
                </a:solidFill>
              </a:rPr>
              <a:t> </a:t>
            </a:r>
            <a:r>
              <a:rPr lang="de-DE" dirty="0" err="1" smtClean="0">
                <a:solidFill>
                  <a:srgbClr val="0000FF"/>
                </a:solidFill>
              </a:rPr>
              <a:t>about</a:t>
            </a:r>
            <a:r>
              <a:rPr lang="de-DE" dirty="0" smtClean="0">
                <a:solidFill>
                  <a:srgbClr val="0000FF"/>
                </a:solidFill>
              </a:rPr>
              <a:t> </a:t>
            </a:r>
            <a:r>
              <a:rPr lang="de-DE" dirty="0" err="1" smtClean="0">
                <a:solidFill>
                  <a:srgbClr val="0000FF"/>
                </a:solidFill>
              </a:rPr>
              <a:t>pupils</a:t>
            </a:r>
            <a:r>
              <a:rPr lang="de-DE" dirty="0" smtClean="0">
                <a:solidFill>
                  <a:srgbClr val="0000FF"/>
                </a:solidFill>
              </a:rPr>
              <a:t> </a:t>
            </a:r>
            <a:r>
              <a:rPr lang="de-DE" dirty="0" err="1" smtClean="0"/>
              <a:t>from</a:t>
            </a:r>
            <a:r>
              <a:rPr lang="de-DE" dirty="0" smtClean="0"/>
              <a:t> all</a:t>
            </a:r>
          </a:p>
          <a:p>
            <a:pPr lvl="1"/>
            <a:r>
              <a:rPr lang="de-DE" dirty="0" smtClean="0"/>
              <a:t>German </a:t>
            </a:r>
            <a:r>
              <a:rPr lang="de-DE" dirty="0" err="1" smtClean="0"/>
              <a:t>schools</a:t>
            </a:r>
            <a:endParaRPr lang="de-DE" dirty="0" smtClean="0"/>
          </a:p>
          <a:p>
            <a:pPr lvl="1"/>
            <a:r>
              <a:rPr lang="de-DE" dirty="0" err="1" smtClean="0"/>
              <a:t>Italian</a:t>
            </a:r>
            <a:r>
              <a:rPr lang="de-DE" dirty="0" smtClean="0"/>
              <a:t> </a:t>
            </a:r>
            <a:r>
              <a:rPr lang="de-DE" dirty="0" err="1" smtClean="0"/>
              <a:t>schools</a:t>
            </a:r>
            <a:r>
              <a:rPr lang="de-DE" dirty="0" smtClean="0"/>
              <a:t>, </a:t>
            </a:r>
            <a:r>
              <a:rPr lang="de-DE" dirty="0" err="1" smtClean="0"/>
              <a:t>except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high </a:t>
            </a:r>
            <a:r>
              <a:rPr lang="de-DE" dirty="0" err="1" smtClean="0"/>
              <a:t>school</a:t>
            </a:r>
            <a:r>
              <a:rPr lang="de-DE" dirty="0" smtClean="0"/>
              <a:t> “Da Vinci“</a:t>
            </a:r>
          </a:p>
          <a:p>
            <a:pPr lvl="1"/>
            <a:r>
              <a:rPr lang="de-DE" dirty="0" smtClean="0"/>
              <a:t>Ladin </a:t>
            </a:r>
            <a:r>
              <a:rPr lang="de-DE" dirty="0" err="1" smtClean="0"/>
              <a:t>schools</a:t>
            </a:r>
            <a:r>
              <a:rPr lang="de-DE" dirty="0" smtClean="0"/>
              <a:t>, </a:t>
            </a:r>
            <a:r>
              <a:rPr lang="de-DE" dirty="0" err="1" smtClean="0"/>
              <a:t>except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middle</a:t>
            </a:r>
            <a:r>
              <a:rPr lang="de-DE" dirty="0" smtClean="0"/>
              <a:t> </a:t>
            </a:r>
            <a:r>
              <a:rPr lang="de-DE" dirty="0" err="1" smtClean="0"/>
              <a:t>school</a:t>
            </a:r>
            <a:r>
              <a:rPr lang="de-DE" dirty="0" smtClean="0"/>
              <a:t> “</a:t>
            </a:r>
            <a:r>
              <a:rPr lang="de-DE" dirty="0" err="1" smtClean="0"/>
              <a:t>Gherdëna</a:t>
            </a:r>
            <a:r>
              <a:rPr lang="de-DE" dirty="0" smtClean="0"/>
              <a:t>“</a:t>
            </a:r>
          </a:p>
          <a:p>
            <a:pPr lvl="0">
              <a:buNone/>
            </a:pPr>
            <a:endParaRPr lang="de-DE" dirty="0" smtClean="0"/>
          </a:p>
          <a:p>
            <a:pPr lvl="0">
              <a:buNone/>
            </a:pPr>
            <a:r>
              <a:rPr lang="de-DE" dirty="0"/>
              <a:t>Will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following</a:t>
            </a:r>
            <a:r>
              <a:rPr lang="de-DE" dirty="0"/>
              <a:t> </a:t>
            </a:r>
            <a:r>
              <a:rPr lang="de-DE" dirty="0" err="1"/>
              <a:t>query</a:t>
            </a:r>
            <a:r>
              <a:rPr lang="de-DE" dirty="0"/>
              <a:t> </a:t>
            </a:r>
            <a:r>
              <a:rPr lang="de-DE" dirty="0" err="1"/>
              <a:t>get</a:t>
            </a:r>
            <a:r>
              <a:rPr lang="de-DE" dirty="0"/>
              <a:t> a </a:t>
            </a:r>
            <a:r>
              <a:rPr lang="de-DE" dirty="0" err="1"/>
              <a:t>correct</a:t>
            </a:r>
            <a:r>
              <a:rPr lang="de-DE" dirty="0"/>
              <a:t> </a:t>
            </a:r>
            <a:r>
              <a:rPr lang="de-DE" dirty="0" err="1"/>
              <a:t>answer</a:t>
            </a:r>
            <a:r>
              <a:rPr lang="de-DE" dirty="0"/>
              <a:t>?</a:t>
            </a:r>
          </a:p>
          <a:p>
            <a:pPr lvl="0">
              <a:buNone/>
            </a:pPr>
            <a:endParaRPr lang="de-DE" sz="1000" dirty="0"/>
          </a:p>
          <a:p>
            <a:pPr lvl="1">
              <a:buNone/>
            </a:pPr>
            <a:r>
              <a:rPr lang="de-DE" i="1" dirty="0" smtClean="0">
                <a:solidFill>
                  <a:srgbClr val="339933"/>
                </a:solidFill>
              </a:rPr>
              <a:t>“</a:t>
            </a:r>
            <a:r>
              <a:rPr lang="de-DE" i="1" dirty="0" err="1" smtClean="0">
                <a:solidFill>
                  <a:srgbClr val="339933"/>
                </a:solidFill>
              </a:rPr>
              <a:t>How</a:t>
            </a:r>
            <a:r>
              <a:rPr lang="de-DE" i="1" dirty="0" smtClean="0">
                <a:solidFill>
                  <a:srgbClr val="339933"/>
                </a:solidFill>
              </a:rPr>
              <a:t> </a:t>
            </a:r>
            <a:r>
              <a:rPr lang="de-DE" i="1" dirty="0" err="1" smtClean="0">
                <a:solidFill>
                  <a:srgbClr val="339933"/>
                </a:solidFill>
              </a:rPr>
              <a:t>many</a:t>
            </a:r>
            <a:r>
              <a:rPr lang="de-DE" i="1" dirty="0" smtClean="0">
                <a:solidFill>
                  <a:srgbClr val="339933"/>
                </a:solidFill>
              </a:rPr>
              <a:t> Ladin </a:t>
            </a:r>
            <a:r>
              <a:rPr lang="de-DE" i="1" dirty="0" err="1" smtClean="0">
                <a:solidFill>
                  <a:srgbClr val="339933"/>
                </a:solidFill>
              </a:rPr>
              <a:t>pupils</a:t>
            </a:r>
            <a:r>
              <a:rPr lang="de-DE" i="1" dirty="0" smtClean="0">
                <a:solidFill>
                  <a:srgbClr val="339933"/>
                </a:solidFill>
              </a:rPr>
              <a:t> </a:t>
            </a:r>
            <a:r>
              <a:rPr lang="de-DE" i="1" dirty="0" err="1" smtClean="0">
                <a:solidFill>
                  <a:srgbClr val="339933"/>
                </a:solidFill>
              </a:rPr>
              <a:t>are</a:t>
            </a:r>
            <a:r>
              <a:rPr lang="de-DE" i="1" dirty="0" smtClean="0">
                <a:solidFill>
                  <a:srgbClr val="339933"/>
                </a:solidFill>
              </a:rPr>
              <a:t> </a:t>
            </a:r>
            <a:r>
              <a:rPr lang="de-DE" i="1" dirty="0" err="1" smtClean="0">
                <a:solidFill>
                  <a:srgbClr val="339933"/>
                </a:solidFill>
              </a:rPr>
              <a:t>there</a:t>
            </a:r>
            <a:r>
              <a:rPr lang="de-DE" i="1" dirty="0" smtClean="0">
                <a:solidFill>
                  <a:srgbClr val="339933"/>
                </a:solidFill>
              </a:rPr>
              <a:t>?</a:t>
            </a:r>
          </a:p>
          <a:p>
            <a:pPr lvl="0">
              <a:buNone/>
            </a:pPr>
            <a:endParaRPr lang="de-DE" dirty="0" smtClean="0"/>
          </a:p>
          <a:p>
            <a:pPr lvl="1">
              <a:buFont typeface="Symbol" pitchFamily="18" charset="2"/>
              <a:buChar char="Þ"/>
            </a:pP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Maybe</a:t>
            </a:r>
            <a:r>
              <a:rPr lang="de-DE" dirty="0" smtClean="0">
                <a:solidFill>
                  <a:srgbClr val="FF0000"/>
                </a:solidFill>
              </a:rPr>
              <a:t> not, </a:t>
            </a:r>
            <a:r>
              <a:rPr lang="de-DE" dirty="0" err="1" smtClean="0">
                <a:solidFill>
                  <a:srgbClr val="FF0000"/>
                </a:solidFill>
              </a:rPr>
              <a:t>pupils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from</a:t>
            </a:r>
            <a:r>
              <a:rPr lang="de-DE" dirty="0" smtClean="0">
                <a:solidFill>
                  <a:srgbClr val="FF0000"/>
                </a:solidFill>
              </a:rPr>
              <a:t> “</a:t>
            </a:r>
            <a:r>
              <a:rPr lang="de-DE" dirty="0" err="1" smtClean="0">
                <a:solidFill>
                  <a:srgbClr val="FF0000"/>
                </a:solidFill>
              </a:rPr>
              <a:t>Gherdëna</a:t>
            </a:r>
            <a:r>
              <a:rPr lang="de-DE" dirty="0" smtClean="0">
                <a:solidFill>
                  <a:srgbClr val="FF0000"/>
                </a:solidFill>
              </a:rPr>
              <a:t>“ </a:t>
            </a:r>
            <a:r>
              <a:rPr lang="de-DE" dirty="0" err="1" smtClean="0">
                <a:solidFill>
                  <a:srgbClr val="FF0000"/>
                </a:solidFill>
              </a:rPr>
              <a:t>could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be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missing</a:t>
            </a:r>
            <a:endParaRPr lang="de-DE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30.08.2011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Completeness of Queries over Incomplete Databases</a:t>
            </a:r>
            <a:endParaRPr lang="en-GB">
              <a:latin typeface="Impact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AD13C4-5D9B-4210-98D0-C0EDA036A409}" type="slidenum">
              <a:rPr lang="en-GB" smtClean="0"/>
              <a:pPr>
                <a:defRPr/>
              </a:pPr>
              <a:t>7</a:t>
            </a:fld>
            <a:endParaRPr lang="en-GB"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0208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de-DE" dirty="0" smtClean="0"/>
          </a:p>
          <a:p>
            <a:pPr lvl="0">
              <a:lnSpc>
                <a:spcPct val="120000"/>
              </a:lnSpc>
            </a:pPr>
            <a:r>
              <a:rPr lang="de-DE" dirty="0" err="1" smtClean="0"/>
              <a:t>Formalization</a:t>
            </a:r>
            <a:endParaRPr lang="de-DE" dirty="0" smtClean="0"/>
          </a:p>
          <a:p>
            <a:pPr lvl="1">
              <a:lnSpc>
                <a:spcPct val="120000"/>
              </a:lnSpc>
            </a:pPr>
            <a:r>
              <a:rPr lang="de-DE" sz="2200" dirty="0" err="1" smtClean="0"/>
              <a:t>Incomplete</a:t>
            </a:r>
            <a:r>
              <a:rPr lang="de-DE" sz="2200" dirty="0" smtClean="0"/>
              <a:t> </a:t>
            </a:r>
            <a:r>
              <a:rPr lang="de-DE" sz="2200" dirty="0"/>
              <a:t>D</a:t>
            </a:r>
            <a:r>
              <a:rPr lang="de-DE" sz="2200" dirty="0" smtClean="0"/>
              <a:t>atabase</a:t>
            </a:r>
          </a:p>
          <a:p>
            <a:pPr lvl="1">
              <a:lnSpc>
                <a:spcPct val="120000"/>
              </a:lnSpc>
            </a:pPr>
            <a:r>
              <a:rPr lang="de-DE" sz="2200" dirty="0" smtClean="0"/>
              <a:t>Query </a:t>
            </a:r>
            <a:r>
              <a:rPr lang="de-DE" sz="2200" dirty="0" err="1" smtClean="0"/>
              <a:t>Completeness</a:t>
            </a:r>
            <a:endParaRPr lang="de-DE" sz="2200" dirty="0" smtClean="0"/>
          </a:p>
          <a:p>
            <a:pPr lvl="1">
              <a:lnSpc>
                <a:spcPct val="120000"/>
              </a:lnSpc>
            </a:pPr>
            <a:r>
              <a:rPr lang="de-DE" sz="2200" dirty="0" smtClean="0"/>
              <a:t>Table </a:t>
            </a:r>
            <a:r>
              <a:rPr lang="de-DE" sz="2200" dirty="0" err="1" smtClean="0"/>
              <a:t>Completeness</a:t>
            </a:r>
            <a:endParaRPr lang="de-DE" sz="2200" dirty="0" smtClean="0"/>
          </a:p>
          <a:p>
            <a:pPr lvl="1">
              <a:lnSpc>
                <a:spcPct val="120000"/>
              </a:lnSpc>
            </a:pPr>
            <a:endParaRPr lang="de-DE" sz="1050" dirty="0" smtClean="0"/>
          </a:p>
          <a:p>
            <a:pPr lvl="0">
              <a:lnSpc>
                <a:spcPct val="120000"/>
              </a:lnSpc>
            </a:pPr>
            <a:r>
              <a:rPr lang="de-DE" dirty="0" err="1" smtClean="0"/>
              <a:t>Reasoning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/>
              <a:t>C</a:t>
            </a:r>
            <a:r>
              <a:rPr lang="de-DE" dirty="0" err="1" smtClean="0"/>
              <a:t>onjunctive</a:t>
            </a:r>
            <a:r>
              <a:rPr lang="de-DE" dirty="0" smtClean="0"/>
              <a:t> </a:t>
            </a:r>
            <a:r>
              <a:rPr lang="de-DE" dirty="0" err="1"/>
              <a:t>Q</a:t>
            </a:r>
            <a:r>
              <a:rPr lang="de-DE" dirty="0" err="1" smtClean="0"/>
              <a:t>ueries</a:t>
            </a:r>
            <a:endParaRPr lang="de-DE" dirty="0" smtClean="0"/>
          </a:p>
          <a:p>
            <a:pPr lvl="1">
              <a:lnSpc>
                <a:spcPct val="120000"/>
              </a:lnSpc>
            </a:pPr>
            <a:r>
              <a:rPr lang="de-DE" sz="2200" dirty="0" err="1" smtClean="0"/>
              <a:t>Bag</a:t>
            </a:r>
            <a:r>
              <a:rPr lang="de-DE" sz="2200" dirty="0" smtClean="0"/>
              <a:t> </a:t>
            </a:r>
            <a:r>
              <a:rPr lang="de-DE" sz="2200" dirty="0" err="1" smtClean="0"/>
              <a:t>Semantics</a:t>
            </a:r>
            <a:endParaRPr lang="de-DE" sz="2200" dirty="0" smtClean="0"/>
          </a:p>
          <a:p>
            <a:pPr lvl="1">
              <a:lnSpc>
                <a:spcPct val="120000"/>
              </a:lnSpc>
            </a:pPr>
            <a:r>
              <a:rPr lang="de-DE" sz="2200" dirty="0" smtClean="0"/>
              <a:t>Set </a:t>
            </a:r>
            <a:r>
              <a:rPr lang="de-DE" sz="2200" dirty="0" err="1" smtClean="0"/>
              <a:t>Semantics</a:t>
            </a:r>
            <a:endParaRPr lang="de-DE" sz="2200" dirty="0" smtClean="0"/>
          </a:p>
          <a:p>
            <a:pPr lvl="1">
              <a:lnSpc>
                <a:spcPct val="120000"/>
              </a:lnSpc>
            </a:pPr>
            <a:r>
              <a:rPr lang="de-DE" sz="2200" dirty="0" smtClean="0"/>
              <a:t>Aggregate </a:t>
            </a:r>
            <a:r>
              <a:rPr lang="de-DE" sz="2200" dirty="0" err="1" smtClean="0"/>
              <a:t>Queries</a:t>
            </a:r>
            <a:endParaRPr lang="de-DE" sz="2200" dirty="0" smtClean="0"/>
          </a:p>
          <a:p>
            <a:pPr marL="0" indent="0">
              <a:lnSpc>
                <a:spcPct val="120000"/>
              </a:lnSpc>
              <a:buNone/>
            </a:pP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30.08.2011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Completeness of Queries over Incomplete Databases</a:t>
            </a:r>
            <a:endParaRPr lang="en-GB">
              <a:latin typeface="Impact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AD13C4-5D9B-4210-98D0-C0EDA036A409}" type="slidenum">
              <a:rPr lang="en-GB" smtClean="0"/>
              <a:pPr>
                <a:defRPr/>
              </a:pPr>
              <a:t>8</a:t>
            </a:fld>
            <a:endParaRPr lang="en-GB"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8470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Incomplete</a:t>
            </a:r>
            <a:r>
              <a:rPr lang="de-DE" dirty="0" smtClean="0"/>
              <a:t> Database (</a:t>
            </a:r>
            <a:r>
              <a:rPr lang="de-DE" dirty="0" err="1" smtClean="0"/>
              <a:t>Motro</a:t>
            </a:r>
            <a:r>
              <a:rPr lang="de-DE" dirty="0" smtClean="0"/>
              <a:t> 1989)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/>
                <a:endParaRPr lang="de-DE" dirty="0" smtClean="0">
                  <a:latin typeface="+mj-lt"/>
                </a:endParaRPr>
              </a:p>
              <a:p>
                <a:pPr marL="0" lvl="0" indent="0">
                  <a:buNone/>
                </a:pPr>
                <a:r>
                  <a:rPr lang="de-DE" dirty="0" err="1" smtClean="0">
                    <a:latin typeface="+mj-lt"/>
                  </a:rPr>
                  <a:t>Incompleteness</a:t>
                </a:r>
                <a:r>
                  <a:rPr lang="de-DE" dirty="0" smtClean="0">
                    <a:latin typeface="+mj-lt"/>
                  </a:rPr>
                  <a:t> </a:t>
                </a:r>
                <a:r>
                  <a:rPr lang="de-DE" dirty="0" err="1" smtClean="0">
                    <a:latin typeface="+mj-lt"/>
                  </a:rPr>
                  <a:t>needs</a:t>
                </a:r>
                <a:r>
                  <a:rPr lang="de-DE" dirty="0" smtClean="0">
                    <a:latin typeface="+mj-lt"/>
                  </a:rPr>
                  <a:t> a </a:t>
                </a:r>
                <a:r>
                  <a:rPr lang="de-DE" dirty="0" err="1" smtClean="0">
                    <a:solidFill>
                      <a:srgbClr val="339933"/>
                    </a:solidFill>
                    <a:latin typeface="+mj-lt"/>
                  </a:rPr>
                  <a:t>complete</a:t>
                </a:r>
                <a:r>
                  <a:rPr lang="de-DE" dirty="0" smtClean="0">
                    <a:solidFill>
                      <a:srgbClr val="339933"/>
                    </a:solidFill>
                    <a:latin typeface="+mj-lt"/>
                  </a:rPr>
                  <a:t> </a:t>
                </a:r>
                <a:r>
                  <a:rPr lang="de-DE" dirty="0" err="1" smtClean="0">
                    <a:solidFill>
                      <a:srgbClr val="339933"/>
                    </a:solidFill>
                    <a:latin typeface="+mj-lt"/>
                  </a:rPr>
                  <a:t>reference</a:t>
                </a:r>
                <a:endParaRPr lang="de-DE" dirty="0" smtClean="0">
                  <a:solidFill>
                    <a:srgbClr val="339933"/>
                  </a:solidFill>
                  <a:latin typeface="+mj-lt"/>
                </a:endParaRPr>
              </a:p>
              <a:p>
                <a:pPr lvl="0"/>
                <a:endParaRPr lang="de-DE" dirty="0" smtClean="0">
                  <a:latin typeface="+mj-lt"/>
                </a:endParaRPr>
              </a:p>
              <a:p>
                <a:pPr marL="0" lvl="0" indent="0">
                  <a:buNone/>
                </a:pPr>
                <a:r>
                  <a:rPr lang="de-DE" dirty="0" err="1" smtClean="0">
                    <a:latin typeface="+mj-lt"/>
                  </a:rPr>
                  <a:t>Incomplete</a:t>
                </a:r>
                <a:r>
                  <a:rPr lang="de-DE" dirty="0" smtClean="0">
                    <a:latin typeface="+mj-lt"/>
                  </a:rPr>
                  <a:t> </a:t>
                </a:r>
                <a:r>
                  <a:rPr lang="de-DE" dirty="0" err="1" smtClean="0">
                    <a:latin typeface="+mj-lt"/>
                  </a:rPr>
                  <a:t>databases</a:t>
                </a:r>
                <a:r>
                  <a:rPr lang="de-DE" dirty="0" smtClean="0">
                    <a:latin typeface="+mj-lt"/>
                  </a:rPr>
                  <a:t> </a:t>
                </a:r>
                <a:r>
                  <a:rPr lang="de-DE" dirty="0" err="1" smtClean="0">
                    <a:latin typeface="+mj-lt"/>
                  </a:rPr>
                  <a:t>are</a:t>
                </a:r>
                <a:r>
                  <a:rPr lang="de-DE" dirty="0" smtClean="0">
                    <a:latin typeface="+mj-lt"/>
                  </a:rPr>
                  <a:t> </a:t>
                </a:r>
                <a:r>
                  <a:rPr lang="de-DE" dirty="0" err="1" smtClean="0">
                    <a:latin typeface="+mj-lt"/>
                  </a:rPr>
                  <a:t>pairs</a:t>
                </a:r>
                <a:r>
                  <a:rPr lang="de-DE" dirty="0" smtClean="0">
                    <a:latin typeface="+mj-lt"/>
                  </a:rPr>
                  <a:t> </a:t>
                </a:r>
                <a:r>
                  <a:rPr lang="de-DE" dirty="0" err="1" smtClean="0">
                    <a:latin typeface="+mj-lt"/>
                  </a:rPr>
                  <a:t>of</a:t>
                </a:r>
                <a:r>
                  <a:rPr lang="de-DE" dirty="0" smtClean="0">
                    <a:latin typeface="+mj-lt"/>
                  </a:rPr>
                  <a:t> </a:t>
                </a:r>
              </a:p>
              <a:p>
                <a:pPr marL="0" lvl="0" indent="0">
                  <a:buNone/>
                </a:pPr>
                <a:r>
                  <a:rPr lang="de-DE" dirty="0">
                    <a:latin typeface="+mj-lt"/>
                  </a:rPr>
                  <a:t>	</a:t>
                </a:r>
                <a:r>
                  <a:rPr lang="de-DE" dirty="0" smtClean="0">
                    <a:latin typeface="+mj-lt"/>
                  </a:rPr>
                  <a:t>an </a:t>
                </a:r>
                <a:r>
                  <a:rPr lang="de-DE" dirty="0" smtClean="0">
                    <a:solidFill>
                      <a:srgbClr val="FF0000"/>
                    </a:solidFill>
                    <a:latin typeface="+mj-lt"/>
                  </a:rPr>
                  <a:t>ideal </a:t>
                </a:r>
                <a:r>
                  <a:rPr lang="de-DE" dirty="0" err="1" smtClean="0">
                    <a:solidFill>
                      <a:srgbClr val="FF0000"/>
                    </a:solidFill>
                    <a:latin typeface="+mj-lt"/>
                  </a:rPr>
                  <a:t>database</a:t>
                </a:r>
                <a:r>
                  <a:rPr lang="de-DE" dirty="0" smtClean="0">
                    <a:solidFill>
                      <a:srgbClr val="FF0000"/>
                    </a:solidFill>
                    <a:latin typeface="+mj-lt"/>
                  </a:rPr>
                  <a:t>        </a:t>
                </a:r>
                <a:r>
                  <a:rPr lang="de-DE" dirty="0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D</a:t>
                </a:r>
                <a:r>
                  <a:rPr lang="de-DE" baseline="30000" dirty="0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i</a:t>
                </a:r>
                <a:r>
                  <a:rPr lang="de-DE" dirty="0" smtClean="0">
                    <a:solidFill>
                      <a:srgbClr val="FF0000"/>
                    </a:solidFill>
                    <a:latin typeface="+mj-lt"/>
                  </a:rPr>
                  <a:t>  </a:t>
                </a:r>
                <a:r>
                  <a:rPr lang="de-DE" dirty="0" err="1" smtClean="0">
                    <a:latin typeface="+mj-lt"/>
                  </a:rPr>
                  <a:t>and</a:t>
                </a:r>
                <a:r>
                  <a:rPr lang="de-DE" dirty="0" smtClean="0">
                    <a:latin typeface="+mj-lt"/>
                  </a:rPr>
                  <a:t> </a:t>
                </a:r>
              </a:p>
              <a:p>
                <a:pPr marL="0" lvl="0" indent="0">
                  <a:buNone/>
                </a:pPr>
                <a:r>
                  <a:rPr lang="de-DE" dirty="0">
                    <a:latin typeface="+mj-lt"/>
                  </a:rPr>
                  <a:t> </a:t>
                </a:r>
                <a:r>
                  <a:rPr lang="de-DE" dirty="0" smtClean="0">
                    <a:latin typeface="+mj-lt"/>
                  </a:rPr>
                  <a:t>          an </a:t>
                </a:r>
                <a:r>
                  <a:rPr lang="de-DE" dirty="0" err="1" smtClean="0">
                    <a:solidFill>
                      <a:srgbClr val="0000FF"/>
                    </a:solidFill>
                    <a:latin typeface="+mj-lt"/>
                  </a:rPr>
                  <a:t>available</a:t>
                </a:r>
                <a:r>
                  <a:rPr lang="de-DE" dirty="0" smtClean="0">
                    <a:solidFill>
                      <a:srgbClr val="0000FF"/>
                    </a:solidFill>
                    <a:latin typeface="+mj-lt"/>
                  </a:rPr>
                  <a:t> </a:t>
                </a:r>
                <a:r>
                  <a:rPr lang="de-DE" dirty="0" err="1" smtClean="0">
                    <a:solidFill>
                      <a:srgbClr val="0000FF"/>
                    </a:solidFill>
                    <a:latin typeface="+mj-lt"/>
                  </a:rPr>
                  <a:t>database</a:t>
                </a:r>
                <a:r>
                  <a:rPr lang="de-DE" dirty="0" smtClean="0">
                    <a:solidFill>
                      <a:srgbClr val="0000FF"/>
                    </a:solidFill>
                    <a:latin typeface="+mj-lt"/>
                  </a:rPr>
                  <a:t> </a:t>
                </a:r>
                <a:r>
                  <a:rPr lang="de-DE" dirty="0" smtClean="0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</a:rPr>
                  <a:t>D</a:t>
                </a:r>
                <a:r>
                  <a:rPr lang="de-DE" baseline="30000" dirty="0" smtClean="0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</a:rPr>
                  <a:t>a</a:t>
                </a:r>
              </a:p>
              <a:p>
                <a:pPr marL="0" lvl="0" indent="0">
                  <a:buNone/>
                </a:pPr>
                <a:endParaRPr lang="de-DE" sz="1600" dirty="0" smtClean="0">
                  <a:latin typeface="+mj-lt"/>
                </a:endParaRPr>
              </a:p>
              <a:p>
                <a:pPr marL="0" indent="0">
                  <a:buNone/>
                </a:pPr>
                <a:r>
                  <a:rPr lang="de-DE" dirty="0" smtClean="0">
                    <a:latin typeface="+mj-lt"/>
                  </a:rPr>
                  <a:t>			</a:t>
                </a:r>
                <a:r>
                  <a:rPr lang="en-GB" dirty="0">
                    <a:latin typeface="Cambria Math" pitchFamily="18" charset="0"/>
                    <a:ea typeface="Cambria Math" pitchFamily="18" charset="0"/>
                  </a:rPr>
                  <a:t>D = (</a:t>
                </a:r>
                <a:r>
                  <a:rPr lang="de-DE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D</a:t>
                </a:r>
                <a:r>
                  <a:rPr lang="de-DE" baseline="30000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i</a:t>
                </a:r>
                <a:r>
                  <a:rPr lang="en-GB" dirty="0">
                    <a:latin typeface="Cambria Math" pitchFamily="18" charset="0"/>
                    <a:ea typeface="Cambria Math" pitchFamily="18" charset="0"/>
                  </a:rPr>
                  <a:t>, </a:t>
                </a:r>
                <a:r>
                  <a:rPr lang="de-DE" dirty="0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</a:rPr>
                  <a:t>D</a:t>
                </a:r>
                <a:r>
                  <a:rPr lang="de-DE" baseline="30000" dirty="0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</a:rPr>
                  <a:t>a</a:t>
                </a:r>
                <a:r>
                  <a:rPr lang="en-GB" dirty="0">
                    <a:latin typeface="Cambria Math" pitchFamily="18" charset="0"/>
                    <a:ea typeface="Cambria Math" pitchFamily="18" charset="0"/>
                  </a:rPr>
                  <a:t>)</a:t>
                </a:r>
              </a:p>
              <a:p>
                <a:pPr marL="0" lvl="0" indent="0">
                  <a:buNone/>
                </a:pPr>
                <a:endParaRPr lang="de-DE" sz="2000" dirty="0">
                  <a:latin typeface="+mj-lt"/>
                </a:endParaRPr>
              </a:p>
              <a:p>
                <a:pPr marL="0" lvl="0" indent="0">
                  <a:buNone/>
                </a:pPr>
                <a:r>
                  <a:rPr lang="de-DE" dirty="0" smtClean="0">
                    <a:latin typeface="+mj-lt"/>
                  </a:rPr>
                  <a:t> such </a:t>
                </a:r>
                <a:r>
                  <a:rPr lang="de-DE" dirty="0" err="1" smtClean="0">
                    <a:latin typeface="+mj-lt"/>
                  </a:rPr>
                  <a:t>that</a:t>
                </a:r>
                <a:endParaRPr lang="de-DE" dirty="0" smtClean="0">
                  <a:latin typeface="+mj-lt"/>
                </a:endParaRPr>
              </a:p>
              <a:p>
                <a:pPr lvl="0"/>
                <a:endParaRPr lang="de-DE" sz="1000" dirty="0" smtClean="0">
                  <a:latin typeface="+mj-lt"/>
                </a:endParaRPr>
              </a:p>
              <a:p>
                <a:pPr marL="0" lvl="0" indent="0">
                  <a:buNone/>
                </a:pPr>
                <a:r>
                  <a:rPr lang="de-DE" dirty="0" smtClean="0">
                    <a:latin typeface="+mj-lt"/>
                  </a:rPr>
                  <a:t>			</a:t>
                </a:r>
                <a:r>
                  <a:rPr lang="de-DE" dirty="0" smtClean="0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</a:rPr>
                  <a:t>D</a:t>
                </a:r>
                <a:r>
                  <a:rPr lang="de-DE" baseline="30000" dirty="0" smtClean="0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</a:rPr>
                  <a:t>a</a:t>
                </a:r>
                <a:r>
                  <a:rPr lang="de-DE" baseline="30000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b="0" i="0" smtClean="0">
                        <a:latin typeface="Cambria Math" pitchFamily="18" charset="0"/>
                        <a:ea typeface="Cambria Math" pitchFamily="18" charset="0"/>
                      </a:rPr>
                      <m:t> </m:t>
                    </m:r>
                    <m:r>
                      <a:rPr lang="de-DE" b="0" i="1" smtClean="0">
                        <a:latin typeface="Cambria Math" pitchFamily="18" charset="0"/>
                        <a:ea typeface="Cambria Math" pitchFamily="18" charset="0"/>
                      </a:rPr>
                      <m:t>⊆</m:t>
                    </m:r>
                  </m:oMath>
                </a14:m>
                <a:r>
                  <a:rPr lang="de-DE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de-DE" dirty="0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D</a:t>
                </a:r>
                <a:r>
                  <a:rPr lang="de-DE" baseline="30000" dirty="0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i</a:t>
                </a:r>
                <a:r>
                  <a:rPr lang="de-DE" dirty="0" smtClean="0">
                    <a:latin typeface="Cambria Math" pitchFamily="18" charset="0"/>
                    <a:ea typeface="Cambria Math" pitchFamily="18" charset="0"/>
                  </a:rPr>
                  <a:t>    </a:t>
                </a:r>
              </a:p>
              <a:p>
                <a:pPr marL="0" indent="0">
                  <a:buNone/>
                </a:pPr>
                <a:endParaRPr lang="en-GB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b="-30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30.08.2011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Completeness of Queries over Incomplete Databases</a:t>
            </a:r>
            <a:endParaRPr lang="en-GB">
              <a:latin typeface="Impact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AD13C4-5D9B-4210-98D0-C0EDA036A409}" type="slidenum">
              <a:rPr lang="en-GB" smtClean="0"/>
              <a:pPr>
                <a:defRPr/>
              </a:pPr>
              <a:t>9</a:t>
            </a:fld>
            <a:endParaRPr lang="en-GB"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1067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660066"/>
      </a:dk1>
      <a:lt1>
        <a:srgbClr val="FFFFFF"/>
      </a:lt1>
      <a:dk2>
        <a:srgbClr val="FF00FF"/>
      </a:dk2>
      <a:lt2>
        <a:srgbClr val="FFCC99"/>
      </a:lt2>
      <a:accent1>
        <a:srgbClr val="99FF99"/>
      </a:accent1>
      <a:accent2>
        <a:srgbClr val="CC66FF"/>
      </a:accent2>
      <a:accent3>
        <a:srgbClr val="FFFFFF"/>
      </a:accent3>
      <a:accent4>
        <a:srgbClr val="560056"/>
      </a:accent4>
      <a:accent5>
        <a:srgbClr val="CAFFCA"/>
      </a:accent5>
      <a:accent6>
        <a:srgbClr val="B95CE7"/>
      </a:accent6>
      <a:hlink>
        <a:srgbClr val="FF99CC"/>
      </a:hlink>
      <a:folHlink>
        <a:srgbClr val="0066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1" lang="en-GB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1" lang="en-GB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6600CC"/>
        </a:dk2>
        <a:lt2>
          <a:srgbClr val="CCECFF"/>
        </a:lt2>
        <a:accent1>
          <a:srgbClr val="00FFCC"/>
        </a:accent1>
        <a:accent2>
          <a:srgbClr val="9933FF"/>
        </a:accent2>
        <a:accent3>
          <a:srgbClr val="B8AAE2"/>
        </a:accent3>
        <a:accent4>
          <a:srgbClr val="DADADA"/>
        </a:accent4>
        <a:accent5>
          <a:srgbClr val="AAFFE2"/>
        </a:accent5>
        <a:accent6>
          <a:srgbClr val="8A2DE7"/>
        </a:accent6>
        <a:hlink>
          <a:srgbClr val="660066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660066"/>
        </a:dk1>
        <a:lt1>
          <a:srgbClr val="FFFFFF"/>
        </a:lt1>
        <a:dk2>
          <a:srgbClr val="FF00FF"/>
        </a:dk2>
        <a:lt2>
          <a:srgbClr val="FFCC99"/>
        </a:lt2>
        <a:accent1>
          <a:srgbClr val="99FF99"/>
        </a:accent1>
        <a:accent2>
          <a:srgbClr val="CC66FF"/>
        </a:accent2>
        <a:accent3>
          <a:srgbClr val="FFFFFF"/>
        </a:accent3>
        <a:accent4>
          <a:srgbClr val="560056"/>
        </a:accent4>
        <a:accent5>
          <a:srgbClr val="CAFFCA"/>
        </a:accent5>
        <a:accent6>
          <a:srgbClr val="B95CE7"/>
        </a:accent6>
        <a:hlink>
          <a:srgbClr val="FF99CC"/>
        </a:hlink>
        <a:folHlink>
          <a:srgbClr val="00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CC0099"/>
        </a:dk2>
        <a:lt2>
          <a:srgbClr val="FFCCFF"/>
        </a:lt2>
        <a:accent1>
          <a:srgbClr val="00FF00"/>
        </a:accent1>
        <a:accent2>
          <a:srgbClr val="9933FF"/>
        </a:accent2>
        <a:accent3>
          <a:srgbClr val="E2AACA"/>
        </a:accent3>
        <a:accent4>
          <a:srgbClr val="DADADA"/>
        </a:accent4>
        <a:accent5>
          <a:srgbClr val="AAFFAA"/>
        </a:accent5>
        <a:accent6>
          <a:srgbClr val="8A2DE7"/>
        </a:accent6>
        <a:hlink>
          <a:srgbClr val="660066"/>
        </a:hlink>
        <a:folHlink>
          <a:srgbClr val="00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1440</Words>
  <Application>Microsoft Office PowerPoint</Application>
  <PresentationFormat>Bildschirmpräsentation (4:3)</PresentationFormat>
  <Paragraphs>507</Paragraphs>
  <Slides>31</Slides>
  <Notes>4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32" baseType="lpstr">
      <vt:lpstr>Default Design</vt:lpstr>
      <vt:lpstr>Completeness of Queries over Incomplete Databases  Simon Razniewski</vt:lpstr>
      <vt:lpstr>Introduction</vt:lpstr>
      <vt:lpstr>Bolzano is in the Province of South Tyrol</vt:lpstr>
      <vt:lpstr>School Data in South Tyrol</vt:lpstr>
      <vt:lpstr>Example Database Schema</vt:lpstr>
      <vt:lpstr>Completeness Reasoning Example</vt:lpstr>
      <vt:lpstr>Completeness Reasoning Example (Cntd)</vt:lpstr>
      <vt:lpstr>Overview</vt:lpstr>
      <vt:lpstr>Incomplete Database (Motro 1989)</vt:lpstr>
      <vt:lpstr>Incomplete Database - Example</vt:lpstr>
      <vt:lpstr>Query Completeness (Motro 1989)</vt:lpstr>
      <vt:lpstr>Table Completeness (Levy 1996)</vt:lpstr>
      <vt:lpstr>Table Completeness (Cntd)</vt:lpstr>
      <vt:lpstr>Completeness Reasoning</vt:lpstr>
      <vt:lpstr>Completeness Reasoning (Cntd)</vt:lpstr>
      <vt:lpstr>What is Known?</vt:lpstr>
      <vt:lpstr>TC-QCbag – Canonical TC Statements</vt:lpstr>
      <vt:lpstr>TC-QCbag – Canonical TC Statements (Cntd)</vt:lpstr>
      <vt:lpstr>TC-QCbag Reduces to TC-TC</vt:lpstr>
      <vt:lpstr>TC-TC Entailment = Query Containment</vt:lpstr>
      <vt:lpstr>TC-TC Entailment = Query Containment (Cntd)</vt:lpstr>
      <vt:lpstr>Complexity</vt:lpstr>
      <vt:lpstr>TC-QCbag - Complexity</vt:lpstr>
      <vt:lpstr>TC-QCset</vt:lpstr>
      <vt:lpstr>TC-QCset </vt:lpstr>
      <vt:lpstr>Completeness Reasoning for Aggregate Queries</vt:lpstr>
      <vt:lpstr>QC-QC and Query Determinacy</vt:lpstr>
      <vt:lpstr>QC-QC and Query Determinacy (Cntd)</vt:lpstr>
      <vt:lpstr>QC-QC and Query Determinacy (Cntd)</vt:lpstr>
      <vt:lpstr>Where Can Completeness Statements Come From?</vt:lpstr>
      <vt:lpstr>Conclusion</vt:lpstr>
    </vt:vector>
  </TitlesOfParts>
  <Manager/>
  <Company>FUB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BDA</dc:title>
  <dc:subject/>
  <dc:creator>Werner Nutt</dc:creator>
  <cp:keywords/>
  <dc:description/>
  <cp:lastModifiedBy>simon</cp:lastModifiedBy>
  <cp:revision>3807</cp:revision>
  <dcterms:created xsi:type="dcterms:W3CDTF">2002-02-11T13:23:46Z</dcterms:created>
  <dcterms:modified xsi:type="dcterms:W3CDTF">2011-08-30T13:03:47Z</dcterms:modified>
  <cp:category/>
</cp:coreProperties>
</file>