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21"/>
  </p:notesMasterIdLst>
  <p:handoutMasterIdLst>
    <p:handoutMasterId r:id="rId22"/>
  </p:handoutMasterIdLst>
  <p:sldIdLst>
    <p:sldId id="280" r:id="rId2"/>
    <p:sldId id="259" r:id="rId3"/>
    <p:sldId id="260" r:id="rId4"/>
    <p:sldId id="282" r:id="rId5"/>
    <p:sldId id="281" r:id="rId6"/>
    <p:sldId id="267" r:id="rId7"/>
    <p:sldId id="269" r:id="rId8"/>
    <p:sldId id="268" r:id="rId9"/>
    <p:sldId id="270" r:id="rId10"/>
    <p:sldId id="271" r:id="rId11"/>
    <p:sldId id="283" r:id="rId12"/>
    <p:sldId id="274" r:id="rId13"/>
    <p:sldId id="276" r:id="rId14"/>
    <p:sldId id="285" r:id="rId15"/>
    <p:sldId id="275" r:id="rId16"/>
    <p:sldId id="277" r:id="rId17"/>
    <p:sldId id="287" r:id="rId18"/>
    <p:sldId id="288" r:id="rId19"/>
    <p:sldId id="284" r:id="rId2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96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BB5F0-9B1C-9845-8F23-6901B1F20CBD}" type="datetimeFigureOut">
              <a:rPr lang="en-US" smtClean="0"/>
              <a:t>8/29/11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9C8D5-CA23-5748-AE5F-33651C7AF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83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D3A35-EF56-6E41-80B5-E2AEA64141CB}" type="datetimeFigureOut">
              <a:rPr lang="en-US" smtClean="0"/>
              <a:t>8/29/11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B6B7E-E1F3-CB4C-8EB9-558F3A8C1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95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6B7E-E1F3-CB4C-8EB9-558F3A8C1E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6B7E-E1F3-CB4C-8EB9-558F3A8C1E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0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6B7E-E1F3-CB4C-8EB9-558F3A8C1E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96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6B7E-E1F3-CB4C-8EB9-558F3A8C1E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B6B7E-E1F3-CB4C-8EB9-558F3A8C1E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0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538" y="1797540"/>
            <a:ext cx="7168662" cy="1802912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537" y="3712309"/>
            <a:ext cx="7168662" cy="6447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CDBC154-8929-DA42-927D-389B8506F3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washing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19" y="6114482"/>
            <a:ext cx="875471" cy="606993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838279" y="6343162"/>
            <a:ext cx="1877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FADA7A">
                    <a:lumMod val="50000"/>
                  </a:srgbClr>
                </a:solidFill>
                <a:latin typeface="Gill Sans MT"/>
              </a:rPr>
              <a:t>University of Washington</a:t>
            </a:r>
          </a:p>
          <a:p>
            <a:pPr algn="l"/>
            <a:r>
              <a:rPr lang="en-US" dirty="0" smtClean="0">
                <a:solidFill>
                  <a:srgbClr val="FADA7A">
                    <a:lumMod val="50000"/>
                  </a:srgbClr>
                </a:solidFill>
                <a:latin typeface="Gill Sans MT"/>
              </a:rPr>
              <a:t>Database Group</a:t>
            </a:r>
            <a:endParaRPr lang="en-US" dirty="0">
              <a:solidFill>
                <a:srgbClr val="FADA7A">
                  <a:lumMod val="50000"/>
                </a:srgbClr>
              </a:solidFill>
              <a:latin typeface="Gill Sans M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196145" y="1719385"/>
            <a:ext cx="0" cy="329223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0769" y="3600450"/>
            <a:ext cx="806743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4445000"/>
            <a:ext cx="7168929" cy="566738"/>
          </a:xfrm>
        </p:spPr>
        <p:txBody>
          <a:bodyPr/>
          <a:lstStyle>
            <a:lvl1pPr marL="0" indent="0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authors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7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552020F0-13B3-694B-AE9B-8FE87E05E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29768" y="274638"/>
            <a:ext cx="0" cy="2554165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154" y="1134337"/>
            <a:ext cx="860864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4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25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552020F0-13B3-694B-AE9B-8FE87E05E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84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538" y="1797540"/>
            <a:ext cx="7168662" cy="1802912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537" y="3712309"/>
            <a:ext cx="7168662" cy="6447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vert="horz" lIns="91440" tIns="45720" rIns="91440" bIns="45720" rtlCol="0" anchor="ctr"/>
          <a:lstStyle>
            <a:lvl1pPr algn="ctr"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CCDBC154-8929-DA42-927D-389B8506F3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1289050" y="4445000"/>
            <a:ext cx="7168929" cy="566738"/>
          </a:xfrm>
        </p:spPr>
        <p:txBody>
          <a:bodyPr/>
          <a:lstStyle>
            <a:lvl1pPr marL="0" indent="0">
              <a:buNone/>
              <a:defRPr i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authors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7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52020F0-13B3-694B-AE9B-8FE87E05E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29768" y="274638"/>
            <a:ext cx="0" cy="2554165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8154" y="1134337"/>
            <a:ext cx="860864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4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56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7366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A15C064-DD44-4CAC-873E-2D1F5482167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71673" y="3472015"/>
            <a:ext cx="0" cy="2554165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059" y="4331714"/>
            <a:ext cx="860864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4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52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0924"/>
            <a:ext cx="4038600" cy="4895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0924"/>
            <a:ext cx="4038600" cy="4895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552020F0-13B3-694B-AE9B-8FE87E05E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29768" y="274638"/>
            <a:ext cx="0" cy="2554165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154" y="1134337"/>
            <a:ext cx="860864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4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9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552020F0-13B3-694B-AE9B-8FE87E05E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29768" y="274638"/>
            <a:ext cx="0" cy="2554165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154" y="1134337"/>
            <a:ext cx="860864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4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96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552020F0-13B3-694B-AE9B-8FE87E05E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29768" y="274638"/>
            <a:ext cx="0" cy="2554165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154" y="1134337"/>
            <a:ext cx="8608646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4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6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552020F0-13B3-694B-AE9B-8FE87E05E0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5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2855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21154"/>
            <a:ext cx="3008313" cy="49050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69E29E33-B620-47F9-BB04-8846C2A5AF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9768" y="274638"/>
            <a:ext cx="0" cy="2554165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154" y="1134337"/>
            <a:ext cx="338735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4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28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552020F0-13B3-694B-AE9B-8FE87E05E0B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22563" y="4507639"/>
            <a:ext cx="0" cy="1664561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10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70949" y="5367338"/>
            <a:ext cx="590773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75000"/>
                    <a:alpha val="0"/>
                  </a:schemeClr>
                </a:gs>
                <a:gs pos="100000">
                  <a:schemeClr val="accent4">
                    <a:lumMod val="75000"/>
                    <a:alpha val="0"/>
                  </a:schemeClr>
                </a:gs>
                <a:gs pos="90000">
                  <a:schemeClr val="accent4">
                    <a:lumMod val="75000"/>
                  </a:schemeClr>
                </a:gs>
                <a:gs pos="4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03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5113"/>
            <a:ext cx="8229600" cy="751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0922"/>
            <a:ext cx="8229600" cy="4895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CDBC154-8929-DA42-927D-389B8506F3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2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70000"/>
        <a:buFont typeface="Wingdings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70000"/>
        <a:buFont typeface="Wingdings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SzPct val="70000"/>
        <a:buFont typeface="Wingdings" charset="2"/>
        <a:buChar char="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70000"/>
        <a:buFont typeface="Wingdings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SzPct val="70000"/>
        <a:buFont typeface="Wingdings" charset="2"/>
        <a:buChar char="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image" Target="../media/image35.emf"/><Relationship Id="rId13" Type="http://schemas.openxmlformats.org/officeDocument/2006/relationships/image" Target="../media/image36.emf"/><Relationship Id="rId14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Relationship Id="rId4" Type="http://schemas.openxmlformats.org/officeDocument/2006/relationships/image" Target="../media/image23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emf"/><Relationship Id="rId20" Type="http://schemas.openxmlformats.org/officeDocument/2006/relationships/image" Target="../media/image61.emf"/><Relationship Id="rId21" Type="http://schemas.openxmlformats.org/officeDocument/2006/relationships/image" Target="../media/image62.emf"/><Relationship Id="rId22" Type="http://schemas.openxmlformats.org/officeDocument/2006/relationships/image" Target="../media/image63.emf"/><Relationship Id="rId23" Type="http://schemas.openxmlformats.org/officeDocument/2006/relationships/image" Target="../media/image64.emf"/><Relationship Id="rId24" Type="http://schemas.openxmlformats.org/officeDocument/2006/relationships/image" Target="../media/image65.emf"/><Relationship Id="rId25" Type="http://schemas.openxmlformats.org/officeDocument/2006/relationships/image" Target="../media/image66.emf"/><Relationship Id="rId26" Type="http://schemas.openxmlformats.org/officeDocument/2006/relationships/image" Target="../media/image67.emf"/><Relationship Id="rId27" Type="http://schemas.openxmlformats.org/officeDocument/2006/relationships/image" Target="../media/image68.emf"/><Relationship Id="rId28" Type="http://schemas.openxmlformats.org/officeDocument/2006/relationships/image" Target="../media/image69.emf"/><Relationship Id="rId29" Type="http://schemas.openxmlformats.org/officeDocument/2006/relationships/image" Target="../media/image70.emf"/><Relationship Id="rId10" Type="http://schemas.openxmlformats.org/officeDocument/2006/relationships/image" Target="../media/image51.emf"/><Relationship Id="rId11" Type="http://schemas.openxmlformats.org/officeDocument/2006/relationships/image" Target="../media/image52.emf"/><Relationship Id="rId12" Type="http://schemas.openxmlformats.org/officeDocument/2006/relationships/image" Target="../media/image53.emf"/><Relationship Id="rId13" Type="http://schemas.openxmlformats.org/officeDocument/2006/relationships/image" Target="../media/image54.emf"/><Relationship Id="rId14" Type="http://schemas.openxmlformats.org/officeDocument/2006/relationships/image" Target="../media/image55.emf"/><Relationship Id="rId15" Type="http://schemas.openxmlformats.org/officeDocument/2006/relationships/image" Target="../media/image56.emf"/><Relationship Id="rId16" Type="http://schemas.openxmlformats.org/officeDocument/2006/relationships/image" Target="../media/image57.emf"/><Relationship Id="rId17" Type="http://schemas.openxmlformats.org/officeDocument/2006/relationships/image" Target="../media/image58.emf"/><Relationship Id="rId18" Type="http://schemas.openxmlformats.org/officeDocument/2006/relationships/image" Target="../media/image59.emf"/><Relationship Id="rId19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emf"/><Relationship Id="rId20" Type="http://schemas.openxmlformats.org/officeDocument/2006/relationships/image" Target="../media/image92.emf"/><Relationship Id="rId21" Type="http://schemas.openxmlformats.org/officeDocument/2006/relationships/image" Target="../media/image93.emf"/><Relationship Id="rId22" Type="http://schemas.openxmlformats.org/officeDocument/2006/relationships/image" Target="../media/image94.emf"/><Relationship Id="rId23" Type="http://schemas.openxmlformats.org/officeDocument/2006/relationships/image" Target="../media/image95.emf"/><Relationship Id="rId24" Type="http://schemas.openxmlformats.org/officeDocument/2006/relationships/image" Target="../media/image96.emf"/><Relationship Id="rId25" Type="http://schemas.openxmlformats.org/officeDocument/2006/relationships/image" Target="../media/image97.emf"/><Relationship Id="rId26" Type="http://schemas.openxmlformats.org/officeDocument/2006/relationships/image" Target="../media/image98.emf"/><Relationship Id="rId27" Type="http://schemas.openxmlformats.org/officeDocument/2006/relationships/image" Target="../media/image99.emf"/><Relationship Id="rId28" Type="http://schemas.openxmlformats.org/officeDocument/2006/relationships/image" Target="../media/image100.emf"/><Relationship Id="rId10" Type="http://schemas.openxmlformats.org/officeDocument/2006/relationships/image" Target="../media/image82.emf"/><Relationship Id="rId11" Type="http://schemas.openxmlformats.org/officeDocument/2006/relationships/image" Target="../media/image83.emf"/><Relationship Id="rId12" Type="http://schemas.openxmlformats.org/officeDocument/2006/relationships/image" Target="../media/image84.emf"/><Relationship Id="rId13" Type="http://schemas.openxmlformats.org/officeDocument/2006/relationships/image" Target="../media/image85.emf"/><Relationship Id="rId14" Type="http://schemas.openxmlformats.org/officeDocument/2006/relationships/image" Target="../media/image86.emf"/><Relationship Id="rId15" Type="http://schemas.openxmlformats.org/officeDocument/2006/relationships/image" Target="../media/image87.emf"/><Relationship Id="rId16" Type="http://schemas.openxmlformats.org/officeDocument/2006/relationships/image" Target="../media/image88.emf"/><Relationship Id="rId17" Type="http://schemas.openxmlformats.org/officeDocument/2006/relationships/image" Target="../media/image89.emf"/><Relationship Id="rId18" Type="http://schemas.openxmlformats.org/officeDocument/2006/relationships/image" Target="../media/image90.emf"/><Relationship Id="rId19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Relationship Id="rId3" Type="http://schemas.openxmlformats.org/officeDocument/2006/relationships/image" Target="../media/image75.emf"/><Relationship Id="rId4" Type="http://schemas.openxmlformats.org/officeDocument/2006/relationships/image" Target="../media/image76.emf"/><Relationship Id="rId5" Type="http://schemas.openxmlformats.org/officeDocument/2006/relationships/image" Target="../media/image77.emf"/><Relationship Id="rId6" Type="http://schemas.openxmlformats.org/officeDocument/2006/relationships/image" Target="../media/image78.emf"/><Relationship Id="rId7" Type="http://schemas.openxmlformats.org/officeDocument/2006/relationships/image" Target="../media/image79.emf"/><Relationship Id="rId8" Type="http://schemas.openxmlformats.org/officeDocument/2006/relationships/image" Target="../media/image8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5" Type="http://schemas.openxmlformats.org/officeDocument/2006/relationships/image" Target="../media/image92.emf"/><Relationship Id="rId6" Type="http://schemas.openxmlformats.org/officeDocument/2006/relationships/image" Target="../media/image93.emf"/><Relationship Id="rId7" Type="http://schemas.openxmlformats.org/officeDocument/2006/relationships/image" Target="../media/image94.emf"/><Relationship Id="rId8" Type="http://schemas.openxmlformats.org/officeDocument/2006/relationships/image" Target="../media/image101.emf"/><Relationship Id="rId9" Type="http://schemas.openxmlformats.org/officeDocument/2006/relationships/image" Target="../media/image102.emf"/><Relationship Id="rId10" Type="http://schemas.openxmlformats.org/officeDocument/2006/relationships/image" Target="../media/image7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e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Complexity of Causality and </a:t>
            </a:r>
            <a:r>
              <a:rPr lang="en-US" sz="3600" dirty="0" smtClean="0"/>
              <a:t>Responsibility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or Query Answers and non-Answers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Alexandra Meliou, Wolfgang </a:t>
            </a:r>
            <a:r>
              <a:rPr lang="en-US" sz="2000" dirty="0" err="1"/>
              <a:t>Gatterbauer</a:t>
            </a:r>
            <a:r>
              <a:rPr lang="en-US" sz="2000" dirty="0"/>
              <a:t>, </a:t>
            </a:r>
            <a:r>
              <a:rPr lang="en-US" sz="2000" dirty="0" smtClean="0"/>
              <a:t>Katherine </a:t>
            </a:r>
            <a:r>
              <a:rPr lang="en-US" sz="2000" dirty="0"/>
              <a:t>Moore, </a:t>
            </a:r>
            <a:endParaRPr lang="en-US" sz="2000" dirty="0" smtClean="0"/>
          </a:p>
          <a:p>
            <a:r>
              <a:rPr lang="en-US" sz="2000" dirty="0" smtClean="0"/>
              <a:t>and </a:t>
            </a:r>
            <a:r>
              <a:rPr lang="en-US" sz="2000" dirty="0"/>
              <a:t>Dan </a:t>
            </a:r>
            <a:r>
              <a:rPr lang="en-US" sz="2000" dirty="0" err="1" smtClean="0"/>
              <a:t>Suciu</a:t>
            </a:r>
            <a:endParaRPr lang="en-US" sz="20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BC154-8929-DA42-927D-389B8506F36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06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Causality for Conjunctive Queries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31259" y="1497823"/>
            <a:ext cx="8081482" cy="1469715"/>
            <a:chOff x="1028704" y="2112321"/>
            <a:chExt cx="6715793" cy="1221346"/>
          </a:xfrm>
        </p:grpSpPr>
        <p:sp>
          <p:nvSpPr>
            <p:cNvPr id="10" name="Rectangle 9"/>
            <p:cNvSpPr/>
            <p:nvPr/>
          </p:nvSpPr>
          <p:spPr>
            <a:xfrm>
              <a:off x="1028704" y="2170951"/>
              <a:ext cx="6715793" cy="1162716"/>
            </a:xfrm>
            <a:prstGeom prst="rect">
              <a:avLst/>
            </a:prstGeom>
            <a:solidFill>
              <a:srgbClr val="D7E4BD"/>
            </a:solidFill>
            <a:ln>
              <a:solidFill>
                <a:srgbClr val="77933C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938" y="2986857"/>
              <a:ext cx="6496050" cy="177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28704" y="2112321"/>
              <a:ext cx="2423377" cy="383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Definition:</a:t>
              </a:r>
              <a:r>
                <a:rPr lang="en-US" sz="2400" dirty="0" smtClean="0"/>
                <a:t> Causality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3216" y="2967538"/>
            <a:ext cx="116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(contingency)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855808" y="2764160"/>
            <a:ext cx="792" cy="203378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57200" y="4226045"/>
            <a:ext cx="8081482" cy="1463409"/>
            <a:chOff x="531259" y="4542087"/>
            <a:chExt cx="8081482" cy="1463409"/>
          </a:xfrm>
        </p:grpSpPr>
        <p:sp>
          <p:nvSpPr>
            <p:cNvPr id="18" name="Rectangle 17"/>
            <p:cNvSpPr/>
            <p:nvPr/>
          </p:nvSpPr>
          <p:spPr>
            <a:xfrm>
              <a:off x="531259" y="4583505"/>
              <a:ext cx="8081482" cy="1421991"/>
            </a:xfrm>
            <a:prstGeom prst="rect">
              <a:avLst/>
            </a:prstGeom>
            <a:solidFill>
              <a:srgbClr val="D7E4BD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2175" y="4954606"/>
              <a:ext cx="2799650" cy="85117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8058" y="4542087"/>
              <a:ext cx="3493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Definition:</a:t>
              </a:r>
              <a:r>
                <a:rPr lang="en-US" sz="2400" dirty="0" smtClean="0"/>
                <a:t> Responsibility</a:t>
              </a:r>
              <a:endParaRPr lang="en-US" sz="2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6880" y="3268950"/>
            <a:ext cx="8197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Intuition: </a:t>
            </a:r>
            <a:r>
              <a:rPr lang="en-US" dirty="0" smtClean="0"/>
              <a:t>If the removal of t removes the answer, then t is counterfactual</a:t>
            </a:r>
          </a:p>
          <a:p>
            <a:r>
              <a:rPr lang="en-US" dirty="0" smtClean="0"/>
              <a:t>		If there is a set of tuples whose removal makes t counterfactual, t is a cause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6880" y="5788630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Intuition: </a:t>
            </a:r>
            <a:r>
              <a:rPr lang="en-US" dirty="0" smtClean="0"/>
              <a:t>The more tuples that need to be removed, the less important t is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2478349"/>
            <a:ext cx="1159123" cy="2858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22" name="TextBox 21"/>
          <p:cNvSpPr txBox="1"/>
          <p:nvPr/>
        </p:nvSpPr>
        <p:spPr>
          <a:xfrm>
            <a:off x="7512910" y="1183820"/>
            <a:ext cx="1375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(an answer to q)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5768" y="1183820"/>
            <a:ext cx="1613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(endogenous tuple)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702" y="1183820"/>
            <a:ext cx="959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(database)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24" idx="2"/>
          </p:cNvCxnSpPr>
          <p:nvPr/>
        </p:nvCxnSpPr>
        <p:spPr>
          <a:xfrm flipH="1">
            <a:off x="799787" y="1491597"/>
            <a:ext cx="163856" cy="564928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2"/>
          </p:cNvCxnSpPr>
          <p:nvPr/>
        </p:nvCxnSpPr>
        <p:spPr>
          <a:xfrm>
            <a:off x="8200702" y="1491597"/>
            <a:ext cx="0" cy="564928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</p:cNvCxnSpPr>
          <p:nvPr/>
        </p:nvCxnSpPr>
        <p:spPr>
          <a:xfrm>
            <a:off x="4702521" y="1491597"/>
            <a:ext cx="0" cy="564928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45593" y="2967538"/>
            <a:ext cx="1683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(endogenous tuples)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1645605" y="2764160"/>
            <a:ext cx="312170" cy="265196"/>
          </a:xfrm>
          <a:prstGeom prst="straightConnector1">
            <a:avLst/>
          </a:prstGeom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2056525"/>
            <a:ext cx="7658106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8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2" grpId="0"/>
      <p:bldP spid="23" grpId="0"/>
      <p:bldP spid="24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20" y="2790884"/>
            <a:ext cx="1350327" cy="255627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89" y="2785805"/>
            <a:ext cx="687902" cy="2564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284910"/>
            <a:ext cx="893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Query: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391072"/>
            <a:ext cx="1228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Database: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982720" y="1284910"/>
            <a:ext cx="2231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Lineage expression: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52544" y="1287548"/>
            <a:ext cx="190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(</a:t>
            </a:r>
            <a:r>
              <a:rPr lang="en-US" dirty="0" err="1" smtClean="0">
                <a:solidFill>
                  <a:srgbClr val="C0504D"/>
                </a:solidFill>
              </a:rPr>
              <a:t>Datalog</a:t>
            </a:r>
            <a:r>
              <a:rPr lang="en-US" dirty="0" smtClean="0">
                <a:solidFill>
                  <a:srgbClr val="C0504D"/>
                </a:solidFill>
              </a:rPr>
              <a:t> notation)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82720" y="2391072"/>
            <a:ext cx="4145280" cy="799168"/>
            <a:chOff x="3982720" y="2391072"/>
            <a:chExt cx="4145280" cy="799168"/>
          </a:xfrm>
        </p:grpSpPr>
        <p:sp>
          <p:nvSpPr>
            <p:cNvPr id="15" name="Rounded Rectangle 14"/>
            <p:cNvSpPr/>
            <p:nvPr/>
          </p:nvSpPr>
          <p:spPr>
            <a:xfrm>
              <a:off x="3982720" y="2391072"/>
              <a:ext cx="4145280" cy="799168"/>
            </a:xfrm>
            <a:prstGeom prst="roundRect">
              <a:avLst/>
            </a:prstGeom>
            <a:solidFill>
              <a:srgbClr val="D7E4BD"/>
            </a:solidFill>
            <a:ln>
              <a:solidFill>
                <a:srgbClr val="77933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82720" y="2559824"/>
              <a:ext cx="2000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Responsibility:</a:t>
              </a:r>
              <a:endParaRPr lang="en-US" sz="2400" dirty="0"/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800" y="2483745"/>
              <a:ext cx="2018959" cy="613823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959589" y="5377272"/>
            <a:ext cx="2151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Assume all endogenous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837846" y="4445214"/>
            <a:ext cx="92685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837846" y="4445214"/>
            <a:ext cx="926850" cy="36559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Multiply 30"/>
          <p:cNvSpPr/>
          <p:nvPr/>
        </p:nvSpPr>
        <p:spPr>
          <a:xfrm>
            <a:off x="2731208" y="4193440"/>
            <a:ext cx="503547" cy="503547"/>
          </a:xfrm>
          <a:prstGeom prst="mathMultiply">
            <a:avLst>
              <a:gd name="adj1" fmla="val 10383"/>
            </a:avLst>
          </a:prstGeom>
          <a:solidFill>
            <a:schemeClr val="accent2"/>
          </a:solidFill>
          <a:ln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609600" y="4588600"/>
            <a:ext cx="1506913" cy="503547"/>
          </a:xfrm>
          <a:prstGeom prst="mathMultiply">
            <a:avLst>
              <a:gd name="adj1" fmla="val 10383"/>
            </a:avLst>
          </a:prstGeom>
          <a:solidFill>
            <a:schemeClr val="accent2"/>
          </a:solidFill>
          <a:ln>
            <a:solidFill>
              <a:srgbClr val="9537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7" y="1732945"/>
            <a:ext cx="2676985" cy="329064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02" y="4721531"/>
            <a:ext cx="219704" cy="174248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1" y="4377585"/>
            <a:ext cx="212128" cy="174248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44" y="1740110"/>
            <a:ext cx="2684699" cy="305575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65" y="3764283"/>
            <a:ext cx="1211388" cy="371056"/>
          </a:xfrm>
          <a:prstGeom prst="rect">
            <a:avLst/>
          </a:prstGeom>
        </p:spPr>
      </p:pic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65" y="4461676"/>
            <a:ext cx="1287782" cy="807592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825" y="3742456"/>
            <a:ext cx="1255042" cy="414710"/>
          </a:xfrm>
          <a:prstGeom prst="rect">
            <a:avLst/>
          </a:prstGeom>
        </p:spPr>
      </p:pic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825" y="4663574"/>
            <a:ext cx="1800713" cy="403796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72" y="4377585"/>
            <a:ext cx="204552" cy="174248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3129616" y="5894685"/>
            <a:ext cx="5600837" cy="461665"/>
            <a:chOff x="3129616" y="5894685"/>
            <a:chExt cx="5600837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3129616" y="5894685"/>
              <a:ext cx="5600837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</a:rPr>
                <a:t>NOTE:</a:t>
              </a:r>
              <a:r>
                <a:rPr lang="en-US" sz="2400" dirty="0" smtClean="0"/>
                <a:t> If       </a:t>
              </a:r>
              <a:r>
                <a:rPr lang="en-US" sz="2400" dirty="0" smtClean="0"/>
                <a:t>is </a:t>
              </a:r>
              <a:r>
                <a:rPr lang="en-US" sz="2400" dirty="0" smtClean="0"/>
                <a:t>exogenous</a:t>
              </a:r>
              <a:r>
                <a:rPr lang="en-US" sz="2400" dirty="0" smtClean="0"/>
                <a:t>, </a:t>
              </a:r>
              <a:r>
                <a:rPr lang="en-US" sz="2400" dirty="0"/>
                <a:t> </a:t>
              </a:r>
              <a:r>
                <a:rPr lang="en-US" sz="2400" dirty="0" smtClean="0"/>
                <a:t>  </a:t>
              </a:r>
              <a:r>
                <a:rPr lang="en-US" sz="2400" dirty="0" smtClean="0"/>
                <a:t>  </a:t>
              </a:r>
              <a:r>
                <a:rPr lang="en-US" sz="2400" dirty="0" smtClean="0"/>
                <a:t>is not a cause.</a:t>
              </a:r>
              <a:endParaRPr lang="en-US" sz="2400" dirty="0"/>
            </a:p>
          </p:txBody>
        </p:sp>
        <p:pic>
          <p:nvPicPr>
            <p:cNvPr id="30" name="Picture 29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435" y="6063178"/>
              <a:ext cx="253137" cy="207934"/>
            </a:xfrm>
            <a:prstGeom prst="rect">
              <a:avLst/>
            </a:prstGeom>
          </p:spPr>
        </p:pic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646" y="6063178"/>
              <a:ext cx="262179" cy="20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04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 animBg="1"/>
      <p:bldP spid="31" grpId="1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113"/>
            <a:ext cx="8528038" cy="751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Complexity Results (Data Complexity)</a:t>
            </a:r>
            <a:endParaRPr lang="en-US" dirty="0"/>
          </a:p>
        </p:txBody>
      </p:sp>
      <p:pic>
        <p:nvPicPr>
          <p:cNvPr id="6" name="Picture 5" descr="Screen shot 2011-04-14 at 3.09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95" y="1702686"/>
            <a:ext cx="6907610" cy="4474248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094480" y="4337590"/>
            <a:ext cx="1945640" cy="1188720"/>
          </a:xfrm>
          <a:prstGeom prst="roundRect">
            <a:avLst/>
          </a:prstGeom>
          <a:noFill/>
          <a:ln w="57150" cmpd="sng">
            <a:solidFill>
              <a:srgbClr val="7793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59471" y="6259031"/>
            <a:ext cx="118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dichotomy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618480" y="5526310"/>
            <a:ext cx="401320" cy="873760"/>
          </a:xfrm>
          <a:prstGeom prst="straightConnector1">
            <a:avLst/>
          </a:prstGeom>
          <a:ln>
            <a:solidFill>
              <a:srgbClr val="77933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97589" y="1040217"/>
            <a:ext cx="1043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nswers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3400" y="1040217"/>
            <a:ext cx="1526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on-answers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40063" y="1387409"/>
            <a:ext cx="13228" cy="36479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12612" y="1394999"/>
            <a:ext cx="13228" cy="36479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3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Responsibility: PTIME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conjunctive queries with no self </a:t>
            </a:r>
            <a:r>
              <a:rPr lang="en-US" dirty="0" smtClean="0"/>
              <a:t>joins</a:t>
            </a:r>
          </a:p>
          <a:p>
            <a:endParaRPr lang="en-US" dirty="0"/>
          </a:p>
          <a:p>
            <a:r>
              <a:rPr lang="en-US" dirty="0" smtClean="0"/>
              <a:t>A simple case: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020" y="2536821"/>
            <a:ext cx="1734757" cy="356589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582041" y="3201612"/>
            <a:ext cx="6812528" cy="1203913"/>
            <a:chOff x="582041" y="3201612"/>
            <a:chExt cx="6812528" cy="1203913"/>
          </a:xfrm>
        </p:grpSpPr>
        <p:sp>
          <p:nvSpPr>
            <p:cNvPr id="105" name="Rounded Rectangle 104"/>
            <p:cNvSpPr/>
            <p:nvPr/>
          </p:nvSpPr>
          <p:spPr>
            <a:xfrm>
              <a:off x="582041" y="3201612"/>
              <a:ext cx="6812528" cy="1203913"/>
            </a:xfrm>
            <a:prstGeom prst="roundRect">
              <a:avLst/>
            </a:prstGeom>
            <a:solidFill>
              <a:srgbClr val="D7E4BD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774502" y="3201612"/>
              <a:ext cx="6122790" cy="1061572"/>
              <a:chOff x="774502" y="3201612"/>
              <a:chExt cx="6122790" cy="1061572"/>
            </a:xfrm>
          </p:grpSpPr>
          <p:pic>
            <p:nvPicPr>
              <p:cNvPr id="96" name="Picture 95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0642" y="3906568"/>
                <a:ext cx="4607093" cy="356616"/>
              </a:xfrm>
              <a:prstGeom prst="rect">
                <a:avLst/>
              </a:prstGeom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774502" y="3201612"/>
                <a:ext cx="6122790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The lineage of q will be of the form:</a:t>
                </a:r>
                <a:endParaRPr lang="en-US" sz="3200" dirty="0"/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582041" y="4579458"/>
            <a:ext cx="6812528" cy="1203913"/>
            <a:chOff x="582041" y="4579458"/>
            <a:chExt cx="6812528" cy="1203913"/>
          </a:xfrm>
        </p:grpSpPr>
        <p:sp>
          <p:nvSpPr>
            <p:cNvPr id="106" name="Rounded Rectangle 105"/>
            <p:cNvSpPr/>
            <p:nvPr/>
          </p:nvSpPr>
          <p:spPr>
            <a:xfrm>
              <a:off x="582041" y="4579458"/>
              <a:ext cx="6812528" cy="1203913"/>
            </a:xfrm>
            <a:prstGeom prst="roundRect">
              <a:avLst/>
            </a:prstGeom>
            <a:solidFill>
              <a:srgbClr val="D7E4BD"/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774502" y="4589410"/>
              <a:ext cx="6458333" cy="584776"/>
              <a:chOff x="774502" y="4589410"/>
              <a:chExt cx="6458333" cy="584776"/>
            </a:xfrm>
          </p:grpSpPr>
          <p:pic>
            <p:nvPicPr>
              <p:cNvPr id="5" name="Picture 4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1916" y="4764677"/>
                <a:ext cx="1570919" cy="356589"/>
              </a:xfrm>
              <a:prstGeom prst="rect">
                <a:avLst/>
              </a:prstGeom>
            </p:spPr>
          </p:pic>
          <p:sp>
            <p:nvSpPr>
              <p:cNvPr id="102" name="TextBox 101"/>
              <p:cNvSpPr txBox="1"/>
              <p:nvPr/>
            </p:nvSpPr>
            <p:spPr>
              <a:xfrm>
                <a:off x="774502" y="4589410"/>
                <a:ext cx="4855416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What is the responsibility of</a:t>
                </a:r>
                <a:endParaRPr lang="en-US" sz="3200" dirty="0"/>
              </a:p>
            </p:txBody>
          </p:sp>
        </p:grpSp>
      </p:grpSp>
      <p:pic>
        <p:nvPicPr>
          <p:cNvPr id="100" name="Picture 9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20" y="5258239"/>
            <a:ext cx="3064970" cy="356616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6340816" y="5696804"/>
            <a:ext cx="98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595959"/>
                </a:solidFill>
              </a:rPr>
              <a:t>PTIME</a:t>
            </a:r>
            <a:endParaRPr lang="en-US" sz="2400" dirty="0">
              <a:solidFill>
                <a:srgbClr val="595959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0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Responsibility: PTIME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interesting: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401740" y="2111908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545" y="1845734"/>
            <a:ext cx="297603" cy="213902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894" y="2405306"/>
            <a:ext cx="306904" cy="213903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894" y="3046576"/>
            <a:ext cx="306904" cy="213903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294" y="3966252"/>
            <a:ext cx="344104" cy="213902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8674" y="1836497"/>
            <a:ext cx="279003" cy="223202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4024" y="2396071"/>
            <a:ext cx="288303" cy="223202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2873" y="3956951"/>
            <a:ext cx="390605" cy="223203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2474" y="1845734"/>
            <a:ext cx="260403" cy="213902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7824" y="2405308"/>
            <a:ext cx="269703" cy="213902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7824" y="3046578"/>
            <a:ext cx="269703" cy="21390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401740" y="2634199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01740" y="3275469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01740" y="3812960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664569" y="2111908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64569" y="2634199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64569" y="3275469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664569" y="3812960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79069" y="2111908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79069" y="2634199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79069" y="3275469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79069" y="3812960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6296" y="3494409"/>
            <a:ext cx="38100" cy="25146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9125" y="3494409"/>
            <a:ext cx="38100" cy="25146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3625" y="3494409"/>
            <a:ext cx="38100" cy="25146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4024" y="3038547"/>
            <a:ext cx="288303" cy="223202"/>
          </a:xfrm>
          <a:prstGeom prst="rect">
            <a:avLst/>
          </a:prstGeom>
        </p:spPr>
      </p:pic>
      <p:cxnSp>
        <p:nvCxnSpPr>
          <p:cNvPr id="34" name="Straight Connector 33"/>
          <p:cNvCxnSpPr>
            <a:stCxn id="8" idx="6"/>
            <a:endCxn id="22" idx="2"/>
          </p:cNvCxnSpPr>
          <p:nvPr/>
        </p:nvCxnSpPr>
        <p:spPr>
          <a:xfrm>
            <a:off x="3508953" y="2165515"/>
            <a:ext cx="1155616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9" idx="6"/>
            <a:endCxn id="24" idx="2"/>
          </p:cNvCxnSpPr>
          <p:nvPr/>
        </p:nvCxnSpPr>
        <p:spPr>
          <a:xfrm>
            <a:off x="3508953" y="2687806"/>
            <a:ext cx="1155616" cy="64127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0" idx="6"/>
            <a:endCxn id="24" idx="2"/>
          </p:cNvCxnSpPr>
          <p:nvPr/>
        </p:nvCxnSpPr>
        <p:spPr>
          <a:xfrm>
            <a:off x="3508953" y="3329076"/>
            <a:ext cx="1155616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6"/>
          </p:cNvCxnSpPr>
          <p:nvPr/>
        </p:nvCxnSpPr>
        <p:spPr>
          <a:xfrm>
            <a:off x="3508953" y="3329076"/>
            <a:ext cx="1067982" cy="238709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1" idx="6"/>
          </p:cNvCxnSpPr>
          <p:nvPr/>
        </p:nvCxnSpPr>
        <p:spPr>
          <a:xfrm flipV="1">
            <a:off x="3508953" y="3592143"/>
            <a:ext cx="1077320" cy="274424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6"/>
            <a:endCxn id="23" idx="2"/>
          </p:cNvCxnSpPr>
          <p:nvPr/>
        </p:nvCxnSpPr>
        <p:spPr>
          <a:xfrm>
            <a:off x="3508953" y="2165515"/>
            <a:ext cx="1155616" cy="52229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3" idx="6"/>
            <a:endCxn id="27" idx="2"/>
          </p:cNvCxnSpPr>
          <p:nvPr/>
        </p:nvCxnSpPr>
        <p:spPr>
          <a:xfrm>
            <a:off x="4771782" y="2687806"/>
            <a:ext cx="1107287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6"/>
            <a:endCxn id="28" idx="2"/>
          </p:cNvCxnSpPr>
          <p:nvPr/>
        </p:nvCxnSpPr>
        <p:spPr>
          <a:xfrm>
            <a:off x="4771782" y="2165515"/>
            <a:ext cx="1107287" cy="116356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3" idx="6"/>
            <a:endCxn id="26" idx="2"/>
          </p:cNvCxnSpPr>
          <p:nvPr/>
        </p:nvCxnSpPr>
        <p:spPr>
          <a:xfrm flipV="1">
            <a:off x="4771782" y="2165515"/>
            <a:ext cx="1107287" cy="52229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5" idx="6"/>
            <a:endCxn id="29" idx="2"/>
          </p:cNvCxnSpPr>
          <p:nvPr/>
        </p:nvCxnSpPr>
        <p:spPr>
          <a:xfrm>
            <a:off x="4771782" y="3866567"/>
            <a:ext cx="1107287" cy="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6"/>
          </p:cNvCxnSpPr>
          <p:nvPr/>
        </p:nvCxnSpPr>
        <p:spPr>
          <a:xfrm>
            <a:off x="4771782" y="3329076"/>
            <a:ext cx="1078822" cy="33767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1845054" y="2833384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195879" y="2833384"/>
            <a:ext cx="107213" cy="10721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5" idx="7"/>
            <a:endCxn id="8" idx="2"/>
          </p:cNvCxnSpPr>
          <p:nvPr/>
        </p:nvCxnSpPr>
        <p:spPr>
          <a:xfrm flipV="1">
            <a:off x="1936566" y="2165515"/>
            <a:ext cx="1465174" cy="68357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5" idx="6"/>
            <a:endCxn id="19" idx="2"/>
          </p:cNvCxnSpPr>
          <p:nvPr/>
        </p:nvCxnSpPr>
        <p:spPr>
          <a:xfrm flipV="1">
            <a:off x="1952267" y="2687806"/>
            <a:ext cx="1449473" cy="19918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5" idx="6"/>
            <a:endCxn id="20" idx="2"/>
          </p:cNvCxnSpPr>
          <p:nvPr/>
        </p:nvCxnSpPr>
        <p:spPr>
          <a:xfrm>
            <a:off x="1952267" y="2886991"/>
            <a:ext cx="1449473" cy="44208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5" idx="5"/>
            <a:endCxn id="21" idx="2"/>
          </p:cNvCxnSpPr>
          <p:nvPr/>
        </p:nvCxnSpPr>
        <p:spPr>
          <a:xfrm>
            <a:off x="1936566" y="2924896"/>
            <a:ext cx="1465174" cy="94167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5" idx="6"/>
          </p:cNvCxnSpPr>
          <p:nvPr/>
        </p:nvCxnSpPr>
        <p:spPr>
          <a:xfrm>
            <a:off x="1952267" y="2886991"/>
            <a:ext cx="1166542" cy="642149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6" idx="1"/>
            <a:endCxn id="26" idx="6"/>
          </p:cNvCxnSpPr>
          <p:nvPr/>
        </p:nvCxnSpPr>
        <p:spPr>
          <a:xfrm flipH="1" flipV="1">
            <a:off x="5986282" y="2165515"/>
            <a:ext cx="1225298" cy="68357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6" idx="2"/>
            <a:endCxn id="27" idx="6"/>
          </p:cNvCxnSpPr>
          <p:nvPr/>
        </p:nvCxnSpPr>
        <p:spPr>
          <a:xfrm flipH="1" flipV="1">
            <a:off x="5986282" y="2687806"/>
            <a:ext cx="1209597" cy="19918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8" idx="6"/>
            <a:endCxn id="46" idx="2"/>
          </p:cNvCxnSpPr>
          <p:nvPr/>
        </p:nvCxnSpPr>
        <p:spPr>
          <a:xfrm flipV="1">
            <a:off x="5986282" y="2886991"/>
            <a:ext cx="1209597" cy="442085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9" idx="6"/>
            <a:endCxn id="46" idx="3"/>
          </p:cNvCxnSpPr>
          <p:nvPr/>
        </p:nvCxnSpPr>
        <p:spPr>
          <a:xfrm flipV="1">
            <a:off x="5986282" y="2924896"/>
            <a:ext cx="1225298" cy="94167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6" idx="2"/>
          </p:cNvCxnSpPr>
          <p:nvPr/>
        </p:nvCxnSpPr>
        <p:spPr>
          <a:xfrm flipH="1">
            <a:off x="6088093" y="2886991"/>
            <a:ext cx="1107786" cy="705152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4546" y="2111908"/>
            <a:ext cx="238703" cy="122968"/>
          </a:xfrm>
          <a:prstGeom prst="rect">
            <a:avLst/>
          </a:prstGeom>
        </p:spPr>
      </p:pic>
      <p:pic>
        <p:nvPicPr>
          <p:cNvPr id="58" name="Picture 57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4546" y="2520002"/>
            <a:ext cx="238703" cy="122968"/>
          </a:xfrm>
          <a:prstGeom prst="rect">
            <a:avLst/>
          </a:prstGeom>
        </p:spPr>
      </p:pic>
      <p:pic>
        <p:nvPicPr>
          <p:cNvPr id="59" name="Picture 58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4546" y="2989117"/>
            <a:ext cx="238703" cy="122968"/>
          </a:xfrm>
          <a:prstGeom prst="rect">
            <a:avLst/>
          </a:prstGeom>
        </p:spPr>
      </p:pic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4546" y="3267592"/>
            <a:ext cx="238703" cy="122968"/>
          </a:xfrm>
          <a:prstGeom prst="rect">
            <a:avLst/>
          </a:prstGeom>
        </p:spPr>
      </p:pic>
      <p:pic>
        <p:nvPicPr>
          <p:cNvPr id="61" name="Picture 60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54546" y="3689992"/>
            <a:ext cx="238703" cy="122968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9114" y="2153708"/>
            <a:ext cx="238703" cy="122968"/>
          </a:xfrm>
          <a:prstGeom prst="rect">
            <a:avLst/>
          </a:prstGeom>
        </p:spPr>
      </p:pic>
      <p:pic>
        <p:nvPicPr>
          <p:cNvPr id="63" name="Picture 62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9114" y="2614990"/>
            <a:ext cx="238703" cy="122968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3399" y="2984605"/>
            <a:ext cx="238703" cy="122968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3399" y="3233254"/>
            <a:ext cx="238703" cy="122968"/>
          </a:xfrm>
          <a:prstGeom prst="rect">
            <a:avLst/>
          </a:prstGeom>
        </p:spPr>
      </p:pic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3399" y="3689992"/>
            <a:ext cx="238703" cy="122968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21074" y="3956951"/>
            <a:ext cx="223203" cy="213903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5110" y="2816477"/>
            <a:ext cx="846156" cy="141026"/>
          </a:xfrm>
          <a:prstGeom prst="rect">
            <a:avLst/>
          </a:prstGeom>
        </p:spPr>
      </p:pic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50156" y="2762556"/>
            <a:ext cx="796381" cy="248869"/>
          </a:xfrm>
          <a:prstGeom prst="rect">
            <a:avLst/>
          </a:prstGeom>
        </p:spPr>
      </p:pic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32126" y="1931073"/>
            <a:ext cx="94034" cy="180835"/>
          </a:xfrm>
          <a:prstGeom prst="rect">
            <a:avLst/>
          </a:prstGeom>
        </p:spPr>
      </p:pic>
      <p:pic>
        <p:nvPicPr>
          <p:cNvPr id="72" name="Picture 71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32126" y="3738553"/>
            <a:ext cx="94034" cy="180835"/>
          </a:xfrm>
          <a:prstGeom prst="rect">
            <a:avLst/>
          </a:prstGeom>
        </p:spPr>
      </p:pic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32126" y="3460133"/>
            <a:ext cx="94034" cy="180835"/>
          </a:xfrm>
          <a:prstGeom prst="rect">
            <a:avLst/>
          </a:prstGeom>
        </p:spPr>
      </p:pic>
      <p:pic>
        <p:nvPicPr>
          <p:cNvPr id="74" name="Picture 73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32126" y="3112085"/>
            <a:ext cx="94034" cy="180835"/>
          </a:xfrm>
          <a:prstGeom prst="rect">
            <a:avLst/>
          </a:prstGeom>
        </p:spPr>
      </p:pic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32126" y="2783062"/>
            <a:ext cx="94034" cy="180835"/>
          </a:xfrm>
          <a:prstGeom prst="rect">
            <a:avLst/>
          </a:prstGeom>
        </p:spPr>
      </p:pic>
      <p:pic>
        <p:nvPicPr>
          <p:cNvPr id="77" name="Picture 76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54971" y="2453364"/>
            <a:ext cx="94034" cy="180835"/>
          </a:xfrm>
          <a:prstGeom prst="rect">
            <a:avLst/>
          </a:prstGeom>
        </p:spPr>
      </p:pic>
      <p:pic>
        <p:nvPicPr>
          <p:cNvPr id="78" name="Picture 77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47121" y="2713981"/>
            <a:ext cx="94034" cy="180835"/>
          </a:xfrm>
          <a:prstGeom prst="rect">
            <a:avLst/>
          </a:prstGeom>
        </p:spPr>
      </p:pic>
      <p:pic>
        <p:nvPicPr>
          <p:cNvPr id="79" name="Picture 78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40586" y="3317747"/>
            <a:ext cx="94034" cy="180835"/>
          </a:xfrm>
          <a:prstGeom prst="rect">
            <a:avLst/>
          </a:prstGeom>
        </p:spPr>
      </p:pic>
      <p:pic>
        <p:nvPicPr>
          <p:cNvPr id="80" name="Picture 79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47121" y="3640968"/>
            <a:ext cx="94034" cy="180835"/>
          </a:xfrm>
          <a:prstGeom prst="rect">
            <a:avLst/>
          </a:prstGeom>
        </p:spPr>
      </p:pic>
      <p:pic>
        <p:nvPicPr>
          <p:cNvPr id="81" name="Picture 80" descr="latex-image-1.pd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83258" y="4390741"/>
            <a:ext cx="230805" cy="223592"/>
          </a:xfrm>
          <a:prstGeom prst="rect">
            <a:avLst/>
          </a:prstGeom>
        </p:spPr>
      </p:pic>
      <p:pic>
        <p:nvPicPr>
          <p:cNvPr id="82" name="Picture 81" descr="latex-image-1.pd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39944" y="4390741"/>
            <a:ext cx="230805" cy="223592"/>
          </a:xfrm>
          <a:prstGeom prst="rect">
            <a:avLst/>
          </a:prstGeom>
        </p:spPr>
      </p:pic>
      <p:pic>
        <p:nvPicPr>
          <p:cNvPr id="83" name="Picture 82" descr="latex-image-1.pd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99167" y="4390741"/>
            <a:ext cx="238017" cy="223592"/>
          </a:xfrm>
          <a:prstGeom prst="rect">
            <a:avLst/>
          </a:prstGeom>
        </p:spPr>
      </p:pic>
      <p:pic>
        <p:nvPicPr>
          <p:cNvPr id="84" name="Picture 83" descr="latex-image-1.pdf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13667" y="4390741"/>
            <a:ext cx="238017" cy="223592"/>
          </a:xfrm>
          <a:prstGeom prst="rect">
            <a:avLst/>
          </a:prstGeom>
        </p:spPr>
      </p:pic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34083" y="4390741"/>
            <a:ext cx="230805" cy="223592"/>
          </a:xfrm>
          <a:prstGeom prst="rect">
            <a:avLst/>
          </a:prstGeom>
        </p:spPr>
      </p:pic>
      <p:pic>
        <p:nvPicPr>
          <p:cNvPr id="86" name="Picture 85" descr="latex-image-1.pdf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32126" y="2237990"/>
            <a:ext cx="122968" cy="188069"/>
          </a:xfrm>
          <a:prstGeom prst="rect">
            <a:avLst/>
          </a:prstGeom>
        </p:spPr>
      </p:pic>
      <p:cxnSp>
        <p:nvCxnSpPr>
          <p:cNvPr id="88" name="Straight Connector 87"/>
          <p:cNvCxnSpPr>
            <a:stCxn id="8" idx="6"/>
            <a:endCxn id="23" idx="2"/>
          </p:cNvCxnSpPr>
          <p:nvPr/>
        </p:nvCxnSpPr>
        <p:spPr>
          <a:xfrm>
            <a:off x="3508953" y="2165515"/>
            <a:ext cx="1155616" cy="522291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32126" y="2240779"/>
            <a:ext cx="94034" cy="180835"/>
          </a:xfrm>
          <a:prstGeom prst="rect">
            <a:avLst/>
          </a:prstGeom>
        </p:spPr>
      </p:pic>
      <p:pic>
        <p:nvPicPr>
          <p:cNvPr id="90" name="Picture 89" descr="latex-image-1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56678" y="2103724"/>
            <a:ext cx="94034" cy="180835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7402451" y="5979788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easy</a:t>
            </a:r>
            <a:endParaRPr lang="en-US" sz="2400" dirty="0"/>
          </a:p>
        </p:txBody>
      </p:sp>
      <p:sp>
        <p:nvSpPr>
          <p:cNvPr id="94" name="Rectangle 93"/>
          <p:cNvSpPr/>
          <p:nvPr/>
        </p:nvSpPr>
        <p:spPr>
          <a:xfrm>
            <a:off x="8092069" y="6025954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7D8525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7D8525"/>
              </a:solidFill>
            </a:endParaRPr>
          </a:p>
        </p:txBody>
      </p:sp>
      <p:pic>
        <p:nvPicPr>
          <p:cNvPr id="87" name="Picture 86" descr="latex-image-1.pdf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55" y="1347050"/>
            <a:ext cx="2893843" cy="353374"/>
          </a:xfrm>
          <a:prstGeom prst="rect">
            <a:avLst/>
          </a:prstGeom>
        </p:spPr>
      </p:pic>
      <p:pic>
        <p:nvPicPr>
          <p:cNvPr id="95" name="Picture 94" descr="latex-image-1.pdf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4" y="6017623"/>
            <a:ext cx="6572353" cy="385995"/>
          </a:xfrm>
          <a:prstGeom prst="rect">
            <a:avLst/>
          </a:prstGeom>
        </p:spPr>
      </p:pic>
      <p:pic>
        <p:nvPicPr>
          <p:cNvPr id="119" name="Picture 118" descr="latex-image-1.pdf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49" y="2414370"/>
            <a:ext cx="114300" cy="228600"/>
          </a:xfrm>
          <a:prstGeom prst="rect">
            <a:avLst/>
          </a:prstGeom>
        </p:spPr>
      </p:pic>
      <p:pic>
        <p:nvPicPr>
          <p:cNvPr id="120" name="Picture 119" descr="latex-image-1.pdf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45" y="2135150"/>
            <a:ext cx="248502" cy="128016"/>
          </a:xfrm>
          <a:prstGeom prst="rect">
            <a:avLst/>
          </a:prstGeom>
        </p:spPr>
      </p:pic>
      <p:grpSp>
        <p:nvGrpSpPr>
          <p:cNvPr id="122" name="Group 121"/>
          <p:cNvGrpSpPr/>
          <p:nvPr/>
        </p:nvGrpSpPr>
        <p:grpSpPr>
          <a:xfrm>
            <a:off x="1123222" y="4688223"/>
            <a:ext cx="6897556" cy="1200328"/>
            <a:chOff x="1439124" y="4883440"/>
            <a:chExt cx="6897556" cy="1200328"/>
          </a:xfrm>
        </p:grpSpPr>
        <p:sp>
          <p:nvSpPr>
            <p:cNvPr id="91" name="TextBox 90"/>
            <p:cNvSpPr txBox="1"/>
            <p:nvPr/>
          </p:nvSpPr>
          <p:spPr>
            <a:xfrm>
              <a:off x="1439124" y="4883440"/>
              <a:ext cx="6897556" cy="120032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77933C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Intuition: </a:t>
              </a:r>
              <a:r>
                <a:rPr lang="en-US" sz="2400" dirty="0" smtClean="0"/>
                <a:t>a cut in the graph interrupts the s-t flow. The addition of t re-instantiates it.</a:t>
              </a:r>
            </a:p>
            <a:p>
              <a:r>
                <a:rPr lang="en-US" sz="2400" dirty="0" smtClean="0"/>
                <a:t>		t becomes counterfactual</a:t>
              </a:r>
              <a:endParaRPr lang="en-US" sz="2400" dirty="0"/>
            </a:p>
          </p:txBody>
        </p:sp>
        <p:pic>
          <p:nvPicPr>
            <p:cNvPr id="121" name="Picture 120" descr="latex-image-1.pdf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4412" y="5660761"/>
              <a:ext cx="602568" cy="365193"/>
            </a:xfrm>
            <a:prstGeom prst="rect">
              <a:avLst/>
            </a:prstGeom>
          </p:spPr>
        </p:pic>
      </p:grpSp>
      <p:grpSp>
        <p:nvGrpSpPr>
          <p:cNvPr id="127" name="Group 126"/>
          <p:cNvGrpSpPr/>
          <p:nvPr/>
        </p:nvGrpSpPr>
        <p:grpSpPr>
          <a:xfrm>
            <a:off x="368600" y="5060245"/>
            <a:ext cx="795614" cy="523220"/>
            <a:chOff x="233480" y="5060245"/>
            <a:chExt cx="795614" cy="523220"/>
          </a:xfrm>
        </p:grpSpPr>
        <p:sp>
          <p:nvSpPr>
            <p:cNvPr id="123" name="TextBox 122"/>
            <p:cNvSpPr txBox="1"/>
            <p:nvPr/>
          </p:nvSpPr>
          <p:spPr>
            <a:xfrm>
              <a:off x="233480" y="5060245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*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>
              <a:off x="571894" y="5303424"/>
              <a:ext cx="4572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4930863" y="1569567"/>
            <a:ext cx="404554" cy="534157"/>
            <a:chOff x="4674135" y="1569567"/>
            <a:chExt cx="404554" cy="534157"/>
          </a:xfrm>
        </p:grpSpPr>
        <p:sp>
          <p:nvSpPr>
            <p:cNvPr id="124" name="TextBox 123"/>
            <p:cNvSpPr txBox="1"/>
            <p:nvPr/>
          </p:nvSpPr>
          <p:spPr>
            <a:xfrm>
              <a:off x="4674135" y="1569567"/>
              <a:ext cx="36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*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>
              <a:off x="4907178" y="1859856"/>
              <a:ext cx="171511" cy="24386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3551530" y="4001233"/>
            <a:ext cx="2314328" cy="538118"/>
            <a:chOff x="3551530" y="3920173"/>
            <a:chExt cx="2314328" cy="538118"/>
          </a:xfrm>
        </p:grpSpPr>
        <p:sp>
          <p:nvSpPr>
            <p:cNvPr id="136" name="TextBox 135"/>
            <p:cNvSpPr txBox="1"/>
            <p:nvPr/>
          </p:nvSpPr>
          <p:spPr>
            <a:xfrm>
              <a:off x="3551530" y="4088959"/>
              <a:ext cx="1080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(R tuples)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804976" y="4088959"/>
              <a:ext cx="10608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(S tuples)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1" name="Straight Arrow Connector 140"/>
            <p:cNvCxnSpPr/>
            <p:nvPr/>
          </p:nvCxnSpPr>
          <p:spPr>
            <a:xfrm flipV="1">
              <a:off x="5365659" y="3920173"/>
              <a:ext cx="0" cy="29950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4077975" y="3922821"/>
              <a:ext cx="0" cy="29950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9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3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5" grpId="0" animBg="1"/>
      <p:bldP spid="46" grpId="0" animBg="1"/>
      <p:bldP spid="93" grpId="0"/>
      <p:bldP spid="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Responsibility: Hard Queries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1817284" y="4647940"/>
            <a:ext cx="131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endogenous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03206" y="5036689"/>
            <a:ext cx="3103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unspecified, it could be either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14104" y="1655984"/>
            <a:ext cx="6715793" cy="2406248"/>
            <a:chOff x="1212866" y="2423324"/>
            <a:chExt cx="6715793" cy="2406248"/>
          </a:xfrm>
        </p:grpSpPr>
        <p:grpSp>
          <p:nvGrpSpPr>
            <p:cNvPr id="98" name="Group 97"/>
            <p:cNvGrpSpPr/>
            <p:nvPr/>
          </p:nvGrpSpPr>
          <p:grpSpPr>
            <a:xfrm>
              <a:off x="1212866" y="2423324"/>
              <a:ext cx="6715793" cy="2406248"/>
              <a:chOff x="781033" y="1901592"/>
              <a:chExt cx="6715793" cy="2406248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96" name="Rectangle 95"/>
              <p:cNvSpPr/>
              <p:nvPr/>
            </p:nvSpPr>
            <p:spPr>
              <a:xfrm>
                <a:off x="781033" y="1911752"/>
                <a:ext cx="6715793" cy="2396088"/>
              </a:xfrm>
              <a:prstGeom prst="rect">
                <a:avLst/>
              </a:prstGeom>
              <a:grpFill/>
              <a:ln w="19050" cmpd="sng"/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785492" y="1901592"/>
                <a:ext cx="58402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Theorem: </a:t>
                </a:r>
                <a:r>
                  <a:rPr lang="en-US" sz="2400" dirty="0" smtClean="0"/>
                  <a:t>The following queries are NP-hard:</a:t>
                </a:r>
                <a:endParaRPr lang="en-US" sz="2400" b="1" dirty="0"/>
              </a:p>
            </p:txBody>
          </p:sp>
        </p:grp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807" y="2994104"/>
              <a:ext cx="4824141" cy="344582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807" y="3532932"/>
              <a:ext cx="4274714" cy="347472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807" y="4074650"/>
              <a:ext cx="6333465" cy="347472"/>
            </a:xfrm>
            <a:prstGeom prst="rect">
              <a:avLst/>
            </a:prstGeom>
          </p:spPr>
        </p:pic>
      </p:grpSp>
      <p:cxnSp>
        <p:nvCxnSpPr>
          <p:cNvPr id="101" name="Straight Arrow Connector 100"/>
          <p:cNvCxnSpPr>
            <a:stCxn id="99" idx="0"/>
          </p:cNvCxnSpPr>
          <p:nvPr/>
        </p:nvCxnSpPr>
        <p:spPr>
          <a:xfrm rot="16200000" flipV="1">
            <a:off x="1901389" y="4076155"/>
            <a:ext cx="1127760" cy="15809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4" idx="0"/>
          </p:cNvCxnSpPr>
          <p:nvPr/>
        </p:nvCxnSpPr>
        <p:spPr>
          <a:xfrm flipV="1">
            <a:off x="5254810" y="3611062"/>
            <a:ext cx="0" cy="1425627"/>
          </a:xfrm>
          <a:prstGeom prst="straightConnector1">
            <a:avLst/>
          </a:prstGeom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5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 Dual </a:t>
            </a:r>
            <a:r>
              <a:rPr lang="en-US" dirty="0" err="1" smtClean="0"/>
              <a:t>Hypergraph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03386" y="1659496"/>
            <a:ext cx="2737206" cy="1158606"/>
            <a:chOff x="1047750" y="2501900"/>
            <a:chExt cx="3600450" cy="1524000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5250" y="3365500"/>
              <a:ext cx="139700" cy="127000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1350" y="3340100"/>
              <a:ext cx="139700" cy="177800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9650" y="3365500"/>
              <a:ext cx="127000" cy="127000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8650" y="2628900"/>
              <a:ext cx="152400" cy="127000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95750" y="3365500"/>
              <a:ext cx="114300" cy="127000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1300" y="2628900"/>
              <a:ext cx="190500" cy="127000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6800" y="3797300"/>
              <a:ext cx="177800" cy="1905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68600" y="2736850"/>
              <a:ext cx="190500" cy="1905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13250" y="3803650"/>
              <a:ext cx="190500" cy="1905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31963" y="3797300"/>
              <a:ext cx="241300" cy="228600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73350" y="3797300"/>
              <a:ext cx="241300" cy="2286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14738" y="3797300"/>
              <a:ext cx="241300" cy="2286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445000" y="2736850"/>
              <a:ext cx="203200" cy="19050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 bwMode="auto">
            <a:xfrm>
              <a:off x="1181100" y="3273425"/>
              <a:ext cx="508000" cy="311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892550" y="3273425"/>
              <a:ext cx="508000" cy="311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047750" y="3130550"/>
              <a:ext cx="1536700" cy="596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06600" y="3130550"/>
              <a:ext cx="1536700" cy="596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946400" y="3130550"/>
              <a:ext cx="1536700" cy="596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5" name="Oval 24"/>
            <p:cNvSpPr/>
            <p:nvPr/>
          </p:nvSpPr>
          <p:spPr bwMode="auto">
            <a:xfrm rot="16200000">
              <a:off x="2708275" y="2790825"/>
              <a:ext cx="1073150" cy="4953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6" name="Oval 25"/>
            <p:cNvSpPr/>
            <p:nvPr/>
          </p:nvSpPr>
          <p:spPr bwMode="auto">
            <a:xfrm rot="16200000">
              <a:off x="3616325" y="2790825"/>
              <a:ext cx="1073150" cy="4953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rot="16200000" flipH="1">
              <a:off x="4191000" y="3632200"/>
              <a:ext cx="254000" cy="15240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1193800" y="3632200"/>
              <a:ext cx="254000" cy="15240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25500" y="3107370"/>
            <a:ext cx="3654435" cy="835162"/>
            <a:chOff x="3695700" y="4310645"/>
            <a:chExt cx="4806950" cy="1098550"/>
          </a:xfrm>
        </p:grpSpPr>
        <p:pic>
          <p:nvPicPr>
            <p:cNvPr id="30" name="Picture 29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8150" y="5231395"/>
              <a:ext cx="139700" cy="127000"/>
            </a:xfrm>
            <a:prstGeom prst="rect">
              <a:avLst/>
            </a:prstGeom>
          </p:spPr>
        </p:pic>
        <p:pic>
          <p:nvPicPr>
            <p:cNvPr id="31" name="Picture 30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0750" y="5231395"/>
              <a:ext cx="139700" cy="177800"/>
            </a:xfrm>
            <a:prstGeom prst="rect">
              <a:avLst/>
            </a:prstGeom>
          </p:spPr>
        </p:pic>
        <p:pic>
          <p:nvPicPr>
            <p:cNvPr id="32" name="Picture 31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1100" y="5231395"/>
              <a:ext cx="127000" cy="127000"/>
            </a:xfrm>
            <a:prstGeom prst="rect">
              <a:avLst/>
            </a:prstGeom>
          </p:spPr>
        </p:pic>
        <p:pic>
          <p:nvPicPr>
            <p:cNvPr id="33" name="Picture 32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9350" y="4310645"/>
              <a:ext cx="152400" cy="127000"/>
            </a:xfrm>
            <a:prstGeom prst="rect">
              <a:avLst/>
            </a:prstGeom>
          </p:spPr>
        </p:pic>
        <p:pic>
          <p:nvPicPr>
            <p:cNvPr id="34" name="Picture 33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4900" y="5225045"/>
              <a:ext cx="114300" cy="127000"/>
            </a:xfrm>
            <a:prstGeom prst="rect">
              <a:avLst/>
            </a:prstGeom>
          </p:spPr>
        </p:pic>
        <p:pic>
          <p:nvPicPr>
            <p:cNvPr id="35" name="Picture 34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51750" y="4310645"/>
              <a:ext cx="190500" cy="127000"/>
            </a:xfrm>
            <a:prstGeom prst="rect">
              <a:avLst/>
            </a:prstGeom>
          </p:spPr>
        </p:pic>
        <p:pic>
          <p:nvPicPr>
            <p:cNvPr id="36" name="Picture 35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4450" y="4751970"/>
              <a:ext cx="177800" cy="190500"/>
            </a:xfrm>
            <a:prstGeom prst="rect">
              <a:avLst/>
            </a:prstGeom>
          </p:spPr>
        </p:pic>
        <p:pic>
          <p:nvPicPr>
            <p:cNvPr id="37" name="Picture 36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94399" y="4751970"/>
              <a:ext cx="190500" cy="190500"/>
            </a:xfrm>
            <a:prstGeom prst="rect">
              <a:avLst/>
            </a:prstGeom>
          </p:spPr>
        </p:pic>
        <p:pic>
          <p:nvPicPr>
            <p:cNvPr id="38" name="Picture 37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08950" y="4751970"/>
              <a:ext cx="190500" cy="190500"/>
            </a:xfrm>
            <a:prstGeom prst="rect">
              <a:avLst/>
            </a:prstGeom>
          </p:spPr>
        </p:pic>
        <p:pic>
          <p:nvPicPr>
            <p:cNvPr id="39" name="Picture 38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25433" y="4751970"/>
              <a:ext cx="241300" cy="228600"/>
            </a:xfrm>
            <a:prstGeom prst="rect">
              <a:avLst/>
            </a:prstGeom>
          </p:spPr>
        </p:pic>
        <p:pic>
          <p:nvPicPr>
            <p:cNvPr id="40" name="Picture 39" descr="latex-image-1.pd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59916" y="4751970"/>
              <a:ext cx="241300" cy="228600"/>
            </a:xfrm>
            <a:prstGeom prst="rect">
              <a:avLst/>
            </a:prstGeom>
          </p:spPr>
        </p:pic>
        <p:pic>
          <p:nvPicPr>
            <p:cNvPr id="41" name="Picture 40" descr="latex-image-1.pd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78082" y="4751970"/>
              <a:ext cx="241300" cy="228600"/>
            </a:xfrm>
            <a:prstGeom prst="rect">
              <a:avLst/>
            </a:prstGeom>
          </p:spPr>
        </p:pic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412565" y="4751970"/>
              <a:ext cx="203200" cy="190500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 bwMode="auto">
            <a:xfrm>
              <a:off x="3695700" y="4596395"/>
              <a:ext cx="1244600" cy="5143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816600" y="4697995"/>
              <a:ext cx="508000" cy="311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7245350" y="4697995"/>
              <a:ext cx="508000" cy="3111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432300" y="4596395"/>
              <a:ext cx="1244600" cy="5143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080000" y="4526545"/>
              <a:ext cx="1981200" cy="6540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6521450" y="4526545"/>
              <a:ext cx="1981200" cy="6540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rot="5400000">
              <a:off x="6019800" y="4494795"/>
              <a:ext cx="254000" cy="15240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7454900" y="4494795"/>
              <a:ext cx="254000" cy="15240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1" name="TextBox 50"/>
          <p:cNvSpPr txBox="1"/>
          <p:nvPr/>
        </p:nvSpPr>
        <p:spPr>
          <a:xfrm>
            <a:off x="846340" y="2701934"/>
            <a:ext cx="1715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Query </a:t>
            </a:r>
            <a:r>
              <a:rPr lang="en-US" sz="1600" dirty="0" err="1" smtClean="0"/>
              <a:t>hypergraph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916762" y="3870001"/>
            <a:ext cx="2112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Query dual </a:t>
            </a:r>
            <a:r>
              <a:rPr lang="en-US" sz="1600" dirty="0" err="1" smtClean="0"/>
              <a:t>hypergraph</a:t>
            </a:r>
            <a:endParaRPr lang="en-US" sz="16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277749" y="3525437"/>
            <a:ext cx="3596687" cy="0"/>
          </a:xfrm>
          <a:prstGeom prst="line">
            <a:avLst/>
          </a:prstGeom>
          <a:ln w="31750" cap="flat" cmpd="sng" algn="ctr">
            <a:solidFill>
              <a:srgbClr val="77933C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485" y="1268944"/>
            <a:ext cx="7686085" cy="35022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472456" y="1893235"/>
            <a:ext cx="5594707" cy="1200329"/>
          </a:xfrm>
          <a:prstGeom prst="rect">
            <a:avLst/>
          </a:prstGeom>
          <a:solidFill>
            <a:srgbClr val="C3D69B"/>
          </a:solidFill>
          <a:ln>
            <a:solidFill>
              <a:srgbClr val="77933C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Definition: </a:t>
            </a:r>
            <a:r>
              <a:rPr lang="en-US" i="1" dirty="0" smtClean="0"/>
              <a:t>Linear Queries</a:t>
            </a:r>
          </a:p>
          <a:p>
            <a:r>
              <a:rPr lang="en-US" dirty="0" smtClean="0"/>
              <a:t>There exists an ordering of the nodes of the dual </a:t>
            </a:r>
            <a:r>
              <a:rPr lang="en-US" dirty="0" err="1" smtClean="0"/>
              <a:t>hypergraph</a:t>
            </a:r>
            <a:r>
              <a:rPr lang="en-US" dirty="0" smtClean="0"/>
              <a:t>, such that every </a:t>
            </a:r>
            <a:r>
              <a:rPr lang="en-US" dirty="0" err="1" smtClean="0"/>
              <a:t>hyperedge</a:t>
            </a:r>
            <a:r>
              <a:rPr lang="en-US" dirty="0" smtClean="0"/>
              <a:t> is a consecutive subsequence.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472456" y="4093559"/>
            <a:ext cx="5594707" cy="646331"/>
          </a:xfrm>
          <a:prstGeom prst="rect">
            <a:avLst/>
          </a:prstGeom>
          <a:solidFill>
            <a:srgbClr val="C3D69B"/>
          </a:solidFill>
          <a:ln>
            <a:solidFill>
              <a:srgbClr val="77933C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Theorem:</a:t>
            </a:r>
          </a:p>
          <a:p>
            <a:r>
              <a:rPr lang="en-US" dirty="0" smtClean="0"/>
              <a:t>Computing responsibility for all linear queries is in PTIME.</a:t>
            </a:r>
            <a:endParaRPr lang="en-US" dirty="0"/>
          </a:p>
        </p:txBody>
      </p: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1235539" y="4836118"/>
            <a:ext cx="1424471" cy="1576450"/>
            <a:chOff x="5316347" y="3417892"/>
            <a:chExt cx="1780589" cy="1970562"/>
          </a:xfrm>
        </p:grpSpPr>
        <p:sp>
          <p:nvSpPr>
            <p:cNvPr id="62" name="Rounded Rectangle 61"/>
            <p:cNvSpPr>
              <a:spLocks noChangeAspect="1"/>
            </p:cNvSpPr>
            <p:nvPr/>
          </p:nvSpPr>
          <p:spPr bwMode="auto">
            <a:xfrm>
              <a:off x="5316347" y="4738699"/>
              <a:ext cx="1559560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63" name="Rounded Rectangle 62"/>
            <p:cNvSpPr>
              <a:spLocks noChangeAspect="1"/>
            </p:cNvSpPr>
            <p:nvPr/>
          </p:nvSpPr>
          <p:spPr bwMode="auto">
            <a:xfrm rot="16200000">
              <a:off x="5882768" y="4165830"/>
              <a:ext cx="1559560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64" name="Rounded Rectangle 63"/>
            <p:cNvSpPr>
              <a:spLocks noChangeAspect="1"/>
            </p:cNvSpPr>
            <p:nvPr/>
          </p:nvSpPr>
          <p:spPr bwMode="auto">
            <a:xfrm rot="13500000">
              <a:off x="5132618" y="4189813"/>
              <a:ext cx="1970562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pic>
          <p:nvPicPr>
            <p:cNvPr id="65" name="Picture 64" descr="latex-image-1.pdf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447473" y="4840617"/>
              <a:ext cx="205740" cy="205740"/>
            </a:xfrm>
            <a:prstGeom prst="rect">
              <a:avLst/>
            </a:prstGeom>
          </p:spPr>
        </p:pic>
        <p:pic>
          <p:nvPicPr>
            <p:cNvPr id="66" name="Picture 65" descr="latex-image-1.pdf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463983" y="3716874"/>
              <a:ext cx="175260" cy="213360"/>
            </a:xfrm>
            <a:prstGeom prst="rect">
              <a:avLst/>
            </a:prstGeom>
          </p:spPr>
        </p:pic>
        <p:pic>
          <p:nvPicPr>
            <p:cNvPr id="67" name="Picture 66" descr="latex-image-1.pdf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59361" y="3729257"/>
              <a:ext cx="190500" cy="190500"/>
            </a:xfrm>
            <a:prstGeom prst="rect">
              <a:avLst/>
            </a:prstGeom>
          </p:spPr>
        </p:pic>
        <p:pic>
          <p:nvPicPr>
            <p:cNvPr id="68" name="Picture 67" descr="latex-image-1.pdf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509831" y="4840617"/>
              <a:ext cx="281940" cy="205740"/>
            </a:xfrm>
            <a:prstGeom prst="rect">
              <a:avLst/>
            </a:prstGeom>
          </p:spPr>
        </p:pic>
        <p:pic>
          <p:nvPicPr>
            <p:cNvPr id="69" name="Picture 68" descr="latex-image-1.pdf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023737" y="5223134"/>
              <a:ext cx="168910" cy="151130"/>
            </a:xfrm>
            <a:prstGeom prst="rect">
              <a:avLst/>
            </a:prstGeom>
          </p:spPr>
        </p:pic>
        <p:pic>
          <p:nvPicPr>
            <p:cNvPr id="70" name="Picture 69" descr="latex-image-1.pdf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670358" y="4443960"/>
              <a:ext cx="151130" cy="213360"/>
            </a:xfrm>
            <a:prstGeom prst="rect">
              <a:avLst/>
            </a:prstGeom>
          </p:spPr>
        </p:pic>
        <p:pic>
          <p:nvPicPr>
            <p:cNvPr id="71" name="Picture 70" descr="latex-image-1.pdf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945806" y="4314420"/>
              <a:ext cx="151130" cy="151130"/>
            </a:xfrm>
            <a:prstGeom prst="rect">
              <a:avLst/>
            </a:prstGeom>
          </p:spPr>
        </p:pic>
      </p:grp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3174388" y="4945885"/>
            <a:ext cx="1247648" cy="1356916"/>
            <a:chOff x="1136328" y="3976801"/>
            <a:chExt cx="1559560" cy="1696145"/>
          </a:xfrm>
        </p:grpSpPr>
        <p:sp>
          <p:nvSpPr>
            <p:cNvPr id="73" name="Rounded Rectangle 72"/>
            <p:cNvSpPr>
              <a:spLocks noChangeAspect="1"/>
            </p:cNvSpPr>
            <p:nvPr/>
          </p:nvSpPr>
          <p:spPr bwMode="auto">
            <a:xfrm>
              <a:off x="1136328" y="5037381"/>
              <a:ext cx="1559560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pic>
          <p:nvPicPr>
            <p:cNvPr id="74" name="Picture 73" descr="latex-image-1.pdf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67454" y="5139299"/>
              <a:ext cx="205740" cy="205740"/>
            </a:xfrm>
            <a:prstGeom prst="rect">
              <a:avLst/>
            </a:prstGeom>
          </p:spPr>
        </p:pic>
        <p:pic>
          <p:nvPicPr>
            <p:cNvPr id="75" name="Picture 74" descr="latex-image-1.pdf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37368" y="4145510"/>
              <a:ext cx="175260" cy="213360"/>
            </a:xfrm>
            <a:prstGeom prst="rect">
              <a:avLst/>
            </a:prstGeom>
          </p:spPr>
        </p:pic>
        <p:pic>
          <p:nvPicPr>
            <p:cNvPr id="76" name="Picture 75" descr="latex-image-1.pdf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379342" y="5183764"/>
              <a:ext cx="190500" cy="190500"/>
            </a:xfrm>
            <a:prstGeom prst="rect">
              <a:avLst/>
            </a:prstGeom>
          </p:spPr>
        </p:pic>
        <p:pic>
          <p:nvPicPr>
            <p:cNvPr id="77" name="Picture 76" descr="latex-image-1.pdf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843718" y="5521816"/>
              <a:ext cx="168910" cy="151130"/>
            </a:xfrm>
            <a:prstGeom prst="rect">
              <a:avLst/>
            </a:prstGeom>
          </p:spPr>
        </p:pic>
        <p:pic>
          <p:nvPicPr>
            <p:cNvPr id="78" name="Picture 77" descr="latex-image-1.pdf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291464" y="4501722"/>
              <a:ext cx="151130" cy="213360"/>
            </a:xfrm>
            <a:prstGeom prst="rect">
              <a:avLst/>
            </a:prstGeom>
          </p:spPr>
        </p:pic>
        <p:pic>
          <p:nvPicPr>
            <p:cNvPr id="79" name="Picture 78" descr="latex-image-1.pdf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418712" y="4532837"/>
              <a:ext cx="151130" cy="151130"/>
            </a:xfrm>
            <a:prstGeom prst="rect">
              <a:avLst/>
            </a:prstGeom>
          </p:spPr>
        </p:pic>
        <p:sp>
          <p:nvSpPr>
            <p:cNvPr id="80" name="Rounded Rectangle 79"/>
            <p:cNvSpPr>
              <a:spLocks noChangeAspect="1"/>
            </p:cNvSpPr>
            <p:nvPr/>
          </p:nvSpPr>
          <p:spPr bwMode="auto">
            <a:xfrm rot="7163497" flipH="1">
              <a:off x="846389" y="4543221"/>
              <a:ext cx="1559560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81" name="Rounded Rectangle 80"/>
            <p:cNvSpPr>
              <a:spLocks noChangeAspect="1"/>
            </p:cNvSpPr>
            <p:nvPr/>
          </p:nvSpPr>
          <p:spPr bwMode="auto">
            <a:xfrm rot="14436503">
              <a:off x="1414985" y="4543222"/>
              <a:ext cx="1559560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</p:grpSp>
      <p:pic>
        <p:nvPicPr>
          <p:cNvPr id="82" name="Picture 81" descr="latex-image-1.pdf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12316" y="4981333"/>
            <a:ext cx="284480" cy="328930"/>
          </a:xfrm>
          <a:prstGeom prst="rect">
            <a:avLst/>
          </a:prstGeom>
        </p:spPr>
      </p:pic>
      <p:pic>
        <p:nvPicPr>
          <p:cNvPr id="83" name="Picture 82" descr="latex-image-1.pdf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803071" y="4990223"/>
            <a:ext cx="284480" cy="320040"/>
          </a:xfrm>
          <a:prstGeom prst="rect">
            <a:avLst/>
          </a:prstGeom>
        </p:spPr>
      </p:pic>
      <p:pic>
        <p:nvPicPr>
          <p:cNvPr id="84" name="Picture 83" descr="latex-image-1.pdf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1486" y="4990223"/>
            <a:ext cx="284480" cy="320040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5270327" y="4945885"/>
            <a:ext cx="1247648" cy="1356916"/>
            <a:chOff x="6750099" y="4935827"/>
            <a:chExt cx="1247648" cy="1356916"/>
          </a:xfrm>
        </p:grpSpPr>
        <p:grpSp>
          <p:nvGrpSpPr>
            <p:cNvPr id="85" name="Group 84"/>
            <p:cNvGrpSpPr>
              <a:grpSpLocks noChangeAspect="1"/>
            </p:cNvGrpSpPr>
            <p:nvPr/>
          </p:nvGrpSpPr>
          <p:grpSpPr>
            <a:xfrm>
              <a:off x="6750099" y="4935827"/>
              <a:ext cx="1247648" cy="1356916"/>
              <a:chOff x="1136328" y="3976801"/>
              <a:chExt cx="1559560" cy="1696145"/>
            </a:xfrm>
          </p:grpSpPr>
          <p:sp>
            <p:nvSpPr>
              <p:cNvPr id="86" name="Rounded Rectangle 85"/>
              <p:cNvSpPr>
                <a:spLocks noChangeAspect="1"/>
              </p:cNvSpPr>
              <p:nvPr/>
            </p:nvSpPr>
            <p:spPr bwMode="auto">
              <a:xfrm>
                <a:off x="1136328" y="5037381"/>
                <a:ext cx="1559560" cy="42672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400" smtClean="0"/>
              </a:p>
            </p:txBody>
          </p:sp>
          <p:pic>
            <p:nvPicPr>
              <p:cNvPr id="87" name="Picture 86" descr="latex-image-1.pdf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67454" y="5139299"/>
                <a:ext cx="205740" cy="205740"/>
              </a:xfrm>
              <a:prstGeom prst="rect">
                <a:avLst/>
              </a:prstGeom>
            </p:spPr>
          </p:pic>
          <p:pic>
            <p:nvPicPr>
              <p:cNvPr id="88" name="Picture 87" descr="latex-image-1.pdf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37368" y="4145510"/>
                <a:ext cx="175260" cy="213360"/>
              </a:xfrm>
              <a:prstGeom prst="rect">
                <a:avLst/>
              </a:prstGeom>
            </p:spPr>
          </p:pic>
          <p:pic>
            <p:nvPicPr>
              <p:cNvPr id="89" name="Picture 88" descr="latex-image-1.pdf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9342" y="5183764"/>
                <a:ext cx="190500" cy="190500"/>
              </a:xfrm>
              <a:prstGeom prst="rect">
                <a:avLst/>
              </a:prstGeom>
            </p:spPr>
          </p:pic>
          <p:pic>
            <p:nvPicPr>
              <p:cNvPr id="90" name="Picture 89" descr="latex-image-1.pdf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43718" y="5521816"/>
                <a:ext cx="168910" cy="151130"/>
              </a:xfrm>
              <a:prstGeom prst="rect">
                <a:avLst/>
              </a:prstGeom>
            </p:spPr>
          </p:pic>
          <p:pic>
            <p:nvPicPr>
              <p:cNvPr id="91" name="Picture 90" descr="latex-image-1.pdf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91464" y="4501722"/>
                <a:ext cx="151130" cy="213360"/>
              </a:xfrm>
              <a:prstGeom prst="rect">
                <a:avLst/>
              </a:prstGeom>
            </p:spPr>
          </p:pic>
          <p:pic>
            <p:nvPicPr>
              <p:cNvPr id="92" name="Picture 91" descr="latex-image-1.pdf"/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18712" y="4532837"/>
                <a:ext cx="151130" cy="151130"/>
              </a:xfrm>
              <a:prstGeom prst="rect">
                <a:avLst/>
              </a:prstGeom>
            </p:spPr>
          </p:pic>
          <p:sp>
            <p:nvSpPr>
              <p:cNvPr id="93" name="Rounded Rectangle 92"/>
              <p:cNvSpPr>
                <a:spLocks noChangeAspect="1"/>
              </p:cNvSpPr>
              <p:nvPr/>
            </p:nvSpPr>
            <p:spPr bwMode="auto">
              <a:xfrm rot="7163497" flipH="1">
                <a:off x="846389" y="4543221"/>
                <a:ext cx="1559560" cy="42672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400" smtClean="0"/>
              </a:p>
            </p:txBody>
          </p:sp>
          <p:sp>
            <p:nvSpPr>
              <p:cNvPr id="94" name="Rounded Rectangle 93"/>
              <p:cNvSpPr>
                <a:spLocks noChangeAspect="1"/>
              </p:cNvSpPr>
              <p:nvPr/>
            </p:nvSpPr>
            <p:spPr bwMode="auto">
              <a:xfrm rot="14436503">
                <a:off x="1414985" y="4543222"/>
                <a:ext cx="1559560" cy="42672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400" smtClean="0"/>
              </a:p>
            </p:txBody>
          </p:sp>
        </p:grpSp>
        <p:pic>
          <p:nvPicPr>
            <p:cNvPr id="95" name="Picture 94" descr="latex-image-1.pdf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291373" y="5879715"/>
              <a:ext cx="165100" cy="171450"/>
            </a:xfrm>
            <a:prstGeom prst="rect">
              <a:avLst/>
            </a:prstGeom>
          </p:spPr>
        </p:pic>
        <p:pic>
          <p:nvPicPr>
            <p:cNvPr id="96" name="Picture 95" descr="latex-image-1.pdf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7019592" y="5489903"/>
              <a:ext cx="165100" cy="158750"/>
            </a:xfrm>
            <a:prstGeom prst="rect">
              <a:avLst/>
            </a:prstGeom>
          </p:spPr>
        </p:pic>
        <p:pic>
          <p:nvPicPr>
            <p:cNvPr id="97" name="Picture 96" descr="latex-image-1.pdf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511124" y="5480378"/>
              <a:ext cx="171450" cy="177800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6640735" y="5449206"/>
            <a:ext cx="247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None of these are linear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3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 animBg="1"/>
      <p:bldP spid="57" grpId="0" animBg="1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800271" y="1399082"/>
            <a:ext cx="4537295" cy="6081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15579" y="2283578"/>
            <a:ext cx="4537295" cy="608124"/>
          </a:xfrm>
          <a:prstGeom prst="roundRect">
            <a:avLst/>
          </a:prstGeom>
          <a:solidFill>
            <a:srgbClr val="D7E4BD"/>
          </a:solidFill>
          <a:ln w="1905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1648427" y="3026233"/>
            <a:ext cx="678594" cy="1634709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Weakenings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84909" y="2382220"/>
            <a:ext cx="1150987" cy="43958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6290301" y="1520070"/>
            <a:ext cx="1247648" cy="1356916"/>
            <a:chOff x="1136328" y="3976801"/>
            <a:chExt cx="1559560" cy="1696145"/>
          </a:xfrm>
        </p:grpSpPr>
        <p:sp>
          <p:nvSpPr>
            <p:cNvPr id="23" name="Rounded Rectangle 22"/>
            <p:cNvSpPr>
              <a:spLocks noChangeAspect="1"/>
            </p:cNvSpPr>
            <p:nvPr/>
          </p:nvSpPr>
          <p:spPr bwMode="auto">
            <a:xfrm>
              <a:off x="1136328" y="5037381"/>
              <a:ext cx="1559560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7454" y="5139299"/>
              <a:ext cx="205740" cy="20574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7368" y="4145510"/>
              <a:ext cx="175260" cy="21336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9342" y="5183764"/>
              <a:ext cx="190500" cy="19050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3718" y="5521816"/>
              <a:ext cx="168910" cy="151130"/>
            </a:xfrm>
            <a:prstGeom prst="rect">
              <a:avLst/>
            </a:prstGeom>
          </p:spPr>
        </p:pic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1464" y="4501722"/>
              <a:ext cx="151130" cy="213360"/>
            </a:xfrm>
            <a:prstGeom prst="rect">
              <a:avLst/>
            </a:prstGeom>
          </p:spPr>
        </p:pic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18712" y="4532837"/>
              <a:ext cx="151130" cy="151130"/>
            </a:xfrm>
            <a:prstGeom prst="rect">
              <a:avLst/>
            </a:prstGeom>
          </p:spPr>
        </p:pic>
        <p:sp>
          <p:nvSpPr>
            <p:cNvPr id="30" name="Rounded Rectangle 29"/>
            <p:cNvSpPr>
              <a:spLocks noChangeAspect="1"/>
            </p:cNvSpPr>
            <p:nvPr/>
          </p:nvSpPr>
          <p:spPr bwMode="auto">
            <a:xfrm rot="7163497" flipH="1">
              <a:off x="846389" y="4543221"/>
              <a:ext cx="1559560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31" name="Rounded Rectangle 30"/>
            <p:cNvSpPr>
              <a:spLocks noChangeAspect="1"/>
            </p:cNvSpPr>
            <p:nvPr/>
          </p:nvSpPr>
          <p:spPr bwMode="auto">
            <a:xfrm rot="14436503">
              <a:off x="1414985" y="4543222"/>
              <a:ext cx="1559560" cy="42672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V="1">
            <a:off x="5352875" y="2368534"/>
            <a:ext cx="874422" cy="2578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15" y="2452627"/>
            <a:ext cx="4234310" cy="347472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0" y="4754556"/>
            <a:ext cx="4509055" cy="34747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68893" y="3406637"/>
            <a:ext cx="4800157" cy="707886"/>
          </a:xfrm>
          <a:prstGeom prst="rect">
            <a:avLst/>
          </a:prstGeom>
          <a:solidFill>
            <a:srgbClr val="D9D9D9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 is exogenous, and therefore its tuples cannot be part of the contingency set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068893" y="5409903"/>
            <a:ext cx="4800157" cy="707886"/>
          </a:xfrm>
          <a:prstGeom prst="rect">
            <a:avLst/>
          </a:prstGeom>
          <a:solidFill>
            <a:srgbClr val="D9D9D9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Expand R with the domain of z. Responsibility of T tuples is not affected!</a:t>
            </a:r>
            <a:endParaRPr lang="en-US" sz="2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6290301" y="4068688"/>
            <a:ext cx="1727918" cy="1599819"/>
            <a:chOff x="5694680" y="4094481"/>
            <a:chExt cx="1727918" cy="1599819"/>
          </a:xfrm>
        </p:grpSpPr>
        <p:sp>
          <p:nvSpPr>
            <p:cNvPr id="39" name="Freeform 38"/>
            <p:cNvSpPr>
              <a:spLocks noChangeAspect="1"/>
            </p:cNvSpPr>
            <p:nvPr/>
          </p:nvSpPr>
          <p:spPr>
            <a:xfrm rot="10800000" flipV="1">
              <a:off x="5694680" y="4094481"/>
              <a:ext cx="1727918" cy="1599819"/>
            </a:xfrm>
            <a:custGeom>
              <a:avLst/>
              <a:gdLst>
                <a:gd name="connsiteX0" fmla="*/ 529154 w 1075179"/>
                <a:gd name="connsiteY0" fmla="*/ 1534 h 676367"/>
                <a:gd name="connsiteX1" fmla="*/ 78223 w 1075179"/>
                <a:gd name="connsiteY1" fmla="*/ 581277 h 676367"/>
                <a:gd name="connsiteX2" fmla="*/ 998490 w 1075179"/>
                <a:gd name="connsiteY2" fmla="*/ 572075 h 676367"/>
                <a:gd name="connsiteX3" fmla="*/ 529154 w 1075179"/>
                <a:gd name="connsiteY3" fmla="*/ 1534 h 6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179" h="676367">
                  <a:moveTo>
                    <a:pt x="529154" y="1534"/>
                  </a:moveTo>
                  <a:cubicBezTo>
                    <a:pt x="375776" y="3068"/>
                    <a:pt x="0" y="486187"/>
                    <a:pt x="78223" y="581277"/>
                  </a:cubicBezTo>
                  <a:cubicBezTo>
                    <a:pt x="156446" y="676367"/>
                    <a:pt x="921801" y="668699"/>
                    <a:pt x="998490" y="572075"/>
                  </a:cubicBezTo>
                  <a:cubicBezTo>
                    <a:pt x="1075179" y="475451"/>
                    <a:pt x="682532" y="0"/>
                    <a:pt x="529154" y="1534"/>
                  </a:cubicBezTo>
                  <a:close/>
                </a:path>
              </a:pathLst>
            </a:cu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>
              <a:spLocks noChangeAspect="1"/>
            </p:cNvSpPr>
            <p:nvPr/>
          </p:nvSpPr>
          <p:spPr bwMode="auto">
            <a:xfrm>
              <a:off x="5942453" y="5056927"/>
              <a:ext cx="1247648" cy="341376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pic>
          <p:nvPicPr>
            <p:cNvPr id="41" name="Picture 40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7354" y="5138461"/>
              <a:ext cx="164592" cy="164592"/>
            </a:xfrm>
            <a:prstGeom prst="rect">
              <a:avLst/>
            </a:prstGeom>
          </p:spPr>
        </p:pic>
        <p:pic>
          <p:nvPicPr>
            <p:cNvPr id="42" name="Picture 41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285" y="4343430"/>
              <a:ext cx="140208" cy="170688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6864" y="5174033"/>
              <a:ext cx="152400" cy="152400"/>
            </a:xfrm>
            <a:prstGeom prst="rect">
              <a:avLst/>
            </a:prstGeom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8365" y="5444475"/>
              <a:ext cx="135128" cy="120904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66562" y="4628400"/>
              <a:ext cx="120904" cy="170688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87080" y="4653292"/>
              <a:ext cx="120904" cy="120904"/>
            </a:xfrm>
            <a:prstGeom prst="rect">
              <a:avLst/>
            </a:prstGeom>
          </p:spPr>
        </p:pic>
        <p:sp>
          <p:nvSpPr>
            <p:cNvPr id="47" name="Rounded Rectangle 46"/>
            <p:cNvSpPr>
              <a:spLocks noChangeAspect="1"/>
            </p:cNvSpPr>
            <p:nvPr/>
          </p:nvSpPr>
          <p:spPr bwMode="auto">
            <a:xfrm rot="7163497" flipH="1">
              <a:off x="5710502" y="4661599"/>
              <a:ext cx="1247648" cy="341376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>
            <a:off x="5485731" y="4913338"/>
            <a:ext cx="90947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713928" y="1267342"/>
            <a:ext cx="7568712" cy="5089008"/>
            <a:chOff x="457200" y="943102"/>
            <a:chExt cx="7568712" cy="4321326"/>
          </a:xfrm>
        </p:grpSpPr>
        <p:sp>
          <p:nvSpPr>
            <p:cNvPr id="51" name="TextBox 50"/>
            <p:cNvSpPr txBox="1"/>
            <p:nvPr/>
          </p:nvSpPr>
          <p:spPr>
            <a:xfrm>
              <a:off x="6070103" y="4775743"/>
              <a:ext cx="1691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Dissociation</a:t>
              </a:r>
              <a:endParaRPr 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57200" y="943102"/>
              <a:ext cx="7568712" cy="4321326"/>
            </a:xfrm>
            <a:prstGeom prst="roundRect">
              <a:avLst>
                <a:gd name="adj" fmla="val 4786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2" y="1596958"/>
            <a:ext cx="4274714" cy="347472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>
            <a:off x="5320418" y="1770694"/>
            <a:ext cx="906879" cy="3151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51094" y="1785632"/>
            <a:ext cx="0" cy="6520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111448" y="1785632"/>
            <a:ext cx="0" cy="6520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00271" y="2166402"/>
            <a:ext cx="1281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PTIME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4963" y="1281906"/>
            <a:ext cx="1281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NP-hard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3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9" grpId="0" animBg="1"/>
      <p:bldP spid="35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Responsibility Dichotomy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12866" y="3298246"/>
            <a:ext cx="6715793" cy="2821774"/>
            <a:chOff x="1212866" y="2230956"/>
            <a:chExt cx="6715793" cy="2821774"/>
          </a:xfrm>
        </p:grpSpPr>
        <p:sp>
          <p:nvSpPr>
            <p:cNvPr id="7" name="Rectangle 6"/>
            <p:cNvSpPr/>
            <p:nvPr/>
          </p:nvSpPr>
          <p:spPr>
            <a:xfrm>
              <a:off x="1212866" y="2230956"/>
              <a:ext cx="6715793" cy="2821774"/>
            </a:xfrm>
            <a:prstGeom prst="rect">
              <a:avLst/>
            </a:prstGeom>
            <a:solidFill>
              <a:srgbClr val="C3D69B"/>
            </a:solidFill>
            <a:ln>
              <a:solidFill>
                <a:srgbClr val="77933C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57965" y="2309230"/>
              <a:ext cx="33398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Dichotomy Theorem:</a:t>
              </a:r>
            </a:p>
            <a:p>
              <a:r>
                <a:rPr lang="en-US" sz="2000" dirty="0" smtClean="0"/>
                <a:t>(data complexity) 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22265" y="3098800"/>
              <a:ext cx="648746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2800" dirty="0" smtClean="0"/>
                <a:t>  If q is </a:t>
              </a:r>
              <a:r>
                <a:rPr lang="en-US" sz="2800" i="1" dirty="0" smtClean="0"/>
                <a:t>weakly linear</a:t>
              </a:r>
              <a:r>
                <a:rPr lang="en-US" sz="2800" dirty="0" smtClean="0"/>
                <a:t>, then computing responsibility for q is in PTIME</a:t>
              </a:r>
            </a:p>
            <a:p>
              <a:pPr>
                <a:buFont typeface="Arial"/>
                <a:buChar char="•"/>
              </a:pPr>
              <a:endParaRPr lang="en-US" sz="2800" dirty="0" smtClean="0"/>
            </a:p>
            <a:p>
              <a:pPr>
                <a:buFont typeface="Arial"/>
                <a:buChar char="•"/>
              </a:pPr>
              <a:r>
                <a:rPr lang="en-US" sz="2800" dirty="0" smtClean="0"/>
                <a:t>  If </a:t>
              </a:r>
              <a:r>
                <a:rPr lang="en-US" sz="2800" dirty="0" err="1" smtClean="0"/>
                <a:t>q</a:t>
              </a:r>
              <a:r>
                <a:rPr lang="en-US" sz="2800" dirty="0" smtClean="0"/>
                <a:t> is </a:t>
              </a:r>
              <a:r>
                <a:rPr lang="en-US" sz="2800" u="sng" dirty="0" smtClean="0"/>
                <a:t>not</a:t>
              </a:r>
              <a:r>
                <a:rPr lang="en-US" sz="2800" dirty="0" smtClean="0"/>
                <a:t> </a:t>
              </a:r>
              <a:r>
                <a:rPr lang="en-US" sz="2800" i="1" dirty="0" smtClean="0"/>
                <a:t>weakly linear</a:t>
              </a:r>
              <a:r>
                <a:rPr lang="en-US" sz="2800" dirty="0" smtClean="0"/>
                <a:t>, then it is NP-hard</a:t>
              </a:r>
              <a:endParaRPr lang="en-US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12865" y="1518360"/>
            <a:ext cx="6715793" cy="1384995"/>
          </a:xfrm>
          <a:prstGeom prst="rect">
            <a:avLst/>
          </a:prstGeom>
          <a:solidFill>
            <a:srgbClr val="C3D69B"/>
          </a:solidFill>
          <a:ln>
            <a:solidFill>
              <a:srgbClr val="77933C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Definition: </a:t>
            </a:r>
            <a:r>
              <a:rPr lang="en-US" sz="2800" i="1" dirty="0" smtClean="0"/>
              <a:t>Weakly Linear Queries</a:t>
            </a:r>
          </a:p>
          <a:p>
            <a:r>
              <a:rPr lang="en-US" sz="2800" dirty="0" smtClean="0"/>
              <a:t>A query is weakly linear, if </a:t>
            </a:r>
            <a:r>
              <a:rPr lang="en-US" sz="2800" dirty="0"/>
              <a:t>t</a:t>
            </a:r>
            <a:r>
              <a:rPr lang="en-US" sz="2800" dirty="0" smtClean="0"/>
              <a:t>here exists a set of </a:t>
            </a:r>
            <a:r>
              <a:rPr lang="en-US" sz="2800" dirty="0" err="1" smtClean="0"/>
              <a:t>weakenings</a:t>
            </a:r>
            <a:r>
              <a:rPr lang="en-US" sz="2800" dirty="0" smtClean="0"/>
              <a:t> that leads to a linear query</a:t>
            </a:r>
            <a:endParaRPr lang="en-US" sz="28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0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causality and responsibility for conjunctive queries</a:t>
            </a:r>
          </a:p>
          <a:p>
            <a:r>
              <a:rPr lang="en-US" dirty="0" smtClean="0"/>
              <a:t>Complete complexity analysis for CQ without self-joins</a:t>
            </a:r>
          </a:p>
          <a:p>
            <a:pPr lvl="1"/>
            <a:r>
              <a:rPr lang="en-US" dirty="0" smtClean="0"/>
              <a:t>Interesting dichotomy result</a:t>
            </a:r>
          </a:p>
          <a:p>
            <a:pPr lvl="1"/>
            <a:r>
              <a:rPr lang="en-US" dirty="0" smtClean="0"/>
              <a:t>Non-trivial algorithm for PTIME cases</a:t>
            </a:r>
          </a:p>
          <a:p>
            <a:pPr lvl="1"/>
            <a:endParaRPr lang="en-US" dirty="0"/>
          </a:p>
          <a:p>
            <a:r>
              <a:rPr lang="en-US" dirty="0" smtClean="0"/>
              <a:t>Open problem:</a:t>
            </a:r>
          </a:p>
          <a:p>
            <a:pPr lvl="1"/>
            <a:r>
              <a:rPr lang="en-US" dirty="0" smtClean="0"/>
              <a:t>Self-joins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2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7182624" y="3596588"/>
            <a:ext cx="539762" cy="70325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</a:t>
            </a:r>
            <a:r>
              <a:rPr lang="en-US" dirty="0"/>
              <a:t>E</a:t>
            </a:r>
            <a:r>
              <a:rPr lang="en-US" dirty="0" smtClean="0"/>
              <a:t>xample: Explanations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232" y="2821459"/>
            <a:ext cx="925722" cy="212428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674388" y="3018828"/>
            <a:ext cx="3456354" cy="1926919"/>
            <a:chOff x="338688" y="3852333"/>
            <a:chExt cx="2822222" cy="1573390"/>
          </a:xfrm>
          <a:solidFill>
            <a:schemeClr val="bg1">
              <a:lumMod val="75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338688" y="3852333"/>
              <a:ext cx="2822222" cy="1573390"/>
            </a:xfrm>
            <a:prstGeom prst="rect">
              <a:avLst/>
            </a:prstGeom>
            <a:grpFill/>
            <a:ln>
              <a:solidFill>
                <a:srgbClr val="A6A6A6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Gill Sans MT"/>
              </a:endParaRP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404" y="3961662"/>
              <a:ext cx="2660791" cy="1354732"/>
            </a:xfrm>
            <a:prstGeom prst="rect">
              <a:avLst/>
            </a:prstGeom>
            <a:grpFill/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831477" y="3704135"/>
            <a:ext cx="25044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62013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kern="0" dirty="0">
                <a:solidFill>
                  <a:srgbClr val="C0504D"/>
                </a:solidFill>
                <a:latin typeface="Times"/>
                <a:cs typeface="Times"/>
              </a:rPr>
              <a:t>?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>
            <a:off x="8399608" y="4027202"/>
            <a:ext cx="460093" cy="7899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 flipV="1">
            <a:off x="8514637" y="4121961"/>
            <a:ext cx="345064" cy="57016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674388" y="142859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Gill Sans MT"/>
              </a:rPr>
              <a:t>Query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832" y="1428590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Gill Sans MT"/>
              </a:rPr>
              <a:t>IMDB Database Schema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0832" y="1890196"/>
            <a:ext cx="2953198" cy="2658738"/>
            <a:chOff x="457200" y="2197878"/>
            <a:chExt cx="2001728" cy="1713487"/>
          </a:xfrm>
        </p:grpSpPr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3587515"/>
              <a:ext cx="1165860" cy="323850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8328" y="3238200"/>
              <a:ext cx="990600" cy="316230"/>
            </a:xfrm>
            <a:prstGeom prst="rect">
              <a:avLst/>
            </a:prstGeom>
          </p:spPr>
        </p:pic>
        <p:pic>
          <p:nvPicPr>
            <p:cNvPr id="29" name="Picture 28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" y="2197878"/>
              <a:ext cx="1851660" cy="323850"/>
            </a:xfrm>
            <a:prstGeom prst="rect">
              <a:avLst/>
            </a:prstGeom>
          </p:spPr>
        </p:pic>
        <p:pic>
          <p:nvPicPr>
            <p:cNvPr id="30" name="Picture 29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200" y="2547192"/>
              <a:ext cx="1851660" cy="320040"/>
            </a:xfrm>
            <a:prstGeom prst="rect">
              <a:avLst/>
            </a:prstGeom>
          </p:spPr>
        </p:pic>
        <p:pic>
          <p:nvPicPr>
            <p:cNvPr id="32" name="Picture 31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7200" y="2892696"/>
              <a:ext cx="1775460" cy="320040"/>
            </a:xfrm>
            <a:prstGeom prst="rect">
              <a:avLst/>
            </a:prstGeom>
          </p:spPr>
        </p:pic>
        <p:pic>
          <p:nvPicPr>
            <p:cNvPr id="33" name="Picture 32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7200" y="3238200"/>
              <a:ext cx="902970" cy="32385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7338052" y="5201870"/>
            <a:ext cx="1723549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Gill Sans MT"/>
              </a:rPr>
              <a:t>Relevant lineage</a:t>
            </a:r>
            <a:r>
              <a:rPr lang="en-US" dirty="0">
                <a:solidFill>
                  <a:schemeClr val="accent2"/>
                </a:solidFill>
                <a:latin typeface="Gill Sans MT"/>
              </a:rPr>
              <a:t>: </a:t>
            </a:r>
            <a:endParaRPr lang="en-US" dirty="0" smtClean="0">
              <a:solidFill>
                <a:schemeClr val="accent2"/>
              </a:solidFill>
              <a:latin typeface="Gill Sans MT"/>
            </a:endParaRPr>
          </a:p>
          <a:p>
            <a:r>
              <a:rPr lang="en-US" dirty="0" smtClean="0">
                <a:solidFill>
                  <a:schemeClr val="accent2"/>
                </a:solidFill>
                <a:latin typeface="Gill Sans MT"/>
              </a:rPr>
              <a:t>137 tuples !!</a:t>
            </a:r>
            <a:endParaRPr lang="en-US" dirty="0">
              <a:solidFill>
                <a:schemeClr val="accent2"/>
              </a:solidFill>
              <a:latin typeface="Gill Sans M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70312" y="2085661"/>
            <a:ext cx="3460430" cy="6930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A6A6A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Gill Sans MT"/>
              </a:rPr>
              <a:t>“What genres does Tim Burton </a:t>
            </a:r>
            <a:r>
              <a:rPr lang="en-US" dirty="0" smtClean="0">
                <a:solidFill>
                  <a:prstClr val="black"/>
                </a:solidFill>
                <a:latin typeface="Gill Sans MT"/>
              </a:rPr>
              <a:t>direct</a:t>
            </a:r>
            <a:r>
              <a:rPr lang="en-US" dirty="0">
                <a:solidFill>
                  <a:prstClr val="black"/>
                </a:solidFill>
                <a:latin typeface="Gill Sans MT"/>
              </a:rPr>
              <a:t>?”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783437"/>
      </p:ext>
    </p:extLst>
  </p:cSld>
  <p:clrMapOvr>
    <a:masterClrMapping/>
  </p:clrMapOvr>
  <p:transition xmlns:p14="http://schemas.microsoft.com/office/powerpoint/2010/main" advTm="16248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8" grpId="0"/>
      <p:bldP spid="3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393626" y="4552206"/>
            <a:ext cx="4333024" cy="6090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9797" y="2577393"/>
            <a:ext cx="2321913" cy="292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843" y="2137833"/>
            <a:ext cx="2321913" cy="292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76856" y="3637806"/>
            <a:ext cx="3232496" cy="2926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Gill Sans M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19797" y="1209472"/>
            <a:ext cx="7532577" cy="2693549"/>
            <a:chOff x="457200" y="2036570"/>
            <a:chExt cx="7654889" cy="2737286"/>
          </a:xfrm>
        </p:grpSpPr>
        <p:cxnSp>
          <p:nvCxnSpPr>
            <p:cNvPr id="6" name="Straight Connector 5"/>
            <p:cNvCxnSpPr/>
            <p:nvPr/>
          </p:nvCxnSpPr>
          <p:spPr bwMode="auto">
            <a:xfrm rot="16200000" flipH="1">
              <a:off x="6342806" y="2641138"/>
              <a:ext cx="1119434" cy="74273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6518240" y="2891045"/>
              <a:ext cx="755650" cy="68117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6518240" y="3341824"/>
              <a:ext cx="755650" cy="23039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6518239" y="3572223"/>
              <a:ext cx="755651" cy="20771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6518240" y="3572222"/>
              <a:ext cx="755650" cy="65863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 flipH="1" flipV="1">
              <a:off x="6350501" y="3739961"/>
              <a:ext cx="1091128" cy="75565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016594"/>
              <a:ext cx="2349500" cy="1117600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757" y="2036570"/>
              <a:ext cx="596900" cy="1397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8285" y="2036570"/>
              <a:ext cx="457200" cy="1397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2777" y="3452913"/>
              <a:ext cx="800100" cy="2413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69787" y="2335456"/>
              <a:ext cx="3263900" cy="2438400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 bwMode="auto">
            <a:xfrm flipV="1">
              <a:off x="2794939" y="2898945"/>
              <a:ext cx="484632" cy="242584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2794939" y="3335960"/>
              <a:ext cx="484632" cy="23344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2794939" y="3568442"/>
              <a:ext cx="484632" cy="22730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2794939" y="3575394"/>
              <a:ext cx="484632" cy="64604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794939" y="4011586"/>
              <a:ext cx="484632" cy="64604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2794939" y="2469017"/>
              <a:ext cx="484631" cy="672338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1489" y="2036570"/>
              <a:ext cx="990600" cy="165100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3326880" y="2313734"/>
            <a:ext cx="3359530" cy="360271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cont. (Musicals)</a:t>
            </a:r>
            <a:endParaRPr lang="en-US" dirty="0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3626" y="4347357"/>
            <a:ext cx="4333024" cy="207376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33261" y="3996862"/>
            <a:ext cx="2053755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 MT"/>
              </a:rPr>
              <a:t>Ranking Provenance</a:t>
            </a: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83846" y="6176215"/>
            <a:ext cx="4342803" cy="244906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6010" y="3595244"/>
            <a:ext cx="1411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mportant tuples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35" idx="3"/>
          </p:cNvCxnSpPr>
          <p:nvPr/>
        </p:nvCxnSpPr>
        <p:spPr>
          <a:xfrm>
            <a:off x="1907624" y="3749133"/>
            <a:ext cx="1419256" cy="4514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645425" y="2924985"/>
            <a:ext cx="262199" cy="71282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98142" y="3273580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unimportant tuple</a:t>
            </a:r>
            <a:endParaRPr lang="en-US" sz="1400" dirty="0">
              <a:solidFill>
                <a:schemeClr val="accent2"/>
              </a:solidFill>
            </a:endParaRPr>
          </a:p>
        </p:txBody>
      </p:sp>
      <p:cxnSp>
        <p:nvCxnSpPr>
          <p:cNvPr id="42" name="Straight Arrow Connector 41"/>
          <p:cNvCxnSpPr>
            <a:stCxn id="41" idx="1"/>
          </p:cNvCxnSpPr>
          <p:nvPr/>
        </p:nvCxnSpPr>
        <p:spPr>
          <a:xfrm flipH="1" flipV="1">
            <a:off x="6686410" y="2723709"/>
            <a:ext cx="711732" cy="70376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79021" y="4690708"/>
            <a:ext cx="2143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Goal:</a:t>
            </a:r>
          </a:p>
          <a:p>
            <a:r>
              <a:rPr lang="en-US" dirty="0" smtClean="0"/>
              <a:t>Rank tuples in order of importance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>
            <a:off x="3622780" y="4244274"/>
            <a:ext cx="355600" cy="2176846"/>
          </a:xfrm>
          <a:prstGeom prst="leftBrac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2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29" grpId="0" animBg="1"/>
      <p:bldP spid="28" grpId="0" animBg="1"/>
      <p:bldP spid="31" grpId="0" animBg="1"/>
      <p:bldP spid="27" grpId="0"/>
      <p:bldP spid="33" grpId="0" animBg="1"/>
      <p:bldP spid="35" grpId="0"/>
      <p:bldP spid="41" grpId="0"/>
      <p:bldP spid="45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4581914"/>
            <a:ext cx="8229600" cy="14401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Solution: Causality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fundamental question of causality: </a:t>
            </a:r>
          </a:p>
          <a:p>
            <a:pPr lvl="1"/>
            <a:r>
              <a:rPr lang="en-US" dirty="0" smtClean="0"/>
              <a:t>“What is the cause of an effect?”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Causality theory has long been studied in AI and philosophy.</a:t>
            </a:r>
          </a:p>
          <a:p>
            <a:pPr lvl="1"/>
            <a:r>
              <a:rPr lang="en-US" sz="1800" dirty="0" smtClean="0"/>
              <a:t>[Lewis73, EiterLucasiewicz02</a:t>
            </a:r>
            <a:r>
              <a:rPr lang="en-US" sz="1800" dirty="0"/>
              <a:t>, </a:t>
            </a:r>
            <a:r>
              <a:rPr lang="en-US" sz="1800" dirty="0" smtClean="0"/>
              <a:t>HalpernPearl05, Menzies08]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Offers a metric (</a:t>
            </a:r>
            <a:r>
              <a:rPr lang="en-US" b="1" dirty="0" smtClean="0"/>
              <a:t>responsibility</a:t>
            </a:r>
            <a:r>
              <a:rPr lang="en-US" dirty="0" smtClean="0"/>
              <a:t>) for measuring the contribution of a variable to an outcome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60201" y="5560354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ranking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7866" y="5665364"/>
            <a:ext cx="2122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[ChocklerHalpern04]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1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We suggest responsibility as an effective measure for ranking provenance.</a:t>
            </a:r>
          </a:p>
          <a:p>
            <a:pPr lvl="1"/>
            <a:r>
              <a:rPr lang="en-US" sz="2000" dirty="0" smtClean="0"/>
              <a:t>Explanations</a:t>
            </a:r>
          </a:p>
          <a:p>
            <a:pPr lvl="1"/>
            <a:r>
              <a:rPr lang="en-US" sz="2000" dirty="0" smtClean="0"/>
              <a:t>Error tracing</a:t>
            </a:r>
          </a:p>
          <a:p>
            <a:endParaRPr lang="en-US" sz="2400" dirty="0" smtClean="0"/>
          </a:p>
          <a:p>
            <a:r>
              <a:rPr lang="en-US" sz="2400" dirty="0" smtClean="0"/>
              <a:t>We define causality and responsibility in a database context.</a:t>
            </a:r>
          </a:p>
          <a:p>
            <a:endParaRPr lang="en-US" sz="2400" dirty="0" smtClean="0"/>
          </a:p>
          <a:p>
            <a:r>
              <a:rPr lang="en-US" sz="2400" dirty="0" smtClean="0"/>
              <a:t>Complete complexity analysis for computing causality and responsibility for the case of conjunctive queries without self-joins</a:t>
            </a:r>
          </a:p>
          <a:p>
            <a:pPr lvl="1"/>
            <a:r>
              <a:rPr lang="en-US" sz="2000" dirty="0" smtClean="0"/>
              <a:t>Interesting dichotomy result.</a:t>
            </a:r>
          </a:p>
          <a:p>
            <a:pPr lvl="1"/>
            <a:r>
              <a:rPr lang="en-US" sz="2000" dirty="0" smtClean="0"/>
              <a:t>Non-trivial algorithm for computing responsibility in the PTIME cases.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9233" y="4834768"/>
            <a:ext cx="4690174" cy="3907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79231" y="3089983"/>
            <a:ext cx="5673969" cy="3907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Endogenous/exogenous tuples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Partition the data into 2 groups: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Exogenous tuples </a:t>
            </a:r>
            <a:r>
              <a:rPr lang="en-US" sz="2400" dirty="0" smtClean="0"/>
              <a:t>(denoted by        )</a:t>
            </a:r>
          </a:p>
          <a:p>
            <a:pPr lvl="1"/>
            <a:r>
              <a:rPr lang="en-US" sz="2400" dirty="0"/>
              <a:t>tuples that we consider correct/verified/</a:t>
            </a:r>
            <a:r>
              <a:rPr lang="en-US" sz="2400" dirty="0" smtClean="0"/>
              <a:t>trusted. They are </a:t>
            </a:r>
            <a:r>
              <a:rPr lang="en-US" sz="2400" dirty="0" smtClean="0">
                <a:solidFill>
                  <a:schemeClr val="accent2"/>
                </a:solidFill>
              </a:rPr>
              <a:t>not</a:t>
            </a:r>
            <a:r>
              <a:rPr lang="en-US" sz="2400" dirty="0" smtClean="0"/>
              <a:t> candidate causes</a:t>
            </a:r>
            <a:endParaRPr lang="en-US" sz="2400" dirty="0"/>
          </a:p>
          <a:p>
            <a:pPr lvl="1"/>
            <a:r>
              <a:rPr lang="en-US" sz="2400" dirty="0" smtClean="0"/>
              <a:t>E.g. </a:t>
            </a:r>
            <a:r>
              <a:rPr lang="en-US" sz="2400" dirty="0"/>
              <a:t>the </a:t>
            </a:r>
            <a:r>
              <a:rPr lang="en-US" sz="2400" i="1" dirty="0"/>
              <a:t>Genre</a:t>
            </a:r>
            <a:r>
              <a:rPr lang="en-US" sz="2400" dirty="0"/>
              <a:t>, and </a:t>
            </a:r>
            <a:r>
              <a:rPr lang="en-US" sz="2400" i="1" dirty="0" err="1"/>
              <a:t>Movie_Director</a:t>
            </a:r>
            <a:r>
              <a:rPr lang="en-US" sz="2400" dirty="0"/>
              <a:t> tables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Endogenous </a:t>
            </a:r>
            <a:r>
              <a:rPr lang="en-US" sz="2800" dirty="0" smtClean="0">
                <a:solidFill>
                  <a:srgbClr val="0000FF"/>
                </a:solidFill>
              </a:rPr>
              <a:t>tuples </a:t>
            </a:r>
            <a:r>
              <a:rPr lang="en-US" sz="2400" dirty="0"/>
              <a:t>(denoted by        </a:t>
            </a:r>
            <a:r>
              <a:rPr lang="en-US" sz="2400" dirty="0" smtClean="0"/>
              <a:t>)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n-US" sz="2400" dirty="0" smtClean="0"/>
              <a:t>Untrusted tuples, </a:t>
            </a:r>
            <a:r>
              <a:rPr lang="en-US" sz="2400" dirty="0"/>
              <a:t>or </a:t>
            </a:r>
            <a:r>
              <a:rPr lang="en-US" sz="2400" dirty="0" smtClean="0"/>
              <a:t>simply of interest to </a:t>
            </a:r>
            <a:r>
              <a:rPr lang="en-US" sz="2400" dirty="0"/>
              <a:t>the </a:t>
            </a:r>
            <a:r>
              <a:rPr lang="en-US" sz="2400" dirty="0" smtClean="0"/>
              <a:t>user. They are </a:t>
            </a:r>
            <a:r>
              <a:rPr lang="en-US" sz="2400" dirty="0" smtClean="0">
                <a:solidFill>
                  <a:srgbClr val="C0504D"/>
                </a:solidFill>
              </a:rPr>
              <a:t>potential causes</a:t>
            </a:r>
          </a:p>
          <a:p>
            <a:pPr lvl="1"/>
            <a:r>
              <a:rPr lang="en-US" sz="2400" dirty="0" smtClean="0"/>
              <a:t>E.g. </a:t>
            </a:r>
            <a:r>
              <a:rPr lang="en-US" sz="2400" dirty="0"/>
              <a:t>the </a:t>
            </a:r>
            <a:r>
              <a:rPr lang="en-US" sz="2400" i="1" dirty="0"/>
              <a:t>Director</a:t>
            </a:r>
            <a:r>
              <a:rPr lang="en-US" sz="2400" dirty="0"/>
              <a:t> and </a:t>
            </a:r>
            <a:r>
              <a:rPr lang="en-US" sz="2400" i="1" dirty="0"/>
              <a:t>Movie</a:t>
            </a:r>
            <a:r>
              <a:rPr lang="en-US" sz="2400" dirty="0"/>
              <a:t> tables</a:t>
            </a:r>
          </a:p>
          <a:p>
            <a:pPr lvl="1"/>
            <a:endParaRPr lang="en-US" sz="2400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46" y="1836466"/>
            <a:ext cx="463061" cy="289413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38" y="3601036"/>
            <a:ext cx="463061" cy="289413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5574323"/>
            <a:ext cx="3009900" cy="4572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6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Counterfactuals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64224"/>
            <a:ext cx="8229600" cy="4992736"/>
          </a:xfrm>
        </p:spPr>
        <p:txBody>
          <a:bodyPr>
            <a:normAutofit/>
          </a:bodyPr>
          <a:lstStyle/>
          <a:p>
            <a:r>
              <a:rPr lang="en-US" dirty="0" smtClean="0"/>
              <a:t>A variable is a counterfactual cause if a change in its value, changes the value of the result</a:t>
            </a:r>
          </a:p>
          <a:p>
            <a:pPr lvl="1"/>
            <a:r>
              <a:rPr lang="en-US" dirty="0" smtClean="0"/>
              <a:t>E.g.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Limitations: disjunctive causes</a:t>
            </a:r>
          </a:p>
          <a:p>
            <a:pPr lvl="1"/>
            <a:r>
              <a:rPr lang="en-US" dirty="0" smtClean="0"/>
              <a:t>E.g.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6841" y="3025244"/>
            <a:ext cx="6551017" cy="523220"/>
          </a:xfrm>
          <a:prstGeom prst="rect">
            <a:avLst/>
          </a:prstGeom>
          <a:solidFill>
            <a:srgbClr val="D7E4BD"/>
          </a:solidFill>
          <a:ln>
            <a:solidFill>
              <a:srgbClr val="77933C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sz="2800" dirty="0" smtClean="0"/>
              <a:t>A and B are both </a:t>
            </a:r>
            <a:r>
              <a:rPr lang="en-US" sz="2800" dirty="0" smtClean="0">
                <a:solidFill>
                  <a:srgbClr val="008000"/>
                </a:solidFill>
              </a:rPr>
              <a:t>counterfactual </a:t>
            </a:r>
            <a:r>
              <a:rPr lang="en-US" sz="2800" dirty="0" smtClean="0"/>
              <a:t>causes of 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46" y="5214653"/>
            <a:ext cx="3685624" cy="290745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47" y="2382699"/>
            <a:ext cx="3685623" cy="29074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3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94080" y="4053910"/>
            <a:ext cx="6075680" cy="1016000"/>
          </a:xfrm>
          <a:prstGeom prst="roundRect">
            <a:avLst/>
          </a:prstGeom>
          <a:solidFill>
            <a:srgbClr val="C3D69B"/>
          </a:solidFill>
          <a:ln>
            <a:solidFill>
              <a:srgbClr val="7793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Contingencies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 counterfactual causes</a:t>
            </a:r>
          </a:p>
          <a:p>
            <a:endParaRPr lang="en-US" dirty="0"/>
          </a:p>
          <a:p>
            <a:r>
              <a:rPr lang="en-US" dirty="0" smtClean="0"/>
              <a:t>A contingency is a </a:t>
            </a:r>
            <a:r>
              <a:rPr lang="en-US" i="1" dirty="0" smtClean="0"/>
              <a:t>hypothetical</a:t>
            </a:r>
            <a:r>
              <a:rPr lang="en-US" dirty="0" smtClean="0"/>
              <a:t> setting of the endogenous variables that makes a tuple counterfactual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 is a cause under the contingency B=0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36" y="4202834"/>
            <a:ext cx="3685624" cy="29074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9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Responsibility (intuition)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Measures the </a:t>
            </a:r>
            <a:r>
              <a:rPr lang="en-US" dirty="0" smtClean="0">
                <a:solidFill>
                  <a:srgbClr val="77933C"/>
                </a:solidFill>
              </a:rPr>
              <a:t>degree of causality</a:t>
            </a:r>
            <a:r>
              <a:rPr lang="en-US" dirty="0" smtClean="0"/>
              <a:t>, the contribution of a tuple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larger contingency</a:t>
            </a:r>
            <a:r>
              <a:rPr lang="en-US" dirty="0" smtClean="0"/>
              <a:t>, means a tuple has </a:t>
            </a:r>
            <a:r>
              <a:rPr lang="en-US" dirty="0" smtClean="0">
                <a:solidFill>
                  <a:srgbClr val="C0504D"/>
                </a:solidFill>
              </a:rPr>
              <a:t>smaller degree of causality</a:t>
            </a:r>
          </a:p>
          <a:p>
            <a:endParaRPr lang="en-US" dirty="0"/>
          </a:p>
          <a:p>
            <a:r>
              <a:rPr lang="en-US" dirty="0" smtClean="0"/>
              <a:t>Counterfactual causes have the most contribution (empty contingency set)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http://db.cs.washington.edu/causality/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20F0-13B3-694B-AE9B-8FE87E05E0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0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1.6|12.7|8|26.3|1.8|12.1"/>
</p:tagLst>
</file>

<file path=ppt/theme/theme1.xml><?xml version="1.0" encoding="utf-8"?>
<a:theme xmlns:a="http://schemas.openxmlformats.org/drawingml/2006/main" name="UWD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B9B8"/>
        </a:solidFill>
        <a:ln w="19050" cmpd="sng">
          <a:solidFill>
            <a:srgbClr val="632523"/>
          </a:solidFill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UWDB.thmx</Template>
  <TotalTime>8998</TotalTime>
  <Words>913</Words>
  <Application>Microsoft Macintosh PowerPoint</Application>
  <PresentationFormat>On-screen Show (4:3)</PresentationFormat>
  <Paragraphs>183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UWDB</vt:lpstr>
      <vt:lpstr>The Complexity of Causality and Responsibility</vt:lpstr>
      <vt:lpstr>Motivating Example: Explanations</vt:lpstr>
      <vt:lpstr>Example cont. (Musicals)</vt:lpstr>
      <vt:lpstr>Solution: Causality</vt:lpstr>
      <vt:lpstr>Contributions</vt:lpstr>
      <vt:lpstr>Endogenous/exogenous tuples</vt:lpstr>
      <vt:lpstr>Counterfactuals</vt:lpstr>
      <vt:lpstr>Contingencies</vt:lpstr>
      <vt:lpstr>Responsibility (intuition)</vt:lpstr>
      <vt:lpstr>Causality for Conjunctive Queries</vt:lpstr>
      <vt:lpstr>Example</vt:lpstr>
      <vt:lpstr>Complexity Results (Data Complexity)</vt:lpstr>
      <vt:lpstr>Responsibility: PTIME Queries</vt:lpstr>
      <vt:lpstr>Responsibility: PTIME Queries</vt:lpstr>
      <vt:lpstr>Responsibility: Hard Queries</vt:lpstr>
      <vt:lpstr>Query Dual Hypergraph</vt:lpstr>
      <vt:lpstr>Weakenings</vt:lpstr>
      <vt:lpstr>Responsibility Dichotomy</vt:lpstr>
      <vt:lpstr>Conclusions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So? and Why No?  Causality in Databases</dc:title>
  <dc:creator>Alexandra Meliou</dc:creator>
  <cp:lastModifiedBy>Alexandra Meliou</cp:lastModifiedBy>
  <cp:revision>122</cp:revision>
  <cp:lastPrinted>2011-08-01T21:02:49Z</cp:lastPrinted>
  <dcterms:created xsi:type="dcterms:W3CDTF">2011-04-12T18:03:02Z</dcterms:created>
  <dcterms:modified xsi:type="dcterms:W3CDTF">2011-08-31T00:00:03Z</dcterms:modified>
</cp:coreProperties>
</file>