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2" r:id="rId1"/>
  </p:sldMasterIdLst>
  <p:notesMasterIdLst>
    <p:notesMasterId r:id="rId25"/>
  </p:notesMasterIdLst>
  <p:sldIdLst>
    <p:sldId id="256" r:id="rId2"/>
    <p:sldId id="257" r:id="rId3"/>
    <p:sldId id="259" r:id="rId4"/>
    <p:sldId id="261" r:id="rId5"/>
    <p:sldId id="262" r:id="rId6"/>
    <p:sldId id="263" r:id="rId7"/>
    <p:sldId id="288" r:id="rId8"/>
    <p:sldId id="267" r:id="rId9"/>
    <p:sldId id="271" r:id="rId10"/>
    <p:sldId id="272" r:id="rId11"/>
    <p:sldId id="275" r:id="rId12"/>
    <p:sldId id="276" r:id="rId13"/>
    <p:sldId id="277" r:id="rId14"/>
    <p:sldId id="280" r:id="rId15"/>
    <p:sldId id="285" r:id="rId16"/>
    <p:sldId id="281" r:id="rId17"/>
    <p:sldId id="286" r:id="rId18"/>
    <p:sldId id="289" r:id="rId19"/>
    <p:sldId id="290" r:id="rId20"/>
    <p:sldId id="291" r:id="rId21"/>
    <p:sldId id="287" r:id="rId22"/>
    <p:sldId id="292"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85" autoAdjust="0"/>
  </p:normalViewPr>
  <p:slideViewPr>
    <p:cSldViewPr snapToGrid="0" snapToObjects="1">
      <p:cViewPr varScale="1">
        <p:scale>
          <a:sx n="84" d="100"/>
          <a:sy n="84" d="100"/>
        </p:scale>
        <p:origin x="-180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D01F8A-CE46-D945-AD51-0CAE77238521}" type="datetimeFigureOut">
              <a:rPr lang="en-US" smtClean="0"/>
              <a:pPr/>
              <a:t>8/30/11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574406-4B31-114B-82F3-E47CF6F2107A}" type="slidenum">
              <a:rPr lang="en-US" smtClean="0"/>
              <a:pPr/>
              <a:t>‹#›</a:t>
            </a:fld>
            <a:endParaRPr lang="en-US" dirty="0"/>
          </a:p>
        </p:txBody>
      </p:sp>
    </p:spTree>
    <p:extLst>
      <p:ext uri="{BB962C8B-B14F-4D97-AF65-F5344CB8AC3E}">
        <p14:creationId xmlns:p14="http://schemas.microsoft.com/office/powerpoint/2010/main" val="37894853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6</a:t>
            </a:fld>
            <a:endParaRPr lang="en-US"/>
          </a:p>
        </p:txBody>
      </p:sp>
    </p:spTree>
    <p:extLst>
      <p:ext uri="{BB962C8B-B14F-4D97-AF65-F5344CB8AC3E}">
        <p14:creationId xmlns:p14="http://schemas.microsoft.com/office/powerpoint/2010/main" val="388900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17</a:t>
            </a:fld>
            <a:endParaRPr lang="en-US" dirty="0"/>
          </a:p>
        </p:txBody>
      </p:sp>
    </p:spTree>
    <p:extLst>
      <p:ext uri="{BB962C8B-B14F-4D97-AF65-F5344CB8AC3E}">
        <p14:creationId xmlns:p14="http://schemas.microsoft.com/office/powerpoint/2010/main" val="2682527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1. Caching is storing transient copies in memory and invalidating them on an update.</a:t>
            </a:r>
          </a:p>
          <a:p>
            <a:r>
              <a:rPr lang="en-US" sz="1200" dirty="0" smtClean="0"/>
              <a:t>2. Replication operates on a table level and stores long lived data on disk.</a:t>
            </a:r>
          </a:p>
          <a:p>
            <a:r>
              <a:rPr lang="en-US" sz="1200" dirty="0" smtClean="0"/>
              <a:t>3. Hybrid approach: granularity is at the record level and copies are transiently stored (like in caching) but the storage is on disk and we propagate updates (like in replication). </a:t>
            </a:r>
          </a:p>
          <a:p>
            <a:endParaRPr lang="en-US" sz="1200" dirty="0" smtClean="0"/>
          </a:p>
          <a:p>
            <a:r>
              <a:rPr lang="en-US" sz="1200" kern="1200" dirty="0" smtClean="0">
                <a:solidFill>
                  <a:schemeClr val="tx1"/>
                </a:solidFill>
                <a:latin typeface="+mn-lt"/>
                <a:ea typeface="+mn-ea"/>
                <a:cs typeface="+mn-cs"/>
              </a:rPr>
              <a:t>4. Considered scheme that gathered read and write statistics per record.</a:t>
            </a:r>
          </a:p>
          <a:p>
            <a:r>
              <a:rPr lang="en-US" sz="1200" kern="1200" dirty="0" smtClean="0">
                <a:solidFill>
                  <a:schemeClr val="tx1"/>
                </a:solidFill>
                <a:latin typeface="+mn-lt"/>
                <a:ea typeface="+mn-ea"/>
                <a:cs typeface="+mn-cs"/>
              </a:rPr>
              <a:t>5. Challenge with read counters - don't want to perform write just to update the read counter, also don't want to keep these stats in memory as there might be billions of records per node and we've that much less memory for caching user data.</a:t>
            </a:r>
          </a:p>
          <a:p>
            <a:r>
              <a:rPr lang="en-US" sz="1200" kern="1200" dirty="0" smtClean="0">
                <a:solidFill>
                  <a:schemeClr val="tx1"/>
                </a:solidFill>
                <a:latin typeface="+mn-lt"/>
                <a:ea typeface="+mn-ea"/>
                <a:cs typeface="+mn-cs"/>
              </a:rPr>
              <a:t>6. Mention ADR during discussion</a:t>
            </a:r>
            <a:r>
              <a:rPr lang="en-US" sz="1200" kern="1200" baseline="0" dirty="0" smtClean="0">
                <a:solidFill>
                  <a:schemeClr val="tx1"/>
                </a:solidFill>
                <a:latin typeface="+mn-lt"/>
                <a:ea typeface="+mn-ea"/>
                <a:cs typeface="+mn-cs"/>
              </a:rPr>
              <a:t> on collecting read/write stats.</a:t>
            </a:r>
            <a:endParaRPr lang="en-US" sz="1200" kern="1200" dirty="0" smtClean="0">
              <a:solidFill>
                <a:schemeClr val="tx1"/>
              </a:solidFill>
              <a:latin typeface="+mn-lt"/>
              <a:ea typeface="+mn-ea"/>
              <a:cs typeface="+mn-cs"/>
            </a:endParaRPr>
          </a:p>
          <a:p>
            <a:endParaRPr lang="en-US" sz="1200" dirty="0" smtClean="0"/>
          </a:p>
          <a:p>
            <a:endParaRPr lang="en-US" sz="1200" dirty="0" smtClean="0"/>
          </a:p>
          <a:p>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19</a:t>
            </a:fld>
            <a:endParaRPr lang="en-US" dirty="0"/>
          </a:p>
        </p:txBody>
      </p:sp>
    </p:spTree>
    <p:extLst>
      <p:ext uri="{BB962C8B-B14F-4D97-AF65-F5344CB8AC3E}">
        <p14:creationId xmlns:p14="http://schemas.microsoft.com/office/powerpoint/2010/main" val="8109685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All replicas eventually receive all changes to the same record and resolve conflicts identically.</a:t>
            </a:r>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23</a:t>
            </a:fld>
            <a:endParaRPr lang="en-US" dirty="0"/>
          </a:p>
        </p:txBody>
      </p:sp>
    </p:spTree>
    <p:extLst>
      <p:ext uri="{BB962C8B-B14F-4D97-AF65-F5344CB8AC3E}">
        <p14:creationId xmlns:p14="http://schemas.microsoft.com/office/powerpoint/2010/main" val="255651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If the record is updated such that it matches different constraints, master might change the placement of the record.</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Successfully published messages are guaranteed to be delivered, insert either succeeds and places a record/stub in every region or fails and writes nothing.</a:t>
            </a:r>
          </a:p>
          <a:p>
            <a:r>
              <a:rPr lang="en-US" sz="1200" dirty="0" smtClean="0"/>
              <a:t>Old full replica location that are no longer listed in the full replica list of the stubs will demote their copy to a stub (discarding the data values).</a:t>
            </a:r>
          </a:p>
          <a:p>
            <a:r>
              <a:rPr lang="en-US" sz="1200" dirty="0" smtClean="0"/>
              <a:t>The properties should be able to be mutual satisfied.</a:t>
            </a:r>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8</a:t>
            </a:fld>
            <a:endParaRPr lang="en-US"/>
          </a:p>
        </p:txBody>
      </p:sp>
    </p:spTree>
    <p:extLst>
      <p:ext uri="{BB962C8B-B14F-4D97-AF65-F5344CB8AC3E}">
        <p14:creationId xmlns:p14="http://schemas.microsoft.com/office/powerpoint/2010/main" val="472544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1. Make a full replica when we see a read at a stub location, and demote it back to a stub when we see a write at a different location.</a:t>
            </a:r>
          </a:p>
          <a:p>
            <a:r>
              <a:rPr lang="en-US" sz="1200" dirty="0" smtClean="0"/>
              <a:t>2. Premise that if a record is read from a location, it is likely to be read again. For </a:t>
            </a:r>
            <a:r>
              <a:rPr lang="en-US" sz="1200" dirty="0" err="1" smtClean="0"/>
              <a:t>e.g</a:t>
            </a:r>
            <a:r>
              <a:rPr lang="en-US" sz="1200" dirty="0" smtClean="0"/>
              <a:t> a user session might consist of multiple reads in a row.</a:t>
            </a:r>
          </a:p>
          <a:p>
            <a:r>
              <a:rPr lang="en-US" sz="1200" dirty="0" smtClean="0"/>
              <a:t>3. At the same time, if we see an update for a record that has not seen a local read recently, it is possible that the user sessions is over and we should demote that full replica to avoid the cost of further propagate updates.</a:t>
            </a:r>
          </a:p>
          <a:p>
            <a:r>
              <a:rPr lang="en-US" sz="1200" dirty="0" smtClean="0"/>
              <a:t>4. The local replica location requests promotion or demotion, but the master decides whether to grant the request in order to ensure policy constraints are enforced. </a:t>
            </a:r>
          </a:p>
          <a:p>
            <a:r>
              <a:rPr lang="en-US" sz="1200" dirty="0" smtClean="0"/>
              <a:t>5. After a location makes a new full replica, it retains that full replica for </a:t>
            </a:r>
            <a:r>
              <a:rPr lang="en-US" sz="1200" dirty="0" err="1" smtClean="0"/>
              <a:t>atleast</a:t>
            </a:r>
            <a:r>
              <a:rPr lang="en-US" sz="1200" dirty="0" smtClean="0"/>
              <a:t> some interval I.</a:t>
            </a:r>
          </a:p>
          <a:p>
            <a:r>
              <a:rPr lang="en-US" sz="1200" dirty="0" smtClean="0"/>
              <a:t>6. During I, updates are applied to the replica, and it is served to local readers.</a:t>
            </a:r>
          </a:p>
          <a:p>
            <a:r>
              <a:rPr lang="en-US" sz="1200" dirty="0" smtClean="0"/>
              <a:t>7. Once the interval expires, we do not take immediate action. </a:t>
            </a:r>
          </a:p>
          <a:p>
            <a:r>
              <a:rPr lang="en-US" sz="1200" dirty="0" smtClean="0"/>
              <a:t>8. We wait for the next operation: if the next operation is a read, we still have an up-to-date replica stored locally. We serve it, and then retain the full replica for another interval I.</a:t>
            </a:r>
          </a:p>
          <a:p>
            <a:r>
              <a:rPr lang="en-US" sz="1200" dirty="0" smtClean="0"/>
              <a:t>9. If the next operation is a write, we demote the full replica to a stub. </a:t>
            </a:r>
          </a:p>
          <a:p>
            <a:r>
              <a:rPr lang="en-US" sz="1200" dirty="0" smtClean="0"/>
              <a:t>10. If no reads or writes occur for a while after the interval expires, the full replica lingers, but this does no harm since there are no updates to consume bandwidth.</a:t>
            </a:r>
          </a:p>
          <a:p>
            <a:endParaRPr lang="en-US" sz="1200" dirty="0" smtClean="0"/>
          </a:p>
          <a:p>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9</a:t>
            </a:fld>
            <a:endParaRPr lang="en-US"/>
          </a:p>
        </p:txBody>
      </p:sp>
    </p:spTree>
    <p:extLst>
      <p:ext uri="{BB962C8B-B14F-4D97-AF65-F5344CB8AC3E}">
        <p14:creationId xmlns:p14="http://schemas.microsoft.com/office/powerpoint/2010/main" val="742388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10</a:t>
            </a:fld>
            <a:endParaRPr lang="en-US"/>
          </a:p>
        </p:txBody>
      </p:sp>
    </p:spTree>
    <p:extLst>
      <p:ext uri="{BB962C8B-B14F-4D97-AF65-F5344CB8AC3E}">
        <p14:creationId xmlns:p14="http://schemas.microsoft.com/office/powerpoint/2010/main" val="910176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r>
              <a:rPr lang="en-US" sz="1200" baseline="0" dirty="0" smtClean="0"/>
              <a:t>S</a:t>
            </a:r>
            <a:r>
              <a:rPr lang="en-US" sz="1200" dirty="0" smtClean="0"/>
              <a:t>ince extra copies would be made irrespective of whether the record is accessed at those new locations.</a:t>
            </a:r>
          </a:p>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r>
              <a:rPr lang="en-US" sz="1200" dirty="0" smtClean="0"/>
              <a:t>Full replicas will be less likely to be demoted to stubs, meaning that more often reads will find a full replica at a location instead of a stub.</a:t>
            </a:r>
          </a:p>
          <a:p>
            <a:pPr marL="228600" marR="0" indent="-228600" algn="l" defTabSz="457200" rtl="0" eaLnBrk="1" fontAlgn="auto" latinLnBrk="0" hangingPunct="1">
              <a:lnSpc>
                <a:spcPct val="100000"/>
              </a:lnSpc>
              <a:spcBef>
                <a:spcPts val="0"/>
              </a:spcBef>
              <a:spcAft>
                <a:spcPts val="0"/>
              </a:spcAft>
              <a:buClrTx/>
              <a:buSzTx/>
              <a:buFontTx/>
              <a:buAutoNum type="arabicPeriod"/>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11</a:t>
            </a:fld>
            <a:endParaRPr lang="en-US"/>
          </a:p>
        </p:txBody>
      </p:sp>
    </p:spTree>
    <p:extLst>
      <p:ext uri="{BB962C8B-B14F-4D97-AF65-F5344CB8AC3E}">
        <p14:creationId xmlns:p14="http://schemas.microsoft.com/office/powerpoint/2010/main" val="1427643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System retrieves latest profiles for a user's friends when a user logs in.</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When a user logs in, the application reads the user's friends' records and with some probability, updates the user's own record.</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Synthetic social graph and read/write traces.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Favors replicate-everywhere and to a lesser extent static schemes. Use a retention interval of 300 seconds. </a:t>
            </a:r>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12</a:t>
            </a:fld>
            <a:endParaRPr lang="en-US" dirty="0"/>
          </a:p>
        </p:txBody>
      </p:sp>
    </p:spTree>
    <p:extLst>
      <p:ext uri="{BB962C8B-B14F-4D97-AF65-F5344CB8AC3E}">
        <p14:creationId xmlns:p14="http://schemas.microsoft.com/office/powerpoint/2010/main" val="2776412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14</a:t>
            </a:fld>
            <a:endParaRPr lang="en-US" dirty="0"/>
          </a:p>
        </p:txBody>
      </p:sp>
    </p:spTree>
    <p:extLst>
      <p:ext uri="{BB962C8B-B14F-4D97-AF65-F5344CB8AC3E}">
        <p14:creationId xmlns:p14="http://schemas.microsoft.com/office/powerpoint/2010/main" val="1509223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15</a:t>
            </a:fld>
            <a:endParaRPr lang="en-US" dirty="0"/>
          </a:p>
        </p:txBody>
      </p:sp>
    </p:spTree>
    <p:extLst>
      <p:ext uri="{BB962C8B-B14F-4D97-AF65-F5344CB8AC3E}">
        <p14:creationId xmlns:p14="http://schemas.microsoft.com/office/powerpoint/2010/main" val="2774621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 remote probability increases, there is less geographic locality of access and all schemes (except Full) must do an increasing number of forwarded reads, costing bandwidth.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5574406-4B31-114B-82F3-E47CF6F2107A}" type="slidenum">
              <a:rPr lang="en-US" smtClean="0"/>
              <a:pPr/>
              <a:t>16</a:t>
            </a:fld>
            <a:endParaRPr lang="en-US" dirty="0"/>
          </a:p>
        </p:txBody>
      </p:sp>
    </p:spTree>
    <p:extLst>
      <p:ext uri="{BB962C8B-B14F-4D97-AF65-F5344CB8AC3E}">
        <p14:creationId xmlns:p14="http://schemas.microsoft.com/office/powerpoint/2010/main" val="2682527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16C5678-EE20-4FA5-88E2-6E0BD67A2E26}"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DC3B8377-21E3-4835-B75D-4E2847E2750F}" type="datetime1">
              <a:rPr lang="en-US" smtClean="0"/>
              <a:pPr/>
              <a:t>8/30/11</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C4986D-6BE9-4264-908F-02DB36FD8D6C}"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dirty="0" smtClean="0"/>
              <a:t>Drag picture to placeholder or click icon to add</a:t>
            </a:r>
            <a:endParaRPr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B0C4986D-6BE9-4264-908F-02DB36FD8D6C}"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dirty="0" smtClean="0"/>
              <a:t>Drag picture to placeholder or click icon to add</a:t>
            </a:r>
            <a:endParaRPr dirty="0"/>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dirty="0" smtClean="0"/>
              <a:t>Drag picture to placeholder or click icon to add</a:t>
            </a:r>
            <a:endParaRPr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B0C4986D-6BE9-4264-908F-02DB36FD8D6C}"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dirty="0" smtClean="0"/>
              <a:t>Drag picture to placeholder or click icon to add</a:t>
            </a:r>
            <a:endParaRPr dirty="0"/>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dirty="0" smtClean="0"/>
              <a:t>Drag picture to placeholder or click icon to add</a:t>
            </a:r>
            <a:endParaRPr dirty="0"/>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dirty="0" smtClean="0"/>
              <a:t>Drag picture to placeholder or click icon to add</a:t>
            </a:r>
            <a:endParaRPr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A051B39-B140-43FE-96DB-472A2B59CE7C}"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A600BB2-27C5-458B-ABCE-839C88CF47CE}"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D738E-8962-435F-8C43-147B8DD7E819}"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C4986D-6BE9-4264-908F-02DB36FD8D6C}"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dirty="0" smtClean="0"/>
              <a:t>Drag picture to placeholder or click icon to add</a:t>
            </a:r>
            <a:endParaRPr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pPr/>
              <a:t>8/30/11</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E34CF3C7-6809-4F39-BD67-A75817BDDE0A}" type="datetime1">
              <a:rPr lang="en-US" smtClean="0"/>
              <a:pPr/>
              <a:t>8/30/11</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F7EAEB24-CE78-465C-A726-91D0868FA48F}" type="datetime1">
              <a:rPr lang="en-US" smtClean="0"/>
              <a:pPr/>
              <a:t>8/30/11</a:t>
            </a:fld>
            <a:endParaRPr lang="en-US" dirty="0"/>
          </a:p>
        </p:txBody>
      </p:sp>
      <p:sp>
        <p:nvSpPr>
          <p:cNvPr id="8" name="Footer Placeholder 7"/>
          <p:cNvSpPr>
            <a:spLocks noGrp="1"/>
          </p:cNvSpPr>
          <p:nvPr>
            <p:ph type="ftr" sz="quarter" idx="11"/>
          </p:nvPr>
        </p:nvSpPr>
        <p:spPr>
          <a:xfrm>
            <a:off x="1120588" y="188259"/>
            <a:ext cx="2895600" cy="365125"/>
          </a:xfrm>
        </p:spPr>
        <p:txBody>
          <a:bodyPr/>
          <a:lstStyle/>
          <a:p>
            <a:r>
              <a:rPr lang="en-US" dirty="0" smtClean="0"/>
              <a:t>Footer Text</a:t>
            </a:r>
            <a:endParaRPr lang="en-US" dirty="0"/>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dirty="0"/>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BAADF0-1749-4E8B-9691-B44A5F8C0895}" type="datetime1">
              <a:rPr lang="en-US" smtClean="0"/>
              <a:pPr/>
              <a:t>8/30/11</a:t>
            </a:fld>
            <a:endParaRPr lang="en-US" dirty="0"/>
          </a:p>
        </p:txBody>
      </p:sp>
      <p:sp>
        <p:nvSpPr>
          <p:cNvPr id="4" name="Footer Placeholder 3"/>
          <p:cNvSpPr>
            <a:spLocks noGrp="1"/>
          </p:cNvSpPr>
          <p:nvPr>
            <p:ph type="ftr" sz="quarter" idx="11"/>
          </p:nvPr>
        </p:nvSpPr>
        <p:spPr/>
        <p:txBody>
          <a:bodyPr/>
          <a:lstStyle/>
          <a:p>
            <a:r>
              <a:rPr lang="en-US" dirty="0" smtClean="0"/>
              <a:t>Footer Text</a:t>
            </a:r>
            <a:endParaRPr lang="en-US" dirty="0"/>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pPr/>
              <a:t>8/30/11</a:t>
            </a:fld>
            <a:endParaRPr lang="en-US" dirty="0"/>
          </a:p>
        </p:txBody>
      </p:sp>
      <p:sp>
        <p:nvSpPr>
          <p:cNvPr id="3" name="Footer Placeholder 2"/>
          <p:cNvSpPr>
            <a:spLocks noGrp="1"/>
          </p:cNvSpPr>
          <p:nvPr>
            <p:ph type="ftr" sz="quarter" idx="11"/>
          </p:nvPr>
        </p:nvSpPr>
        <p:spPr/>
        <p:txBody>
          <a:bodyPr/>
          <a:lstStyle/>
          <a:p>
            <a:r>
              <a:rPr lang="en-US" dirty="0" smtClean="0"/>
              <a:t>Footer Text</a:t>
            </a:r>
            <a:endParaRPr lang="en-US"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118BBB94-68E6-4675-A946-F1C5994EDBD7}" type="datetime1">
              <a:rPr lang="en-US" smtClean="0"/>
              <a:pPr/>
              <a:t>8/30/11</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B0C4986D-6BE9-4264-908F-02DB36FD8D6C}" type="datetime1">
              <a:rPr lang="en-US" smtClean="0"/>
              <a:pPr/>
              <a:t>8/30/11</a:t>
            </a:fld>
            <a:endParaRPr lang="en-US" dirty="0"/>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r>
              <a:rPr lang="en-US" dirty="0" smtClean="0"/>
              <a:t>Footer Text</a:t>
            </a:r>
            <a:endParaRPr lang="en-US" dirty="0"/>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BA9B540C-44DA-4F69-89C9-7C84606640D3}" type="slidenum">
              <a:rPr lang="en-US" smtClean="0"/>
              <a:pPr/>
              <a:t>‹#›</a:t>
            </a:fld>
            <a:endParaRPr lang="en-US" dirty="0"/>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 id="2147484156" r:id="rId14"/>
    <p:sldLayoutId id="2147484157" r:id="rId15"/>
  </p:sldLayoutIdLst>
  <p:hf sldNum="0" hdr="0" ftr="0" dt="0"/>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07834"/>
            <a:ext cx="8915400" cy="877824"/>
          </a:xfrm>
        </p:spPr>
        <p:txBody>
          <a:bodyPr>
            <a:normAutofit/>
          </a:bodyPr>
          <a:lstStyle/>
          <a:p>
            <a:r>
              <a:rPr lang="en-US" dirty="0" smtClean="0"/>
              <a:t>Where in the world is my data?</a:t>
            </a:r>
            <a:endParaRPr lang="en-US" dirty="0"/>
          </a:p>
        </p:txBody>
      </p:sp>
      <p:sp>
        <p:nvSpPr>
          <p:cNvPr id="3" name="Subtitle 2"/>
          <p:cNvSpPr>
            <a:spLocks noGrp="1"/>
          </p:cNvSpPr>
          <p:nvPr>
            <p:ph type="subTitle" idx="1"/>
          </p:nvPr>
        </p:nvSpPr>
        <p:spPr>
          <a:xfrm>
            <a:off x="914400" y="3199504"/>
            <a:ext cx="7662610" cy="3316216"/>
          </a:xfrm>
        </p:spPr>
        <p:txBody>
          <a:bodyPr>
            <a:normAutofit/>
          </a:bodyPr>
          <a:lstStyle/>
          <a:p>
            <a:pPr algn="ctr"/>
            <a:r>
              <a:rPr lang="en-US" dirty="0" err="1" smtClean="0"/>
              <a:t>Sudarshan</a:t>
            </a:r>
            <a:r>
              <a:rPr lang="en-US" dirty="0" smtClean="0"/>
              <a:t> </a:t>
            </a:r>
            <a:r>
              <a:rPr lang="en-US" dirty="0" err="1" smtClean="0"/>
              <a:t>Kadambi</a:t>
            </a:r>
            <a:endParaRPr lang="en-US" dirty="0" smtClean="0"/>
          </a:p>
          <a:p>
            <a:pPr algn="ctr"/>
            <a:r>
              <a:rPr lang="en-US" dirty="0" smtClean="0"/>
              <a:t>Yahoo! Research</a:t>
            </a:r>
          </a:p>
          <a:p>
            <a:pPr algn="ctr"/>
            <a:r>
              <a:rPr lang="en-US" dirty="0" smtClean="0"/>
              <a:t>VLDB 2011</a:t>
            </a:r>
          </a:p>
          <a:p>
            <a:r>
              <a:rPr lang="en-US" dirty="0" smtClean="0"/>
              <a:t>Joint work with </a:t>
            </a:r>
            <a:r>
              <a:rPr lang="en-US" dirty="0" err="1" smtClean="0"/>
              <a:t>Jianjun</a:t>
            </a:r>
            <a:r>
              <a:rPr lang="en-US" dirty="0" smtClean="0"/>
              <a:t> Chen, Brian Cooper, Adam Silberstein, David Lomax, Erwin Tam, Raghu </a:t>
            </a:r>
            <a:r>
              <a:rPr lang="en-US" dirty="0" err="1" smtClean="0"/>
              <a:t>Ramakrishnan</a:t>
            </a:r>
            <a:r>
              <a:rPr lang="en-US" dirty="0" smtClean="0"/>
              <a:t> and Hector Garcia-Molina</a:t>
            </a:r>
          </a:p>
          <a:p>
            <a:r>
              <a:rPr lang="en-US" dirty="0" smtClean="0"/>
              <a:t>		</a:t>
            </a:r>
            <a:endParaRPr lang="en-US" dirty="0"/>
          </a:p>
        </p:txBody>
      </p:sp>
    </p:spTree>
    <p:extLst>
      <p:ext uri="{BB962C8B-B14F-4D97-AF65-F5344CB8AC3E}">
        <p14:creationId xmlns:p14="http://schemas.microsoft.com/office/powerpoint/2010/main" val="12719596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normAutofit/>
          </a:bodyPr>
          <a:lstStyle/>
          <a:p>
            <a:r>
              <a:rPr lang="en-US" dirty="0" smtClean="0"/>
              <a:t>Retention Interval</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sz="2400" dirty="0" smtClean="0"/>
              <a:t>Too short</a:t>
            </a:r>
            <a:r>
              <a:rPr lang="en-US" sz="2400" dirty="0"/>
              <a:t>:</a:t>
            </a:r>
            <a:r>
              <a:rPr lang="en-US" sz="2400" dirty="0" smtClean="0"/>
              <a:t> </a:t>
            </a:r>
            <a:r>
              <a:rPr lang="en-US" sz="2400" dirty="0"/>
              <a:t>locations will be quick to surrender full </a:t>
            </a:r>
            <a:r>
              <a:rPr lang="en-US" sz="2400" dirty="0" smtClean="0"/>
              <a:t>replicas. </a:t>
            </a:r>
          </a:p>
          <a:p>
            <a:r>
              <a:rPr lang="en-US" sz="2400" dirty="0" smtClean="0"/>
              <a:t>Too long</a:t>
            </a:r>
            <a:r>
              <a:rPr lang="en-US" sz="2400" dirty="0"/>
              <a:t>:</a:t>
            </a:r>
            <a:r>
              <a:rPr lang="en-US" sz="2400" dirty="0" smtClean="0"/>
              <a:t> single </a:t>
            </a:r>
            <a:r>
              <a:rPr lang="en-US" sz="2400" dirty="0"/>
              <a:t>read can cause a full replica to be retained for a long </a:t>
            </a:r>
            <a:r>
              <a:rPr lang="en-US" sz="2400" dirty="0" smtClean="0"/>
              <a:t>time. </a:t>
            </a:r>
          </a:p>
        </p:txBody>
      </p:sp>
    </p:spTree>
    <p:extLst>
      <p:ext uri="{BB962C8B-B14F-4D97-AF65-F5344CB8AC3E}">
        <p14:creationId xmlns:p14="http://schemas.microsoft.com/office/powerpoint/2010/main" val="322487663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a:t>Latency constraints</a:t>
            </a:r>
          </a:p>
        </p:txBody>
      </p:sp>
      <p:sp>
        <p:nvSpPr>
          <p:cNvPr id="3" name="Content Placeholder 2"/>
          <p:cNvSpPr>
            <a:spLocks noGrp="1"/>
          </p:cNvSpPr>
          <p:nvPr>
            <p:ph idx="1"/>
          </p:nvPr>
        </p:nvSpPr>
        <p:spPr>
          <a:xfrm>
            <a:off x="1133856" y="1883664"/>
            <a:ext cx="7610476" cy="3670767"/>
          </a:xfrm>
        </p:spPr>
        <p:txBody>
          <a:bodyPr>
            <a:normAutofit/>
          </a:bodyPr>
          <a:lstStyle/>
          <a:p>
            <a:r>
              <a:rPr lang="en-US" sz="2400" dirty="0" smtClean="0"/>
              <a:t>Dynamic placement places full copies where reads exceeds writes and stubs elsewhere. </a:t>
            </a:r>
          </a:p>
          <a:p>
            <a:r>
              <a:rPr lang="en-US" sz="2400" dirty="0" smtClean="0"/>
              <a:t>Might be necessary to make extra full copies so that latency SLA is met. </a:t>
            </a:r>
          </a:p>
          <a:p>
            <a:r>
              <a:rPr lang="en-US" sz="2400" dirty="0" smtClean="0"/>
              <a:t>One way to accomplish is by increasing the number of copies.</a:t>
            </a:r>
          </a:p>
          <a:p>
            <a:r>
              <a:rPr lang="en-US" sz="2400" dirty="0" smtClean="0"/>
              <a:t>Another is to increase the retention interval I.</a:t>
            </a:r>
          </a:p>
          <a:p>
            <a:endParaRPr lang="en-US" sz="2400" dirty="0"/>
          </a:p>
        </p:txBody>
      </p:sp>
    </p:spTree>
    <p:extLst>
      <p:ext uri="{BB962C8B-B14F-4D97-AF65-F5344CB8AC3E}">
        <p14:creationId xmlns:p14="http://schemas.microsoft.com/office/powerpoint/2010/main" val="371802585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a:t>Experimental </a:t>
            </a:r>
            <a:r>
              <a:rPr lang="en-US" dirty="0" smtClean="0"/>
              <a:t>Setup	</a:t>
            </a:r>
            <a:endParaRPr lang="en-US" dirty="0"/>
          </a:p>
        </p:txBody>
      </p:sp>
      <p:sp>
        <p:nvSpPr>
          <p:cNvPr id="3" name="Content Placeholder 2"/>
          <p:cNvSpPr>
            <a:spLocks noGrp="1"/>
          </p:cNvSpPr>
          <p:nvPr>
            <p:ph idx="1"/>
          </p:nvPr>
        </p:nvSpPr>
        <p:spPr>
          <a:xfrm>
            <a:off x="1133856" y="1883664"/>
            <a:ext cx="7610476" cy="3670767"/>
          </a:xfrm>
        </p:spPr>
        <p:txBody>
          <a:bodyPr>
            <a:noAutofit/>
          </a:bodyPr>
          <a:lstStyle/>
          <a:p>
            <a:r>
              <a:rPr lang="en-US" sz="2400" dirty="0" smtClean="0"/>
              <a:t>Social networking application.</a:t>
            </a:r>
          </a:p>
          <a:p>
            <a:r>
              <a:rPr lang="en-US" sz="2400" dirty="0" smtClean="0"/>
              <a:t>Users have a home location from where their reads and writes originate.</a:t>
            </a:r>
          </a:p>
          <a:p>
            <a:r>
              <a:rPr lang="en-US" sz="2400" dirty="0"/>
              <a:t>V</a:t>
            </a:r>
            <a:r>
              <a:rPr lang="en-US" sz="2400" dirty="0" smtClean="0"/>
              <a:t>aried the remote probability, the read/write ratio, the size of reads/writes and user mobility.</a:t>
            </a:r>
          </a:p>
          <a:p>
            <a:r>
              <a:rPr lang="en-US" sz="2400" dirty="0" smtClean="0"/>
              <a:t>For constraint schemes, we use min copies of 2. </a:t>
            </a:r>
            <a:r>
              <a:rPr lang="en-US" sz="2400" dirty="0"/>
              <a:t>E</a:t>
            </a:r>
            <a:r>
              <a:rPr lang="en-US" sz="2400" dirty="0" smtClean="0"/>
              <a:t>ach record must have a full copy at the user's home location.</a:t>
            </a:r>
            <a:endParaRPr lang="en-US" sz="2400" dirty="0"/>
          </a:p>
        </p:txBody>
      </p:sp>
    </p:spTree>
    <p:extLst>
      <p:ext uri="{BB962C8B-B14F-4D97-AF65-F5344CB8AC3E}">
        <p14:creationId xmlns:p14="http://schemas.microsoft.com/office/powerpoint/2010/main" val="32248766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Configuration</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sz="2400" dirty="0" smtClean="0"/>
              <a:t>Clusters in data centers in US, India, Singapore.</a:t>
            </a:r>
          </a:p>
          <a:p>
            <a:r>
              <a:rPr lang="en-US" sz="2400" dirty="0" smtClean="0"/>
              <a:t>100,000 1 /KB records.</a:t>
            </a:r>
          </a:p>
          <a:p>
            <a:r>
              <a:rPr lang="en-US" sz="2400" dirty="0" smtClean="0"/>
              <a:t>5M read/write operations for each data point.</a:t>
            </a:r>
          </a:p>
          <a:p>
            <a:r>
              <a:rPr lang="en-US" sz="2400" dirty="0" smtClean="0"/>
              <a:t>For dynamic schemes, generated a trace of 6M operations and used the first 1M for warmup.</a:t>
            </a:r>
          </a:p>
          <a:p>
            <a:endParaRPr lang="en-US" sz="2400" dirty="0"/>
          </a:p>
        </p:txBody>
      </p:sp>
    </p:spTree>
    <p:extLst>
      <p:ext uri="{BB962C8B-B14F-4D97-AF65-F5344CB8AC3E}">
        <p14:creationId xmlns:p14="http://schemas.microsoft.com/office/powerpoint/2010/main" val="318410861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normAutofit/>
          </a:bodyPr>
          <a:lstStyle/>
          <a:p>
            <a:r>
              <a:rPr lang="en-US" dirty="0" smtClean="0"/>
              <a:t>Varying read/write proportion</a:t>
            </a:r>
            <a:endParaRPr lang="en-US" dirty="0"/>
          </a:p>
        </p:txBody>
      </p:sp>
      <p:pic>
        <p:nvPicPr>
          <p:cNvPr id="4" name="Content Placeholder 3" descr="figure5.png"/>
          <p:cNvPicPr>
            <a:picLocks noGrp="1"/>
          </p:cNvPicPr>
          <p:nvPr>
            <p:ph idx="1"/>
          </p:nvPr>
        </p:nvPicPr>
        <p:blipFill rotWithShape="1">
          <a:blip r:embed="rId3" cstate="print">
            <a:extLst>
              <a:ext uri="{28A0092B-C50C-407E-A947-70E740481C1C}">
                <a14:useLocalDpi xmlns:a14="http://schemas.microsoft.com/office/drawing/2010/main" val="0"/>
              </a:ext>
            </a:extLst>
          </a:blip>
          <a:srcRect t="3867" b="10350"/>
          <a:stretch/>
        </p:blipFill>
        <p:spPr>
          <a:xfrm>
            <a:off x="1279919" y="1847488"/>
            <a:ext cx="6400800" cy="3200400"/>
          </a:xfrm>
        </p:spPr>
      </p:pic>
      <p:sp>
        <p:nvSpPr>
          <p:cNvPr id="6" name="TextBox 5"/>
          <p:cNvSpPr txBox="1"/>
          <p:nvPr/>
        </p:nvSpPr>
        <p:spPr>
          <a:xfrm>
            <a:off x="775227" y="5558979"/>
            <a:ext cx="7867758" cy="877163"/>
          </a:xfrm>
          <a:prstGeom prst="rect">
            <a:avLst/>
          </a:prstGeom>
          <a:noFill/>
        </p:spPr>
        <p:txBody>
          <a:bodyPr wrap="square" rtlCol="0">
            <a:spAutoFit/>
          </a:bodyPr>
          <a:lstStyle/>
          <a:p>
            <a:r>
              <a:rPr lang="en-US" sz="1700" dirty="0" smtClean="0"/>
              <a:t>Insight: Dynamic scheme performs well with increasing number of writes, as it can keep as few as one copy.  Due to the adaptation overhead, Dynamic with Constraints performs worse than Static Constraints.</a:t>
            </a:r>
            <a:endParaRPr lang="en-US" sz="1700" dirty="0"/>
          </a:p>
        </p:txBody>
      </p:sp>
    </p:spTree>
    <p:extLst>
      <p:ext uri="{BB962C8B-B14F-4D97-AF65-F5344CB8AC3E}">
        <p14:creationId xmlns:p14="http://schemas.microsoft.com/office/powerpoint/2010/main" val="33954977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normAutofit/>
          </a:bodyPr>
          <a:lstStyle/>
          <a:p>
            <a:r>
              <a:rPr lang="en-US" dirty="0" smtClean="0"/>
              <a:t>Varying read/write proportion</a:t>
            </a:r>
            <a:endParaRPr lang="en-US" dirty="0"/>
          </a:p>
        </p:txBody>
      </p:sp>
      <p:pic>
        <p:nvPicPr>
          <p:cNvPr id="4" name="Content Placeholder 3" descr="figure6.png"/>
          <p:cNvPicPr>
            <a:picLocks noGrp="1"/>
          </p:cNvPicPr>
          <p:nvPr>
            <p:ph idx="1"/>
          </p:nvPr>
        </p:nvPicPr>
        <p:blipFill rotWithShape="1">
          <a:blip r:embed="rId3" cstate="print">
            <a:extLst>
              <a:ext uri="{28A0092B-C50C-407E-A947-70E740481C1C}">
                <a14:useLocalDpi xmlns:a14="http://schemas.microsoft.com/office/drawing/2010/main" val="0"/>
              </a:ext>
            </a:extLst>
          </a:blip>
          <a:srcRect t="12441" b="3134"/>
          <a:stretch/>
        </p:blipFill>
        <p:spPr>
          <a:xfrm>
            <a:off x="1280160" y="2253491"/>
            <a:ext cx="6400800" cy="3200400"/>
          </a:xfrm>
        </p:spPr>
      </p:pic>
      <p:sp>
        <p:nvSpPr>
          <p:cNvPr id="6" name="TextBox 5"/>
          <p:cNvSpPr txBox="1"/>
          <p:nvPr/>
        </p:nvSpPr>
        <p:spPr>
          <a:xfrm>
            <a:off x="1039131" y="5509494"/>
            <a:ext cx="7867758" cy="1400383"/>
          </a:xfrm>
          <a:prstGeom prst="rect">
            <a:avLst/>
          </a:prstGeom>
          <a:noFill/>
        </p:spPr>
        <p:txBody>
          <a:bodyPr wrap="square" rtlCol="0">
            <a:spAutoFit/>
          </a:bodyPr>
          <a:lstStyle/>
          <a:p>
            <a:r>
              <a:rPr lang="en-US" sz="1700" dirty="0" smtClean="0"/>
              <a:t>Insight: </a:t>
            </a:r>
            <a:r>
              <a:rPr lang="en-US" sz="1700" dirty="0"/>
              <a:t>Latency of the dynamic scheme </a:t>
            </a:r>
            <a:r>
              <a:rPr lang="en-US" sz="1700" dirty="0" smtClean="0"/>
              <a:t>increases </a:t>
            </a:r>
            <a:r>
              <a:rPr lang="en-US" sz="1700" dirty="0"/>
              <a:t>as write proportion increases, as the likelihood increases that an update reaches an expired full replica and </a:t>
            </a:r>
            <a:r>
              <a:rPr lang="en-US" sz="1700" dirty="0" smtClean="0"/>
              <a:t>causes the </a:t>
            </a:r>
            <a:r>
              <a:rPr lang="en-US" sz="1700" dirty="0"/>
              <a:t>demotion of that replica to a stub. Hence there is fewer full replicas, increasing overall latency.</a:t>
            </a:r>
          </a:p>
          <a:p>
            <a:endParaRPr lang="en-US" sz="1700" dirty="0"/>
          </a:p>
        </p:txBody>
      </p:sp>
    </p:spTree>
    <p:extLst>
      <p:ext uri="{BB962C8B-B14F-4D97-AF65-F5344CB8AC3E}">
        <p14:creationId xmlns:p14="http://schemas.microsoft.com/office/powerpoint/2010/main" val="324140876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Impact of Locality</a:t>
            </a:r>
            <a:endParaRPr lang="en-US" dirty="0"/>
          </a:p>
        </p:txBody>
      </p:sp>
      <p:pic>
        <p:nvPicPr>
          <p:cNvPr id="4" name="Content Placeholder 3" descr="figure3.png"/>
          <p:cNvPicPr>
            <a:picLocks noGrp="1"/>
          </p:cNvPicPr>
          <p:nvPr>
            <p:ph idx="1"/>
          </p:nvPr>
        </p:nvPicPr>
        <p:blipFill rotWithShape="1">
          <a:blip r:embed="rId3" cstate="print">
            <a:extLst>
              <a:ext uri="{28A0092B-C50C-407E-A947-70E740481C1C}">
                <a14:useLocalDpi xmlns:a14="http://schemas.microsoft.com/office/drawing/2010/main" val="0"/>
              </a:ext>
            </a:extLst>
          </a:blip>
          <a:srcRect t="1505" b="9917"/>
          <a:stretch/>
        </p:blipFill>
        <p:spPr>
          <a:xfrm>
            <a:off x="1280160" y="1847088"/>
            <a:ext cx="6400800" cy="3200400"/>
          </a:xfrm>
        </p:spPr>
      </p:pic>
      <p:sp>
        <p:nvSpPr>
          <p:cNvPr id="5" name="TextBox 4"/>
          <p:cNvSpPr txBox="1"/>
          <p:nvPr/>
        </p:nvSpPr>
        <p:spPr>
          <a:xfrm>
            <a:off x="1072119" y="5508188"/>
            <a:ext cx="7867758" cy="1138773"/>
          </a:xfrm>
          <a:prstGeom prst="rect">
            <a:avLst/>
          </a:prstGeom>
          <a:noFill/>
        </p:spPr>
        <p:txBody>
          <a:bodyPr wrap="square" rtlCol="0">
            <a:spAutoFit/>
          </a:bodyPr>
          <a:lstStyle/>
          <a:p>
            <a:r>
              <a:rPr lang="en-US" sz="1700" dirty="0" smtClean="0"/>
              <a:t>Insight</a:t>
            </a:r>
            <a:r>
              <a:rPr lang="en-US" sz="1700" dirty="0"/>
              <a:t>: As remote probability increases, even though the proportion of writes remains the same at 10%, the effect of those writes get amplified as a higher proportion of records at a replica are obtained adaptively.</a:t>
            </a:r>
          </a:p>
          <a:p>
            <a:endParaRPr lang="en-US" sz="1700" dirty="0"/>
          </a:p>
        </p:txBody>
      </p:sp>
    </p:spTree>
    <p:extLst>
      <p:ext uri="{BB962C8B-B14F-4D97-AF65-F5344CB8AC3E}">
        <p14:creationId xmlns:p14="http://schemas.microsoft.com/office/powerpoint/2010/main" val="26310380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Impact of Locality</a:t>
            </a:r>
            <a:endParaRPr lang="en-US" dirty="0"/>
          </a:p>
        </p:txBody>
      </p:sp>
      <p:pic>
        <p:nvPicPr>
          <p:cNvPr id="4" name="Content Placeholder 3" descr="figure4.png"/>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t="720" b="9864"/>
          <a:stretch/>
        </p:blipFill>
        <p:spPr>
          <a:xfrm>
            <a:off x="1280160" y="1847088"/>
            <a:ext cx="6400800" cy="3438994"/>
          </a:xfrm>
        </p:spPr>
      </p:pic>
      <p:sp>
        <p:nvSpPr>
          <p:cNvPr id="5" name="TextBox 4"/>
          <p:cNvSpPr txBox="1"/>
          <p:nvPr/>
        </p:nvSpPr>
        <p:spPr>
          <a:xfrm>
            <a:off x="1039131" y="5690939"/>
            <a:ext cx="7867758" cy="1138773"/>
          </a:xfrm>
          <a:prstGeom prst="rect">
            <a:avLst/>
          </a:prstGeom>
          <a:noFill/>
        </p:spPr>
        <p:txBody>
          <a:bodyPr wrap="square" rtlCol="0">
            <a:spAutoFit/>
          </a:bodyPr>
          <a:lstStyle/>
          <a:p>
            <a:r>
              <a:rPr lang="en-US" sz="1700" dirty="0" smtClean="0"/>
              <a:t>Insight: Static Constraints pays the penalty of having to repeatedly do forwarded reads for friend’s </a:t>
            </a:r>
            <a:r>
              <a:rPr lang="en-US" sz="1700" dirty="0" smtClean="0"/>
              <a:t>records, </a:t>
            </a:r>
            <a:r>
              <a:rPr lang="en-US" sz="1700" dirty="0" smtClean="0"/>
              <a:t>without being able to store those records locally.</a:t>
            </a:r>
            <a:endParaRPr lang="en-US" sz="1700" dirty="0"/>
          </a:p>
          <a:p>
            <a:endParaRPr lang="en-US" sz="1700" dirty="0"/>
          </a:p>
        </p:txBody>
      </p:sp>
    </p:spTree>
    <p:extLst>
      <p:ext uri="{BB962C8B-B14F-4D97-AF65-F5344CB8AC3E}">
        <p14:creationId xmlns:p14="http://schemas.microsoft.com/office/powerpoint/2010/main" val="230847827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Real Data Trace</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dirty="0" smtClean="0"/>
              <a:t>10 </a:t>
            </a:r>
            <a:r>
              <a:rPr lang="en-US" dirty="0"/>
              <a:t>days of </a:t>
            </a:r>
            <a:r>
              <a:rPr lang="en-US" dirty="0" smtClean="0"/>
              <a:t>logs,170,000 </a:t>
            </a:r>
            <a:r>
              <a:rPr lang="en-US" dirty="0"/>
              <a:t>unique </a:t>
            </a:r>
            <a:r>
              <a:rPr lang="en-US" dirty="0" smtClean="0"/>
              <a:t>users, </a:t>
            </a:r>
            <a:r>
              <a:rPr lang="en-US" dirty="0"/>
              <a:t>32 million </a:t>
            </a:r>
            <a:r>
              <a:rPr lang="en-US" dirty="0" smtClean="0"/>
              <a:t>operations.</a:t>
            </a:r>
          </a:p>
          <a:p>
            <a:r>
              <a:rPr lang="en-US" dirty="0" smtClean="0"/>
              <a:t>The </a:t>
            </a:r>
            <a:r>
              <a:rPr lang="en-US" dirty="0"/>
              <a:t>trace </a:t>
            </a:r>
            <a:r>
              <a:rPr lang="en-US" dirty="0" smtClean="0"/>
              <a:t>is </a:t>
            </a:r>
            <a:r>
              <a:rPr lang="en-US" dirty="0"/>
              <a:t>read-heavy</a:t>
            </a:r>
            <a:r>
              <a:rPr lang="en-US" dirty="0" smtClean="0"/>
              <a:t>; </a:t>
            </a:r>
            <a:r>
              <a:rPr lang="en-US" dirty="0"/>
              <a:t>About 40% operations are remote</a:t>
            </a:r>
            <a:r>
              <a:rPr lang="en-US" dirty="0" smtClean="0"/>
              <a:t>.</a:t>
            </a:r>
          </a:p>
          <a:p>
            <a:r>
              <a:rPr lang="en-US" dirty="0" smtClean="0"/>
              <a:t>Dynamic with Constraints </a:t>
            </a:r>
            <a:r>
              <a:rPr lang="en-US" dirty="0"/>
              <a:t>get </a:t>
            </a:r>
            <a:r>
              <a:rPr lang="en-US" dirty="0" smtClean="0"/>
              <a:t>similar </a:t>
            </a:r>
            <a:r>
              <a:rPr lang="en-US" dirty="0"/>
              <a:t>average read latencies (about 4ms) as Full</a:t>
            </a:r>
            <a:r>
              <a:rPr lang="en-US" dirty="0" smtClean="0"/>
              <a:t>.</a:t>
            </a:r>
          </a:p>
          <a:p>
            <a:r>
              <a:rPr lang="en-US" dirty="0"/>
              <a:t>T</a:t>
            </a:r>
            <a:r>
              <a:rPr lang="en-US" dirty="0" smtClean="0"/>
              <a:t>otal </a:t>
            </a:r>
            <a:r>
              <a:rPr lang="en-US" dirty="0"/>
              <a:t>bandwidth for Full is </a:t>
            </a:r>
            <a:r>
              <a:rPr lang="en-US" dirty="0" smtClean="0"/>
              <a:t>8 Mb and </a:t>
            </a:r>
            <a:r>
              <a:rPr lang="en-US" dirty="0"/>
              <a:t>6.8 Mb </a:t>
            </a:r>
            <a:r>
              <a:rPr lang="en-US" dirty="0" smtClean="0"/>
              <a:t>for Dynamic with Constraints.</a:t>
            </a:r>
            <a:endParaRPr lang="en-US" dirty="0"/>
          </a:p>
        </p:txBody>
      </p:sp>
    </p:spTree>
    <p:extLst>
      <p:ext uri="{BB962C8B-B14F-4D97-AF65-F5344CB8AC3E}">
        <p14:creationId xmlns:p14="http://schemas.microsoft.com/office/powerpoint/2010/main" val="232999767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normAutofit fontScale="90000"/>
          </a:bodyPr>
          <a:lstStyle/>
          <a:p>
            <a:r>
              <a:rPr lang="en-US" dirty="0" smtClean="0"/>
              <a:t>Comparison with other techniques	</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sz="2400" dirty="0" smtClean="0"/>
              <a:t>Caching.</a:t>
            </a:r>
          </a:p>
          <a:p>
            <a:r>
              <a:rPr lang="en-US" sz="2400" dirty="0" smtClean="0"/>
              <a:t>Replication.</a:t>
            </a:r>
          </a:p>
          <a:p>
            <a:r>
              <a:rPr lang="en-US" sz="2400" dirty="0" smtClean="0"/>
              <a:t>Our Technique: Caching + Replication</a:t>
            </a:r>
          </a:p>
          <a:p>
            <a:pPr lvl="1"/>
            <a:r>
              <a:rPr lang="en-US" sz="2200" dirty="0" smtClean="0"/>
              <a:t>Minimum bookkeeping.</a:t>
            </a:r>
          </a:p>
          <a:p>
            <a:pPr lvl="1"/>
            <a:r>
              <a:rPr lang="en-US" sz="2200" dirty="0" smtClean="0"/>
              <a:t>Local + Global decision making.</a:t>
            </a:r>
          </a:p>
          <a:p>
            <a:r>
              <a:rPr lang="en-US" sz="2400" dirty="0" smtClean="0"/>
              <a:t>Also applicable to other web databases such as </a:t>
            </a:r>
            <a:r>
              <a:rPr lang="en-US" sz="2400" dirty="0" err="1" smtClean="0"/>
              <a:t>BigTable</a:t>
            </a:r>
            <a:r>
              <a:rPr lang="en-US" sz="2400" dirty="0"/>
              <a:t> </a:t>
            </a:r>
            <a:r>
              <a:rPr lang="en-US" sz="2400" dirty="0" smtClean="0"/>
              <a:t>and Cassandra.</a:t>
            </a:r>
          </a:p>
        </p:txBody>
      </p:sp>
    </p:spTree>
    <p:extLst>
      <p:ext uri="{BB962C8B-B14F-4D97-AF65-F5344CB8AC3E}">
        <p14:creationId xmlns:p14="http://schemas.microsoft.com/office/powerpoint/2010/main" val="18059728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7046"/>
            <a:ext cx="8913813" cy="914400"/>
          </a:xfrm>
        </p:spPr>
        <p:txBody>
          <a:bodyPr/>
          <a:lstStyle/>
          <a:p>
            <a:r>
              <a:rPr lang="en-US" dirty="0" smtClean="0"/>
              <a:t>Problem Description</a:t>
            </a:r>
            <a:endParaRPr lang="en-US" dirty="0"/>
          </a:p>
        </p:txBody>
      </p:sp>
      <p:sp>
        <p:nvSpPr>
          <p:cNvPr id="3" name="Content Placeholder 2"/>
          <p:cNvSpPr>
            <a:spLocks noGrp="1"/>
          </p:cNvSpPr>
          <p:nvPr>
            <p:ph idx="1"/>
          </p:nvPr>
        </p:nvSpPr>
        <p:spPr>
          <a:xfrm>
            <a:off x="1130918" y="1886277"/>
            <a:ext cx="7610476" cy="3670767"/>
          </a:xfrm>
        </p:spPr>
        <p:txBody>
          <a:bodyPr>
            <a:normAutofit/>
          </a:bodyPr>
          <a:lstStyle/>
          <a:p>
            <a:r>
              <a:rPr lang="en-US" sz="1800" dirty="0" smtClean="0"/>
              <a:t>Consider a distributed </a:t>
            </a:r>
            <a:r>
              <a:rPr lang="en-US" sz="1800" dirty="0" smtClean="0"/>
              <a:t>database, </a:t>
            </a:r>
            <a:r>
              <a:rPr lang="en-US" sz="1800" dirty="0"/>
              <a:t>with replicas </a:t>
            </a:r>
            <a:r>
              <a:rPr lang="en-US" sz="1800" dirty="0" smtClean="0"/>
              <a:t>kept </a:t>
            </a:r>
            <a:r>
              <a:rPr lang="en-US" sz="1800" dirty="0"/>
              <a:t>in-sync via. an asynchronous replication </a:t>
            </a:r>
            <a:r>
              <a:rPr lang="en-US" sz="1800" dirty="0" smtClean="0"/>
              <a:t>mechanism.</a:t>
            </a:r>
          </a:p>
          <a:p>
            <a:r>
              <a:rPr lang="en-US" sz="1800" dirty="0" smtClean="0"/>
              <a:t>Consider a social networking application </a:t>
            </a:r>
            <a:r>
              <a:rPr lang="en-US" sz="1800" dirty="0"/>
              <a:t>that uses this distributed </a:t>
            </a:r>
            <a:r>
              <a:rPr lang="en-US" sz="1800" dirty="0" smtClean="0"/>
              <a:t>database.</a:t>
            </a:r>
            <a:endParaRPr lang="en-US" sz="1800" dirty="0" smtClean="0"/>
          </a:p>
          <a:p>
            <a:r>
              <a:rPr lang="en-US" sz="1800" dirty="0" smtClean="0"/>
              <a:t>Consider a user who is based in Europe.</a:t>
            </a:r>
          </a:p>
          <a:p>
            <a:r>
              <a:rPr lang="en-US" sz="1800" dirty="0" smtClean="0"/>
              <a:t>If user’s record is never accessed in Asia, we shouldn't need to pay the network/disk bandwidth to update the record in the Asian replica.</a:t>
            </a:r>
          </a:p>
          <a:p>
            <a:pPr marL="0" indent="0">
              <a:buNone/>
            </a:pPr>
            <a:endParaRPr lang="en-US" sz="1800" dirty="0" smtClean="0"/>
          </a:p>
          <a:p>
            <a:endParaRPr lang="en-US" sz="1800" dirty="0"/>
          </a:p>
        </p:txBody>
      </p:sp>
    </p:spTree>
    <p:extLst>
      <p:ext uri="{BB962C8B-B14F-4D97-AF65-F5344CB8AC3E}">
        <p14:creationId xmlns:p14="http://schemas.microsoft.com/office/powerpoint/2010/main" val="311592515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Related Work</a:t>
            </a:r>
            <a:endParaRPr lang="en-US" dirty="0"/>
          </a:p>
        </p:txBody>
      </p:sp>
      <p:sp>
        <p:nvSpPr>
          <p:cNvPr id="3" name="Content Placeholder 2"/>
          <p:cNvSpPr>
            <a:spLocks noGrp="1"/>
          </p:cNvSpPr>
          <p:nvPr>
            <p:ph idx="1"/>
          </p:nvPr>
        </p:nvSpPr>
        <p:spPr>
          <a:xfrm>
            <a:off x="1133856" y="1883664"/>
            <a:ext cx="7610476" cy="3670767"/>
          </a:xfrm>
        </p:spPr>
        <p:txBody>
          <a:bodyPr/>
          <a:lstStyle/>
          <a:p>
            <a:r>
              <a:rPr lang="en-US" dirty="0" smtClean="0"/>
              <a:t>Adaptive Dynamic Replication (</a:t>
            </a:r>
            <a:r>
              <a:rPr lang="en-US" dirty="0" err="1" smtClean="0"/>
              <a:t>Wolfson</a:t>
            </a:r>
            <a:r>
              <a:rPr lang="en-US" dirty="0" smtClean="0"/>
              <a:t> et al.)</a:t>
            </a:r>
          </a:p>
          <a:p>
            <a:r>
              <a:rPr lang="en-US" dirty="0" smtClean="0"/>
              <a:t>Data Replication in Mariposa</a:t>
            </a:r>
            <a:r>
              <a:rPr lang="en-US" dirty="0"/>
              <a:t> </a:t>
            </a:r>
            <a:r>
              <a:rPr lang="en-US" dirty="0" smtClean="0"/>
              <a:t>(economic model)</a:t>
            </a:r>
            <a:endParaRPr lang="en-US" dirty="0" smtClean="0"/>
          </a:p>
          <a:p>
            <a:r>
              <a:rPr lang="en-US" dirty="0" smtClean="0"/>
              <a:t>Minimal cost replication for availability </a:t>
            </a:r>
            <a:r>
              <a:rPr lang="en-US" dirty="0" smtClean="0"/>
              <a:t>(Yu and </a:t>
            </a:r>
            <a:r>
              <a:rPr lang="en-US" dirty="0" err="1" smtClean="0"/>
              <a:t>Vahdat</a:t>
            </a:r>
            <a:r>
              <a:rPr lang="en-US" dirty="0" smtClean="0"/>
              <a:t>)</a:t>
            </a:r>
          </a:p>
          <a:p>
            <a:r>
              <a:rPr lang="en-US" dirty="0" smtClean="0"/>
              <a:t>Cache placement based on analyzing distributed query plan (</a:t>
            </a:r>
            <a:r>
              <a:rPr lang="en-US" dirty="0" err="1" smtClean="0"/>
              <a:t>Kossmann</a:t>
            </a:r>
            <a:r>
              <a:rPr lang="en-US" dirty="0" smtClean="0"/>
              <a:t> et al.)</a:t>
            </a:r>
          </a:p>
          <a:p>
            <a:r>
              <a:rPr lang="en-US" dirty="0" smtClean="0"/>
              <a:t>Replication </a:t>
            </a:r>
            <a:r>
              <a:rPr lang="en-US" dirty="0" smtClean="0"/>
              <a:t>strategies in peer to peer networks (</a:t>
            </a:r>
            <a:r>
              <a:rPr lang="en-US" dirty="0" smtClean="0"/>
              <a:t>Cohen and </a:t>
            </a:r>
            <a:r>
              <a:rPr lang="en-US" dirty="0" err="1" smtClean="0"/>
              <a:t>Shenker</a:t>
            </a:r>
            <a:r>
              <a:rPr lang="en-US" dirty="0" smtClean="0"/>
              <a:t>)</a:t>
            </a:r>
          </a:p>
          <a:p>
            <a:endParaRPr lang="en-US" dirty="0"/>
          </a:p>
        </p:txBody>
      </p:sp>
    </p:spTree>
    <p:extLst>
      <p:ext uri="{BB962C8B-B14F-4D97-AF65-F5344CB8AC3E}">
        <p14:creationId xmlns:p14="http://schemas.microsoft.com/office/powerpoint/2010/main" val="372497059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Conclusion</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sz="1800" dirty="0"/>
              <a:t>P</a:t>
            </a:r>
            <a:r>
              <a:rPr lang="en-US" sz="1800" dirty="0" smtClean="0"/>
              <a:t>roposed mechanism for selectively replicating data at a record granularity while respecting policy constraints. </a:t>
            </a:r>
          </a:p>
          <a:p>
            <a:r>
              <a:rPr lang="en-US" sz="1800" dirty="0"/>
              <a:t>C</a:t>
            </a:r>
            <a:r>
              <a:rPr lang="en-US" sz="1800" dirty="0" smtClean="0"/>
              <a:t>urrently being rolled out to production at </a:t>
            </a:r>
            <a:r>
              <a:rPr lang="en-US" sz="1800" dirty="0" smtClean="0"/>
              <a:t>Yahoo.</a:t>
            </a:r>
            <a:endParaRPr lang="en-US" sz="1800" dirty="0" smtClean="0"/>
          </a:p>
          <a:p>
            <a:r>
              <a:rPr lang="en-US" sz="1800" dirty="0"/>
              <a:t>E</a:t>
            </a:r>
            <a:r>
              <a:rPr lang="en-US" sz="1800" dirty="0" smtClean="0"/>
              <a:t>xamined a dynamic placement scheme with small bookkeeping overhead.</a:t>
            </a:r>
          </a:p>
          <a:p>
            <a:r>
              <a:rPr lang="en-US" sz="1800" dirty="0" smtClean="0"/>
              <a:t>Experimental results show significant improvement in bandwidth usage.</a:t>
            </a:r>
          </a:p>
          <a:p>
            <a:r>
              <a:rPr lang="en-US" sz="1800" dirty="0"/>
              <a:t>T</a:t>
            </a:r>
            <a:r>
              <a:rPr lang="en-US" sz="1800" dirty="0" smtClean="0"/>
              <a:t>unable in order to meet latency constraints.</a:t>
            </a:r>
            <a:endParaRPr lang="en-US" sz="1800" dirty="0"/>
          </a:p>
        </p:txBody>
      </p:sp>
    </p:spTree>
    <p:extLst>
      <p:ext uri="{BB962C8B-B14F-4D97-AF65-F5344CB8AC3E}">
        <p14:creationId xmlns:p14="http://schemas.microsoft.com/office/powerpoint/2010/main" val="158022068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63464"/>
            <a:ext cx="8913813" cy="914400"/>
          </a:xfrm>
        </p:spPr>
        <p:txBody>
          <a:bodyPr/>
          <a:lstStyle/>
          <a:p>
            <a:r>
              <a:rPr lang="en-US" dirty="0" smtClean="0"/>
              <a:t>		Thank You</a:t>
            </a:r>
            <a:endParaRPr lang="en-US" dirty="0"/>
          </a:p>
        </p:txBody>
      </p:sp>
    </p:spTree>
    <p:extLst>
      <p:ext uri="{BB962C8B-B14F-4D97-AF65-F5344CB8AC3E}">
        <p14:creationId xmlns:p14="http://schemas.microsoft.com/office/powerpoint/2010/main" val="170326074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Eventual Consistency</a:t>
            </a:r>
            <a:endParaRPr lang="en-US" dirty="0"/>
          </a:p>
        </p:txBody>
      </p:sp>
      <p:sp>
        <p:nvSpPr>
          <p:cNvPr id="3" name="Content Placeholder 2"/>
          <p:cNvSpPr>
            <a:spLocks noGrp="1"/>
          </p:cNvSpPr>
          <p:nvPr>
            <p:ph idx="1"/>
          </p:nvPr>
        </p:nvSpPr>
        <p:spPr>
          <a:xfrm>
            <a:off x="1133856" y="1883664"/>
            <a:ext cx="7610476" cy="3670767"/>
          </a:xfrm>
        </p:spPr>
        <p:txBody>
          <a:bodyPr>
            <a:normAutofit/>
          </a:bodyPr>
          <a:lstStyle/>
          <a:p>
            <a:r>
              <a:rPr lang="en-US" sz="1800" dirty="0" smtClean="0"/>
              <a:t>Application </a:t>
            </a:r>
            <a:r>
              <a:rPr lang="en-US" sz="1800" dirty="0"/>
              <a:t>can apply concurrent updates to different replicas of the same record in parallel.</a:t>
            </a:r>
          </a:p>
          <a:p>
            <a:r>
              <a:rPr lang="en-US" sz="1800" dirty="0" smtClean="0"/>
              <a:t>PNUTS publishes changes </a:t>
            </a:r>
            <a:r>
              <a:rPr lang="en-US" sz="1800" dirty="0"/>
              <a:t>asynchronously to other replicas and resolves conflicts using the local timestamp of each write.</a:t>
            </a:r>
          </a:p>
          <a:p>
            <a:r>
              <a:rPr lang="en-US" sz="1800" dirty="0" smtClean="0"/>
              <a:t>With selective replication: </a:t>
            </a:r>
            <a:r>
              <a:rPr lang="en-US" sz="1800" dirty="0"/>
              <a:t>updates are not published to stubs, this may cause a replica to not eventually receive all changes to a record.</a:t>
            </a:r>
          </a:p>
          <a:p>
            <a:r>
              <a:rPr lang="en-US" sz="1800" dirty="0" smtClean="0"/>
              <a:t>To </a:t>
            </a:r>
            <a:r>
              <a:rPr lang="en-US" sz="1800" dirty="0"/>
              <a:t>address this, </a:t>
            </a:r>
            <a:r>
              <a:rPr lang="en-US" sz="1800" dirty="0" smtClean="0"/>
              <a:t>require </a:t>
            </a:r>
            <a:r>
              <a:rPr lang="en-US" sz="1800" dirty="0"/>
              <a:t>a full replica to republish its write after detecting overlapping promotions for other replicas of the same record.</a:t>
            </a:r>
          </a:p>
        </p:txBody>
      </p:sp>
    </p:spTree>
    <p:extLst>
      <p:ext uri="{BB962C8B-B14F-4D97-AF65-F5344CB8AC3E}">
        <p14:creationId xmlns:p14="http://schemas.microsoft.com/office/powerpoint/2010/main" val="415458779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normAutofit fontScale="90000"/>
          </a:bodyPr>
          <a:lstStyle/>
          <a:p>
            <a:r>
              <a:rPr lang="en-US" dirty="0" smtClean="0"/>
              <a:t>Criteria used to replicate a given record</a:t>
            </a:r>
            <a:endParaRPr lang="en-US" dirty="0"/>
          </a:p>
        </p:txBody>
      </p:sp>
      <p:sp>
        <p:nvSpPr>
          <p:cNvPr id="3" name="Content Placeholder 2"/>
          <p:cNvSpPr>
            <a:spLocks noGrp="1"/>
          </p:cNvSpPr>
          <p:nvPr>
            <p:ph idx="1"/>
          </p:nvPr>
        </p:nvSpPr>
        <p:spPr>
          <a:xfrm>
            <a:off x="1133856" y="1883664"/>
            <a:ext cx="7610476" cy="3670767"/>
          </a:xfrm>
        </p:spPr>
        <p:txBody>
          <a:bodyPr>
            <a:normAutofit lnSpcReduction="10000"/>
          </a:bodyPr>
          <a:lstStyle/>
          <a:p>
            <a:r>
              <a:rPr lang="en-US" sz="1800" dirty="0" smtClean="0"/>
              <a:t>Dynamic Factors</a:t>
            </a:r>
          </a:p>
          <a:p>
            <a:pPr lvl="1"/>
            <a:r>
              <a:rPr lang="en-US" sz="1800" dirty="0" smtClean="0"/>
              <a:t>How often is the record read vs. updated?</a:t>
            </a:r>
          </a:p>
          <a:p>
            <a:pPr lvl="1"/>
            <a:r>
              <a:rPr lang="en-US" sz="1800" dirty="0" smtClean="0"/>
              <a:t>Latency of forwarded reads.</a:t>
            </a:r>
          </a:p>
          <a:p>
            <a:r>
              <a:rPr lang="en-US" sz="1800" dirty="0" smtClean="0"/>
              <a:t>Static Factors</a:t>
            </a:r>
          </a:p>
          <a:p>
            <a:pPr lvl="1"/>
            <a:r>
              <a:rPr lang="en-US" sz="1800" dirty="0" smtClean="0"/>
              <a:t>Legal Constraints</a:t>
            </a:r>
          </a:p>
          <a:p>
            <a:pPr lvl="1"/>
            <a:r>
              <a:rPr lang="en-US" sz="1800" dirty="0" smtClean="0"/>
              <a:t>Critical data items such as billing records might have additional replication requirements.</a:t>
            </a:r>
          </a:p>
          <a:p>
            <a:pPr lvl="1"/>
            <a:endParaRPr lang="en-US" sz="1800" dirty="0" smtClean="0"/>
          </a:p>
          <a:p>
            <a:pPr marL="0" lvl="1" indent="0">
              <a:buNone/>
            </a:pPr>
            <a:r>
              <a:rPr lang="en-US" sz="1800" dirty="0" smtClean="0"/>
              <a:t>In this presentation, we’ll look at selective replication at a record level that respects policy constraints and minimize replication costs and is tuned to support latency guarantees.</a:t>
            </a:r>
          </a:p>
          <a:p>
            <a:pPr lvl="1"/>
            <a:endParaRPr lang="en-US" sz="1800" dirty="0" smtClean="0"/>
          </a:p>
          <a:p>
            <a:pPr marL="457200" lvl="1" indent="0">
              <a:buNone/>
            </a:pPr>
            <a:endParaRPr lang="en-US" sz="1800" dirty="0"/>
          </a:p>
        </p:txBody>
      </p:sp>
    </p:spTree>
    <p:extLst>
      <p:ext uri="{BB962C8B-B14F-4D97-AF65-F5344CB8AC3E}">
        <p14:creationId xmlns:p14="http://schemas.microsoft.com/office/powerpoint/2010/main" val="34389800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Architecture</a:t>
            </a:r>
            <a:endParaRPr lang="en-US" dirty="0"/>
          </a:p>
        </p:txBody>
      </p:sp>
      <p:sp>
        <p:nvSpPr>
          <p:cNvPr id="3" name="Content Placeholder 2"/>
          <p:cNvSpPr>
            <a:spLocks noGrp="1"/>
          </p:cNvSpPr>
          <p:nvPr>
            <p:ph idx="1"/>
          </p:nvPr>
        </p:nvSpPr>
        <p:spPr>
          <a:xfrm>
            <a:off x="1133856" y="1883664"/>
            <a:ext cx="7610476" cy="3670767"/>
          </a:xfrm>
        </p:spPr>
        <p:txBody>
          <a:bodyPr>
            <a:noAutofit/>
          </a:bodyPr>
          <a:lstStyle/>
          <a:p>
            <a:r>
              <a:rPr lang="en-US" sz="1800" dirty="0" smtClean="0"/>
              <a:t>PNUTS.</a:t>
            </a:r>
          </a:p>
          <a:p>
            <a:r>
              <a:rPr lang="en-US" sz="1800" dirty="0" smtClean="0"/>
              <a:t>Asynchronous Replication.</a:t>
            </a:r>
          </a:p>
          <a:p>
            <a:r>
              <a:rPr lang="en-US" sz="1800" dirty="0" smtClean="0"/>
              <a:t>Timeline Consistency.</a:t>
            </a:r>
          </a:p>
          <a:p>
            <a:r>
              <a:rPr lang="en-US" sz="1800" dirty="0" smtClean="0"/>
              <a:t>Replicate everywhere.</a:t>
            </a:r>
          </a:p>
          <a:p>
            <a:r>
              <a:rPr lang="en-US" sz="1800" dirty="0" smtClean="0"/>
              <a:t>With selective replication, some replicas have a full copy of record, others only have stubs.</a:t>
            </a:r>
          </a:p>
          <a:p>
            <a:r>
              <a:rPr lang="en-US" sz="1800" dirty="0" smtClean="0"/>
              <a:t>Each stub has the primary key and additional metadata such as list of replicas that have a full copy of the record.</a:t>
            </a:r>
          </a:p>
          <a:p>
            <a:r>
              <a:rPr lang="en-US" sz="1800" dirty="0" smtClean="0"/>
              <a:t>Read for a record at a replica that contains a stub will result in a forwarded read.</a:t>
            </a:r>
          </a:p>
          <a:p>
            <a:endParaRPr lang="en-US" sz="1800" dirty="0"/>
          </a:p>
        </p:txBody>
      </p:sp>
    </p:spTree>
    <p:extLst>
      <p:ext uri="{BB962C8B-B14F-4D97-AF65-F5344CB8AC3E}">
        <p14:creationId xmlns:p14="http://schemas.microsoft.com/office/powerpoint/2010/main" val="10977700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Optimization Problem</a:t>
            </a:r>
            <a:endParaRPr lang="en-US" dirty="0"/>
          </a:p>
        </p:txBody>
      </p:sp>
      <p:sp>
        <p:nvSpPr>
          <p:cNvPr id="3" name="Content Placeholder 2"/>
          <p:cNvSpPr>
            <a:spLocks noGrp="1"/>
          </p:cNvSpPr>
          <p:nvPr>
            <p:ph idx="1"/>
          </p:nvPr>
        </p:nvSpPr>
        <p:spPr>
          <a:xfrm>
            <a:off x="1133856" y="1883664"/>
            <a:ext cx="7610476" cy="3670767"/>
          </a:xfrm>
        </p:spPr>
        <p:txBody>
          <a:bodyPr>
            <a:normAutofit lnSpcReduction="10000"/>
          </a:bodyPr>
          <a:lstStyle/>
          <a:p>
            <a:pPr marL="0" indent="0">
              <a:buNone/>
            </a:pPr>
            <a:r>
              <a:rPr lang="en-US" sz="1800" dirty="0" smtClean="0"/>
              <a:t>Given </a:t>
            </a:r>
            <a:r>
              <a:rPr lang="en-US" sz="1800" dirty="0"/>
              <a:t>the following constraints</a:t>
            </a:r>
            <a:r>
              <a:rPr lang="en-US" sz="1800" dirty="0" smtClean="0"/>
              <a:t>:</a:t>
            </a:r>
          </a:p>
          <a:p>
            <a:r>
              <a:rPr lang="en-US" sz="1800" dirty="0" smtClean="0"/>
              <a:t>Policy </a:t>
            </a:r>
            <a:r>
              <a:rPr lang="en-US" sz="1800" dirty="0"/>
              <a:t>constraints that define the allowable and </a:t>
            </a:r>
            <a:r>
              <a:rPr lang="en-US" sz="1800" dirty="0" smtClean="0"/>
              <a:t>mandatory </a:t>
            </a:r>
            <a:r>
              <a:rPr lang="en-US" sz="1800" dirty="0"/>
              <a:t>locations for full replicas of each record, and the minimum number of full replicas for each record, </a:t>
            </a:r>
            <a:r>
              <a:rPr lang="en-US" sz="1800" dirty="0" smtClean="0"/>
              <a:t>and</a:t>
            </a:r>
          </a:p>
          <a:p>
            <a:r>
              <a:rPr lang="en-US" sz="1800" dirty="0" smtClean="0"/>
              <a:t>A </a:t>
            </a:r>
            <a:r>
              <a:rPr lang="en-US" sz="1800" dirty="0"/>
              <a:t>latency SLA which specifies that a specified fraction of read requests must be served by a local, full replica</a:t>
            </a:r>
          </a:p>
          <a:p>
            <a:pPr marL="0" indent="0">
              <a:buNone/>
            </a:pPr>
            <a:r>
              <a:rPr lang="en-US" sz="1800" dirty="0" smtClean="0"/>
              <a:t>Choose </a:t>
            </a:r>
            <a:r>
              <a:rPr lang="en-US" sz="1800" dirty="0"/>
              <a:t>a replication strategy to minimize the sum of </a:t>
            </a:r>
            <a:r>
              <a:rPr lang="en-US" sz="1800" dirty="0" smtClean="0"/>
              <a:t>replication </a:t>
            </a:r>
            <a:r>
              <a:rPr lang="en-US" sz="1800" dirty="0"/>
              <a:t>bandwidth and forwarding bandwidth for a given work- load. </a:t>
            </a:r>
            <a:endParaRPr lang="en-US" sz="1800" dirty="0" smtClean="0"/>
          </a:p>
          <a:p>
            <a:pPr marL="0" indent="0">
              <a:buNone/>
            </a:pPr>
            <a:r>
              <a:rPr lang="en-US" sz="1800" dirty="0"/>
              <a:t>Note: Total Bandwidth = Update Bandwidth + Forwarding Bandwidth</a:t>
            </a:r>
          </a:p>
          <a:p>
            <a:pPr marL="0" indent="0">
              <a:buNone/>
            </a:pPr>
            <a:endParaRPr lang="en-US" sz="1800" dirty="0"/>
          </a:p>
        </p:txBody>
      </p:sp>
    </p:spTree>
    <p:extLst>
      <p:ext uri="{BB962C8B-B14F-4D97-AF65-F5344CB8AC3E}">
        <p14:creationId xmlns:p14="http://schemas.microsoft.com/office/powerpoint/2010/main" val="36852628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Policy Constraints</a:t>
            </a:r>
            <a:endParaRPr lang="en-US" dirty="0"/>
          </a:p>
        </p:txBody>
      </p:sp>
      <p:sp>
        <p:nvSpPr>
          <p:cNvPr id="3" name="Content Placeholder 2"/>
          <p:cNvSpPr>
            <a:spLocks noGrp="1"/>
          </p:cNvSpPr>
          <p:nvPr>
            <p:ph idx="1"/>
          </p:nvPr>
        </p:nvSpPr>
        <p:spPr>
          <a:xfrm>
            <a:off x="1133856" y="1883664"/>
            <a:ext cx="7610476" cy="5968189"/>
          </a:xfrm>
        </p:spPr>
        <p:txBody>
          <a:bodyPr>
            <a:noAutofit/>
          </a:bodyPr>
          <a:lstStyle/>
          <a:p>
            <a:pPr marL="0" indent="0">
              <a:spcBef>
                <a:spcPts val="300"/>
              </a:spcBef>
              <a:buNone/>
            </a:pPr>
            <a:r>
              <a:rPr lang="en-US" sz="1800" dirty="0" smtClean="0"/>
              <a:t>Based on legal dictates, availability needs and other application requirements.</a:t>
            </a:r>
          </a:p>
          <a:p>
            <a:pPr marL="0" indent="0">
              <a:spcBef>
                <a:spcPts val="300"/>
              </a:spcBef>
              <a:buNone/>
            </a:pPr>
            <a:endParaRPr lang="en-US" sz="1800" dirty="0" smtClean="0"/>
          </a:p>
          <a:p>
            <a:pPr marL="0" indent="0">
              <a:spcBef>
                <a:spcPts val="300"/>
              </a:spcBef>
              <a:buNone/>
            </a:pPr>
            <a:r>
              <a:rPr lang="en-US" sz="1800" dirty="0" smtClean="0"/>
              <a:t>[</a:t>
            </a:r>
            <a:r>
              <a:rPr lang="en-US" sz="1800" b="1" dirty="0" smtClean="0"/>
              <a:t>CONSTRAINT I</a:t>
            </a:r>
            <a:r>
              <a:rPr lang="en-US" sz="1800" dirty="0" smtClean="0"/>
              <a:t>]</a:t>
            </a:r>
          </a:p>
          <a:p>
            <a:pPr marL="0" indent="0">
              <a:spcBef>
                <a:spcPts val="300"/>
              </a:spcBef>
              <a:buNone/>
            </a:pPr>
            <a:r>
              <a:rPr lang="en-US" sz="1800" dirty="0" smtClean="0"/>
              <a:t>IF </a:t>
            </a:r>
          </a:p>
          <a:p>
            <a:pPr marL="0" indent="0">
              <a:spcBef>
                <a:spcPts val="300"/>
              </a:spcBef>
              <a:buNone/>
            </a:pPr>
            <a:r>
              <a:rPr lang="en-US" sz="1800" dirty="0" smtClean="0"/>
              <a:t>   TABLE_NAME = "Users”</a:t>
            </a:r>
          </a:p>
          <a:p>
            <a:pPr marL="0" indent="0">
              <a:spcBef>
                <a:spcPts val="300"/>
              </a:spcBef>
              <a:buNone/>
            </a:pPr>
            <a:r>
              <a:rPr lang="en-US" sz="1800" dirty="0" smtClean="0"/>
              <a:t>THEN</a:t>
            </a:r>
          </a:p>
          <a:p>
            <a:pPr marL="0" indent="0">
              <a:spcBef>
                <a:spcPts val="300"/>
              </a:spcBef>
              <a:buNone/>
            </a:pPr>
            <a:r>
              <a:rPr lang="en-US" sz="1800" dirty="0" smtClean="0"/>
              <a:t>    SET 'MIN_COPIES' = 2</a:t>
            </a:r>
          </a:p>
          <a:p>
            <a:pPr marL="0" indent="0">
              <a:spcBef>
                <a:spcPts val="300"/>
              </a:spcBef>
              <a:buNone/>
            </a:pPr>
            <a:r>
              <a:rPr lang="en-US" sz="1800" dirty="0" smtClean="0"/>
              <a:t>    SET 'INCL_LIST' = ’</a:t>
            </a:r>
            <a:r>
              <a:rPr lang="en-US" sz="1800" dirty="0" err="1" smtClean="0"/>
              <a:t>USWest</a:t>
            </a:r>
            <a:r>
              <a:rPr lang="en-US" sz="1800" dirty="0" smtClean="0"/>
              <a:t>'</a:t>
            </a:r>
          </a:p>
          <a:p>
            <a:pPr marL="0" indent="0">
              <a:spcBef>
                <a:spcPts val="300"/>
              </a:spcBef>
              <a:buNone/>
            </a:pPr>
            <a:r>
              <a:rPr lang="en-US" sz="1800" dirty="0" smtClean="0"/>
              <a:t>CONSTRAINT_PRI = 0</a:t>
            </a:r>
          </a:p>
          <a:p>
            <a:pPr marL="0" indent="0">
              <a:spcBef>
                <a:spcPts val="300"/>
              </a:spcBef>
              <a:buNone/>
            </a:pPr>
            <a:endParaRPr lang="en-US" sz="1800" dirty="0" smtClean="0"/>
          </a:p>
        </p:txBody>
      </p:sp>
    </p:spTree>
    <p:extLst>
      <p:ext uri="{BB962C8B-B14F-4D97-AF65-F5344CB8AC3E}">
        <p14:creationId xmlns:p14="http://schemas.microsoft.com/office/powerpoint/2010/main" val="32389992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Policy Constraints (contd.)</a:t>
            </a:r>
            <a:endParaRPr lang="en-US" dirty="0"/>
          </a:p>
        </p:txBody>
      </p:sp>
      <p:sp>
        <p:nvSpPr>
          <p:cNvPr id="3" name="Content Placeholder 2"/>
          <p:cNvSpPr>
            <a:spLocks noGrp="1"/>
          </p:cNvSpPr>
          <p:nvPr>
            <p:ph idx="1"/>
          </p:nvPr>
        </p:nvSpPr>
        <p:spPr>
          <a:xfrm>
            <a:off x="1133856" y="1883664"/>
            <a:ext cx="7610476" cy="3670767"/>
          </a:xfrm>
        </p:spPr>
        <p:txBody>
          <a:bodyPr/>
          <a:lstStyle/>
          <a:p>
            <a:pPr marL="0" indent="0">
              <a:spcBef>
                <a:spcPts val="300"/>
              </a:spcBef>
              <a:buNone/>
            </a:pPr>
            <a:r>
              <a:rPr lang="en-US" dirty="0"/>
              <a:t>[</a:t>
            </a:r>
            <a:r>
              <a:rPr lang="en-US" b="1" dirty="0"/>
              <a:t>CONSTRAINT II</a:t>
            </a:r>
            <a:r>
              <a:rPr lang="en-US" dirty="0"/>
              <a:t>]</a:t>
            </a:r>
          </a:p>
          <a:p>
            <a:pPr marL="0" indent="0">
              <a:spcBef>
                <a:spcPts val="300"/>
              </a:spcBef>
              <a:buNone/>
            </a:pPr>
            <a:r>
              <a:rPr lang="en-US" dirty="0"/>
              <a:t>IF </a:t>
            </a:r>
          </a:p>
          <a:p>
            <a:pPr marL="0" indent="0">
              <a:spcBef>
                <a:spcPts val="300"/>
              </a:spcBef>
              <a:buNone/>
            </a:pPr>
            <a:r>
              <a:rPr lang="en-US" dirty="0"/>
              <a:t>   TABLE_NAME = "Users" AND</a:t>
            </a:r>
          </a:p>
          <a:p>
            <a:pPr marL="0" indent="0">
              <a:spcBef>
                <a:spcPts val="300"/>
              </a:spcBef>
              <a:buNone/>
            </a:pPr>
            <a:r>
              <a:rPr lang="en-US" dirty="0"/>
              <a:t>   FIELD_STR('</a:t>
            </a:r>
            <a:r>
              <a:rPr lang="en-US" dirty="0" err="1"/>
              <a:t>home_location</a:t>
            </a:r>
            <a:r>
              <a:rPr lang="en-US" dirty="0"/>
              <a:t>') = '</a:t>
            </a:r>
            <a:r>
              <a:rPr lang="en-US" dirty="0" err="1"/>
              <a:t>france</a:t>
            </a:r>
            <a:r>
              <a:rPr lang="en-US" dirty="0"/>
              <a:t>'</a:t>
            </a:r>
          </a:p>
          <a:p>
            <a:pPr marL="0" indent="0">
              <a:spcBef>
                <a:spcPts val="300"/>
              </a:spcBef>
              <a:buNone/>
            </a:pPr>
            <a:r>
              <a:rPr lang="en-US" dirty="0"/>
              <a:t>THEN</a:t>
            </a:r>
          </a:p>
          <a:p>
            <a:pPr marL="0" indent="0">
              <a:spcBef>
                <a:spcPts val="300"/>
              </a:spcBef>
              <a:buNone/>
            </a:pPr>
            <a:r>
              <a:rPr lang="en-US" dirty="0"/>
              <a:t>   SET 'MIN_COPIES' = 3 AND</a:t>
            </a:r>
          </a:p>
          <a:p>
            <a:pPr marL="0" indent="0">
              <a:spcBef>
                <a:spcPts val="300"/>
              </a:spcBef>
              <a:buNone/>
            </a:pPr>
            <a:r>
              <a:rPr lang="en-US" dirty="0"/>
              <a:t>   SET 'EXCL_LIST' = ’Asia'</a:t>
            </a:r>
          </a:p>
          <a:p>
            <a:pPr marL="0" indent="0">
              <a:spcBef>
                <a:spcPts val="300"/>
              </a:spcBef>
              <a:buNone/>
            </a:pPr>
            <a:r>
              <a:rPr lang="en-US" dirty="0"/>
              <a:t> CONSTRAINT_PRI = 1</a:t>
            </a:r>
          </a:p>
          <a:p>
            <a:pPr marL="0" indent="0">
              <a:spcBef>
                <a:spcPts val="300"/>
              </a:spcBef>
              <a:buNone/>
            </a:pPr>
            <a:endParaRPr lang="en-US" dirty="0"/>
          </a:p>
          <a:p>
            <a:pPr marL="0" indent="0">
              <a:spcBef>
                <a:spcPts val="300"/>
              </a:spcBef>
              <a:buNone/>
            </a:pPr>
            <a:endParaRPr lang="en-US" dirty="0"/>
          </a:p>
          <a:p>
            <a:pPr>
              <a:spcBef>
                <a:spcPts val="300"/>
              </a:spcBef>
            </a:pPr>
            <a:endParaRPr lang="en-US" dirty="0"/>
          </a:p>
          <a:p>
            <a:endParaRPr lang="en-US" dirty="0"/>
          </a:p>
        </p:txBody>
      </p:sp>
    </p:spTree>
    <p:extLst>
      <p:ext uri="{BB962C8B-B14F-4D97-AF65-F5344CB8AC3E}">
        <p14:creationId xmlns:p14="http://schemas.microsoft.com/office/powerpoint/2010/main" val="110241721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Constraint Enforcement</a:t>
            </a:r>
            <a:endParaRPr lang="en-US" dirty="0"/>
          </a:p>
        </p:txBody>
      </p:sp>
      <p:sp>
        <p:nvSpPr>
          <p:cNvPr id="3" name="Content Placeholder 2"/>
          <p:cNvSpPr>
            <a:spLocks noGrp="1"/>
          </p:cNvSpPr>
          <p:nvPr>
            <p:ph idx="1"/>
          </p:nvPr>
        </p:nvSpPr>
        <p:spPr>
          <a:xfrm>
            <a:off x="1133856" y="1883664"/>
            <a:ext cx="7610476" cy="3670767"/>
          </a:xfrm>
        </p:spPr>
        <p:txBody>
          <a:bodyPr>
            <a:noAutofit/>
          </a:bodyPr>
          <a:lstStyle/>
          <a:p>
            <a:r>
              <a:rPr lang="en-US" sz="1800" dirty="0" smtClean="0"/>
              <a:t>Master makes an initial placement decision when the record is inserted.</a:t>
            </a:r>
          </a:p>
          <a:p>
            <a:r>
              <a:rPr lang="en-US" sz="1800" dirty="0" smtClean="0"/>
              <a:t>R and stub (R) are published to the messaging layer in a single transaction. </a:t>
            </a:r>
          </a:p>
          <a:p>
            <a:r>
              <a:rPr lang="en-US" sz="1800" dirty="0" smtClean="0"/>
              <a:t>If record contents change, </a:t>
            </a:r>
            <a:r>
              <a:rPr lang="en-US" sz="1800" dirty="0" smtClean="0"/>
              <a:t>full </a:t>
            </a:r>
            <a:r>
              <a:rPr lang="en-US" sz="1800" smtClean="0"/>
              <a:t>copies can </a:t>
            </a:r>
            <a:r>
              <a:rPr lang="en-US" sz="1800" dirty="0" smtClean="0"/>
              <a:t>migrate (promotions</a:t>
            </a:r>
            <a:r>
              <a:rPr lang="en-US" sz="1800" smtClean="0"/>
              <a:t>/demotions).</a:t>
            </a:r>
            <a:endParaRPr lang="en-US" sz="1800" dirty="0" smtClean="0"/>
          </a:p>
          <a:p>
            <a:r>
              <a:rPr lang="en-US" sz="1800" dirty="0" smtClean="0"/>
              <a:t>Constraints </a:t>
            </a:r>
            <a:r>
              <a:rPr lang="en-US" sz="1800" dirty="0"/>
              <a:t>are validated when they're </a:t>
            </a:r>
            <a:r>
              <a:rPr lang="en-US" sz="1800" dirty="0" smtClean="0"/>
              <a:t>supplied.</a:t>
            </a:r>
          </a:p>
          <a:p>
            <a:r>
              <a:rPr lang="en-US" sz="1800" dirty="0" smtClean="0"/>
              <a:t>Our system don't allow constraints to be changed after data is inserted.</a:t>
            </a:r>
          </a:p>
          <a:p>
            <a:endParaRPr lang="en-US" sz="1800" dirty="0" smtClean="0"/>
          </a:p>
          <a:p>
            <a:pPr marL="0" indent="0">
              <a:buNone/>
            </a:pPr>
            <a:endParaRPr lang="en-US" sz="1800" dirty="0"/>
          </a:p>
        </p:txBody>
      </p:sp>
    </p:spTree>
    <p:extLst>
      <p:ext uri="{BB962C8B-B14F-4D97-AF65-F5344CB8AC3E}">
        <p14:creationId xmlns:p14="http://schemas.microsoft.com/office/powerpoint/2010/main" val="193359571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93776"/>
            <a:ext cx="8913813" cy="914400"/>
          </a:xfrm>
        </p:spPr>
        <p:txBody>
          <a:bodyPr/>
          <a:lstStyle/>
          <a:p>
            <a:r>
              <a:rPr lang="en-US" dirty="0" smtClean="0"/>
              <a:t>Dynamic Placement</a:t>
            </a:r>
            <a:endParaRPr lang="en-US" dirty="0"/>
          </a:p>
        </p:txBody>
      </p:sp>
      <p:pic>
        <p:nvPicPr>
          <p:cNvPr id="4" name="Content Placeholder 3" descr="lazystates.png"/>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1471" r="-1321"/>
          <a:stretch/>
        </p:blipFill>
        <p:spPr>
          <a:xfrm>
            <a:off x="705011" y="1883664"/>
            <a:ext cx="7829439" cy="3670767"/>
          </a:xfrm>
        </p:spPr>
      </p:pic>
    </p:spTree>
    <p:extLst>
      <p:ext uri="{BB962C8B-B14F-4D97-AF65-F5344CB8AC3E}">
        <p14:creationId xmlns:p14="http://schemas.microsoft.com/office/powerpoint/2010/main" val="371802585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10429</TotalTime>
  <Words>1854</Words>
  <Application>Microsoft Macintosh PowerPoint</Application>
  <PresentationFormat>On-screen Show (4:3)</PresentationFormat>
  <Paragraphs>165</Paragraphs>
  <Slides>23</Slides>
  <Notes>12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Perception</vt:lpstr>
      <vt:lpstr>Where in the world is my data?</vt:lpstr>
      <vt:lpstr>Problem Description</vt:lpstr>
      <vt:lpstr>Criteria used to replicate a given record</vt:lpstr>
      <vt:lpstr>Architecture</vt:lpstr>
      <vt:lpstr>Optimization Problem</vt:lpstr>
      <vt:lpstr>Policy Constraints</vt:lpstr>
      <vt:lpstr>Policy Constraints (contd.)</vt:lpstr>
      <vt:lpstr>Constraint Enforcement</vt:lpstr>
      <vt:lpstr>Dynamic Placement</vt:lpstr>
      <vt:lpstr>Retention Interval</vt:lpstr>
      <vt:lpstr>Latency constraints</vt:lpstr>
      <vt:lpstr>Experimental Setup </vt:lpstr>
      <vt:lpstr>Configuration</vt:lpstr>
      <vt:lpstr>Varying read/write proportion</vt:lpstr>
      <vt:lpstr>Varying read/write proportion</vt:lpstr>
      <vt:lpstr>Impact of Locality</vt:lpstr>
      <vt:lpstr>Impact of Locality</vt:lpstr>
      <vt:lpstr>Real Data Trace</vt:lpstr>
      <vt:lpstr>Comparison with other techniques </vt:lpstr>
      <vt:lpstr>Related Work</vt:lpstr>
      <vt:lpstr>Conclusion</vt:lpstr>
      <vt:lpstr>  Thank You</vt:lpstr>
      <vt:lpstr>Eventual Consistency</vt:lpstr>
    </vt:vector>
  </TitlesOfParts>
  <Company>Bloomberg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Sudarshan Kadambi</dc:creator>
  <cp:lastModifiedBy>Sudarshan Kadambi</cp:lastModifiedBy>
  <cp:revision>140</cp:revision>
  <dcterms:created xsi:type="dcterms:W3CDTF">2011-08-14T14:24:53Z</dcterms:created>
  <dcterms:modified xsi:type="dcterms:W3CDTF">2011-08-30T13:56:53Z</dcterms:modified>
</cp:coreProperties>
</file>