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4"/>
  </p:notesMasterIdLst>
  <p:handoutMasterIdLst>
    <p:handoutMasterId r:id="rId35"/>
  </p:handoutMasterIdLst>
  <p:sldIdLst>
    <p:sldId id="276" r:id="rId2"/>
    <p:sldId id="487" r:id="rId3"/>
    <p:sldId id="361" r:id="rId4"/>
    <p:sldId id="359" r:id="rId5"/>
    <p:sldId id="365" r:id="rId6"/>
    <p:sldId id="473" r:id="rId7"/>
    <p:sldId id="474" r:id="rId8"/>
    <p:sldId id="475" r:id="rId9"/>
    <p:sldId id="378" r:id="rId10"/>
    <p:sldId id="481" r:id="rId11"/>
    <p:sldId id="482" r:id="rId12"/>
    <p:sldId id="377" r:id="rId13"/>
    <p:sldId id="382" r:id="rId14"/>
    <p:sldId id="379" r:id="rId15"/>
    <p:sldId id="380" r:id="rId16"/>
    <p:sldId id="381" r:id="rId17"/>
    <p:sldId id="369" r:id="rId18"/>
    <p:sldId id="370" r:id="rId19"/>
    <p:sldId id="372" r:id="rId20"/>
    <p:sldId id="479" r:id="rId21"/>
    <p:sldId id="383" r:id="rId22"/>
    <p:sldId id="489" r:id="rId23"/>
    <p:sldId id="384" r:id="rId24"/>
    <p:sldId id="485" r:id="rId25"/>
    <p:sldId id="371" r:id="rId26"/>
    <p:sldId id="490" r:id="rId27"/>
    <p:sldId id="486" r:id="rId28"/>
    <p:sldId id="373" r:id="rId29"/>
    <p:sldId id="483" r:id="rId30"/>
    <p:sldId id="418" r:id="rId31"/>
    <p:sldId id="421" r:id="rId32"/>
    <p:sldId id="488" r:id="rId33"/>
  </p:sldIdLst>
  <p:sldSz cx="9144000" cy="6858000" type="overhead"/>
  <p:notesSz cx="6669088" cy="9926638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0066"/>
    <a:srgbClr val="0000FF"/>
    <a:srgbClr val="FF0000"/>
    <a:srgbClr val="33CC33"/>
    <a:srgbClr val="000000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8" autoAdjust="0"/>
    <p:restoredTop sz="94660" autoAdjust="0"/>
  </p:normalViewPr>
  <p:slideViewPr>
    <p:cSldViewPr>
      <p:cViewPr varScale="1">
        <p:scale>
          <a:sx n="55" d="100"/>
          <a:sy n="55" d="100"/>
        </p:scale>
        <p:origin x="-1229" y="-77"/>
      </p:cViewPr>
      <p:guideLst>
        <p:guide orient="horz" pos="3168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90"/>
    </p:cViewPr>
  </p:sorterViewPr>
  <p:notesViewPr>
    <p:cSldViewPr>
      <p:cViewPr varScale="1">
        <p:scale>
          <a:sx n="51" d="100"/>
          <a:sy n="51" d="100"/>
        </p:scale>
        <p:origin x="-1332" y="-102"/>
      </p:cViewPr>
      <p:guideLst>
        <p:guide orient="horz" pos="3126"/>
        <p:guide pos="210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e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rtl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 sz="120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l" rtl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 sz="120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rtl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 sz="120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l" rtl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 sz="120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0521029-9C8D-47F2-A258-481DAF1E2B93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fld id="{A5214F40-493D-4110-9E05-D03F2BB3EE3E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38387-D996-41B2-BDF8-D61413084DC0}" type="slidenum">
              <a:rPr lang="he-IL"/>
              <a:pPr/>
              <a:t>4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DD555-115F-4553-98C4-9DD8CD571A59}" type="slidenum">
              <a:rPr lang="he-IL"/>
              <a:pPr/>
              <a:t>6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3BFC5-4CEC-4900-9D1B-C4E93584533D}" type="slidenum">
              <a:rPr lang="he-IL"/>
              <a:pPr/>
              <a:t>8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AE67E-DFB0-4420-BC9D-5733F448741E}" type="slidenum">
              <a:rPr lang="he-IL"/>
              <a:pPr/>
              <a:t>10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4A2A1-A930-4E79-A9CA-F240D479071A}" type="slidenum">
              <a:rPr lang="he-IL"/>
              <a:pPr/>
              <a:t>13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7EC37-D3DD-45E7-9464-3B1D2E74818A}" type="slidenum">
              <a:rPr lang="he-IL"/>
              <a:pPr/>
              <a:t>14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A726E-DF08-4853-8944-704205AA645B}" type="slidenum">
              <a:rPr lang="he-IL"/>
              <a:pPr/>
              <a:t>15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8C159-3CBC-46A1-94C1-E0933269A934}" type="slidenum">
              <a:rPr lang="he-IL"/>
              <a:pPr/>
              <a:t>16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8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3488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8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8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8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8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63488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8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9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9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9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9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9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9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9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9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9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89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0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0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0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0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63490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0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0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0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0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0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1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1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1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1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1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1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1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1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491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grpSp>
          <p:nvGrpSpPr>
            <p:cNvPr id="63491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492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3492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63492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6349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63492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492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C59137-0FB4-427D-A6F9-5D8F6B4E543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0CE65-060F-461E-A361-71238AB6BDB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8B4937-1525-4023-8744-BB6431E2EE4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FA6563-AB3B-4D7A-8427-6977EB05E59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4E617A-886C-4B3B-B5F5-D7A7DA2D7E7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49A4CE-6920-4E1C-8500-2D924BFE52A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65DFBE-A423-431D-8B4A-6B3B14FA311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5E4509-9227-45F7-A9B6-54727C07530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0ABF2-4DB9-4F91-AB57-25C674015AE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DBA1FE-8CD8-4D6B-9D3C-84D741C2FDE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DD7078-07BA-4590-9BA4-FD3793F9331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E3FC47-8DBD-4868-AEDF-71401972603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1D34CF-914B-4CEC-9277-F1D8183F37F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8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338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6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63386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6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6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6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7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7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7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6338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8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8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8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338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grpSp>
          <p:nvGrpSpPr>
            <p:cNvPr id="63389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38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338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63389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6338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63390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3390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73A1C6D-FDCF-4AEB-BB7A-F383A322C65B}" type="slidenum">
              <a:rPr lang="he-IL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9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3.bin"/><Relationship Id="rId29" Type="http://schemas.openxmlformats.org/officeDocument/2006/relationships/oleObject" Target="../embeddings/oleObject5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24" Type="http://schemas.openxmlformats.org/officeDocument/2006/relationships/oleObject" Target="../embeddings/oleObject47.bin"/><Relationship Id="rId32" Type="http://schemas.openxmlformats.org/officeDocument/2006/relationships/oleObject" Target="../embeddings/oleObject55.bin"/><Relationship Id="rId5" Type="http://schemas.openxmlformats.org/officeDocument/2006/relationships/oleObject" Target="../embeddings/Microsoft_Office_Excel_97-2003_Worksheet1.xls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6.bin"/><Relationship Id="rId28" Type="http://schemas.openxmlformats.org/officeDocument/2006/relationships/oleObject" Target="../embeddings/oleObject51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5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5.bin"/><Relationship Id="rId27" Type="http://schemas.openxmlformats.org/officeDocument/2006/relationships/oleObject" Target="../embeddings/oleObject50.bin"/><Relationship Id="rId30" Type="http://schemas.openxmlformats.org/officeDocument/2006/relationships/oleObject" Target="../embeddings/oleObject5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Office_Excel_97-2003_Worksheet2.xls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6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CD5A2DA-7594-4590-87C7-91237605A007}" type="slidenum">
              <a:rPr lang="he-IL"/>
              <a:pPr/>
              <a:t>1</a:t>
            </a:fld>
            <a:endParaRPr lang="en-US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1143000"/>
            <a:ext cx="8915400" cy="1828800"/>
          </a:xfrm>
        </p:spPr>
        <p:txBody>
          <a:bodyPr/>
          <a:lstStyle/>
          <a:p>
            <a:r>
              <a:rPr lang="en-US" sz="4400" dirty="0"/>
              <a:t>Threshold Queries over Distributed </a:t>
            </a:r>
            <a:r>
              <a:rPr lang="en-US" sz="4400" dirty="0" smtClean="0"/>
              <a:t>Data Using a Difference of Monotonic Representation</a:t>
            </a:r>
            <a:endParaRPr lang="en-US" sz="4400" dirty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172200" cy="687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VLDB ‘11, Seattle</a:t>
            </a:r>
            <a:endParaRPr lang="en-US" sz="3200" dirty="0"/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1524000" y="4800600"/>
            <a:ext cx="6400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Verdana" pitchFamily="34" charset="0"/>
              </a:rPr>
              <a:t>          Guy </a:t>
            </a:r>
            <a:r>
              <a:rPr lang="en-US" sz="2000" dirty="0" err="1" smtClean="0">
                <a:latin typeface="Verdana" pitchFamily="34" charset="0"/>
              </a:rPr>
              <a:t>Sagy</a:t>
            </a:r>
            <a:r>
              <a:rPr lang="en-US" sz="2000" dirty="0" smtClean="0">
                <a:latin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</a:rPr>
              <a:t>Technion</a:t>
            </a:r>
            <a:r>
              <a:rPr lang="en-US" sz="2000" dirty="0" smtClean="0">
                <a:latin typeface="Verdana" pitchFamily="34" charset="0"/>
              </a:rPr>
              <a:t>, Israel</a:t>
            </a:r>
          </a:p>
          <a:p>
            <a:pPr algn="l" rtl="0"/>
            <a:r>
              <a:rPr lang="en-US" sz="2000" dirty="0">
                <a:latin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</a:rPr>
              <a:t>Daniel Keren, Haifa University, Israel</a:t>
            </a:r>
          </a:p>
          <a:p>
            <a:pPr algn="l" rtl="0"/>
            <a:r>
              <a:rPr lang="en-US" sz="2000" dirty="0" smtClean="0">
                <a:latin typeface="Verdana" pitchFamily="34" charset="0"/>
              </a:rPr>
              <a:t>	</a:t>
            </a:r>
            <a:r>
              <a:rPr lang="en-US" sz="2000" dirty="0" err="1" smtClean="0">
                <a:latin typeface="Verdana" pitchFamily="34" charset="0"/>
              </a:rPr>
              <a:t>Assaf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</a:rPr>
              <a:t>Schuster, </a:t>
            </a:r>
            <a:r>
              <a:rPr lang="en-US" sz="2000" dirty="0" err="1" smtClean="0">
                <a:latin typeface="Verdana" pitchFamily="34" charset="0"/>
              </a:rPr>
              <a:t>Technion</a:t>
            </a:r>
            <a:r>
              <a:rPr lang="en-US" sz="2000" dirty="0" smtClean="0">
                <a:latin typeface="Verdana" pitchFamily="34" charset="0"/>
              </a:rPr>
              <a:t>, Israel</a:t>
            </a:r>
          </a:p>
          <a:p>
            <a:pPr algn="l" rtl="0"/>
            <a:r>
              <a:rPr lang="en-US" sz="2000" dirty="0" smtClean="0">
                <a:latin typeface="Verdana" pitchFamily="34" charset="0"/>
              </a:rPr>
              <a:t>	</a:t>
            </a:r>
            <a:r>
              <a:rPr lang="en-US" sz="2000" dirty="0" err="1" smtClean="0"/>
              <a:t>Izchak</a:t>
            </a:r>
            <a:r>
              <a:rPr lang="en-US" sz="2000" dirty="0" smtClean="0"/>
              <a:t> (</a:t>
            </a:r>
            <a:r>
              <a:rPr lang="en-US" sz="2000" dirty="0" err="1" smtClean="0"/>
              <a:t>Tsachi</a:t>
            </a:r>
            <a:r>
              <a:rPr lang="en-US" sz="2000" dirty="0" smtClean="0"/>
              <a:t>) </a:t>
            </a:r>
            <a:r>
              <a:rPr lang="en-US" sz="2000" dirty="0" err="1" smtClean="0"/>
              <a:t>Sharfman</a:t>
            </a:r>
            <a:r>
              <a:rPr lang="en-US" sz="2000" dirty="0" smtClean="0"/>
              <a:t>, </a:t>
            </a:r>
            <a:r>
              <a:rPr lang="en-US" sz="2000" dirty="0" err="1" smtClean="0"/>
              <a:t>Technion</a:t>
            </a:r>
            <a:r>
              <a:rPr lang="en-US" sz="2000" dirty="0" smtClean="0"/>
              <a:t>, Israel</a:t>
            </a:r>
            <a:endParaRPr lang="en-US" sz="2000" dirty="0" smtClean="0">
              <a:latin typeface="Verdana" pitchFamily="34" charset="0"/>
            </a:endParaRPr>
          </a:p>
          <a:p>
            <a:pPr algn="l" rtl="0"/>
            <a:r>
              <a:rPr lang="en-US" sz="2000" dirty="0">
                <a:latin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</a:rPr>
              <a:t>	</a:t>
            </a:r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CB29-2913-478C-A0B8-C98EA14118CA}" type="slidenum">
              <a:rPr lang="he-IL"/>
              <a:pPr/>
              <a:t>10</a:t>
            </a:fld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15200" cy="1143000"/>
          </a:xfrm>
        </p:spPr>
        <p:txBody>
          <a:bodyPr/>
          <a:lstStyle/>
          <a:p>
            <a:r>
              <a:rPr lang="en-US" sz="4000" dirty="0"/>
              <a:t>The Bounding Theorem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43200"/>
            <a:ext cx="6248400" cy="3276600"/>
          </a:xfrm>
        </p:spPr>
        <p:txBody>
          <a:bodyPr/>
          <a:lstStyle/>
          <a:p>
            <a:r>
              <a:rPr lang="en-US" sz="2400" dirty="0" smtClean="0"/>
              <a:t>Reference </a:t>
            </a:r>
            <a:r>
              <a:rPr lang="en-US" sz="2400" dirty="0"/>
              <a:t>point </a:t>
            </a:r>
            <a:r>
              <a:rPr lang="en-US" sz="2400" dirty="0" smtClean="0"/>
              <a:t>known </a:t>
            </a:r>
            <a:r>
              <a:rPr lang="en-US" sz="2400" dirty="0"/>
              <a:t>to </a:t>
            </a:r>
            <a:r>
              <a:rPr lang="en-US" sz="2400" dirty="0" smtClean="0"/>
              <a:t>all nodes</a:t>
            </a:r>
            <a:endParaRPr lang="en-US" sz="2400" dirty="0"/>
          </a:p>
          <a:p>
            <a:r>
              <a:rPr lang="en-US" sz="2400" dirty="0"/>
              <a:t>Each node constructs a </a:t>
            </a:r>
            <a:r>
              <a:rPr lang="en-US" sz="2400" dirty="0" smtClean="0"/>
              <a:t>sphere</a:t>
            </a:r>
            <a:endParaRPr lang="en-US" sz="2400" dirty="0"/>
          </a:p>
          <a:p>
            <a:r>
              <a:rPr lang="en-US" sz="2400" b="1" dirty="0">
                <a:solidFill>
                  <a:srgbClr val="FF9900"/>
                </a:solidFill>
              </a:rPr>
              <a:t>Theorem: convex hull is </a:t>
            </a:r>
            <a:r>
              <a:rPr lang="en-US" sz="2400" b="1" dirty="0" smtClean="0">
                <a:solidFill>
                  <a:srgbClr val="FF9900"/>
                </a:solidFill>
              </a:rPr>
              <a:t>contained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9900"/>
                </a:solidFill>
              </a:rPr>
              <a:t>     in the </a:t>
            </a:r>
            <a:r>
              <a:rPr lang="en-US" sz="2400" b="1" dirty="0">
                <a:solidFill>
                  <a:srgbClr val="FF9900"/>
                </a:solidFill>
              </a:rPr>
              <a:t>union of </a:t>
            </a:r>
            <a:r>
              <a:rPr lang="en-US" sz="2400" b="1" dirty="0" smtClean="0">
                <a:solidFill>
                  <a:srgbClr val="FF9900"/>
                </a:solidFill>
              </a:rPr>
              <a:t>spheres</a:t>
            </a:r>
            <a:endParaRPr lang="en-US" sz="2400" b="1" dirty="0">
              <a:solidFill>
                <a:srgbClr val="FF9900"/>
              </a:solidFill>
            </a:endParaRPr>
          </a:p>
          <a:p>
            <a:r>
              <a:rPr lang="en-US" sz="2400" dirty="0">
                <a:solidFill>
                  <a:srgbClr val="FF9900"/>
                </a:solidFill>
              </a:rPr>
              <a:t>The </a:t>
            </a:r>
            <a:r>
              <a:rPr lang="en-US" sz="2400" dirty="0" smtClean="0">
                <a:solidFill>
                  <a:srgbClr val="FF9900"/>
                </a:solidFill>
              </a:rPr>
              <a:t>score </a:t>
            </a:r>
            <a:r>
              <a:rPr lang="en-US" sz="2400" dirty="0">
                <a:solidFill>
                  <a:srgbClr val="FF9900"/>
                </a:solidFill>
              </a:rPr>
              <a:t>of </a:t>
            </a:r>
            <a:r>
              <a:rPr lang="en-US" sz="2400" dirty="0" smtClean="0">
                <a:solidFill>
                  <a:srgbClr val="FF9900"/>
                </a:solidFill>
              </a:rPr>
              <a:t>the global </a:t>
            </a:r>
            <a:r>
              <a:rPr lang="en-US" sz="2400" dirty="0">
                <a:solidFill>
                  <a:srgbClr val="FF9900"/>
                </a:solidFill>
              </a:rPr>
              <a:t>vector is </a:t>
            </a:r>
            <a:endParaRPr lang="en-US" sz="2400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9900"/>
                </a:solidFill>
              </a:rPr>
              <a:t>     bounded by the maximal </a:t>
            </a:r>
            <a:r>
              <a:rPr lang="en-US" sz="2400" dirty="0">
                <a:solidFill>
                  <a:srgbClr val="FF9900"/>
                </a:solidFill>
              </a:rPr>
              <a:t>score </a:t>
            </a:r>
            <a:endParaRPr lang="en-US" sz="2400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9900"/>
                </a:solidFill>
              </a:rPr>
              <a:t>     over all spheres</a:t>
            </a:r>
            <a:endParaRPr lang="en-US" sz="2400" dirty="0">
              <a:solidFill>
                <a:srgbClr val="FF9900"/>
              </a:solidFill>
            </a:endParaRPr>
          </a:p>
          <a:p>
            <a:endParaRPr lang="en-US" sz="2800" dirty="0">
              <a:solidFill>
                <a:srgbClr val="0000FF"/>
              </a:solidFill>
            </a:endParaRPr>
          </a:p>
          <a:p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630788" name="Object 4"/>
          <p:cNvGraphicFramePr>
            <a:graphicFrameLocks noChangeAspect="1"/>
          </p:cNvGraphicFramePr>
          <p:nvPr/>
        </p:nvGraphicFramePr>
        <p:xfrm>
          <a:off x="5561013" y="2743200"/>
          <a:ext cx="3505200" cy="3319463"/>
        </p:xfrm>
        <a:graphic>
          <a:graphicData uri="http://schemas.openxmlformats.org/presentationml/2006/ole">
            <p:oleObj spid="_x0000_s630788" name="Visio" r:id="rId4" imgW="3070860" imgH="2908706" progId="">
              <p:embed/>
            </p:oleObj>
          </a:graphicData>
        </a:graphic>
      </p:graphicFrame>
      <p:graphicFrame>
        <p:nvGraphicFramePr>
          <p:cNvPr id="630789" name="Object 5"/>
          <p:cNvGraphicFramePr>
            <a:graphicFrameLocks noChangeAspect="1"/>
          </p:cNvGraphicFramePr>
          <p:nvPr/>
        </p:nvGraphicFramePr>
        <p:xfrm>
          <a:off x="5562600" y="2743200"/>
          <a:ext cx="3505200" cy="3319463"/>
        </p:xfrm>
        <a:graphic>
          <a:graphicData uri="http://schemas.openxmlformats.org/presentationml/2006/ole">
            <p:oleObj spid="_x0000_s630789" name="Visio" r:id="rId5" imgW="3070860" imgH="2908706" progId="">
              <p:embed/>
            </p:oleObj>
          </a:graphicData>
        </a:graphic>
      </p:graphicFrame>
      <p:graphicFrame>
        <p:nvGraphicFramePr>
          <p:cNvPr id="630790" name="Object 6"/>
          <p:cNvGraphicFramePr>
            <a:graphicFrameLocks noChangeAspect="1"/>
          </p:cNvGraphicFramePr>
          <p:nvPr/>
        </p:nvGraphicFramePr>
        <p:xfrm>
          <a:off x="5562600" y="2743200"/>
          <a:ext cx="3505200" cy="3319463"/>
        </p:xfrm>
        <a:graphic>
          <a:graphicData uri="http://schemas.openxmlformats.org/presentationml/2006/ole">
            <p:oleObj spid="_x0000_s630790" name="Visio" r:id="rId6" imgW="3070860" imgH="2908706" progId="">
              <p:embed/>
            </p:oleObj>
          </a:graphicData>
        </a:graphic>
      </p:graphicFrame>
      <p:graphicFrame>
        <p:nvGraphicFramePr>
          <p:cNvPr id="630791" name="Object 7"/>
          <p:cNvGraphicFramePr>
            <a:graphicFrameLocks noChangeAspect="1"/>
          </p:cNvGraphicFramePr>
          <p:nvPr/>
        </p:nvGraphicFramePr>
        <p:xfrm>
          <a:off x="5562600" y="2743200"/>
          <a:ext cx="3505200" cy="3319463"/>
        </p:xfrm>
        <a:graphic>
          <a:graphicData uri="http://schemas.openxmlformats.org/presentationml/2006/ole">
            <p:oleObj spid="_x0000_s630791" name="Visio" r:id="rId7" imgW="3070860" imgH="2908706" progId="">
              <p:embed/>
            </p:oleObj>
          </a:graphicData>
        </a:graphic>
      </p:graphicFrame>
      <p:graphicFrame>
        <p:nvGraphicFramePr>
          <p:cNvPr id="630792" name="Object 8"/>
          <p:cNvGraphicFramePr>
            <a:graphicFrameLocks noChangeAspect="1"/>
          </p:cNvGraphicFramePr>
          <p:nvPr/>
        </p:nvGraphicFramePr>
        <p:xfrm>
          <a:off x="5562600" y="2743200"/>
          <a:ext cx="3505200" cy="3319463"/>
        </p:xfrm>
        <a:graphic>
          <a:graphicData uri="http://schemas.openxmlformats.org/presentationml/2006/ole">
            <p:oleObj spid="_x0000_s630792" name="Visio" r:id="rId8" imgW="3070860" imgH="2908706" progId="">
              <p:embed/>
            </p:oleObj>
          </a:graphicData>
        </a:graphic>
      </p:graphicFrame>
      <p:graphicFrame>
        <p:nvGraphicFramePr>
          <p:cNvPr id="630793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5562600" y="2776537"/>
          <a:ext cx="3505200" cy="3319463"/>
        </p:xfrm>
        <a:graphic>
          <a:graphicData uri="http://schemas.openxmlformats.org/presentationml/2006/ole">
            <p:oleObj spid="_x0000_s630793" name="Visio" r:id="rId9" imgW="3070860" imgH="2908706" progId="">
              <p:embed/>
            </p:oleObj>
          </a:graphicData>
        </a:graphic>
      </p:graphicFrame>
      <p:sp>
        <p:nvSpPr>
          <p:cNvPr id="630795" name="Rectangle 11"/>
          <p:cNvSpPr>
            <a:spLocks noChangeArrowheads="1"/>
          </p:cNvSpPr>
          <p:nvPr/>
        </p:nvSpPr>
        <p:spPr bwMode="auto">
          <a:xfrm>
            <a:off x="228600" y="9906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/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Sigmod06’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geometric method was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proposed for defining  local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constrains for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 functions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over </a:t>
            </a:r>
            <a:r>
              <a:rPr 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distributed streams:</a:t>
            </a:r>
          </a:p>
        </p:txBody>
      </p:sp>
      <p:sp>
        <p:nvSpPr>
          <p:cNvPr id="630797" name="Text Box 13"/>
          <p:cNvSpPr txBox="1">
            <a:spLocks noChangeArrowheads="1"/>
          </p:cNvSpPr>
          <p:nvPr/>
        </p:nvSpPr>
        <p:spPr bwMode="auto">
          <a:xfrm>
            <a:off x="381000" y="61722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baseline="30000" dirty="0">
                <a:latin typeface="Verdana" pitchFamily="34" charset="0"/>
              </a:rPr>
              <a:t>1 </a:t>
            </a:r>
            <a:r>
              <a:rPr lang="en-US" sz="1400" dirty="0">
                <a:latin typeface="Verdana" pitchFamily="34" charset="0"/>
              </a:rPr>
              <a:t>I. </a:t>
            </a:r>
            <a:r>
              <a:rPr lang="en-US" sz="1400" dirty="0" err="1">
                <a:latin typeface="Verdana" pitchFamily="34" charset="0"/>
              </a:rPr>
              <a:t>Sharfman</a:t>
            </a:r>
            <a:r>
              <a:rPr lang="en-US" sz="1400" dirty="0">
                <a:latin typeface="Verdana" pitchFamily="34" charset="0"/>
              </a:rPr>
              <a:t>, A. Schuster, and D. Keren. </a:t>
            </a:r>
            <a:r>
              <a:rPr lang="en-US" sz="1400" dirty="0">
                <a:latin typeface="Arial"/>
              </a:rPr>
              <a:t>“</a:t>
            </a:r>
            <a:r>
              <a:rPr lang="en-US" sz="1400" dirty="0">
                <a:latin typeface="Verdana" pitchFamily="34" charset="0"/>
              </a:rPr>
              <a:t>A geometric approach to monitoring threshold functions over distributed data streams.</a:t>
            </a:r>
            <a:r>
              <a:rPr lang="en-US" sz="1400" dirty="0">
                <a:latin typeface="Arial"/>
              </a:rPr>
              <a:t>”</a:t>
            </a:r>
            <a:r>
              <a:rPr lang="en-US" sz="1400" dirty="0">
                <a:latin typeface="Verdana" pitchFamily="34" charset="0"/>
              </a:rPr>
              <a:t> In SIGMOD, 2006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F6A8D-557A-4C7C-A229-9696BFC6F5F8}" type="slidenum">
              <a:rPr lang="he-IL"/>
              <a:pPr/>
              <a:t>11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TB (Tentative </a:t>
            </a:r>
            <a:r>
              <a:rPr lang="en-US" sz="4000" dirty="0" smtClean="0"/>
              <a:t>Bound) </a:t>
            </a:r>
            <a:r>
              <a:rPr lang="en-US" sz="4000" dirty="0"/>
              <a:t>Algorithm 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Step 1: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Locally construct </a:t>
            </a:r>
            <a:r>
              <a:rPr lang="en-US" sz="2400" dirty="0"/>
              <a:t>a </a:t>
            </a:r>
            <a:r>
              <a:rPr lang="en-US" sz="2400" dirty="0" smtClean="0"/>
              <a:t>sphere </a:t>
            </a:r>
            <a:r>
              <a:rPr lang="en-US" sz="2400" dirty="0"/>
              <a:t>for each object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9900"/>
                </a:solidFill>
              </a:rPr>
              <a:t>Compute the </a:t>
            </a:r>
            <a:r>
              <a:rPr lang="en-US" sz="2400" dirty="0" smtClean="0">
                <a:solidFill>
                  <a:srgbClr val="FF9900"/>
                </a:solidFill>
              </a:rPr>
              <a:t>maximum </a:t>
            </a:r>
            <a:r>
              <a:rPr lang="en-US" sz="2400" dirty="0">
                <a:solidFill>
                  <a:srgbClr val="FF9900"/>
                </a:solidFill>
              </a:rPr>
              <a:t>value for each </a:t>
            </a:r>
            <a:r>
              <a:rPr lang="en-US" sz="2400" dirty="0" smtClean="0">
                <a:solidFill>
                  <a:srgbClr val="FF9900"/>
                </a:solidFill>
              </a:rPr>
              <a:t>object over the sphere (</a:t>
            </a:r>
            <a:r>
              <a:rPr lang="en-US" sz="2400" i="1" dirty="0" smtClean="0">
                <a:solidFill>
                  <a:srgbClr val="FF9900"/>
                </a:solidFill>
              </a:rPr>
              <a:t>local</a:t>
            </a:r>
            <a:r>
              <a:rPr lang="en-US" sz="2400" dirty="0" smtClean="0">
                <a:solidFill>
                  <a:srgbClr val="FF9900"/>
                </a:solidFill>
              </a:rPr>
              <a:t> constraint)</a:t>
            </a:r>
            <a:endParaRPr lang="en-US" sz="2400" dirty="0">
              <a:solidFill>
                <a:srgbClr val="FF99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Report to coordinator objects whose maximum value </a:t>
            </a:r>
            <a:r>
              <a:rPr lang="en-US" sz="2400" dirty="0" smtClean="0"/>
              <a:t>exceeds </a:t>
            </a:r>
            <a:r>
              <a:rPr lang="en-US" dirty="0" smtClean="0">
                <a:sym typeface="Symbol" pitchFamily="18" charset="2"/>
              </a:rPr>
              <a:t> </a:t>
            </a:r>
            <a:r>
              <a:rPr lang="en-US" sz="2400" dirty="0" smtClean="0">
                <a:sym typeface="Symbol" pitchFamily="18" charset="2"/>
              </a:rPr>
              <a:t>(candidate set)</a:t>
            </a:r>
          </a:p>
          <a:p>
            <a:pPr lvl="1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/>
              <a:t>Step 2: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Collect the data for </a:t>
            </a:r>
            <a:r>
              <a:rPr lang="en-US" sz="2400" dirty="0" smtClean="0"/>
              <a:t>all objects </a:t>
            </a:r>
            <a:r>
              <a:rPr lang="en-US" sz="2400" dirty="0"/>
              <a:t>in </a:t>
            </a:r>
            <a:r>
              <a:rPr lang="en-US" sz="2400" dirty="0" smtClean="0"/>
              <a:t>the candidate </a:t>
            </a:r>
            <a:r>
              <a:rPr lang="en-US" sz="2400" dirty="0"/>
              <a:t>set, and report </a:t>
            </a:r>
            <a:r>
              <a:rPr lang="en-US" sz="2400" dirty="0" smtClean="0"/>
              <a:t>only those </a:t>
            </a:r>
            <a:r>
              <a:rPr lang="en-US" sz="2400" dirty="0"/>
              <a:t>whose global score </a:t>
            </a:r>
            <a:r>
              <a:rPr lang="en-US" sz="2400" dirty="0" smtClean="0"/>
              <a:t>exceeds </a:t>
            </a:r>
            <a:r>
              <a:rPr lang="en-US" dirty="0" smtClean="0">
                <a:sym typeface="Symbol" pitchFamily="18" charset="2"/>
              </a:rPr>
              <a:t>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6B8829-80A2-46B5-A082-8610E1B0DB2F}" type="slidenum">
              <a:rPr lang="he-IL"/>
              <a:pPr/>
              <a:t>12</a:t>
            </a:fld>
            <a:endParaRPr lang="en-US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smtClean="0"/>
              <a:t>previous geometric method cannot be applied to the static distributed databases treated here: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The </a:t>
            </a:r>
            <a:r>
              <a:rPr lang="en-US" sz="2600" dirty="0"/>
              <a:t>maximum score </a:t>
            </a:r>
            <a:r>
              <a:rPr lang="en-US" sz="2600" u="sng" dirty="0">
                <a:solidFill>
                  <a:srgbClr val="FF9900"/>
                </a:solidFill>
              </a:rPr>
              <a:t>was calculated for each object in each </a:t>
            </a:r>
            <a:r>
              <a:rPr lang="en-US" sz="2600" u="sng" dirty="0" smtClean="0">
                <a:solidFill>
                  <a:srgbClr val="FF9900"/>
                </a:solidFill>
              </a:rPr>
              <a:t>node</a:t>
            </a:r>
            <a:endParaRPr lang="en-US" sz="2600" dirty="0" smtClean="0"/>
          </a:p>
          <a:p>
            <a:pPr lvl="1">
              <a:lnSpc>
                <a:spcPct val="90000"/>
              </a:lnSpc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This </a:t>
            </a:r>
            <a:r>
              <a:rPr lang="en-US" sz="2600" dirty="0"/>
              <a:t>computation </a:t>
            </a:r>
            <a:r>
              <a:rPr lang="en-US" sz="2600" dirty="0" smtClean="0"/>
              <a:t>is </a:t>
            </a:r>
            <a:r>
              <a:rPr lang="en-US" sz="2600" u="sng" dirty="0">
                <a:solidFill>
                  <a:srgbClr val="FF9900"/>
                </a:solidFill>
              </a:rPr>
              <a:t>CPU intensive</a:t>
            </a:r>
            <a:r>
              <a:rPr lang="en-US" sz="2600" dirty="0"/>
              <a:t> (finding the maximum score over all the vectors in each </a:t>
            </a:r>
            <a:r>
              <a:rPr lang="en-US" sz="2600" dirty="0" smtClean="0"/>
              <a:t>sphere)</a:t>
            </a:r>
            <a:endParaRPr lang="en-US" sz="2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56928-FCA1-4F53-BA87-CBC386B46CE0}" type="slidenum">
              <a:rPr lang="he-IL"/>
              <a:pPr/>
              <a:t>13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997825" cy="1143000"/>
          </a:xfrm>
        </p:spPr>
        <p:txBody>
          <a:bodyPr/>
          <a:lstStyle/>
          <a:p>
            <a:r>
              <a:rPr lang="en-US" sz="4000"/>
              <a:t>TB </a:t>
            </a:r>
            <a:r>
              <a:rPr lang="en-US" sz="4000" u="sng"/>
              <a:t>Monotonic</a:t>
            </a:r>
            <a:r>
              <a:rPr lang="en-US" sz="4000"/>
              <a:t> Algorithm -  </a:t>
            </a:r>
            <a:br>
              <a:rPr lang="en-US" sz="4000"/>
            </a:br>
            <a:r>
              <a:rPr lang="en-US" sz="4000"/>
              <a:t>Reference Point &amp; TUB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41475"/>
            <a:ext cx="6019800" cy="45307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 dirty="0"/>
              <a:t>Setting a </a:t>
            </a:r>
            <a:r>
              <a:rPr lang="en-US" sz="2400" b="1" dirty="0" smtClean="0"/>
              <a:t>global </a:t>
            </a:r>
            <a:r>
              <a:rPr lang="en-US" sz="2400" dirty="0"/>
              <a:t>reference point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2000" dirty="0"/>
              <a:t>Each node reports a single </a:t>
            </a:r>
            <a:r>
              <a:rPr lang="en-US" sz="2000" i="1" dirty="0"/>
              <a:t>d</a:t>
            </a:r>
            <a:r>
              <a:rPr lang="en-US" sz="2000" dirty="0"/>
              <a:t>-dimensional vector which contains the minimum local value in each </a:t>
            </a:r>
            <a:r>
              <a:rPr lang="en-US" sz="2000" dirty="0" smtClean="0"/>
              <a:t>dimension</a:t>
            </a:r>
            <a:endParaRPr lang="en-US" sz="2000" dirty="0"/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2000" dirty="0"/>
              <a:t>The global reference point </a:t>
            </a:r>
            <a:r>
              <a:rPr lang="en-US" sz="2000" b="1" dirty="0" err="1">
                <a:solidFill>
                  <a:srgbClr val="FF9900"/>
                </a:solidFill>
              </a:rPr>
              <a:t>V</a:t>
            </a:r>
            <a:r>
              <a:rPr lang="en-US" sz="2000" b="1" baseline="-25000" dirty="0" err="1">
                <a:solidFill>
                  <a:srgbClr val="FF9900"/>
                </a:solidFill>
              </a:rPr>
              <a:t>lower</a:t>
            </a:r>
            <a:r>
              <a:rPr lang="en-US" sz="2000" dirty="0"/>
              <a:t> (</a:t>
            </a:r>
            <a:r>
              <a:rPr lang="en-US" sz="2000" b="1" dirty="0" err="1">
                <a:solidFill>
                  <a:srgbClr val="FF9900"/>
                </a:solidFill>
              </a:rPr>
              <a:t>V</a:t>
            </a:r>
            <a:r>
              <a:rPr lang="en-US" sz="2000" b="1" baseline="-25000" dirty="0" err="1">
                <a:solidFill>
                  <a:srgbClr val="FF9900"/>
                </a:solidFill>
              </a:rPr>
              <a:t>upper</a:t>
            </a:r>
            <a:r>
              <a:rPr lang="en-US" sz="2000" dirty="0"/>
              <a:t> ) contains the minimum (maximum) global value in each </a:t>
            </a:r>
            <a:r>
              <a:rPr lang="en-US" sz="2000" dirty="0" smtClean="0"/>
              <a:t>dimension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 b="1" dirty="0" smtClean="0"/>
              <a:t>TUB </a:t>
            </a:r>
            <a:r>
              <a:rPr lang="en-US" sz="2400" b="1" dirty="0"/>
              <a:t>- Tentative </a:t>
            </a:r>
            <a:r>
              <a:rPr lang="en-US" sz="2400" b="1" dirty="0" smtClean="0"/>
              <a:t>Upper </a:t>
            </a:r>
            <a:r>
              <a:rPr lang="en-US" sz="2400" b="1" dirty="0"/>
              <a:t>B</a:t>
            </a:r>
            <a:r>
              <a:rPr lang="en-US" sz="2400" b="1" dirty="0" smtClean="0"/>
              <a:t>ound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i="1" dirty="0" err="1"/>
              <a:t>u</a:t>
            </a:r>
            <a:r>
              <a:rPr lang="en-US" sz="2400" i="1" baseline="-25000" dirty="0" err="1"/>
              <a:t>j,i</a:t>
            </a:r>
            <a:r>
              <a:rPr lang="en-US" sz="2400" i="1" dirty="0"/>
              <a:t>):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2000" dirty="0"/>
              <a:t>The </a:t>
            </a:r>
            <a:r>
              <a:rPr lang="en-US" sz="2000" dirty="0" smtClean="0"/>
              <a:t>local vector </a:t>
            </a:r>
            <a:r>
              <a:rPr lang="en-US" sz="2000" dirty="0"/>
              <a:t>for each object (</a:t>
            </a:r>
            <a:r>
              <a:rPr lang="en-US" sz="2000" dirty="0" err="1"/>
              <a:t>o</a:t>
            </a:r>
            <a:r>
              <a:rPr lang="en-US" sz="2000" baseline="-25000" dirty="0" err="1"/>
              <a:t>j</a:t>
            </a:r>
            <a:r>
              <a:rPr lang="en-US" sz="2000" dirty="0"/>
              <a:t>) in node (p</a:t>
            </a:r>
            <a:r>
              <a:rPr lang="en-US" sz="2000" baseline="-25000" dirty="0"/>
              <a:t>i</a:t>
            </a:r>
            <a:r>
              <a:rPr lang="en-US" sz="2000" dirty="0" smtClean="0"/>
              <a:t>) is used to construct a sphere</a:t>
            </a:r>
            <a:endParaRPr lang="en-US" sz="2000" dirty="0"/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2000" i="1" dirty="0" err="1"/>
              <a:t>u</a:t>
            </a:r>
            <a:r>
              <a:rPr lang="en-US" sz="2000" i="1" baseline="-25000" dirty="0" err="1"/>
              <a:t>j,i</a:t>
            </a:r>
            <a:r>
              <a:rPr lang="en-US" sz="2000" dirty="0"/>
              <a:t> is the </a:t>
            </a:r>
            <a:r>
              <a:rPr lang="en-US" sz="2000" dirty="0" smtClean="0"/>
              <a:t>maximum score in the sphere</a:t>
            </a:r>
            <a:endParaRPr lang="en-US" sz="2000" dirty="0"/>
          </a:p>
          <a:p>
            <a:pPr>
              <a:lnSpc>
                <a:spcPct val="90000"/>
              </a:lnSpc>
              <a:spcBef>
                <a:spcPct val="25000"/>
              </a:spcBef>
            </a:pPr>
            <a:endParaRPr lang="en-US" sz="2400" dirty="0"/>
          </a:p>
        </p:txBody>
      </p:sp>
      <p:pic>
        <p:nvPicPr>
          <p:cNvPr id="433191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2088" y="1600200"/>
            <a:ext cx="22971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194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14800"/>
            <a:ext cx="23225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3C6C38-0F0A-4569-8DE7-01FFEE22E9D6}" type="slidenum">
              <a:rPr lang="he-IL"/>
              <a:pPr/>
              <a:t>14</a:t>
            </a:fld>
            <a:endParaRPr lang="en-US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81163"/>
            <a:ext cx="4724400" cy="4291012"/>
          </a:xfrm>
        </p:spPr>
        <p:txBody>
          <a:bodyPr/>
          <a:lstStyle/>
          <a:p>
            <a:r>
              <a:rPr lang="en-US" sz="2800" dirty="0" smtClean="0">
                <a:solidFill>
                  <a:srgbClr val="FF9900"/>
                </a:solidFill>
              </a:rPr>
              <a:t>Domination Relationship:</a:t>
            </a:r>
            <a:endParaRPr lang="en-US" sz="2800" dirty="0">
              <a:solidFill>
                <a:srgbClr val="FF9900"/>
              </a:solidFill>
            </a:endParaRPr>
          </a:p>
          <a:p>
            <a:r>
              <a:rPr lang="en-US" sz="2800" dirty="0" smtClean="0"/>
              <a:t>     dominates     if </a:t>
            </a:r>
            <a:r>
              <a:rPr lang="en-US" sz="2800" dirty="0"/>
              <a:t>every component of     is not smaller than the corresponding component of  </a:t>
            </a:r>
            <a:r>
              <a:rPr lang="en-US" sz="2800" dirty="0" smtClean="0"/>
              <a:t>  . Denote </a:t>
            </a:r>
            <a:endParaRPr lang="en-US" sz="2800" dirty="0"/>
          </a:p>
          <a:p>
            <a:r>
              <a:rPr lang="en-US" sz="2800" i="1" u="sng" dirty="0" smtClean="0"/>
              <a:t>Monotonic </a:t>
            </a:r>
            <a:r>
              <a:rPr lang="en-US" sz="2800" dirty="0" smtClean="0"/>
              <a:t>  </a:t>
            </a:r>
            <a:r>
              <a:rPr lang="en-US" sz="2800" i="1" dirty="0" smtClean="0"/>
              <a:t>f 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TB </a:t>
            </a:r>
            <a:r>
              <a:rPr lang="en-US" sz="4000" u="sng"/>
              <a:t>Monotonic</a:t>
            </a:r>
            <a:r>
              <a:rPr lang="en-US" sz="4000"/>
              <a:t> Algorithm – </a:t>
            </a:r>
            <a:br>
              <a:rPr lang="en-US" sz="4000"/>
            </a:br>
            <a:r>
              <a:rPr lang="en-US" sz="4000"/>
              <a:t>Minimizing Access Cost</a:t>
            </a:r>
          </a:p>
        </p:txBody>
      </p:sp>
      <p:grpSp>
        <p:nvGrpSpPr>
          <p:cNvPr id="427018" name="Group 10"/>
          <p:cNvGrpSpPr>
            <a:grpSpLocks/>
          </p:cNvGrpSpPr>
          <p:nvPr/>
        </p:nvGrpSpPr>
        <p:grpSpPr bwMode="auto">
          <a:xfrm>
            <a:off x="5334000" y="1676400"/>
            <a:ext cx="3581400" cy="4244975"/>
            <a:chOff x="2919" y="1056"/>
            <a:chExt cx="2544" cy="2770"/>
          </a:xfrm>
        </p:grpSpPr>
        <p:graphicFrame>
          <p:nvGraphicFramePr>
            <p:cNvPr id="427019" name="Object 11"/>
            <p:cNvGraphicFramePr>
              <a:graphicFrameLocks noChangeAspect="1"/>
            </p:cNvGraphicFramePr>
            <p:nvPr/>
          </p:nvGraphicFramePr>
          <p:xfrm>
            <a:off x="3008" y="1056"/>
            <a:ext cx="208" cy="302"/>
          </p:xfrm>
          <a:graphic>
            <a:graphicData uri="http://schemas.openxmlformats.org/presentationml/2006/ole">
              <p:oleObj spid="_x0000_s427019" name="Equation" r:id="rId4" imgW="139680" imgH="203040" progId="Equation.3">
                <p:embed/>
              </p:oleObj>
            </a:graphicData>
          </a:graphic>
        </p:graphicFrame>
        <p:graphicFrame>
          <p:nvGraphicFramePr>
            <p:cNvPr id="427020" name="Object 12"/>
            <p:cNvGraphicFramePr>
              <a:graphicFrameLocks noChangeAspect="1"/>
            </p:cNvGraphicFramePr>
            <p:nvPr/>
          </p:nvGraphicFramePr>
          <p:xfrm>
            <a:off x="2919" y="1058"/>
            <a:ext cx="2544" cy="2768"/>
          </p:xfrm>
          <a:graphic>
            <a:graphicData uri="http://schemas.openxmlformats.org/presentationml/2006/ole">
              <p:oleObj spid="_x0000_s427020" name="תרשים" r:id="rId5" imgW="4114800" imgH="4476902" progId="Excel.Sheet.8">
                <p:embed/>
              </p:oleObj>
            </a:graphicData>
          </a:graphic>
        </p:graphicFrame>
        <p:sp>
          <p:nvSpPr>
            <p:cNvPr id="427021" name="Text Box 13"/>
            <p:cNvSpPr txBox="1">
              <a:spLocks noChangeArrowheads="1"/>
            </p:cNvSpPr>
            <p:nvPr/>
          </p:nvSpPr>
          <p:spPr bwMode="auto">
            <a:xfrm>
              <a:off x="3360" y="1418"/>
              <a:ext cx="14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a</a:t>
              </a:r>
            </a:p>
          </p:txBody>
        </p:sp>
        <p:sp>
          <p:nvSpPr>
            <p:cNvPr id="427022" name="Text Box 14"/>
            <p:cNvSpPr txBox="1">
              <a:spLocks noChangeArrowheads="1"/>
            </p:cNvSpPr>
            <p:nvPr/>
          </p:nvSpPr>
          <p:spPr bwMode="auto">
            <a:xfrm>
              <a:off x="3552" y="1197"/>
              <a:ext cx="14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b</a:t>
              </a:r>
            </a:p>
          </p:txBody>
        </p:sp>
        <p:sp>
          <p:nvSpPr>
            <p:cNvPr id="427023" name="Text Box 15"/>
            <p:cNvSpPr txBox="1">
              <a:spLocks noChangeArrowheads="1"/>
            </p:cNvSpPr>
            <p:nvPr/>
          </p:nvSpPr>
          <p:spPr bwMode="auto">
            <a:xfrm>
              <a:off x="3762" y="2883"/>
              <a:ext cx="14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c</a:t>
              </a:r>
            </a:p>
          </p:txBody>
        </p:sp>
        <p:sp>
          <p:nvSpPr>
            <p:cNvPr id="427024" name="Text Box 16"/>
            <p:cNvSpPr txBox="1">
              <a:spLocks noChangeArrowheads="1"/>
            </p:cNvSpPr>
            <p:nvPr/>
          </p:nvSpPr>
          <p:spPr bwMode="auto">
            <a:xfrm>
              <a:off x="3984" y="1635"/>
              <a:ext cx="14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d</a:t>
              </a:r>
            </a:p>
          </p:txBody>
        </p:sp>
        <p:sp>
          <p:nvSpPr>
            <p:cNvPr id="427025" name="Text Box 17"/>
            <p:cNvSpPr txBox="1">
              <a:spLocks noChangeArrowheads="1"/>
            </p:cNvSpPr>
            <p:nvPr/>
          </p:nvSpPr>
          <p:spPr bwMode="auto">
            <a:xfrm>
              <a:off x="3965" y="2470"/>
              <a:ext cx="14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e</a:t>
              </a:r>
            </a:p>
          </p:txBody>
        </p:sp>
        <p:sp>
          <p:nvSpPr>
            <p:cNvPr id="427026" name="Text Box 18"/>
            <p:cNvSpPr txBox="1">
              <a:spLocks noChangeArrowheads="1"/>
            </p:cNvSpPr>
            <p:nvPr/>
          </p:nvSpPr>
          <p:spPr bwMode="auto">
            <a:xfrm>
              <a:off x="4417" y="2865"/>
              <a:ext cx="14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h</a:t>
              </a:r>
            </a:p>
          </p:txBody>
        </p:sp>
        <p:sp>
          <p:nvSpPr>
            <p:cNvPr id="427027" name="Text Box 19"/>
            <p:cNvSpPr txBox="1">
              <a:spLocks noChangeArrowheads="1"/>
            </p:cNvSpPr>
            <p:nvPr/>
          </p:nvSpPr>
          <p:spPr bwMode="auto">
            <a:xfrm>
              <a:off x="4176" y="2067"/>
              <a:ext cx="14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f</a:t>
              </a:r>
            </a:p>
          </p:txBody>
        </p:sp>
        <p:sp>
          <p:nvSpPr>
            <p:cNvPr id="427028" name="Text Box 20"/>
            <p:cNvSpPr txBox="1">
              <a:spLocks noChangeArrowheads="1"/>
            </p:cNvSpPr>
            <p:nvPr/>
          </p:nvSpPr>
          <p:spPr bwMode="auto">
            <a:xfrm>
              <a:off x="4398" y="1812"/>
              <a:ext cx="14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g</a:t>
              </a:r>
            </a:p>
          </p:txBody>
        </p:sp>
        <p:sp>
          <p:nvSpPr>
            <p:cNvPr id="427029" name="Text Box 21"/>
            <p:cNvSpPr txBox="1">
              <a:spLocks noChangeArrowheads="1"/>
            </p:cNvSpPr>
            <p:nvPr/>
          </p:nvSpPr>
          <p:spPr bwMode="auto">
            <a:xfrm>
              <a:off x="5019" y="3096"/>
              <a:ext cx="14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l</a:t>
              </a:r>
            </a:p>
          </p:txBody>
        </p:sp>
        <p:sp>
          <p:nvSpPr>
            <p:cNvPr id="427030" name="Text Box 22"/>
            <p:cNvSpPr txBox="1">
              <a:spLocks noChangeArrowheads="1"/>
            </p:cNvSpPr>
            <p:nvPr/>
          </p:nvSpPr>
          <p:spPr bwMode="auto">
            <a:xfrm>
              <a:off x="4800" y="1581"/>
              <a:ext cx="14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j</a:t>
              </a:r>
            </a:p>
          </p:txBody>
        </p:sp>
        <p:sp>
          <p:nvSpPr>
            <p:cNvPr id="427031" name="Text Box 23"/>
            <p:cNvSpPr txBox="1">
              <a:spLocks noChangeArrowheads="1"/>
            </p:cNvSpPr>
            <p:nvPr/>
          </p:nvSpPr>
          <p:spPr bwMode="auto">
            <a:xfrm>
              <a:off x="4800" y="2673"/>
              <a:ext cx="14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k</a:t>
              </a:r>
            </a:p>
          </p:txBody>
        </p:sp>
        <p:sp>
          <p:nvSpPr>
            <p:cNvPr id="427032" name="Text Box 24"/>
            <p:cNvSpPr txBox="1">
              <a:spLocks noChangeArrowheads="1"/>
            </p:cNvSpPr>
            <p:nvPr/>
          </p:nvSpPr>
          <p:spPr bwMode="auto">
            <a:xfrm>
              <a:off x="4608" y="2055"/>
              <a:ext cx="14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i</a:t>
              </a:r>
            </a:p>
          </p:txBody>
        </p:sp>
        <p:sp>
          <p:nvSpPr>
            <p:cNvPr id="427033" name="Rectangle 25"/>
            <p:cNvSpPr>
              <a:spLocks noChangeArrowheads="1"/>
            </p:cNvSpPr>
            <p:nvPr/>
          </p:nvSpPr>
          <p:spPr bwMode="auto">
            <a:xfrm>
              <a:off x="3216" y="1449"/>
              <a:ext cx="432" cy="2064"/>
            </a:xfrm>
            <a:prstGeom prst="rect">
              <a:avLst/>
            </a:prstGeom>
            <a:gradFill rotWithShape="1">
              <a:gsLst>
                <a:gs pos="0">
                  <a:srgbClr val="DDDDDD">
                    <a:alpha val="60001"/>
                  </a:srgbClr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27034" name="Rectangle 26"/>
            <p:cNvSpPr>
              <a:spLocks noChangeArrowheads="1"/>
            </p:cNvSpPr>
            <p:nvPr/>
          </p:nvSpPr>
          <p:spPr bwMode="auto">
            <a:xfrm>
              <a:off x="3216" y="2064"/>
              <a:ext cx="1248" cy="1458"/>
            </a:xfrm>
            <a:prstGeom prst="rect">
              <a:avLst/>
            </a:prstGeom>
            <a:gradFill rotWithShape="1">
              <a:gsLst>
                <a:gs pos="0">
                  <a:srgbClr val="B2B2B2">
                    <a:gamma/>
                    <a:shade val="46275"/>
                    <a:invGamma/>
                  </a:srgbClr>
                </a:gs>
                <a:gs pos="100000">
                  <a:srgbClr val="B2B2B2">
                    <a:alpha val="39999"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27035" name="Rectangle 27"/>
            <p:cNvSpPr>
              <a:spLocks noChangeArrowheads="1"/>
            </p:cNvSpPr>
            <p:nvPr/>
          </p:nvSpPr>
          <p:spPr bwMode="auto">
            <a:xfrm>
              <a:off x="3216" y="2889"/>
              <a:ext cx="1680" cy="624"/>
            </a:xfrm>
            <a:prstGeom prst="rect">
              <a:avLst/>
            </a:prstGeom>
            <a:gradFill rotWithShape="1">
              <a:gsLst>
                <a:gs pos="0">
                  <a:srgbClr val="808080">
                    <a:alpha val="30000"/>
                  </a:srgbClr>
                </a:gs>
                <a:gs pos="100000">
                  <a:srgbClr val="808080">
                    <a:gamma/>
                    <a:tint val="63922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427037" name="Text Box 29"/>
          <p:cNvSpPr txBox="1">
            <a:spLocks noChangeArrowheads="1"/>
          </p:cNvSpPr>
          <p:nvPr/>
        </p:nvSpPr>
        <p:spPr bwMode="auto">
          <a:xfrm>
            <a:off x="5181600" y="59436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40000"/>
              </a:spcBef>
            </a:pPr>
            <a:r>
              <a:rPr lang="en-US" sz="2400" i="1" dirty="0" smtClean="0">
                <a:latin typeface="Garamond" pitchFamily="18" charset="0"/>
              </a:rPr>
              <a:t>b</a:t>
            </a:r>
            <a:r>
              <a:rPr lang="en-US" sz="2400" dirty="0" smtClean="0">
                <a:latin typeface="Garamond" pitchFamily="18" charset="0"/>
              </a:rPr>
              <a:t>  </a:t>
            </a:r>
            <a:r>
              <a:rPr lang="en-US" sz="2400" dirty="0">
                <a:latin typeface="Garamond" pitchFamily="18" charset="0"/>
              </a:rPr>
              <a:t>dominates </a:t>
            </a:r>
            <a:r>
              <a:rPr lang="en-US" sz="2400" i="1" dirty="0">
                <a:latin typeface="Garamond" pitchFamily="18" charset="0"/>
              </a:rPr>
              <a:t>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i="1" dirty="0">
                <a:latin typeface="Garamond" pitchFamily="18" charset="0"/>
              </a:rPr>
              <a:t>,  g</a:t>
            </a:r>
            <a:r>
              <a:rPr lang="en-US" sz="2400" dirty="0">
                <a:latin typeface="Garamond" pitchFamily="18" charset="0"/>
              </a:rPr>
              <a:t>  dominates </a:t>
            </a:r>
            <a:r>
              <a:rPr lang="en-US" sz="2400" i="1" dirty="0" err="1" smtClean="0">
                <a:latin typeface="Garamond" pitchFamily="18" charset="0"/>
              </a:rPr>
              <a:t>c,e,f,h</a:t>
            </a:r>
            <a:endParaRPr lang="en-US" sz="2400" dirty="0">
              <a:latin typeface="Garamond" pitchFamily="18" charset="0"/>
            </a:endParaRPr>
          </a:p>
        </p:txBody>
      </p:sp>
      <p:grpSp>
        <p:nvGrpSpPr>
          <p:cNvPr id="427047" name="Group 39"/>
          <p:cNvGrpSpPr>
            <a:grpSpLocks/>
          </p:cNvGrpSpPr>
          <p:nvPr/>
        </p:nvGrpSpPr>
        <p:grpSpPr bwMode="auto">
          <a:xfrm>
            <a:off x="806450" y="4260850"/>
            <a:ext cx="0" cy="0"/>
            <a:chOff x="621" y="1488"/>
            <a:chExt cx="2485" cy="1876"/>
          </a:xfrm>
        </p:grpSpPr>
        <p:grpSp>
          <p:nvGrpSpPr>
            <p:cNvPr id="427038" name="Group 30"/>
            <p:cNvGrpSpPr>
              <a:grpSpLocks/>
            </p:cNvGrpSpPr>
            <p:nvPr/>
          </p:nvGrpSpPr>
          <p:grpSpPr bwMode="auto">
            <a:xfrm>
              <a:off x="621" y="2713"/>
              <a:ext cx="0" cy="0"/>
              <a:chOff x="864" y="1893"/>
              <a:chExt cx="2233" cy="2095"/>
            </a:xfrm>
          </p:grpSpPr>
          <p:graphicFrame>
            <p:nvGraphicFramePr>
              <p:cNvPr id="427012" name="Object 4"/>
              <p:cNvGraphicFramePr>
                <a:graphicFrameLocks noChangeAspect="1"/>
              </p:cNvGraphicFramePr>
              <p:nvPr/>
            </p:nvGraphicFramePr>
            <p:xfrm>
              <a:off x="942" y="2958"/>
              <a:ext cx="163" cy="233"/>
            </p:xfrm>
            <a:graphic>
              <a:graphicData uri="http://schemas.openxmlformats.org/presentationml/2006/ole">
                <p:oleObj spid="_x0000_s427012" name="Equation" r:id="rId6" imgW="126720" imgH="177480" progId="Equation.3">
                  <p:embed/>
                </p:oleObj>
              </a:graphicData>
            </a:graphic>
          </p:graphicFrame>
          <p:graphicFrame>
            <p:nvGraphicFramePr>
              <p:cNvPr id="427013" name="Object 5"/>
              <p:cNvGraphicFramePr>
                <a:graphicFrameLocks noChangeAspect="1"/>
              </p:cNvGraphicFramePr>
              <p:nvPr/>
            </p:nvGraphicFramePr>
            <p:xfrm>
              <a:off x="1989" y="2688"/>
              <a:ext cx="208" cy="302"/>
            </p:xfrm>
            <a:graphic>
              <a:graphicData uri="http://schemas.openxmlformats.org/presentationml/2006/ole">
                <p:oleObj spid="_x0000_s427013" name="Equation" r:id="rId7" imgW="139680" imgH="203040" progId="Equation.3">
                  <p:embed/>
                </p:oleObj>
              </a:graphicData>
            </a:graphic>
          </p:graphicFrame>
          <p:graphicFrame>
            <p:nvGraphicFramePr>
              <p:cNvPr id="427014" name="Object 6"/>
              <p:cNvGraphicFramePr>
                <a:graphicFrameLocks noChangeAspect="1"/>
              </p:cNvGraphicFramePr>
              <p:nvPr/>
            </p:nvGraphicFramePr>
            <p:xfrm>
              <a:off x="1815" y="1893"/>
              <a:ext cx="189" cy="264"/>
            </p:xfrm>
            <a:graphic>
              <a:graphicData uri="http://schemas.openxmlformats.org/presentationml/2006/ole">
                <p:oleObj spid="_x0000_s427014" name="Equation" r:id="rId8" imgW="126720" imgH="177480" progId="Equation.3">
                  <p:embed/>
                </p:oleObj>
              </a:graphicData>
            </a:graphic>
          </p:graphicFrame>
          <p:graphicFrame>
            <p:nvGraphicFramePr>
              <p:cNvPr id="427015" name="Object 7"/>
              <p:cNvGraphicFramePr>
                <a:graphicFrameLocks noChangeAspect="1"/>
              </p:cNvGraphicFramePr>
              <p:nvPr/>
            </p:nvGraphicFramePr>
            <p:xfrm>
              <a:off x="2688" y="2103"/>
              <a:ext cx="189" cy="264"/>
            </p:xfrm>
            <a:graphic>
              <a:graphicData uri="http://schemas.openxmlformats.org/presentationml/2006/ole">
                <p:oleObj spid="_x0000_s427015" name="Equation" r:id="rId9" imgW="126720" imgH="177480" progId="Equation.3">
                  <p:embed/>
                </p:oleObj>
              </a:graphicData>
            </a:graphic>
          </p:graphicFrame>
          <p:graphicFrame>
            <p:nvGraphicFramePr>
              <p:cNvPr id="427016" name="Object 8"/>
              <p:cNvGraphicFramePr>
                <a:graphicFrameLocks noChangeAspect="1"/>
              </p:cNvGraphicFramePr>
              <p:nvPr/>
            </p:nvGraphicFramePr>
            <p:xfrm>
              <a:off x="2889" y="1893"/>
              <a:ext cx="208" cy="302"/>
            </p:xfrm>
            <a:graphic>
              <a:graphicData uri="http://schemas.openxmlformats.org/presentationml/2006/ole">
                <p:oleObj spid="_x0000_s427016" name="Equation" r:id="rId10" imgW="139680" imgH="203040" progId="Equation.3">
                  <p:embed/>
                </p:oleObj>
              </a:graphicData>
            </a:graphic>
          </p:graphicFrame>
          <p:graphicFrame>
            <p:nvGraphicFramePr>
              <p:cNvPr id="427017" name="Object 9"/>
              <p:cNvGraphicFramePr>
                <a:graphicFrameLocks noChangeAspect="1"/>
              </p:cNvGraphicFramePr>
              <p:nvPr/>
            </p:nvGraphicFramePr>
            <p:xfrm>
              <a:off x="864" y="3696"/>
              <a:ext cx="960" cy="292"/>
            </p:xfrm>
            <a:graphic>
              <a:graphicData uri="http://schemas.openxmlformats.org/presentationml/2006/ole">
                <p:oleObj spid="_x0000_s427017" name="Equation" r:id="rId11" imgW="799920" imgH="203040" progId="Equation.3">
                  <p:embed/>
                </p:oleObj>
              </a:graphicData>
            </a:graphic>
          </p:graphicFrame>
          <p:graphicFrame>
            <p:nvGraphicFramePr>
              <p:cNvPr id="427036" name="Object 28"/>
              <p:cNvGraphicFramePr>
                <a:graphicFrameLocks noChangeAspect="1"/>
              </p:cNvGraphicFramePr>
              <p:nvPr/>
            </p:nvGraphicFramePr>
            <p:xfrm>
              <a:off x="2031" y="2946"/>
              <a:ext cx="208" cy="302"/>
            </p:xfrm>
            <a:graphic>
              <a:graphicData uri="http://schemas.openxmlformats.org/presentationml/2006/ole">
                <p:oleObj spid="_x0000_s427036" name="משוואה" r:id="rId12" imgW="139680" imgH="203040" progId="Equation.3">
                  <p:embed/>
                </p:oleObj>
              </a:graphicData>
            </a:graphic>
          </p:graphicFrame>
        </p:grpSp>
        <p:graphicFrame>
          <p:nvGraphicFramePr>
            <p:cNvPr id="427040" name="Object 32"/>
            <p:cNvGraphicFramePr>
              <a:graphicFrameLocks noChangeAspect="1"/>
            </p:cNvGraphicFramePr>
            <p:nvPr/>
          </p:nvGraphicFramePr>
          <p:xfrm>
            <a:off x="969" y="2562"/>
            <a:ext cx="163" cy="233"/>
          </p:xfrm>
          <a:graphic>
            <a:graphicData uri="http://schemas.openxmlformats.org/presentationml/2006/ole">
              <p:oleObj spid="_x0000_s427040" name="Equation" r:id="rId13" imgW="126720" imgH="177480" progId="Equation.3">
                <p:embed/>
              </p:oleObj>
            </a:graphicData>
          </a:graphic>
        </p:graphicFrame>
        <p:graphicFrame>
          <p:nvGraphicFramePr>
            <p:cNvPr id="427041" name="Object 33"/>
            <p:cNvGraphicFramePr>
              <a:graphicFrameLocks noChangeAspect="1"/>
            </p:cNvGraphicFramePr>
            <p:nvPr/>
          </p:nvGraphicFramePr>
          <p:xfrm>
            <a:off x="978" y="2304"/>
            <a:ext cx="208" cy="302"/>
          </p:xfrm>
          <a:graphic>
            <a:graphicData uri="http://schemas.openxmlformats.org/presentationml/2006/ole">
              <p:oleObj spid="_x0000_s427041" name="Equation" r:id="rId14" imgW="139680" imgH="203040" progId="Equation.3">
                <p:embed/>
              </p:oleObj>
            </a:graphicData>
          </a:graphic>
        </p:graphicFrame>
        <p:graphicFrame>
          <p:nvGraphicFramePr>
            <p:cNvPr id="427042" name="Object 34"/>
            <p:cNvGraphicFramePr>
              <a:graphicFrameLocks noChangeAspect="1"/>
            </p:cNvGraphicFramePr>
            <p:nvPr/>
          </p:nvGraphicFramePr>
          <p:xfrm>
            <a:off x="1824" y="1488"/>
            <a:ext cx="189" cy="264"/>
          </p:xfrm>
          <a:graphic>
            <a:graphicData uri="http://schemas.openxmlformats.org/presentationml/2006/ole">
              <p:oleObj spid="_x0000_s427042" name="Equation" r:id="rId15" imgW="126720" imgH="177480" progId="Equation.3">
                <p:embed/>
              </p:oleObj>
            </a:graphicData>
          </a:graphic>
        </p:graphicFrame>
        <p:graphicFrame>
          <p:nvGraphicFramePr>
            <p:cNvPr id="427043" name="Object 35"/>
            <p:cNvGraphicFramePr>
              <a:graphicFrameLocks noChangeAspect="1"/>
            </p:cNvGraphicFramePr>
            <p:nvPr/>
          </p:nvGraphicFramePr>
          <p:xfrm>
            <a:off x="2697" y="1698"/>
            <a:ext cx="189" cy="264"/>
          </p:xfrm>
          <a:graphic>
            <a:graphicData uri="http://schemas.openxmlformats.org/presentationml/2006/ole">
              <p:oleObj spid="_x0000_s427043" name="Equation" r:id="rId16" imgW="126720" imgH="177480" progId="Equation.3">
                <p:embed/>
              </p:oleObj>
            </a:graphicData>
          </a:graphic>
        </p:graphicFrame>
        <p:graphicFrame>
          <p:nvGraphicFramePr>
            <p:cNvPr id="427044" name="Object 36"/>
            <p:cNvGraphicFramePr>
              <a:graphicFrameLocks noChangeAspect="1"/>
            </p:cNvGraphicFramePr>
            <p:nvPr/>
          </p:nvGraphicFramePr>
          <p:xfrm>
            <a:off x="2898" y="1488"/>
            <a:ext cx="208" cy="302"/>
          </p:xfrm>
          <a:graphic>
            <a:graphicData uri="http://schemas.openxmlformats.org/presentationml/2006/ole">
              <p:oleObj spid="_x0000_s427044" name="Equation" r:id="rId17" imgW="139680" imgH="203040" progId="Equation.3">
                <p:embed/>
              </p:oleObj>
            </a:graphicData>
          </a:graphic>
        </p:graphicFrame>
        <p:graphicFrame>
          <p:nvGraphicFramePr>
            <p:cNvPr id="427045" name="Object 37"/>
            <p:cNvGraphicFramePr>
              <a:graphicFrameLocks noChangeAspect="1"/>
            </p:cNvGraphicFramePr>
            <p:nvPr/>
          </p:nvGraphicFramePr>
          <p:xfrm>
            <a:off x="1296" y="3072"/>
            <a:ext cx="960" cy="292"/>
          </p:xfrm>
          <a:graphic>
            <a:graphicData uri="http://schemas.openxmlformats.org/presentationml/2006/ole">
              <p:oleObj spid="_x0000_s427045" name="Equation" r:id="rId18" imgW="799920" imgH="203040" progId="Equation.3">
                <p:embed/>
              </p:oleObj>
            </a:graphicData>
          </a:graphic>
        </p:graphicFrame>
        <p:graphicFrame>
          <p:nvGraphicFramePr>
            <p:cNvPr id="427046" name="Object 38"/>
            <p:cNvGraphicFramePr>
              <a:graphicFrameLocks noChangeAspect="1"/>
            </p:cNvGraphicFramePr>
            <p:nvPr/>
          </p:nvGraphicFramePr>
          <p:xfrm>
            <a:off x="2040" y="2541"/>
            <a:ext cx="208" cy="302"/>
          </p:xfrm>
          <a:graphic>
            <a:graphicData uri="http://schemas.openxmlformats.org/presentationml/2006/ole">
              <p:oleObj spid="_x0000_s427046" name="משוואה" r:id="rId19" imgW="139680" imgH="203040" progId="Equation.3">
                <p:embed/>
              </p:oleObj>
            </a:graphicData>
          </a:graphic>
        </p:graphicFrame>
      </p:grpSp>
      <p:grpSp>
        <p:nvGrpSpPr>
          <p:cNvPr id="427049" name="Group 41"/>
          <p:cNvGrpSpPr>
            <a:grpSpLocks/>
          </p:cNvGrpSpPr>
          <p:nvPr/>
        </p:nvGrpSpPr>
        <p:grpSpPr bwMode="auto">
          <a:xfrm>
            <a:off x="652463" y="4445000"/>
            <a:ext cx="0" cy="0"/>
            <a:chOff x="864" y="1893"/>
            <a:chExt cx="2233" cy="2095"/>
          </a:xfrm>
        </p:grpSpPr>
        <p:graphicFrame>
          <p:nvGraphicFramePr>
            <p:cNvPr id="427050" name="Object 42"/>
            <p:cNvGraphicFramePr>
              <a:graphicFrameLocks noChangeAspect="1"/>
            </p:cNvGraphicFramePr>
            <p:nvPr/>
          </p:nvGraphicFramePr>
          <p:xfrm>
            <a:off x="942" y="2958"/>
            <a:ext cx="163" cy="233"/>
          </p:xfrm>
          <a:graphic>
            <a:graphicData uri="http://schemas.openxmlformats.org/presentationml/2006/ole">
              <p:oleObj spid="_x0000_s427050" name="Equation" r:id="rId20" imgW="126720" imgH="177480" progId="Equation.3">
                <p:embed/>
              </p:oleObj>
            </a:graphicData>
          </a:graphic>
        </p:graphicFrame>
        <p:graphicFrame>
          <p:nvGraphicFramePr>
            <p:cNvPr id="427051" name="Object 43"/>
            <p:cNvGraphicFramePr>
              <a:graphicFrameLocks noChangeAspect="1"/>
            </p:cNvGraphicFramePr>
            <p:nvPr/>
          </p:nvGraphicFramePr>
          <p:xfrm>
            <a:off x="1989" y="2688"/>
            <a:ext cx="208" cy="302"/>
          </p:xfrm>
          <a:graphic>
            <a:graphicData uri="http://schemas.openxmlformats.org/presentationml/2006/ole">
              <p:oleObj spid="_x0000_s427051" name="Equation" r:id="rId21" imgW="139680" imgH="203040" progId="Equation.3">
                <p:embed/>
              </p:oleObj>
            </a:graphicData>
          </a:graphic>
        </p:graphicFrame>
        <p:graphicFrame>
          <p:nvGraphicFramePr>
            <p:cNvPr id="427052" name="Object 44"/>
            <p:cNvGraphicFramePr>
              <a:graphicFrameLocks noChangeAspect="1"/>
            </p:cNvGraphicFramePr>
            <p:nvPr/>
          </p:nvGraphicFramePr>
          <p:xfrm>
            <a:off x="1815" y="1893"/>
            <a:ext cx="189" cy="264"/>
          </p:xfrm>
          <a:graphic>
            <a:graphicData uri="http://schemas.openxmlformats.org/presentationml/2006/ole">
              <p:oleObj spid="_x0000_s427052" name="Equation" r:id="rId22" imgW="126720" imgH="177480" progId="Equation.3">
                <p:embed/>
              </p:oleObj>
            </a:graphicData>
          </a:graphic>
        </p:graphicFrame>
        <p:graphicFrame>
          <p:nvGraphicFramePr>
            <p:cNvPr id="427053" name="Object 45"/>
            <p:cNvGraphicFramePr>
              <a:graphicFrameLocks noChangeAspect="1"/>
            </p:cNvGraphicFramePr>
            <p:nvPr/>
          </p:nvGraphicFramePr>
          <p:xfrm>
            <a:off x="2688" y="2103"/>
            <a:ext cx="189" cy="264"/>
          </p:xfrm>
          <a:graphic>
            <a:graphicData uri="http://schemas.openxmlformats.org/presentationml/2006/ole">
              <p:oleObj spid="_x0000_s427053" name="Equation" r:id="rId23" imgW="126720" imgH="177480" progId="Equation.3">
                <p:embed/>
              </p:oleObj>
            </a:graphicData>
          </a:graphic>
        </p:graphicFrame>
        <p:graphicFrame>
          <p:nvGraphicFramePr>
            <p:cNvPr id="427054" name="Object 46"/>
            <p:cNvGraphicFramePr>
              <a:graphicFrameLocks noChangeAspect="1"/>
            </p:cNvGraphicFramePr>
            <p:nvPr/>
          </p:nvGraphicFramePr>
          <p:xfrm>
            <a:off x="2889" y="1893"/>
            <a:ext cx="208" cy="302"/>
          </p:xfrm>
          <a:graphic>
            <a:graphicData uri="http://schemas.openxmlformats.org/presentationml/2006/ole">
              <p:oleObj spid="_x0000_s427054" name="Equation" r:id="rId24" imgW="139680" imgH="203040" progId="Equation.3">
                <p:embed/>
              </p:oleObj>
            </a:graphicData>
          </a:graphic>
        </p:graphicFrame>
        <p:graphicFrame>
          <p:nvGraphicFramePr>
            <p:cNvPr id="427055" name="Object 47"/>
            <p:cNvGraphicFramePr>
              <a:graphicFrameLocks noChangeAspect="1"/>
            </p:cNvGraphicFramePr>
            <p:nvPr/>
          </p:nvGraphicFramePr>
          <p:xfrm>
            <a:off x="864" y="3696"/>
            <a:ext cx="960" cy="292"/>
          </p:xfrm>
          <a:graphic>
            <a:graphicData uri="http://schemas.openxmlformats.org/presentationml/2006/ole">
              <p:oleObj spid="_x0000_s427055" name="Equation" r:id="rId25" imgW="799920" imgH="203040" progId="Equation.3">
                <p:embed/>
              </p:oleObj>
            </a:graphicData>
          </a:graphic>
        </p:graphicFrame>
        <p:graphicFrame>
          <p:nvGraphicFramePr>
            <p:cNvPr id="427056" name="Object 48"/>
            <p:cNvGraphicFramePr>
              <a:graphicFrameLocks noChangeAspect="1"/>
            </p:cNvGraphicFramePr>
            <p:nvPr/>
          </p:nvGraphicFramePr>
          <p:xfrm>
            <a:off x="2031" y="2946"/>
            <a:ext cx="208" cy="302"/>
          </p:xfrm>
          <a:graphic>
            <a:graphicData uri="http://schemas.openxmlformats.org/presentationml/2006/ole">
              <p:oleObj spid="_x0000_s427056" name="משוואה" r:id="rId26" imgW="139680" imgH="203040" progId="Equation.3">
                <p:embed/>
              </p:oleObj>
            </a:graphicData>
          </a:graphic>
        </p:graphicFrame>
      </p:grpSp>
      <p:graphicFrame>
        <p:nvGraphicFramePr>
          <p:cNvPr id="427060" name="Object 52"/>
          <p:cNvGraphicFramePr>
            <a:graphicFrameLocks noChangeAspect="1"/>
          </p:cNvGraphicFramePr>
          <p:nvPr/>
        </p:nvGraphicFramePr>
        <p:xfrm>
          <a:off x="3048000" y="2133600"/>
          <a:ext cx="381000" cy="532190"/>
        </p:xfrm>
        <a:graphic>
          <a:graphicData uri="http://schemas.openxmlformats.org/presentationml/2006/ole">
            <p:oleObj spid="_x0000_s427060" name="Equation" r:id="rId27" imgW="126720" imgH="177480" progId="Equation.3">
              <p:embed/>
            </p:oleObj>
          </a:graphicData>
        </a:graphic>
      </p:graphicFrame>
      <p:graphicFrame>
        <p:nvGraphicFramePr>
          <p:cNvPr id="427061" name="Object 53"/>
          <p:cNvGraphicFramePr>
            <a:graphicFrameLocks noChangeAspect="1"/>
          </p:cNvGraphicFramePr>
          <p:nvPr/>
        </p:nvGraphicFramePr>
        <p:xfrm>
          <a:off x="914399" y="2133600"/>
          <a:ext cx="419857" cy="609600"/>
        </p:xfrm>
        <a:graphic>
          <a:graphicData uri="http://schemas.openxmlformats.org/presentationml/2006/ole">
            <p:oleObj spid="_x0000_s427061" name="Equation" r:id="rId28" imgW="139680" imgH="203040" progId="Equation.3">
              <p:embed/>
            </p:oleObj>
          </a:graphicData>
        </a:graphic>
      </p:graphicFrame>
      <p:graphicFrame>
        <p:nvGraphicFramePr>
          <p:cNvPr id="427062" name="Object 54"/>
          <p:cNvGraphicFramePr>
            <a:graphicFrameLocks noChangeAspect="1"/>
          </p:cNvGraphicFramePr>
          <p:nvPr/>
        </p:nvGraphicFramePr>
        <p:xfrm>
          <a:off x="609600" y="5181600"/>
          <a:ext cx="4289257" cy="762000"/>
        </p:xfrm>
        <a:graphic>
          <a:graphicData uri="http://schemas.openxmlformats.org/presentationml/2006/ole">
            <p:oleObj spid="_x0000_s427062" name="Equation" r:id="rId29" imgW="1371600" imgH="203040" progId="Equation.3">
              <p:embed/>
            </p:oleObj>
          </a:graphicData>
        </a:graphic>
      </p:graphicFrame>
      <p:graphicFrame>
        <p:nvGraphicFramePr>
          <p:cNvPr id="427064" name="Object 56"/>
          <p:cNvGraphicFramePr>
            <a:graphicFrameLocks noChangeAspect="1"/>
          </p:cNvGraphicFramePr>
          <p:nvPr/>
        </p:nvGraphicFramePr>
        <p:xfrm>
          <a:off x="1219200" y="3886200"/>
          <a:ext cx="381000" cy="531813"/>
        </p:xfrm>
        <a:graphic>
          <a:graphicData uri="http://schemas.openxmlformats.org/presentationml/2006/ole">
            <p:oleObj spid="_x0000_s427064" name="Equation" r:id="rId30" imgW="126720" imgH="177480" progId="Equation.3">
              <p:embed/>
            </p:oleObj>
          </a:graphicData>
        </a:graphic>
      </p:graphicFrame>
      <p:graphicFrame>
        <p:nvGraphicFramePr>
          <p:cNvPr id="427065" name="Object 57"/>
          <p:cNvGraphicFramePr>
            <a:graphicFrameLocks noChangeAspect="1"/>
          </p:cNvGraphicFramePr>
          <p:nvPr/>
        </p:nvGraphicFramePr>
        <p:xfrm>
          <a:off x="3048000" y="2590800"/>
          <a:ext cx="419100" cy="609600"/>
        </p:xfrm>
        <a:graphic>
          <a:graphicData uri="http://schemas.openxmlformats.org/presentationml/2006/ole">
            <p:oleObj spid="_x0000_s427065" name="Equation" r:id="rId31" imgW="139680" imgH="203040" progId="Equation.3">
              <p:embed/>
            </p:oleObj>
          </a:graphicData>
        </a:graphic>
      </p:graphicFrame>
      <p:graphicFrame>
        <p:nvGraphicFramePr>
          <p:cNvPr id="427066" name="Object 58"/>
          <p:cNvGraphicFramePr>
            <a:graphicFrameLocks noChangeAspect="1"/>
          </p:cNvGraphicFramePr>
          <p:nvPr/>
        </p:nvGraphicFramePr>
        <p:xfrm>
          <a:off x="3124201" y="3875868"/>
          <a:ext cx="1066800" cy="619932"/>
        </p:xfrm>
        <a:graphic>
          <a:graphicData uri="http://schemas.openxmlformats.org/presentationml/2006/ole">
            <p:oleObj spid="_x0000_s427066" name="Equation" r:id="rId32" imgW="419040" imgH="203040" progId="Equation.3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57B310-D79A-494D-81B2-D4CECC02A41B}" type="slidenum">
              <a:rPr lang="he-IL"/>
              <a:pPr/>
              <a:t>15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TB algorithm – </a:t>
            </a:r>
            <a:br>
              <a:rPr lang="en-US" sz="4000"/>
            </a:br>
            <a:r>
              <a:rPr lang="en-US" sz="4000"/>
              <a:t>Minimizing Access Cost (cont.)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81163"/>
            <a:ext cx="8151813" cy="4291012"/>
          </a:xfrm>
        </p:spPr>
        <p:txBody>
          <a:bodyPr/>
          <a:lstStyle/>
          <a:p>
            <a:r>
              <a:rPr lang="en-US" sz="2800" b="1" dirty="0"/>
              <a:t>Theorem: </a:t>
            </a:r>
            <a:r>
              <a:rPr lang="en-US" sz="2800" b="1" dirty="0" smtClean="0"/>
              <a:t>if       dominates        </a:t>
            </a:r>
            <a:r>
              <a:rPr lang="en-US" sz="2800" b="1" dirty="0"/>
              <a:t>, then </a:t>
            </a:r>
            <a:r>
              <a:rPr lang="en-US" sz="2800" b="1" i="1" dirty="0" err="1"/>
              <a:t>u</a:t>
            </a:r>
            <a:r>
              <a:rPr lang="en-US" sz="2800" b="1" i="1" baseline="-25000" dirty="0" err="1"/>
              <a:t>a,i</a:t>
            </a:r>
            <a:r>
              <a:rPr lang="en-US" sz="2800" b="1" dirty="0" err="1">
                <a:sym typeface="Euclid Symbol" pitchFamily="18" charset="2"/>
              </a:rPr>
              <a:t></a:t>
            </a:r>
            <a:r>
              <a:rPr lang="en-US" sz="2800" b="1" i="1" dirty="0" err="1">
                <a:sym typeface="Euclid Symbol" pitchFamily="18" charset="2"/>
              </a:rPr>
              <a:t>u</a:t>
            </a:r>
            <a:r>
              <a:rPr lang="en-US" sz="2800" b="1" i="1" baseline="-25000" dirty="0" err="1">
                <a:sym typeface="Euclid Symbol" pitchFamily="18" charset="2"/>
              </a:rPr>
              <a:t>b,i</a:t>
            </a:r>
            <a:r>
              <a:rPr lang="en-US" sz="2800" i="1" baseline="-25000" dirty="0">
                <a:sym typeface="Euclid Symbol" pitchFamily="18" charset="2"/>
              </a:rPr>
              <a:t> </a:t>
            </a:r>
            <a:r>
              <a:rPr lang="en-US" sz="2800" dirty="0"/>
              <a:t>.</a:t>
            </a:r>
          </a:p>
          <a:p>
            <a:r>
              <a:rPr lang="en-US" sz="2800" dirty="0"/>
              <a:t>Therefore, </a:t>
            </a:r>
            <a:r>
              <a:rPr lang="en-US" sz="2800" dirty="0" smtClean="0"/>
              <a:t>if an </a:t>
            </a:r>
            <a:r>
              <a:rPr lang="en-US" sz="2800" dirty="0"/>
              <a:t>object </a:t>
            </a:r>
            <a:r>
              <a:rPr lang="en-US" sz="2800" dirty="0" smtClean="0"/>
              <a:t> </a:t>
            </a:r>
            <a:r>
              <a:rPr lang="en-US" sz="2800" dirty="0"/>
              <a:t>is dominated by an object </a:t>
            </a:r>
            <a:r>
              <a:rPr lang="en-US" sz="2800" dirty="0" smtClean="0"/>
              <a:t> </a:t>
            </a:r>
            <a:r>
              <a:rPr lang="en-US" sz="2800" dirty="0"/>
              <a:t>whose TUB is below the threshold, </a:t>
            </a:r>
            <a:r>
              <a:rPr lang="en-US" sz="2800" dirty="0" smtClean="0"/>
              <a:t>we </a:t>
            </a:r>
            <a:r>
              <a:rPr lang="en-US" sz="2800" dirty="0"/>
              <a:t>can </a:t>
            </a:r>
            <a:r>
              <a:rPr lang="en-US" sz="2800" dirty="0" smtClean="0"/>
              <a:t>discard the first object  from consideration.</a:t>
            </a:r>
            <a:endParaRPr lang="en-US" sz="2800" dirty="0"/>
          </a:p>
        </p:txBody>
      </p:sp>
      <p:graphicFrame>
        <p:nvGraphicFramePr>
          <p:cNvPr id="42906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867025" y="1681163"/>
          <a:ext cx="561975" cy="557212"/>
        </p:xfrm>
        <a:graphic>
          <a:graphicData uri="http://schemas.openxmlformats.org/presentationml/2006/ole">
            <p:oleObj spid="_x0000_s429061" name="Equation" r:id="rId4" imgW="253800" imgH="241200" progId="Equation.3">
              <p:embed/>
            </p:oleObj>
          </a:graphicData>
        </a:graphic>
      </p:graphicFrame>
      <p:graphicFrame>
        <p:nvGraphicFramePr>
          <p:cNvPr id="429062" name="Object 6"/>
          <p:cNvGraphicFramePr>
            <a:graphicFrameLocks noChangeAspect="1"/>
          </p:cNvGraphicFramePr>
          <p:nvPr/>
        </p:nvGraphicFramePr>
        <p:xfrm>
          <a:off x="5410200" y="1628775"/>
          <a:ext cx="533400" cy="588963"/>
        </p:xfrm>
        <a:graphic>
          <a:graphicData uri="http://schemas.openxmlformats.org/presentationml/2006/ole">
            <p:oleObj spid="_x0000_s429062" name="Equation" r:id="rId5" imgW="241200" imgH="241200" progId="Equation.3">
              <p:embed/>
            </p:oleObj>
          </a:graphicData>
        </a:graphic>
      </p:graphicFrame>
      <p:sp>
        <p:nvSpPr>
          <p:cNvPr id="429082" name="Text Box 26"/>
          <p:cNvSpPr txBox="1">
            <a:spLocks noChangeArrowheads="1"/>
          </p:cNvSpPr>
          <p:nvPr/>
        </p:nvSpPr>
        <p:spPr bwMode="auto">
          <a:xfrm>
            <a:off x="7905750" y="3090863"/>
            <a:ext cx="20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j</a:t>
            </a:r>
          </a:p>
        </p:txBody>
      </p:sp>
      <p:grpSp>
        <p:nvGrpSpPr>
          <p:cNvPr id="429091" name="Group 35"/>
          <p:cNvGrpSpPr>
            <a:grpSpLocks/>
          </p:cNvGrpSpPr>
          <p:nvPr/>
        </p:nvGrpSpPr>
        <p:grpSpPr bwMode="auto">
          <a:xfrm>
            <a:off x="5254625" y="3763963"/>
            <a:ext cx="3279775" cy="2751137"/>
            <a:chOff x="3310" y="2371"/>
            <a:chExt cx="2066" cy="1733"/>
          </a:xfrm>
        </p:grpSpPr>
        <p:graphicFrame>
          <p:nvGraphicFramePr>
            <p:cNvPr id="429072" name="Object 16"/>
            <p:cNvGraphicFramePr>
              <a:graphicFrameLocks noChangeAspect="1"/>
            </p:cNvGraphicFramePr>
            <p:nvPr/>
          </p:nvGraphicFramePr>
          <p:xfrm>
            <a:off x="3310" y="2371"/>
            <a:ext cx="2066" cy="1733"/>
          </p:xfrm>
          <a:graphic>
            <a:graphicData uri="http://schemas.openxmlformats.org/presentationml/2006/ole">
              <p:oleObj spid="_x0000_s429072" name="תרשים" r:id="rId6" imgW="2962351" imgH="2485949" progId="Excel.Sheet.8">
                <p:embed/>
              </p:oleObj>
            </a:graphicData>
          </a:graphic>
        </p:graphicFrame>
        <p:sp>
          <p:nvSpPr>
            <p:cNvPr id="429073" name="Text Box 17"/>
            <p:cNvSpPr txBox="1">
              <a:spLocks noChangeArrowheads="1"/>
            </p:cNvSpPr>
            <p:nvPr/>
          </p:nvSpPr>
          <p:spPr bwMode="auto">
            <a:xfrm>
              <a:off x="3696" y="2832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a</a:t>
              </a:r>
            </a:p>
          </p:txBody>
        </p:sp>
        <p:sp>
          <p:nvSpPr>
            <p:cNvPr id="429074" name="Text Box 18"/>
            <p:cNvSpPr txBox="1">
              <a:spLocks noChangeArrowheads="1"/>
            </p:cNvSpPr>
            <p:nvPr/>
          </p:nvSpPr>
          <p:spPr bwMode="auto">
            <a:xfrm>
              <a:off x="3744" y="2448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b</a:t>
              </a:r>
            </a:p>
          </p:txBody>
        </p:sp>
        <p:sp>
          <p:nvSpPr>
            <p:cNvPr id="429075" name="Text Box 19"/>
            <p:cNvSpPr txBox="1">
              <a:spLocks noChangeArrowheads="1"/>
            </p:cNvSpPr>
            <p:nvPr/>
          </p:nvSpPr>
          <p:spPr bwMode="auto">
            <a:xfrm>
              <a:off x="4060" y="3204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c</a:t>
              </a:r>
            </a:p>
          </p:txBody>
        </p:sp>
        <p:sp>
          <p:nvSpPr>
            <p:cNvPr id="429076" name="Text Box 20"/>
            <p:cNvSpPr txBox="1">
              <a:spLocks noChangeArrowheads="1"/>
            </p:cNvSpPr>
            <p:nvPr/>
          </p:nvSpPr>
          <p:spPr bwMode="auto">
            <a:xfrm>
              <a:off x="4512" y="2784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d</a:t>
              </a:r>
            </a:p>
          </p:txBody>
        </p:sp>
        <p:sp>
          <p:nvSpPr>
            <p:cNvPr id="429077" name="Text Box 21"/>
            <p:cNvSpPr txBox="1">
              <a:spLocks noChangeArrowheads="1"/>
            </p:cNvSpPr>
            <p:nvPr/>
          </p:nvSpPr>
          <p:spPr bwMode="auto">
            <a:xfrm>
              <a:off x="4240" y="2805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e</a:t>
              </a:r>
            </a:p>
          </p:txBody>
        </p:sp>
        <p:sp>
          <p:nvSpPr>
            <p:cNvPr id="429078" name="Text Box 22"/>
            <p:cNvSpPr txBox="1">
              <a:spLocks noChangeArrowheads="1"/>
            </p:cNvSpPr>
            <p:nvPr/>
          </p:nvSpPr>
          <p:spPr bwMode="auto">
            <a:xfrm>
              <a:off x="4464" y="3312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h</a:t>
              </a:r>
            </a:p>
          </p:txBody>
        </p:sp>
        <p:sp>
          <p:nvSpPr>
            <p:cNvPr id="429079" name="Text Box 23"/>
            <p:cNvSpPr txBox="1">
              <a:spLocks noChangeArrowheads="1"/>
            </p:cNvSpPr>
            <p:nvPr/>
          </p:nvSpPr>
          <p:spPr bwMode="auto">
            <a:xfrm>
              <a:off x="3888" y="3456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f</a:t>
              </a:r>
            </a:p>
          </p:txBody>
        </p:sp>
        <p:sp>
          <p:nvSpPr>
            <p:cNvPr id="429080" name="Text Box 24"/>
            <p:cNvSpPr txBox="1">
              <a:spLocks noChangeArrowheads="1"/>
            </p:cNvSpPr>
            <p:nvPr/>
          </p:nvSpPr>
          <p:spPr bwMode="auto">
            <a:xfrm>
              <a:off x="4176" y="3072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g</a:t>
              </a:r>
            </a:p>
          </p:txBody>
        </p:sp>
        <p:sp>
          <p:nvSpPr>
            <p:cNvPr id="429081" name="Text Box 25"/>
            <p:cNvSpPr txBox="1">
              <a:spLocks noChangeArrowheads="1"/>
            </p:cNvSpPr>
            <p:nvPr/>
          </p:nvSpPr>
          <p:spPr bwMode="auto">
            <a:xfrm>
              <a:off x="5040" y="3408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l</a:t>
              </a:r>
            </a:p>
          </p:txBody>
        </p:sp>
        <p:sp>
          <p:nvSpPr>
            <p:cNvPr id="429083" name="Text Box 27"/>
            <p:cNvSpPr txBox="1">
              <a:spLocks noChangeArrowheads="1"/>
            </p:cNvSpPr>
            <p:nvPr/>
          </p:nvSpPr>
          <p:spPr bwMode="auto">
            <a:xfrm>
              <a:off x="4848" y="3168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k</a:t>
              </a:r>
            </a:p>
          </p:txBody>
        </p:sp>
        <p:sp>
          <p:nvSpPr>
            <p:cNvPr id="429084" name="Text Box 28"/>
            <p:cNvSpPr txBox="1">
              <a:spLocks noChangeArrowheads="1"/>
            </p:cNvSpPr>
            <p:nvPr/>
          </p:nvSpPr>
          <p:spPr bwMode="auto">
            <a:xfrm>
              <a:off x="4848" y="2640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Garamond" pitchFamily="18" charset="0"/>
                </a:rPr>
                <a:t>i</a:t>
              </a:r>
            </a:p>
          </p:txBody>
        </p:sp>
        <p:sp>
          <p:nvSpPr>
            <p:cNvPr id="429085" name="Rectangle 29"/>
            <p:cNvSpPr>
              <a:spLocks noChangeArrowheads="1"/>
            </p:cNvSpPr>
            <p:nvPr/>
          </p:nvSpPr>
          <p:spPr bwMode="auto">
            <a:xfrm rot="5400000">
              <a:off x="4248" y="3009"/>
              <a:ext cx="135" cy="1449"/>
            </a:xfrm>
            <a:prstGeom prst="rect">
              <a:avLst/>
            </a:prstGeom>
            <a:gradFill rotWithShape="1">
              <a:gsLst>
                <a:gs pos="0">
                  <a:srgbClr val="DDDDDD">
                    <a:alpha val="60001"/>
                  </a:srgbClr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29086" name="Rectangle 30"/>
            <p:cNvSpPr>
              <a:spLocks noChangeArrowheads="1"/>
            </p:cNvSpPr>
            <p:nvPr/>
          </p:nvSpPr>
          <p:spPr bwMode="auto">
            <a:xfrm>
              <a:off x="3582" y="2640"/>
              <a:ext cx="288" cy="1168"/>
            </a:xfrm>
            <a:prstGeom prst="rect">
              <a:avLst/>
            </a:prstGeom>
            <a:gradFill rotWithShape="1">
              <a:gsLst>
                <a:gs pos="0">
                  <a:srgbClr val="B2B2B2">
                    <a:gamma/>
                    <a:shade val="46275"/>
                    <a:invGamma/>
                  </a:srgbClr>
                </a:gs>
                <a:gs pos="100000">
                  <a:srgbClr val="B2B2B2">
                    <a:alpha val="39999"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29087" name="Rectangle 31"/>
            <p:cNvSpPr>
              <a:spLocks noChangeArrowheads="1"/>
            </p:cNvSpPr>
            <p:nvPr/>
          </p:nvSpPr>
          <p:spPr bwMode="auto">
            <a:xfrm>
              <a:off x="3600" y="2880"/>
              <a:ext cx="1296" cy="912"/>
            </a:xfrm>
            <a:prstGeom prst="rect">
              <a:avLst/>
            </a:prstGeom>
            <a:gradFill rotWithShape="1">
              <a:gsLst>
                <a:gs pos="0">
                  <a:srgbClr val="808080">
                    <a:alpha val="30000"/>
                  </a:srgbClr>
                </a:gs>
                <a:gs pos="100000">
                  <a:srgbClr val="808080">
                    <a:gamma/>
                    <a:tint val="63922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29088" name="Oval 32"/>
            <p:cNvSpPr>
              <a:spLocks noChangeArrowheads="1"/>
            </p:cNvSpPr>
            <p:nvPr/>
          </p:nvSpPr>
          <p:spPr bwMode="auto">
            <a:xfrm>
              <a:off x="4992" y="360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29089" name="Oval 33"/>
            <p:cNvSpPr>
              <a:spLocks noChangeArrowheads="1"/>
            </p:cNvSpPr>
            <p:nvPr/>
          </p:nvSpPr>
          <p:spPr bwMode="auto">
            <a:xfrm>
              <a:off x="4848" y="283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29090" name="Oval 34"/>
            <p:cNvSpPr>
              <a:spLocks noChangeArrowheads="1"/>
            </p:cNvSpPr>
            <p:nvPr/>
          </p:nvSpPr>
          <p:spPr bwMode="auto">
            <a:xfrm>
              <a:off x="3849" y="26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429094" name="Group 38"/>
          <p:cNvGrpSpPr>
            <a:grpSpLocks/>
          </p:cNvGrpSpPr>
          <p:nvPr/>
        </p:nvGrpSpPr>
        <p:grpSpPr bwMode="auto">
          <a:xfrm>
            <a:off x="1295400" y="3748088"/>
            <a:ext cx="2743200" cy="2743200"/>
            <a:chOff x="816" y="2361"/>
            <a:chExt cx="1728" cy="1728"/>
          </a:xfrm>
        </p:grpSpPr>
        <p:graphicFrame>
          <p:nvGraphicFramePr>
            <p:cNvPr id="429060" name="Object 4"/>
            <p:cNvGraphicFramePr>
              <a:graphicFrameLocks noChangeAspect="1"/>
            </p:cNvGraphicFramePr>
            <p:nvPr/>
          </p:nvGraphicFramePr>
          <p:xfrm>
            <a:off x="816" y="2361"/>
            <a:ext cx="1728" cy="1728"/>
          </p:xfrm>
          <a:graphic>
            <a:graphicData uri="http://schemas.openxmlformats.org/presentationml/2006/ole">
              <p:oleObj spid="_x0000_s429060" name="Visio" r:id="rId7" imgW="2557939" imgH="2557939" progId="">
                <p:embed/>
              </p:oleObj>
            </a:graphicData>
          </a:graphic>
        </p:graphicFrame>
        <p:sp>
          <p:nvSpPr>
            <p:cNvPr id="429093" name="Rectangle 37"/>
            <p:cNvSpPr>
              <a:spLocks noChangeArrowheads="1"/>
            </p:cNvSpPr>
            <p:nvPr/>
          </p:nvSpPr>
          <p:spPr bwMode="auto">
            <a:xfrm>
              <a:off x="960" y="3792"/>
              <a:ext cx="19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29068" name="Text Box 12"/>
            <p:cNvSpPr txBox="1">
              <a:spLocks noChangeArrowheads="1"/>
            </p:cNvSpPr>
            <p:nvPr/>
          </p:nvSpPr>
          <p:spPr bwMode="auto">
            <a:xfrm>
              <a:off x="912" y="3792"/>
              <a:ext cx="3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Verdana" pitchFamily="34" charset="0"/>
                </a:rPr>
                <a:t>v</a:t>
              </a:r>
              <a:r>
                <a:rPr lang="en-US" sz="1600" b="1" baseline="-25000">
                  <a:solidFill>
                    <a:srgbClr val="0000FF"/>
                  </a:solidFill>
                  <a:latin typeface="Verdana" pitchFamily="34" charset="0"/>
                </a:rPr>
                <a:t>lower</a:t>
              </a:r>
              <a:endParaRPr lang="en-US" sz="1600" b="1">
                <a:solidFill>
                  <a:srgbClr val="0000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E5EE62-1C9E-45C1-B05D-1B5E41A57DF0}" type="slidenum">
              <a:rPr lang="he-IL"/>
              <a:pPr/>
              <a:t>16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277813"/>
            <a:ext cx="8150225" cy="1143000"/>
          </a:xfrm>
        </p:spPr>
        <p:txBody>
          <a:bodyPr/>
          <a:lstStyle/>
          <a:p>
            <a:r>
              <a:rPr lang="en-US" sz="4000"/>
              <a:t>TB algorithm – </a:t>
            </a:r>
            <a:br>
              <a:rPr lang="en-US" sz="4000"/>
            </a:br>
            <a:r>
              <a:rPr lang="en-US" sz="4000"/>
              <a:t> Minimizing Access Cost (cont.)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7213"/>
            <a:ext cx="8001000" cy="4114800"/>
          </a:xfrm>
        </p:spPr>
        <p:txBody>
          <a:bodyPr/>
          <a:lstStyle/>
          <a:p>
            <a:r>
              <a:rPr lang="en-US" sz="2800" dirty="0"/>
              <a:t>Compute </a:t>
            </a:r>
            <a:r>
              <a:rPr lang="en-US" sz="2800" dirty="0" smtClean="0"/>
              <a:t>skyline</a:t>
            </a:r>
            <a:endParaRPr lang="en-US" sz="2800" dirty="0"/>
          </a:p>
          <a:p>
            <a:r>
              <a:rPr lang="en-US" sz="2800" dirty="0"/>
              <a:t>Compute </a:t>
            </a:r>
            <a:r>
              <a:rPr lang="en-US" sz="2800" dirty="0" smtClean="0"/>
              <a:t>TUB for skyline objects</a:t>
            </a:r>
            <a:endParaRPr lang="en-US" sz="2800" dirty="0"/>
          </a:p>
          <a:p>
            <a:r>
              <a:rPr lang="en-US" sz="2800" dirty="0"/>
              <a:t>If TUB value of an </a:t>
            </a:r>
            <a:r>
              <a:rPr lang="en-US" sz="2800" dirty="0" smtClean="0"/>
              <a:t>object </a:t>
            </a:r>
            <a:r>
              <a:rPr lang="en-US" sz="2800" dirty="0"/>
              <a:t>is greater than </a:t>
            </a:r>
            <a:r>
              <a:rPr lang="en-US" sz="2800" dirty="0">
                <a:sym typeface="Symbol" pitchFamily="18" charset="2"/>
              </a:rPr>
              <a:t>, report </a:t>
            </a:r>
            <a:r>
              <a:rPr lang="en-US" sz="2800" dirty="0" smtClean="0">
                <a:sym typeface="Symbol" pitchFamily="18" charset="2"/>
              </a:rPr>
              <a:t>it and </a:t>
            </a:r>
            <a:r>
              <a:rPr lang="en-US" sz="2800" dirty="0">
                <a:sym typeface="Symbol" pitchFamily="18" charset="2"/>
              </a:rPr>
              <a:t>remove from skyline</a:t>
            </a:r>
            <a:endParaRPr lang="en-US" sz="2800" dirty="0"/>
          </a:p>
          <a:p>
            <a:r>
              <a:rPr lang="en-US" sz="2800" dirty="0"/>
              <a:t>Return </a:t>
            </a:r>
            <a:r>
              <a:rPr lang="en-US" sz="2800" dirty="0" smtClean="0"/>
              <a:t>until </a:t>
            </a:r>
            <a:r>
              <a:rPr lang="en-US" sz="2800" dirty="0"/>
              <a:t>all TUB values of skyline objects are below </a:t>
            </a:r>
            <a:r>
              <a:rPr lang="en-US" dirty="0">
                <a:sym typeface="Symbol" pitchFamily="18" charset="2"/>
              </a:rPr>
              <a:t></a:t>
            </a:r>
            <a:endParaRPr lang="en-US" i="1" baseline="-25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C0BBC-FC4D-4946-A450-1C816A4BBA77}" type="slidenum">
              <a:rPr lang="he-IL"/>
              <a:pPr/>
              <a:t>17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TB algorithm – </a:t>
            </a:r>
            <a:br>
              <a:rPr lang="en-US" sz="4000"/>
            </a:br>
            <a:r>
              <a:rPr lang="en-US" sz="4000"/>
              <a:t>Efficiently computing TUB values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848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Finding </a:t>
            </a:r>
            <a:r>
              <a:rPr lang="en-US" sz="2400" dirty="0" smtClean="0"/>
              <a:t> the TUB </a:t>
            </a:r>
            <a:r>
              <a:rPr lang="en-US" sz="2400" dirty="0"/>
              <a:t>value </a:t>
            </a:r>
            <a:r>
              <a:rPr lang="en-US" sz="2400" dirty="0" smtClean="0"/>
              <a:t>is an </a:t>
            </a:r>
            <a:r>
              <a:rPr lang="en-US" sz="2400" dirty="0"/>
              <a:t>optimization problem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Generally, can have many local minima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 case of a monotonic function, a branch-and-bound algorithm can be </a:t>
            </a:r>
            <a:r>
              <a:rPr lang="en-US" sz="2400" dirty="0" smtClean="0"/>
              <a:t>used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Bound the sphere </a:t>
            </a:r>
            <a:r>
              <a:rPr lang="en-US" sz="2000" dirty="0" smtClean="0"/>
              <a:t>within </a:t>
            </a:r>
            <a:r>
              <a:rPr lang="en-US" sz="2000" dirty="0"/>
              <a:t>a box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Calculate the maximum </a:t>
            </a:r>
            <a:r>
              <a:rPr lang="en-US" sz="2000" dirty="0" smtClean="0"/>
              <a:t>value (trivial)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In case </a:t>
            </a:r>
            <a:r>
              <a:rPr lang="en-US" sz="2000" dirty="0" smtClean="0"/>
              <a:t>it’s above </a:t>
            </a:r>
            <a:r>
              <a:rPr lang="en-US" sz="2000" dirty="0"/>
              <a:t>the </a:t>
            </a:r>
            <a:r>
              <a:rPr lang="en-US" sz="2000" dirty="0" smtClean="0"/>
              <a:t>threshold,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partition the box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algorithm efficiently finds</a:t>
            </a:r>
            <a:br>
              <a:rPr lang="en-US" sz="2400" dirty="0"/>
            </a:br>
            <a:r>
              <a:rPr lang="en-US" sz="2400" dirty="0"/>
              <a:t>objects whose global score is </a:t>
            </a:r>
            <a:br>
              <a:rPr lang="en-US" sz="2400" dirty="0"/>
            </a:br>
            <a:r>
              <a:rPr lang="en-US" sz="2400" dirty="0"/>
              <a:t>below the </a:t>
            </a:r>
            <a:r>
              <a:rPr lang="en-US" sz="2400" dirty="0" smtClean="0"/>
              <a:t>threshold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15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733800"/>
            <a:ext cx="2057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57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724400"/>
            <a:ext cx="209391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B9FE5-68A4-4021-9B4D-DBE75710A3B6}" type="slidenum">
              <a:rPr lang="he-IL"/>
              <a:pPr/>
              <a:t>18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TB algorithm– </a:t>
            </a:r>
            <a:br>
              <a:rPr lang="en-US" sz="4000"/>
            </a:br>
            <a:r>
              <a:rPr lang="en-US" sz="4000" u="sng">
                <a:effectLst/>
              </a:rPr>
              <a:t>Non-Monotonic</a:t>
            </a:r>
            <a:r>
              <a:rPr lang="en-US" sz="4000"/>
              <a:t> Scoring Functions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4888" y="1838325"/>
            <a:ext cx="7604125" cy="4291013"/>
          </a:xfrm>
        </p:spPr>
        <p:txBody>
          <a:bodyPr/>
          <a:lstStyle/>
          <a:p>
            <a:r>
              <a:rPr lang="en-US" sz="2800" dirty="0"/>
              <a:t>The algorithm presented </a:t>
            </a:r>
            <a:r>
              <a:rPr lang="en-US" sz="2800" dirty="0" smtClean="0"/>
              <a:t>so far assumes </a:t>
            </a:r>
            <a:r>
              <a:rPr lang="en-US" sz="2800" dirty="0" err="1" smtClean="0"/>
              <a:t>monotonicity</a:t>
            </a:r>
            <a:endParaRPr lang="en-US" sz="2800" dirty="0"/>
          </a:p>
          <a:p>
            <a:r>
              <a:rPr lang="en-US" sz="2800" dirty="0"/>
              <a:t>Many functions (e.g. chi-square) are </a:t>
            </a:r>
            <a:r>
              <a:rPr lang="en-US" sz="2800" dirty="0" smtClean="0"/>
              <a:t>non-monotonic</a:t>
            </a:r>
            <a:endParaRPr lang="en-US" sz="2800" dirty="0"/>
          </a:p>
          <a:p>
            <a:r>
              <a:rPr lang="en-US" sz="2800" dirty="0"/>
              <a:t>We </a:t>
            </a:r>
            <a:r>
              <a:rPr lang="en-US" sz="2800" dirty="0" smtClean="0"/>
              <a:t>represent </a:t>
            </a:r>
            <a:r>
              <a:rPr lang="en-US" sz="2800" dirty="0"/>
              <a:t>any non-monotonic function as a </a:t>
            </a:r>
            <a:r>
              <a:rPr lang="en-US" sz="2800" b="1" i="1" dirty="0"/>
              <a:t>difference of monotonic functions </a:t>
            </a:r>
            <a:r>
              <a:rPr lang="en-US" sz="2800" b="1" dirty="0"/>
              <a:t>(D.O.M.F):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209800" y="5257800"/>
          <a:ext cx="4953000" cy="773113"/>
        </p:xfrm>
        <a:graphic>
          <a:graphicData uri="http://schemas.openxmlformats.org/presentationml/2006/ole">
            <p:oleObj spid="_x0000_s416772" name="משוואה" r:id="rId3" imgW="1333440" imgH="215640" progId="Equation.3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BE70B-D6C9-48E4-874F-91EFD742AD75}" type="slidenum">
              <a:rPr lang="he-IL"/>
              <a:pPr/>
              <a:t>19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418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9436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In a Nutshell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BA1FE-8CD8-4D6B-9D3C-84D741C2FDE3}" type="slidenum">
              <a:rPr lang="he-IL" smtClean="0"/>
              <a:pPr/>
              <a:t>2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371600"/>
            <a:ext cx="8382000" cy="5029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 horizontally distributed database: many objects, each of them distributed between many nodes.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Given a function 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f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()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which assigns a value to every object – alas, the value depends on the object’s attributes at all nodes.</a:t>
            </a:r>
          </a:p>
          <a:p>
            <a:pPr marL="342900" lvl="0" indent="-342900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Need to find all objects  for which 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()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&gt; </a:t>
            </a:r>
            <a:r>
              <a:rPr lang="en-US" sz="3200" dirty="0" smtClean="0">
                <a:sym typeface="Symbol" pitchFamily="18" charset="2"/>
              </a:rPr>
              <a:t>.</a:t>
            </a:r>
          </a:p>
          <a:p>
            <a:pPr marL="342900" lvl="0" indent="-342900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 smtClean="0">
                <a:sym typeface="Symbol" pitchFamily="18" charset="2"/>
              </a:rPr>
              <a:t>First solve for monotonic </a:t>
            </a:r>
            <a:r>
              <a:rPr lang="en-US" sz="2800" i="1" dirty="0" smtClean="0">
                <a:sym typeface="Symbol" pitchFamily="18" charset="2"/>
              </a:rPr>
              <a:t>f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(), using a geometric bounding theorem. Allows to quickly – and 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locally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 prune many objects.</a:t>
            </a:r>
          </a:p>
          <a:p>
            <a:pPr marL="342900" lvl="0" indent="-342900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Extend to general functions by expressing them as a 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difference of monotonic functions.</a:t>
            </a:r>
            <a:endParaRPr lang="en-US" sz="2800" dirty="0" smtClean="0">
              <a:sym typeface="Symbol" pitchFamily="18" charset="2"/>
            </a:endParaRPr>
          </a:p>
          <a:p>
            <a:pPr marL="342900" lvl="0" indent="-342900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endParaRPr lang="en-US" sz="32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6D304-4E5E-4923-92AC-E4DB11C2AC86}" type="slidenum">
              <a:rPr lang="he-IL"/>
              <a:pPr/>
              <a:t>20</a:t>
            </a:fld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Choose </a:t>
            </a:r>
            <a:r>
              <a:rPr lang="en-US" sz="2800" dirty="0" smtClean="0"/>
              <a:t>a “dividing threshold” </a:t>
            </a:r>
            <a:r>
              <a:rPr lang="en-US" sz="3000" dirty="0" err="1" smtClean="0">
                <a:sym typeface="Symbol" pitchFamily="18" charset="2"/>
              </a:rPr>
              <a:t>t</a:t>
            </a:r>
            <a:r>
              <a:rPr lang="en-US" sz="3000" baseline="-25000" dirty="0" err="1" smtClean="0">
                <a:sym typeface="Symbol" pitchFamily="18" charset="2"/>
              </a:rPr>
              <a:t>div</a:t>
            </a:r>
            <a:endParaRPr lang="en-US" sz="3000" baseline="-25000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ym typeface="Symbol" pitchFamily="18" charset="2"/>
              </a:rPr>
              <a:t>Request from all nodes to report: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Symbol" pitchFamily="18" charset="2"/>
              </a:rPr>
              <a:t>All objects whose TUB (using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)  is </a:t>
            </a:r>
            <a:r>
              <a:rPr lang="en-US" sz="3000" dirty="0" smtClean="0">
                <a:sym typeface="Symbol" pitchFamily="18" charset="2"/>
              </a:rPr>
              <a:t>&gt; </a:t>
            </a:r>
            <a:r>
              <a:rPr lang="en-US" sz="3000" dirty="0" err="1" smtClean="0">
                <a:sym typeface="Symbol" pitchFamily="18" charset="2"/>
              </a:rPr>
              <a:t>t</a:t>
            </a:r>
            <a:r>
              <a:rPr lang="en-US" sz="3000" baseline="-25000" dirty="0" err="1" smtClean="0">
                <a:sym typeface="Symbol" pitchFamily="18" charset="2"/>
              </a:rPr>
              <a:t>div</a:t>
            </a:r>
            <a:endParaRPr lang="en-US" sz="3000" baseline="-25000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sym typeface="Symbol" pitchFamily="18" charset="2"/>
              </a:rPr>
              <a:t>All objects whose TLB (using m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) is </a:t>
            </a:r>
            <a:r>
              <a:rPr lang="en-US" sz="3000" dirty="0" smtClean="0">
                <a:sym typeface="Symbol" pitchFamily="18" charset="2"/>
              </a:rPr>
              <a:t>&lt; </a:t>
            </a:r>
            <a:r>
              <a:rPr lang="en-US" sz="3000" dirty="0" err="1" smtClean="0">
                <a:sym typeface="Symbol" pitchFamily="18" charset="2"/>
              </a:rPr>
              <a:t>t</a:t>
            </a:r>
            <a:r>
              <a:rPr lang="en-US" sz="3000" baseline="-25000" dirty="0" err="1" smtClean="0">
                <a:sym typeface="Symbol" pitchFamily="18" charset="2"/>
              </a:rPr>
              <a:t>div</a:t>
            </a:r>
            <a:r>
              <a:rPr lang="en-US" sz="3000" baseline="-25000" dirty="0" smtClean="0">
                <a:sym typeface="Symbol" pitchFamily="18" charset="2"/>
              </a:rPr>
              <a:t>- </a:t>
            </a:r>
            <a:r>
              <a:rPr lang="en-US" sz="3000" dirty="0">
                <a:sym typeface="Symbol" pitchFamily="18" charset="2"/>
              </a:rPr>
              <a:t></a:t>
            </a:r>
            <a:endParaRPr lang="en-US" sz="3000" baseline="-25000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The </a:t>
            </a:r>
            <a:r>
              <a:rPr lang="en-US" dirty="0">
                <a:sym typeface="Symbol" pitchFamily="18" charset="2"/>
              </a:rPr>
              <a:t>reported objects are the coordinator’s candidate set</a:t>
            </a:r>
          </a:p>
          <a:p>
            <a:pPr>
              <a:lnSpc>
                <a:spcPct val="80000"/>
              </a:lnSpc>
              <a:buNone/>
            </a:pPr>
            <a:r>
              <a:rPr lang="en-US" sz="2800" i="1" dirty="0">
                <a:sym typeface="Symbol" pitchFamily="18" charset="2"/>
              </a:rPr>
              <a:t>			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Step 2 - </a:t>
            </a:r>
            <a:r>
              <a:rPr lang="en-US" sz="2800" dirty="0" smtClean="0"/>
              <a:t>collect all </a:t>
            </a:r>
            <a:r>
              <a:rPr lang="en-US" sz="2800" dirty="0"/>
              <a:t>data for objects in candidate </a:t>
            </a:r>
            <a:r>
              <a:rPr lang="en-US" sz="2800" dirty="0" smtClean="0"/>
              <a:t>set, proceed as before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94A4E-777D-4EA9-ABD2-1623091E6D31}" type="slidenum">
              <a:rPr lang="he-IL"/>
              <a:pPr/>
              <a:t>21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D.O.M.F </a:t>
            </a:r>
            <a:r>
              <a:rPr lang="en-US" dirty="0" smtClean="0"/>
              <a:t>and </a:t>
            </a:r>
            <a:r>
              <a:rPr lang="en-US" i="1" dirty="0"/>
              <a:t>Total Variation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7213"/>
            <a:ext cx="8458201" cy="5030787"/>
          </a:xfrm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sz="2800" u="sng" dirty="0"/>
              <a:t>Definition </a:t>
            </a:r>
            <a:r>
              <a:rPr lang="en-US" sz="2800" u="sng" dirty="0" smtClean="0"/>
              <a:t>1</a:t>
            </a:r>
            <a:r>
              <a:rPr lang="en-US" sz="2800" dirty="0" smtClean="0"/>
              <a:t>. </a:t>
            </a:r>
            <a:r>
              <a:rPr lang="en-US" sz="2800" i="1" dirty="0" smtClean="0"/>
              <a:t>Let </a:t>
            </a:r>
            <a:r>
              <a:rPr lang="en-US" sz="2800" i="1" dirty="0"/>
              <a:t>p </a:t>
            </a:r>
            <a:r>
              <a:rPr lang="en-US" sz="2800" dirty="0"/>
              <a:t>= </a:t>
            </a:r>
            <a:r>
              <a:rPr lang="en-US" sz="2800" i="1" dirty="0"/>
              <a:t>{a</a:t>
            </a:r>
            <a:r>
              <a:rPr lang="en-US" sz="2800" dirty="0"/>
              <a:t>=</a:t>
            </a:r>
            <a:r>
              <a:rPr lang="en-US" sz="2800" i="1" dirty="0"/>
              <a:t>x</a:t>
            </a:r>
            <a:r>
              <a:rPr lang="en-US" sz="2800" baseline="-25000" dirty="0"/>
              <a:t>0</a:t>
            </a:r>
            <a:r>
              <a:rPr lang="en-US" sz="2800" i="1" dirty="0"/>
              <a:t>&lt;x</a:t>
            </a:r>
            <a:r>
              <a:rPr lang="en-US" sz="2800" baseline="-25000" dirty="0"/>
              <a:t>1</a:t>
            </a:r>
            <a:r>
              <a:rPr lang="en-US" sz="2800" i="1" dirty="0"/>
              <a:t>&lt;...&lt;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n</a:t>
            </a:r>
            <a:r>
              <a:rPr lang="en-US" sz="2800" dirty="0"/>
              <a:t>=</a:t>
            </a:r>
            <a:r>
              <a:rPr lang="en-US" sz="2800" i="1" dirty="0"/>
              <a:t>b} be a partition of the interval </a:t>
            </a:r>
            <a:r>
              <a:rPr lang="en-US" sz="2800" dirty="0"/>
              <a:t>[</a:t>
            </a:r>
            <a:r>
              <a:rPr lang="en-US" sz="2800" i="1" dirty="0"/>
              <a:t>a, b</a:t>
            </a:r>
            <a:r>
              <a:rPr lang="en-US" sz="2800" dirty="0"/>
              <a:t>]</a:t>
            </a:r>
            <a:r>
              <a:rPr lang="en-US" sz="2800" i="1" dirty="0"/>
              <a:t>. Let the </a:t>
            </a:r>
            <a:r>
              <a:rPr lang="en-US" sz="2800" b="1" i="1" dirty="0"/>
              <a:t>variation V </a:t>
            </a:r>
            <a:r>
              <a:rPr lang="en-US" sz="2800" b="1" dirty="0"/>
              <a:t>(</a:t>
            </a:r>
            <a:r>
              <a:rPr lang="en-US" sz="2800" b="1" i="1" dirty="0"/>
              <a:t>f, p</a:t>
            </a:r>
            <a:r>
              <a:rPr lang="en-US" sz="2800" b="1" dirty="0"/>
              <a:t>)</a:t>
            </a:r>
            <a:r>
              <a:rPr lang="en-US" sz="2800" dirty="0"/>
              <a:t> </a:t>
            </a:r>
            <a:r>
              <a:rPr lang="en-US" sz="2800" i="1" dirty="0"/>
              <a:t>of the function 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</a:t>
            </a:r>
            <a:r>
              <a:rPr lang="en-US" sz="2800" i="1" dirty="0"/>
              <a:t>over p be defined as: </a:t>
            </a:r>
            <a:endParaRPr lang="en-US" sz="2800" i="1" dirty="0" smtClean="0"/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en-US" sz="2800" i="1" dirty="0"/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sz="2800" i="1" dirty="0"/>
              <a:t>		</a:t>
            </a:r>
            <a:endParaRPr lang="en-US" sz="2800" dirty="0"/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sz="2800" i="1" u="sng" dirty="0"/>
              <a:t>Definition </a:t>
            </a:r>
            <a:r>
              <a:rPr lang="en-US" sz="2800" i="1" u="sng" dirty="0" smtClean="0"/>
              <a:t>2.</a:t>
            </a:r>
            <a:r>
              <a:rPr lang="en-US" sz="2800" i="1" dirty="0" smtClean="0"/>
              <a:t>  Let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a, b</a:t>
            </a:r>
            <a:r>
              <a:rPr lang="en-US" sz="2800" dirty="0"/>
              <a:t>) </a:t>
            </a:r>
            <a:r>
              <a:rPr lang="en-US" sz="2800" i="1" dirty="0"/>
              <a:t>be the set of </a:t>
            </a:r>
            <a:r>
              <a:rPr lang="en-US" sz="2800" i="1" dirty="0" smtClean="0"/>
              <a:t>all partitions </a:t>
            </a:r>
            <a:r>
              <a:rPr lang="en-US" sz="2800" i="1" dirty="0"/>
              <a:t>of the interval </a:t>
            </a:r>
            <a:r>
              <a:rPr lang="en-US" sz="2800" dirty="0"/>
              <a:t>[</a:t>
            </a:r>
            <a:r>
              <a:rPr lang="en-US" sz="2800" i="1" dirty="0" err="1"/>
              <a:t>a,b</a:t>
            </a:r>
            <a:r>
              <a:rPr lang="en-US" sz="2800" dirty="0"/>
              <a:t>]</a:t>
            </a:r>
            <a:r>
              <a:rPr lang="en-US" sz="2800" i="1" dirty="0"/>
              <a:t>. </a:t>
            </a:r>
            <a:r>
              <a:rPr lang="en-US" sz="2800" b="1" i="1" dirty="0"/>
              <a:t>The total variation</a:t>
            </a:r>
            <a:r>
              <a:rPr lang="en-US" sz="2800" i="1" dirty="0"/>
              <a:t> over the interval </a:t>
            </a:r>
            <a:r>
              <a:rPr lang="en-US" sz="2800" dirty="0" smtClean="0"/>
              <a:t> </a:t>
            </a:r>
            <a:r>
              <a:rPr lang="en-US" sz="2800" i="1" dirty="0"/>
              <a:t>is defined as:</a:t>
            </a:r>
            <a:endParaRPr lang="en-US" sz="2800" dirty="0"/>
          </a:p>
        </p:txBody>
      </p:sp>
      <p:graphicFrame>
        <p:nvGraphicFramePr>
          <p:cNvPr id="43622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286000" y="3316287"/>
          <a:ext cx="4782554" cy="722313"/>
        </p:xfrm>
        <a:graphic>
          <a:graphicData uri="http://schemas.openxmlformats.org/presentationml/2006/ole">
            <p:oleObj spid="_x0000_s436228" name="משוואה" r:id="rId3" imgW="1892160" imgH="291960" progId="Equation.3">
              <p:embed/>
            </p:oleObj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2971800" y="5715000"/>
          <a:ext cx="4114800" cy="918858"/>
        </p:xfrm>
        <a:graphic>
          <a:graphicData uri="http://schemas.openxmlformats.org/presentationml/2006/ole">
            <p:oleObj spid="_x0000_s436232" name="משוואה" r:id="rId4" imgW="1536480" imgH="342720" progId="Equation.3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DD7078-07BA-4590-9BA4-FD3793F9331B}" type="slidenum">
              <a:rPr lang="he-IL" smtClean="0"/>
              <a:pPr/>
              <a:t>22</a:t>
            </a:fld>
            <a:endParaRPr lang="en-US"/>
          </a:p>
        </p:txBody>
      </p:sp>
      <p:pic>
        <p:nvPicPr>
          <p:cNvPr id="650243" name="Picture 3" descr="C:\Documents and Settings\dkeren\Desktop\Total_vari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66625"/>
            <a:ext cx="3505200" cy="46213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DFF19-D0A4-4711-844F-9A34ED348E6C}" type="slidenum">
              <a:rPr lang="he-IL"/>
              <a:pPr/>
              <a:t>23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D.O.M.F - Total variation</a:t>
            </a:r>
          </a:p>
        </p:txBody>
      </p:sp>
      <p:pic>
        <p:nvPicPr>
          <p:cNvPr id="4423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800600" cy="2657475"/>
          </a:xfrm>
          <a:prstGeom prst="rect">
            <a:avLst/>
          </a:prstGeom>
          <a:noFill/>
        </p:spPr>
      </p:pic>
      <p:pic>
        <p:nvPicPr>
          <p:cNvPr id="4423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97175"/>
            <a:ext cx="4343400" cy="4060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BB0A4-0BC6-4799-A0F2-62E4BA0391CF}" type="slidenum">
              <a:rPr lang="he-IL"/>
              <a:pPr/>
              <a:t>24</a:t>
            </a:fld>
            <a:endParaRPr lang="en-US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Total Variation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err="1"/>
              <a:t>Univariate</a:t>
            </a:r>
            <a:r>
              <a:rPr lang="en-US" dirty="0"/>
              <a:t> function (well-known):</a:t>
            </a:r>
          </a:p>
          <a:p>
            <a:pPr lvl="1"/>
            <a:r>
              <a:rPr lang="en-US" dirty="0"/>
              <a:t>  </a:t>
            </a:r>
          </a:p>
          <a:p>
            <a:r>
              <a:rPr lang="en-US" dirty="0"/>
              <a:t>Given a differentiable function </a:t>
            </a:r>
            <a:r>
              <a:rPr lang="en-US" i="1" dirty="0"/>
              <a:t>f(</a:t>
            </a:r>
            <a:r>
              <a:rPr lang="en-US" i="1" dirty="0" err="1"/>
              <a:t>x,y</a:t>
            </a:r>
            <a:r>
              <a:rPr lang="en-US" i="1" dirty="0"/>
              <a:t>):</a:t>
            </a:r>
          </a:p>
          <a:p>
            <a:pPr lvl="1"/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</a:p>
          <a:p>
            <a:pPr lvl="1"/>
            <a:r>
              <a:rPr lang="en-US" dirty="0"/>
              <a:t> Dynamic Programming</a:t>
            </a:r>
          </a:p>
          <a:p>
            <a:pPr lvl="1"/>
            <a:endParaRPr lang="en-US" dirty="0"/>
          </a:p>
        </p:txBody>
      </p:sp>
      <p:pic>
        <p:nvPicPr>
          <p:cNvPr id="6389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33194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38986" name="Group 10"/>
          <p:cNvGrpSpPr>
            <a:grpSpLocks/>
          </p:cNvGrpSpPr>
          <p:nvPr/>
        </p:nvGrpSpPr>
        <p:grpSpPr bwMode="auto">
          <a:xfrm>
            <a:off x="1363663" y="2819400"/>
            <a:ext cx="7780337" cy="700088"/>
            <a:chOff x="240" y="2247"/>
            <a:chExt cx="4901" cy="441"/>
          </a:xfrm>
        </p:grpSpPr>
        <p:sp>
          <p:nvSpPr>
            <p:cNvPr id="638985" name="Rectangle 9"/>
            <p:cNvSpPr>
              <a:spLocks noChangeArrowheads="1"/>
            </p:cNvSpPr>
            <p:nvPr/>
          </p:nvSpPr>
          <p:spPr bwMode="auto">
            <a:xfrm>
              <a:off x="240" y="2256"/>
              <a:ext cx="4896" cy="43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pic>
          <p:nvPicPr>
            <p:cNvPr id="63898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256"/>
              <a:ext cx="387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898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8" y="2247"/>
              <a:ext cx="1013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3898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340225"/>
            <a:ext cx="61722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FC631D-03AA-4448-A207-10909F214A42}" type="slidenum">
              <a:rPr lang="he-IL"/>
              <a:pPr/>
              <a:t>25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D.O.M.F - Representation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61325" cy="4530725"/>
          </a:xfrm>
        </p:spPr>
        <p:txBody>
          <a:bodyPr/>
          <a:lstStyle/>
          <a:p>
            <a:r>
              <a:rPr lang="en-US" sz="2800"/>
              <a:t>The definition of</a:t>
            </a:r>
            <a:br>
              <a:rPr lang="en-US" sz="2800"/>
            </a:br>
            <a:r>
              <a:rPr lang="en-US" sz="2800"/>
              <a:t>over the interval [a,b] is as follows:</a:t>
            </a:r>
          </a:p>
        </p:txBody>
      </p:sp>
      <p:graphicFrame>
        <p:nvGraphicFramePr>
          <p:cNvPr id="41779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658938" y="2794000"/>
          <a:ext cx="4887912" cy="1203325"/>
        </p:xfrm>
        <a:graphic>
          <a:graphicData uri="http://schemas.openxmlformats.org/presentationml/2006/ole">
            <p:oleObj spid="_x0000_s417796" name="משוואה" r:id="rId3" imgW="1562040" imgH="393480" progId="Equation.3">
              <p:embed/>
            </p:oleObj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1658938" y="4203700"/>
          <a:ext cx="4887912" cy="1195388"/>
        </p:xfrm>
        <a:graphic>
          <a:graphicData uri="http://schemas.openxmlformats.org/presentationml/2006/ole">
            <p:oleObj spid="_x0000_s417798" name="משוואה" r:id="rId4" imgW="1574640" imgH="393480" progId="Equation.3">
              <p:embed/>
            </p:oleObj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/>
        </p:nvGraphicFramePr>
        <p:xfrm>
          <a:off x="3581400" y="1524001"/>
          <a:ext cx="3769796" cy="609600"/>
        </p:xfrm>
        <a:graphic>
          <a:graphicData uri="http://schemas.openxmlformats.org/presentationml/2006/ole">
            <p:oleObj spid="_x0000_s417800" name="משוואה" r:id="rId5" imgW="1333440" imgH="215640" progId="Equation.3">
              <p:embed/>
            </p:oleObj>
          </a:graphicData>
        </a:graphic>
      </p:graphicFrame>
      <p:sp>
        <p:nvSpPr>
          <p:cNvPr id="417801" name="Rectangle 9"/>
          <p:cNvSpPr>
            <a:spLocks noChangeArrowheads="1"/>
          </p:cNvSpPr>
          <p:nvPr/>
        </p:nvSpPr>
        <p:spPr bwMode="auto">
          <a:xfrm>
            <a:off x="457200" y="57150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en-U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sz="2800" i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sz="2800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 monotonically increasing (for any dimension)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33400" y="381000"/>
            <a:ext cx="8229600" cy="1828800"/>
          </a:xfrm>
        </p:spPr>
        <p:txBody>
          <a:bodyPr/>
          <a:lstStyle/>
          <a:p>
            <a:r>
              <a:rPr lang="en-US" dirty="0" smtClean="0"/>
              <a:t>Can’t do it for some nasty functions…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59137-0FB4-427D-A6F9-5D8F6B4E5431}" type="slidenum">
              <a:rPr lang="he-IL" smtClean="0"/>
              <a:pPr/>
              <a:t>26</a:t>
            </a:fld>
            <a:endParaRPr lang="en-US"/>
          </a:p>
        </p:txBody>
      </p:sp>
      <p:pic>
        <p:nvPicPr>
          <p:cNvPr id="651266" name="Picture 2" descr="C:\Documents and Settings\dkeren\Desktop\xsin1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87249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r>
              <a:rPr lang="en-US" sz="2800" dirty="0" smtClean="0"/>
              <a:t>Algorithms - 	</a:t>
            </a:r>
          </a:p>
          <a:p>
            <a:pPr lvl="1"/>
            <a:r>
              <a:rPr lang="en-US" sz="2400" dirty="0" smtClean="0"/>
              <a:t>Naïve – collects all the distributed data and computes the threshold aggregation query in a central location</a:t>
            </a:r>
            <a:endParaRPr lang="he-IL" sz="2400" dirty="0" smtClean="0"/>
          </a:p>
          <a:p>
            <a:pPr lvl="1"/>
            <a:r>
              <a:rPr lang="en-US" sz="2400" dirty="0" smtClean="0"/>
              <a:t>TB – Tentative Bound algorithm</a:t>
            </a:r>
          </a:p>
          <a:p>
            <a:pPr lvl="1"/>
            <a:r>
              <a:rPr lang="en-US" sz="2400" dirty="0"/>
              <a:t>OPC  </a:t>
            </a:r>
            <a:r>
              <a:rPr lang="en-US" sz="2400" dirty="0" smtClean="0"/>
              <a:t>- An offline Optimal </a:t>
            </a:r>
            <a:r>
              <a:rPr lang="en-US" sz="2400" dirty="0"/>
              <a:t>Constraint </a:t>
            </a:r>
            <a:r>
              <a:rPr lang="en-US" sz="2400" dirty="0" smtClean="0"/>
              <a:t>Algorithm (knows the convex hull of the local vectors)</a:t>
            </a:r>
          </a:p>
          <a:p>
            <a:r>
              <a:rPr lang="en-US" sz="2800" dirty="0" smtClean="0"/>
              <a:t>Data Sets </a:t>
            </a:r>
          </a:p>
          <a:p>
            <a:pPr lvl="1"/>
            <a:r>
              <a:rPr lang="en-US" sz="2400" dirty="0" smtClean="0"/>
              <a:t>Reuters </a:t>
            </a:r>
            <a:r>
              <a:rPr lang="en-US" sz="2400" dirty="0"/>
              <a:t>Corpus </a:t>
            </a:r>
            <a:r>
              <a:rPr lang="en-US" sz="2400" dirty="0" smtClean="0"/>
              <a:t>(RC, RT) </a:t>
            </a:r>
          </a:p>
          <a:p>
            <a:pPr lvl="1"/>
            <a:r>
              <a:rPr lang="en-US" sz="2400" dirty="0" smtClean="0"/>
              <a:t>AOL Query </a:t>
            </a:r>
            <a:r>
              <a:rPr lang="en-US" sz="2400" dirty="0"/>
              <a:t>Log </a:t>
            </a:r>
            <a:r>
              <a:rPr lang="en-US" sz="2400" dirty="0" smtClean="0"/>
              <a:t>(QL) </a:t>
            </a:r>
          </a:p>
          <a:p>
            <a:pPr lvl="1"/>
            <a:r>
              <a:rPr lang="en-US" sz="2400" dirty="0" err="1" smtClean="0"/>
              <a:t>Netix</a:t>
            </a:r>
            <a:r>
              <a:rPr lang="en-US" sz="2400" dirty="0" smtClean="0"/>
              <a:t> </a:t>
            </a:r>
            <a:r>
              <a:rPr lang="en-US" sz="2400" dirty="0"/>
              <a:t>Prize </a:t>
            </a:r>
            <a:r>
              <a:rPr lang="en-US" sz="2400" dirty="0" smtClean="0"/>
              <a:t>dataset  (NX)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FA6563-AB3B-4D7A-8427-6977EB05E59B}" type="slidenum">
              <a:rPr lang="he-IL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C1C39-FB7C-4CD9-9461-EB75755D78F0}" type="slidenum">
              <a:rPr lang="he-IL"/>
              <a:pPr/>
              <a:t>28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1"/>
            <a:ext cx="8534400" cy="2209800"/>
          </a:xfrm>
        </p:spPr>
        <p:txBody>
          <a:bodyPr/>
          <a:lstStyle/>
          <a:p>
            <a:r>
              <a:rPr lang="en-US" sz="4000" dirty="0"/>
              <a:t>Communication cost </a:t>
            </a:r>
            <a:r>
              <a:rPr lang="en-US" sz="4000" dirty="0" smtClean="0"/>
              <a:t>for different </a:t>
            </a:r>
            <a:r>
              <a:rPr lang="en-US" sz="4000" dirty="0"/>
              <a:t>threshold values</a:t>
            </a:r>
          </a:p>
        </p:txBody>
      </p:sp>
      <p:pic>
        <p:nvPicPr>
          <p:cNvPr id="65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624" y="2438400"/>
            <a:ext cx="6026376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27A40-FA2B-4BFA-9B8F-DF9F35068E6E}" type="slidenum">
              <a:rPr lang="he-IL"/>
              <a:pPr/>
              <a:t>29</a:t>
            </a:fld>
            <a:endParaRPr lang="en-US"/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8915400" cy="1524000"/>
          </a:xfrm>
        </p:spPr>
        <p:txBody>
          <a:bodyPr/>
          <a:lstStyle/>
          <a:p>
            <a:r>
              <a:rPr lang="en-US" sz="3600" dirty="0"/>
              <a:t>Communication cost for </a:t>
            </a:r>
            <a:r>
              <a:rPr lang="en-US" sz="3600" dirty="0" smtClean="0"/>
              <a:t>different </a:t>
            </a:r>
            <a:r>
              <a:rPr lang="en-US" sz="3600" dirty="0"/>
              <a:t>numbers of nodes</a:t>
            </a:r>
          </a:p>
        </p:txBody>
      </p:sp>
      <p:pic>
        <p:nvPicPr>
          <p:cNvPr id="65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2579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: Distributed Search Engine</a:t>
            </a:r>
            <a:endParaRPr lang="en-US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server maintains its local statistics</a:t>
            </a:r>
          </a:p>
          <a:p>
            <a:r>
              <a:rPr lang="en-US" dirty="0" smtClean="0"/>
              <a:t>We’d like to know the top-</a:t>
            </a:r>
            <a:r>
              <a:rPr lang="en-US" i="1" dirty="0" smtClean="0"/>
              <a:t>k</a:t>
            </a:r>
            <a:r>
              <a:rPr lang="en-US" dirty="0" smtClean="0"/>
              <a:t> most </a:t>
            </a:r>
            <a:r>
              <a:rPr lang="en-US" i="1" dirty="0" smtClean="0"/>
              <a:t>globally</a:t>
            </a:r>
            <a:r>
              <a:rPr lang="en-US" dirty="0" smtClean="0"/>
              <a:t> correlated word pairs (e.g. : Olympic &amp; China)</a:t>
            </a:r>
            <a:endParaRPr lang="en-US" dirty="0"/>
          </a:p>
        </p:txBody>
      </p:sp>
      <p:sp>
        <p:nvSpPr>
          <p:cNvPr id="100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C32A-F794-4A4E-B031-18C9263309C6}" type="slidenum">
              <a:rPr lang="he-IL" smtClean="0"/>
              <a:pPr/>
              <a:t>3</a:t>
            </a:fld>
            <a:endParaRPr lang="en-US"/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3276600" y="4114800"/>
          <a:ext cx="3194050" cy="2262187"/>
        </p:xfrm>
        <a:graphic>
          <a:graphicData uri="http://schemas.openxmlformats.org/presentationml/2006/ole">
            <p:oleObj spid="_x0000_s402436" name="Visio" r:id="rId3" imgW="4288231" imgH="3036722" progId="">
              <p:embed/>
            </p:oleObj>
          </a:graphicData>
        </a:graphic>
      </p:graphicFrame>
      <p:graphicFrame>
        <p:nvGraphicFramePr>
          <p:cNvPr id="402620" name="Group 188"/>
          <p:cNvGraphicFramePr>
            <a:graphicFrameLocks noGrp="1"/>
          </p:cNvGraphicFramePr>
          <p:nvPr/>
        </p:nvGraphicFramePr>
        <p:xfrm>
          <a:off x="122238" y="5548313"/>
          <a:ext cx="2697162" cy="1071564"/>
        </p:xfrm>
        <a:graphic>
          <a:graphicData uri="http://schemas.openxmlformats.org/drawingml/2006/table">
            <a:tbl>
              <a:tblPr/>
              <a:tblGrid>
                <a:gridCol w="868362"/>
                <a:gridCol w="914400"/>
                <a:gridCol w="914400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Word1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Word2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Count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Olympic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China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640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Soccer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100M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500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Insurance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100M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450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02483" name="Line 51"/>
          <p:cNvSpPr>
            <a:spLocks noChangeShapeType="1"/>
          </p:cNvSpPr>
          <p:nvPr/>
        </p:nvSpPr>
        <p:spPr bwMode="auto">
          <a:xfrm>
            <a:off x="6096000" y="4953000"/>
            <a:ext cx="304800" cy="12192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02529" name="Line 97"/>
          <p:cNvSpPr>
            <a:spLocks noChangeShapeType="1"/>
          </p:cNvSpPr>
          <p:nvPr/>
        </p:nvSpPr>
        <p:spPr bwMode="auto">
          <a:xfrm flipV="1">
            <a:off x="2819400" y="5562600"/>
            <a:ext cx="5334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graphicFrame>
        <p:nvGraphicFramePr>
          <p:cNvPr id="14" name="Group 189"/>
          <p:cNvGraphicFramePr>
            <a:graphicFrameLocks noGrp="1"/>
          </p:cNvGraphicFramePr>
          <p:nvPr/>
        </p:nvGraphicFramePr>
        <p:xfrm>
          <a:off x="6324600" y="5634354"/>
          <a:ext cx="2697162" cy="995046"/>
        </p:xfrm>
        <a:graphic>
          <a:graphicData uri="http://schemas.openxmlformats.org/drawingml/2006/table">
            <a:tbl>
              <a:tblPr/>
              <a:tblGrid>
                <a:gridCol w="868362"/>
                <a:gridCol w="914400"/>
                <a:gridCol w="914400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Word1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Word2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Count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Olympic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China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2900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Swimming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Phelps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1000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100M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Swimming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100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658-76D5-41E6-9085-5E5B8B51AE0A}" type="slidenum">
              <a:rPr lang="he-IL"/>
              <a:pPr/>
              <a:t>30</a:t>
            </a:fld>
            <a:endParaRPr 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Access costs for the TB algorithm</a:t>
            </a:r>
          </a:p>
        </p:txBody>
      </p:sp>
      <p:pic>
        <p:nvPicPr>
          <p:cNvPr id="65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799"/>
            <a:ext cx="7315200" cy="502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296DD5-97A5-4D68-9CAA-8F325C51A971}" type="slidenum">
              <a:rPr lang="he-IL"/>
              <a:pPr/>
              <a:t>31</a:t>
            </a:fld>
            <a:endParaRPr 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0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An </a:t>
            </a:r>
            <a:r>
              <a:rPr lang="en-US" sz="2800" dirty="0"/>
              <a:t>efficient algorithm for performing distributed threshold aggregation queries for </a:t>
            </a:r>
            <a:r>
              <a:rPr lang="en-US" sz="2800" i="1" dirty="0"/>
              <a:t>monotonic</a:t>
            </a:r>
            <a:r>
              <a:rPr lang="en-US" sz="2800" u="sng" dirty="0"/>
              <a:t> </a:t>
            </a:r>
            <a:r>
              <a:rPr lang="en-US" sz="2800" dirty="0" smtClean="0"/>
              <a:t>scoring functions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Minimize communication cost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Access only fraction of the data in each node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Minimize computational cost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dirty="0"/>
              <a:t>novel approach </a:t>
            </a:r>
            <a:r>
              <a:rPr lang="en-US" sz="2800" dirty="0" smtClean="0"/>
              <a:t>for representing </a:t>
            </a:r>
            <a:r>
              <a:rPr lang="en-US" sz="2800" dirty="0"/>
              <a:t>any non-monotonic scoring function as a </a:t>
            </a:r>
            <a:r>
              <a:rPr lang="en-US" sz="2800" i="1" dirty="0"/>
              <a:t>difference of monotonic </a:t>
            </a:r>
            <a:r>
              <a:rPr lang="en-US" sz="2800" i="1" dirty="0" smtClean="0"/>
              <a:t>functions, </a:t>
            </a:r>
            <a:r>
              <a:rPr lang="en-US" sz="2800" dirty="0" smtClean="0"/>
              <a:t>and applying this representation to querying general  functions.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04800" y="990600"/>
            <a:ext cx="8534400" cy="1828800"/>
          </a:xfrm>
        </p:spPr>
        <p:txBody>
          <a:bodyPr/>
          <a:lstStyle/>
          <a:p>
            <a:r>
              <a:rPr lang="en-US" sz="3600" dirty="0" smtClean="0"/>
              <a:t>Research supported by </a:t>
            </a:r>
            <a:r>
              <a:rPr lang="en-US" sz="3600" b="1" dirty="0" smtClean="0"/>
              <a:t>FP7</a:t>
            </a:r>
            <a:r>
              <a:rPr lang="en-US" sz="3600" dirty="0" smtClean="0"/>
              <a:t>-ICT </a:t>
            </a:r>
            <a:r>
              <a:rPr lang="en-US" sz="3600" dirty="0" err="1" smtClean="0"/>
              <a:t>Programme</a:t>
            </a:r>
            <a:r>
              <a:rPr lang="en-US" sz="3600" dirty="0" smtClean="0"/>
              <a:t>, Project “LIFT”,</a:t>
            </a:r>
            <a:br>
              <a:rPr lang="en-US" sz="3600" dirty="0" smtClean="0"/>
            </a:br>
            <a:r>
              <a:rPr lang="en-US" sz="3600" i="1" dirty="0" smtClean="0"/>
              <a:t>Local Inference in Massively Distributed Systems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http://www.lift-eu.org/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59137-0FB4-427D-A6F9-5D8F6B4E5431}" type="slidenum">
              <a:rPr lang="he-IL" smtClean="0"/>
              <a:pPr/>
              <a:t>32</a:t>
            </a:fld>
            <a:endParaRPr lang="en-US"/>
          </a:p>
        </p:txBody>
      </p:sp>
      <p:pic>
        <p:nvPicPr>
          <p:cNvPr id="652290" name="Picture 2" descr="C:\Documents and Settings\dkeren\Desktop\716b3ba0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4660900" cy="3492500"/>
          </a:xfrm>
          <a:prstGeom prst="rect">
            <a:avLst/>
          </a:prstGeom>
          <a:noFill/>
        </p:spPr>
      </p:pic>
      <p:pic>
        <p:nvPicPr>
          <p:cNvPr id="651266" name="Picture 2" descr="C:\Documents and Settings\dkeren\Desktop\VLDB11\FP7-g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1447800" cy="1327150"/>
          </a:xfrm>
          <a:prstGeom prst="rect">
            <a:avLst/>
          </a:prstGeom>
          <a:noFill/>
        </p:spPr>
      </p:pic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23571"/>
            <a:ext cx="1752600" cy="121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C1DFE-E257-4A02-9E97-F69420CB49AD}" type="slidenum">
              <a:rPr lang="he-IL"/>
              <a:pPr/>
              <a:t>4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77813"/>
            <a:ext cx="9296400" cy="1143000"/>
          </a:xfrm>
        </p:spPr>
        <p:txBody>
          <a:bodyPr/>
          <a:lstStyle/>
          <a:p>
            <a:r>
              <a:rPr lang="en-US" sz="3800" dirty="0"/>
              <a:t>Threshold Queries over Distributed </a:t>
            </a:r>
            <a:r>
              <a:rPr lang="en-US" sz="3800" dirty="0" smtClean="0"/>
              <a:t>Data</a:t>
            </a:r>
            <a:endParaRPr lang="en-US" sz="3800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39913"/>
            <a:ext cx="7693025" cy="4560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Data is </a:t>
            </a:r>
            <a:r>
              <a:rPr lang="en-US" sz="2400" dirty="0" smtClean="0"/>
              <a:t>partitioned over </a:t>
            </a:r>
            <a:r>
              <a:rPr lang="en-US" sz="2400" dirty="0"/>
              <a:t>nodes.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Each node </a:t>
            </a:r>
            <a:r>
              <a:rPr lang="en-US" sz="2400" dirty="0" smtClean="0"/>
              <a:t>stores </a:t>
            </a:r>
            <a:r>
              <a:rPr lang="en-US" sz="2400" dirty="0"/>
              <a:t>a </a:t>
            </a:r>
            <a:r>
              <a:rPr lang="en-US" sz="2400" dirty="0" err="1"/>
              <a:t>tuple</a:t>
            </a:r>
            <a:r>
              <a:rPr lang="en-US" sz="2400" dirty="0"/>
              <a:t>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</a:t>
            </a:r>
            <a:r>
              <a:rPr lang="en-US" sz="2400" dirty="0"/>
              <a:t>for each </a:t>
            </a:r>
            <a:r>
              <a:rPr lang="en-US" sz="2400" dirty="0" smtClean="0"/>
              <a:t>object (e.g. object = word pair, attribute </a:t>
            </a:r>
            <a:r>
              <a:rPr lang="en-US" sz="2400" dirty="0" err="1" smtClean="0"/>
              <a:t>tuple</a:t>
            </a:r>
            <a:r>
              <a:rPr lang="en-US" sz="2400" dirty="0" smtClean="0"/>
              <a:t> = contingency table).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/>
              <a:t>An </a:t>
            </a:r>
            <a:r>
              <a:rPr lang="en-US" sz="2400" b="1" dirty="0" smtClean="0"/>
              <a:t>object’s </a:t>
            </a:r>
            <a:r>
              <a:rPr lang="en-US" sz="2400" b="1" dirty="0"/>
              <a:t>score</a:t>
            </a:r>
            <a:r>
              <a:rPr lang="en-US" sz="2400" dirty="0"/>
              <a:t> –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First aggregating the </a:t>
            </a:r>
            <a:r>
              <a:rPr lang="en-US" sz="2400" dirty="0" smtClean="0"/>
              <a:t>attributes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Then </a:t>
            </a:r>
            <a:r>
              <a:rPr lang="en-US" sz="2400" dirty="0"/>
              <a:t>applying an arbitrary scoring function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Threshold query</a:t>
            </a:r>
            <a:r>
              <a:rPr lang="en-US" sz="2400" dirty="0"/>
              <a:t> – </a:t>
            </a:r>
            <a:r>
              <a:rPr lang="en-US" sz="2400" dirty="0" smtClean="0"/>
              <a:t>given </a:t>
            </a:r>
            <a:r>
              <a:rPr lang="en-US" sz="2400" dirty="0"/>
              <a:t>a </a:t>
            </a:r>
            <a:r>
              <a:rPr lang="en-US" sz="2400" dirty="0" smtClean="0"/>
              <a:t>threshold </a:t>
            </a:r>
            <a:r>
              <a:rPr lang="en-US" sz="2800" dirty="0" smtClean="0">
                <a:sym typeface="Symbol" pitchFamily="18" charset="2"/>
              </a:rPr>
              <a:t>,</a:t>
            </a:r>
            <a:r>
              <a:rPr lang="en-US" sz="2400" dirty="0" smtClean="0">
                <a:sym typeface="Symbol" pitchFamily="18" charset="2"/>
              </a:rPr>
              <a:t> our </a:t>
            </a:r>
            <a:r>
              <a:rPr lang="en-US" sz="2400" dirty="0">
                <a:sym typeface="Symbol" pitchFamily="18" charset="2"/>
              </a:rPr>
              <a:t>goal is to report all objects whose global score </a:t>
            </a:r>
            <a:r>
              <a:rPr lang="en-US" sz="2400" dirty="0" smtClean="0">
                <a:sym typeface="Symbol" pitchFamily="18" charset="2"/>
              </a:rPr>
              <a:t>exceeds it</a:t>
            </a:r>
            <a:r>
              <a:rPr lang="en-US" dirty="0" smtClean="0">
                <a:sym typeface="Symbol" pitchFamily="18" charset="2"/>
              </a:rPr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C61F77-346C-4FBA-A90E-CB4E97FA039E}" type="slidenum">
              <a:rPr lang="he-IL"/>
              <a:pPr/>
              <a:t>5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8153400" cy="1143000"/>
          </a:xfrm>
        </p:spPr>
        <p:txBody>
          <a:bodyPr/>
          <a:lstStyle/>
          <a:p>
            <a:r>
              <a:rPr lang="en-US"/>
              <a:t>Previous work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Simple aggregate scoring functions: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David </a:t>
            </a:r>
            <a:r>
              <a:rPr lang="en-US" sz="1600" dirty="0" err="1"/>
              <a:t>Wai-Lok</a:t>
            </a:r>
            <a:r>
              <a:rPr lang="en-US" sz="1600" dirty="0"/>
              <a:t> Cheung and </a:t>
            </a:r>
            <a:r>
              <a:rPr lang="en-US" sz="1600" dirty="0" err="1"/>
              <a:t>Yongqiao</a:t>
            </a:r>
            <a:r>
              <a:rPr lang="en-US" sz="1600" dirty="0"/>
              <a:t> Xiao. Effect of data </a:t>
            </a:r>
            <a:r>
              <a:rPr lang="en-US" sz="1600" dirty="0" err="1"/>
              <a:t>skewness</a:t>
            </a:r>
            <a:r>
              <a:rPr lang="en-US" sz="1600" dirty="0"/>
              <a:t> in parallel mining of association rules. In PAKDD </a:t>
            </a:r>
            <a:r>
              <a:rPr lang="en-US" sz="1600" dirty="0" smtClean="0"/>
              <a:t>’98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err="1"/>
              <a:t>Assaf</a:t>
            </a:r>
            <a:r>
              <a:rPr lang="en-US" sz="1600" dirty="0"/>
              <a:t> Schuster and Ran Wolff. Communication-efficient distributed mining of association rules. In </a:t>
            </a:r>
            <a:r>
              <a:rPr lang="en-US" sz="1600" i="1" dirty="0"/>
              <a:t>SIGMOD </a:t>
            </a:r>
            <a:r>
              <a:rPr lang="en-US" sz="1600" i="1" dirty="0" smtClean="0"/>
              <a:t>’01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err="1"/>
              <a:t>Qi</a:t>
            </a:r>
            <a:r>
              <a:rPr lang="en-US" sz="1600" dirty="0"/>
              <a:t> Zhao, </a:t>
            </a:r>
            <a:r>
              <a:rPr lang="en-US" sz="1600" dirty="0" err="1"/>
              <a:t>Mitsunori</a:t>
            </a:r>
            <a:r>
              <a:rPr lang="en-US" sz="1600" dirty="0"/>
              <a:t> </a:t>
            </a:r>
            <a:r>
              <a:rPr lang="en-US" sz="1600" dirty="0" err="1"/>
              <a:t>Ogihara</a:t>
            </a:r>
            <a:r>
              <a:rPr lang="en-US" sz="1600" dirty="0"/>
              <a:t>, </a:t>
            </a:r>
            <a:r>
              <a:rPr lang="en-US" sz="1600" dirty="0" err="1"/>
              <a:t>Haixun</a:t>
            </a:r>
            <a:r>
              <a:rPr lang="en-US" sz="1600" dirty="0"/>
              <a:t> Wang, and Jun </a:t>
            </a:r>
            <a:r>
              <a:rPr lang="en-US" sz="1600" dirty="0" err="1"/>
              <a:t>Xu</a:t>
            </a:r>
            <a:r>
              <a:rPr lang="en-US" sz="1600" dirty="0"/>
              <a:t>. Finding global icebergs over distributed data sets. In </a:t>
            </a:r>
            <a:r>
              <a:rPr lang="en-US" sz="1600" i="1" dirty="0"/>
              <a:t>PODS </a:t>
            </a:r>
            <a:r>
              <a:rPr lang="en-US" sz="1600" i="1" dirty="0" smtClean="0"/>
              <a:t>’06</a:t>
            </a:r>
            <a:endParaRPr lang="he-IL" sz="1500" dirty="0"/>
          </a:p>
          <a:p>
            <a:pPr>
              <a:lnSpc>
                <a:spcPct val="80000"/>
              </a:lnSpc>
            </a:pPr>
            <a:r>
              <a:rPr lang="en-US" sz="2400" dirty="0"/>
              <a:t>Monotonic aggregate scoring functions: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Pei Cao and </a:t>
            </a:r>
            <a:r>
              <a:rPr lang="en-US" sz="1600" dirty="0" err="1"/>
              <a:t>Zhe</a:t>
            </a:r>
            <a:r>
              <a:rPr lang="en-US" sz="1600" dirty="0"/>
              <a:t> Wang. Efficient top-k query calculation in distributed networks. In </a:t>
            </a:r>
            <a:r>
              <a:rPr lang="en-US" sz="1600" i="1" dirty="0"/>
              <a:t>PODC </a:t>
            </a:r>
            <a:r>
              <a:rPr lang="en-US" sz="1600" i="1" dirty="0" smtClean="0"/>
              <a:t>’04</a:t>
            </a: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Sebastian Michel, Peter Triantafillou, and Gerhard </a:t>
            </a:r>
            <a:r>
              <a:rPr lang="en-US" sz="1600" dirty="0" err="1"/>
              <a:t>Weikum</a:t>
            </a:r>
            <a:r>
              <a:rPr lang="en-US" sz="1600" dirty="0"/>
              <a:t>. Klee: a framework for distributed top-k query algorithms. In </a:t>
            </a:r>
            <a:r>
              <a:rPr lang="en-US" sz="1600" i="1" dirty="0"/>
              <a:t>VLDB </a:t>
            </a:r>
            <a:r>
              <a:rPr lang="en-US" sz="1600" i="1" dirty="0" smtClean="0"/>
              <a:t>’05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Hailing Yu, </a:t>
            </a:r>
            <a:r>
              <a:rPr lang="en-US" sz="1600" dirty="0" err="1" smtClean="0"/>
              <a:t>Hua</a:t>
            </a:r>
            <a:r>
              <a:rPr lang="en-US" sz="1600" dirty="0" smtClean="0"/>
              <a:t>-Gang Li, Ping Wu, </a:t>
            </a:r>
            <a:r>
              <a:rPr lang="en-US" sz="1600" dirty="0" err="1" smtClean="0"/>
              <a:t>Divyakant</a:t>
            </a:r>
            <a:r>
              <a:rPr lang="en-US" sz="1600" dirty="0" smtClean="0"/>
              <a:t> </a:t>
            </a:r>
            <a:r>
              <a:rPr lang="en-US" sz="1600" dirty="0" err="1" smtClean="0"/>
              <a:t>Agrawal</a:t>
            </a:r>
            <a:r>
              <a:rPr lang="en-US" sz="1600" dirty="0" smtClean="0"/>
              <a:t>, and </a:t>
            </a:r>
            <a:r>
              <a:rPr lang="en-US" sz="1600" dirty="0" err="1" smtClean="0"/>
              <a:t>Amr</a:t>
            </a:r>
            <a:r>
              <a:rPr lang="en-US" sz="1600" dirty="0" smtClean="0"/>
              <a:t> El </a:t>
            </a:r>
            <a:r>
              <a:rPr lang="en-US" sz="1600" dirty="0" err="1" smtClean="0"/>
              <a:t>Abbadi</a:t>
            </a:r>
            <a:r>
              <a:rPr lang="en-US" sz="1600" dirty="0" smtClean="0"/>
              <a:t>. Efficient processing of distributed top- queries. In </a:t>
            </a:r>
            <a:r>
              <a:rPr lang="en-US" sz="1600" i="1" dirty="0" smtClean="0"/>
              <a:t>DEXA</a:t>
            </a:r>
            <a:r>
              <a:rPr lang="en-US" sz="1600" dirty="0" smtClean="0"/>
              <a:t>, 2005</a:t>
            </a:r>
            <a:r>
              <a:rPr lang="en-US" sz="1500" dirty="0" smtClean="0"/>
              <a:t>.</a:t>
            </a:r>
            <a:endParaRPr lang="he-IL" sz="15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Non </a:t>
            </a:r>
            <a:r>
              <a:rPr lang="en-US" sz="2400" dirty="0"/>
              <a:t>monotonic scoring functions in Centralized Setup</a:t>
            </a:r>
            <a:endParaRPr lang="en-US" sz="2400" u="sng" dirty="0"/>
          </a:p>
          <a:p>
            <a:pPr lvl="1">
              <a:lnSpc>
                <a:spcPct val="80000"/>
              </a:lnSpc>
            </a:pPr>
            <a:r>
              <a:rPr lang="en-US" sz="1600" dirty="0"/>
              <a:t>Dong </a:t>
            </a:r>
            <a:r>
              <a:rPr lang="en-US" sz="1600" dirty="0" err="1"/>
              <a:t>Xin</a:t>
            </a:r>
            <a:r>
              <a:rPr lang="en-US" sz="1600" dirty="0"/>
              <a:t>, </a:t>
            </a:r>
            <a:r>
              <a:rPr lang="en-US" sz="1600" dirty="0" err="1"/>
              <a:t>Jiawei</a:t>
            </a:r>
            <a:r>
              <a:rPr lang="en-US" sz="1600" dirty="0"/>
              <a:t> Han, and Kevin Chen-Chuan Chang. Progressive and selective merge: computing top-k with ad-hoc ranking functions. In </a:t>
            </a:r>
            <a:r>
              <a:rPr lang="en-US" sz="1600" i="1" dirty="0"/>
              <a:t>SIGMOD </a:t>
            </a:r>
            <a:r>
              <a:rPr lang="en-US" sz="1600" i="1" dirty="0" smtClean="0"/>
              <a:t>’07</a:t>
            </a:r>
            <a:r>
              <a:rPr lang="en-US" sz="1600" dirty="0" smtClean="0"/>
              <a:t>..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Zhen Zhang, </a:t>
            </a:r>
            <a:r>
              <a:rPr lang="en-US" sz="1600" dirty="0" err="1"/>
              <a:t>Seung</a:t>
            </a:r>
            <a:r>
              <a:rPr lang="en-US" sz="1600" dirty="0"/>
              <a:t> won Hwang, Kevin Chen-Chuan Chang, Min Wang, Christian A. Lang, and Yuan-Chi Chang. Boolean + ranking: querying a database by k-constrained optimization. In </a:t>
            </a:r>
            <a:r>
              <a:rPr lang="en-US" sz="1600" i="1" dirty="0"/>
              <a:t>SIGMOD </a:t>
            </a:r>
            <a:r>
              <a:rPr lang="en-US" sz="1600" i="1" dirty="0" smtClean="0"/>
              <a:t>’06.</a:t>
            </a:r>
            <a:endParaRPr lang="en-US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58DA40-FAB5-4EBC-8D35-A16EDB76E24F}" type="slidenum">
              <a:rPr lang="he-IL"/>
              <a:pPr/>
              <a:t>6</a:t>
            </a:fld>
            <a:endParaRPr lang="en-US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525963"/>
          </a:xfrm>
        </p:spPr>
        <p:txBody>
          <a:bodyPr/>
          <a:lstStyle/>
          <a:p>
            <a:r>
              <a:rPr lang="en-US" sz="2400" dirty="0"/>
              <a:t>              - Frequency of occurrences </a:t>
            </a:r>
            <a:r>
              <a:rPr lang="en-US" sz="2400" dirty="0" smtClean="0"/>
              <a:t>of word </a:t>
            </a:r>
            <a:r>
              <a:rPr lang="en-US" sz="2400" dirty="0"/>
              <a:t>A (word B), divided by </a:t>
            </a:r>
            <a:r>
              <a:rPr lang="en-US" sz="2400" dirty="0" smtClean="0"/>
              <a:t>the </a:t>
            </a:r>
            <a:r>
              <a:rPr lang="en-US" sz="2400" dirty="0"/>
              <a:t>number of queries </a:t>
            </a:r>
            <a:r>
              <a:rPr lang="en-US" sz="2400" u="sng" dirty="0"/>
              <a:t>at node </a:t>
            </a:r>
            <a:r>
              <a:rPr lang="en-US" sz="2400" i="1" u="sng" dirty="0" err="1"/>
              <a:t>i</a:t>
            </a:r>
            <a:endParaRPr lang="en-US" sz="2400" i="1" u="sng" dirty="0"/>
          </a:p>
          <a:p>
            <a:r>
              <a:rPr lang="en-US" sz="2400" dirty="0"/>
              <a:t>              - The </a:t>
            </a:r>
            <a:r>
              <a:rPr lang="en-US" sz="2400" u="sng" dirty="0"/>
              <a:t>global frequency</a:t>
            </a:r>
            <a:r>
              <a:rPr lang="en-US" sz="2400" dirty="0"/>
              <a:t> of occurrences </a:t>
            </a:r>
            <a:r>
              <a:rPr lang="en-US" sz="2400" dirty="0" smtClean="0"/>
              <a:t>of word </a:t>
            </a:r>
            <a:r>
              <a:rPr lang="en-US" sz="2400" dirty="0"/>
              <a:t>A (word </a:t>
            </a:r>
            <a:r>
              <a:rPr lang="en-US" sz="2400" dirty="0" smtClean="0"/>
              <a:t>B)</a:t>
            </a:r>
            <a:endParaRPr lang="en-US" sz="2400" i="1" dirty="0"/>
          </a:p>
          <a:p>
            <a:r>
              <a:rPr lang="en-US" sz="2400" dirty="0"/>
              <a:t>       </a:t>
            </a:r>
            <a:r>
              <a:rPr lang="en-US" sz="2400" dirty="0" smtClean="0"/>
              <a:t>  - </a:t>
            </a:r>
            <a:r>
              <a:rPr lang="en-US" sz="2400" dirty="0"/>
              <a:t>Frequency of occurrences of word A with word </a:t>
            </a:r>
            <a:r>
              <a:rPr lang="en-US" sz="2400" dirty="0" smtClean="0"/>
              <a:t>B at node </a:t>
            </a:r>
            <a:r>
              <a:rPr lang="en-US" sz="2400" i="1" dirty="0" err="1" smtClean="0"/>
              <a:t>i</a:t>
            </a:r>
            <a:endParaRPr lang="en-US" sz="2400" i="1" u="sng" dirty="0"/>
          </a:p>
          <a:p>
            <a:r>
              <a:rPr lang="en-US" sz="2400" dirty="0"/>
              <a:t>       - The </a:t>
            </a:r>
            <a:r>
              <a:rPr lang="en-US" sz="2400" u="sng" dirty="0"/>
              <a:t>global frequency</a:t>
            </a:r>
            <a:r>
              <a:rPr lang="en-US" sz="2400" dirty="0"/>
              <a:t> of </a:t>
            </a:r>
            <a:r>
              <a:rPr lang="en-US" sz="2400" dirty="0" smtClean="0"/>
              <a:t>a pair </a:t>
            </a:r>
            <a:r>
              <a:rPr lang="en-US" sz="2400" dirty="0"/>
              <a:t>of words A and B.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global </a:t>
            </a:r>
            <a:r>
              <a:rPr lang="en-US" sz="2400" dirty="0" smtClean="0"/>
              <a:t>correlation coefficient:</a:t>
            </a:r>
            <a:endParaRPr lang="en-US" sz="2400" dirty="0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313613" cy="1143000"/>
          </a:xfrm>
        </p:spPr>
        <p:txBody>
          <a:bodyPr/>
          <a:lstStyle/>
          <a:p>
            <a:r>
              <a:rPr lang="en-US" b="1" dirty="0"/>
              <a:t>Non-linear </a:t>
            </a:r>
            <a:r>
              <a:rPr lang="en-US" b="1" dirty="0" smtClean="0"/>
              <a:t>example: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4000" b="1" dirty="0"/>
              <a:t> </a:t>
            </a:r>
            <a:r>
              <a:rPr lang="en-US" sz="4000" dirty="0"/>
              <a:t>Correlation Coefficient </a:t>
            </a:r>
          </a:p>
        </p:txBody>
      </p:sp>
      <p:grpSp>
        <p:nvGrpSpPr>
          <p:cNvPr id="619524" name="Group 4"/>
          <p:cNvGrpSpPr>
            <a:grpSpLocks/>
          </p:cNvGrpSpPr>
          <p:nvPr/>
        </p:nvGrpSpPr>
        <p:grpSpPr bwMode="auto">
          <a:xfrm>
            <a:off x="460375" y="5821363"/>
            <a:ext cx="0" cy="0"/>
            <a:chOff x="576" y="1056"/>
            <a:chExt cx="3312" cy="2544"/>
          </a:xfrm>
        </p:grpSpPr>
        <p:graphicFrame>
          <p:nvGraphicFramePr>
            <p:cNvPr id="619525" name="Object 5"/>
            <p:cNvGraphicFramePr>
              <a:graphicFrameLocks noChangeAspect="1"/>
            </p:cNvGraphicFramePr>
            <p:nvPr/>
          </p:nvGraphicFramePr>
          <p:xfrm>
            <a:off x="624" y="1444"/>
            <a:ext cx="503" cy="236"/>
          </p:xfrm>
          <a:graphic>
            <a:graphicData uri="http://schemas.openxmlformats.org/presentationml/2006/ole">
              <p:oleObj spid="_x0000_s619525" name="משוואה" r:id="rId4" imgW="469800" imgH="215640" progId="Equation.3">
                <p:embed/>
              </p:oleObj>
            </a:graphicData>
          </a:graphic>
        </p:graphicFrame>
        <p:graphicFrame>
          <p:nvGraphicFramePr>
            <p:cNvPr id="619526" name="Object 6"/>
            <p:cNvGraphicFramePr>
              <a:graphicFrameLocks noChangeAspect="1"/>
            </p:cNvGraphicFramePr>
            <p:nvPr/>
          </p:nvGraphicFramePr>
          <p:xfrm>
            <a:off x="624" y="1056"/>
            <a:ext cx="597" cy="252"/>
          </p:xfrm>
          <a:graphic>
            <a:graphicData uri="http://schemas.openxmlformats.org/presentationml/2006/ole">
              <p:oleObj spid="_x0000_s619526" name="משוואה" r:id="rId5" imgW="583920" imgH="241200" progId="Equation.3">
                <p:embed/>
              </p:oleObj>
            </a:graphicData>
          </a:graphic>
        </p:graphicFrame>
        <p:graphicFrame>
          <p:nvGraphicFramePr>
            <p:cNvPr id="619527" name="Object 7"/>
            <p:cNvGraphicFramePr>
              <a:graphicFrameLocks noChangeAspect="1"/>
            </p:cNvGraphicFramePr>
            <p:nvPr/>
          </p:nvGraphicFramePr>
          <p:xfrm>
            <a:off x="576" y="2112"/>
            <a:ext cx="299" cy="242"/>
          </p:xfrm>
          <a:graphic>
            <a:graphicData uri="http://schemas.openxmlformats.org/presentationml/2006/ole">
              <p:oleObj spid="_x0000_s619527" name="משוואה" r:id="rId6" imgW="304560" imgH="241200" progId="Equation.3">
                <p:embed/>
              </p:oleObj>
            </a:graphicData>
          </a:graphic>
        </p:graphicFrame>
        <p:graphicFrame>
          <p:nvGraphicFramePr>
            <p:cNvPr id="619528" name="Object 8"/>
            <p:cNvGraphicFramePr>
              <a:graphicFrameLocks noChangeAspect="1"/>
            </p:cNvGraphicFramePr>
            <p:nvPr/>
          </p:nvGraphicFramePr>
          <p:xfrm>
            <a:off x="1632" y="3024"/>
            <a:ext cx="2256" cy="576"/>
          </p:xfrm>
          <a:graphic>
            <a:graphicData uri="http://schemas.openxmlformats.org/presentationml/2006/ole">
              <p:oleObj spid="_x0000_s619528" name="משוואה" r:id="rId7" imgW="1892160" imgH="482400" progId="Equation.3">
                <p:embed/>
              </p:oleObj>
            </a:graphicData>
          </a:graphic>
        </p:graphicFrame>
        <p:graphicFrame>
          <p:nvGraphicFramePr>
            <p:cNvPr id="619529" name="Object 9"/>
            <p:cNvGraphicFramePr>
              <a:graphicFrameLocks noChangeAspect="1"/>
            </p:cNvGraphicFramePr>
            <p:nvPr/>
          </p:nvGraphicFramePr>
          <p:xfrm>
            <a:off x="576" y="2544"/>
            <a:ext cx="256" cy="223"/>
          </p:xfrm>
          <a:graphic>
            <a:graphicData uri="http://schemas.openxmlformats.org/presentationml/2006/ole">
              <p:oleObj spid="_x0000_s619529" name="משוואה" r:id="rId8" imgW="253800" imgH="215640" progId="Equation.3">
                <p:embed/>
              </p:oleObj>
            </a:graphicData>
          </a:graphic>
        </p:graphicFrame>
      </p:grpSp>
      <p:graphicFrame>
        <p:nvGraphicFramePr>
          <p:cNvPr id="619537" name="Object 1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49288" y="2797175"/>
          <a:ext cx="950912" cy="480183"/>
        </p:xfrm>
        <a:graphic>
          <a:graphicData uri="http://schemas.openxmlformats.org/presentationml/2006/ole">
            <p:oleObj spid="_x0000_s619537" name="משוואה" r:id="rId9" imgW="469800" imgH="215640" progId="Equation.3">
              <p:embed/>
            </p:oleObj>
          </a:graphicData>
        </a:graphic>
      </p:graphicFrame>
      <p:graphicFrame>
        <p:nvGraphicFramePr>
          <p:cNvPr id="619538" name="Object 18"/>
          <p:cNvGraphicFramePr>
            <a:graphicFrameLocks noChangeAspect="1"/>
          </p:cNvGraphicFramePr>
          <p:nvPr>
            <p:ph sz="half" idx="4294967295"/>
          </p:nvPr>
        </p:nvGraphicFramePr>
        <p:xfrm>
          <a:off x="652463" y="1981200"/>
          <a:ext cx="1100137" cy="499393"/>
        </p:xfrm>
        <a:graphic>
          <a:graphicData uri="http://schemas.openxmlformats.org/presentationml/2006/ole">
            <p:oleObj spid="_x0000_s619538" name="משוואה" r:id="rId10" imgW="583920" imgH="241200" progId="Equation.3">
              <p:embed/>
            </p:oleObj>
          </a:graphicData>
        </a:graphic>
      </p:graphicFrame>
      <p:graphicFrame>
        <p:nvGraphicFramePr>
          <p:cNvPr id="619539" name="Object 19"/>
          <p:cNvGraphicFramePr>
            <a:graphicFrameLocks noChangeAspect="1"/>
          </p:cNvGraphicFramePr>
          <p:nvPr>
            <p:ph sz="half" idx="4294967295"/>
          </p:nvPr>
        </p:nvGraphicFramePr>
        <p:xfrm>
          <a:off x="609600" y="3429000"/>
          <a:ext cx="685800" cy="596348"/>
        </p:xfrm>
        <a:graphic>
          <a:graphicData uri="http://schemas.openxmlformats.org/presentationml/2006/ole">
            <p:oleObj spid="_x0000_s619539" name="משוואה" r:id="rId11" imgW="304560" imgH="241200" progId="Equation.3">
              <p:embed/>
            </p:oleObj>
          </a:graphicData>
        </a:graphic>
      </p:graphicFrame>
      <p:graphicFrame>
        <p:nvGraphicFramePr>
          <p:cNvPr id="619540" name="Object 20"/>
          <p:cNvGraphicFramePr>
            <a:graphicFrameLocks noChangeAspect="1"/>
          </p:cNvGraphicFramePr>
          <p:nvPr>
            <p:ph sz="half" idx="4294967295"/>
          </p:nvPr>
        </p:nvGraphicFramePr>
        <p:xfrm>
          <a:off x="1981200" y="5257800"/>
          <a:ext cx="5010632" cy="1350963"/>
        </p:xfrm>
        <a:graphic>
          <a:graphicData uri="http://schemas.openxmlformats.org/presentationml/2006/ole">
            <p:oleObj spid="_x0000_s619540" name="Equation" r:id="rId12" imgW="1790640" imgH="482400" progId="Equation.3">
              <p:embed/>
            </p:oleObj>
          </a:graphicData>
        </a:graphic>
      </p:graphicFrame>
      <p:graphicFrame>
        <p:nvGraphicFramePr>
          <p:cNvPr id="619541" name="Object 2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33400" y="4267200"/>
          <a:ext cx="650240" cy="609600"/>
        </p:xfrm>
        <a:graphic>
          <a:graphicData uri="http://schemas.openxmlformats.org/presentationml/2006/ole">
            <p:oleObj spid="_x0000_s619541" name="משוואה" r:id="rId13" imgW="253800" imgH="215640" progId="Equation.3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0D970-51E9-4512-9F4D-4BD42B0531C2}" type="slidenum">
              <a:rPr lang="he-IL"/>
              <a:pPr/>
              <a:t>7</a:t>
            </a:fld>
            <a:endParaRPr lang="en-US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Non-linear </a:t>
            </a:r>
            <a:r>
              <a:rPr lang="en-US" b="1" dirty="0" smtClean="0"/>
              <a:t>functions:</a:t>
            </a:r>
            <a:r>
              <a:rPr lang="en-US" sz="4000" b="1" dirty="0" smtClean="0"/>
              <a:t> </a:t>
            </a:r>
            <a:r>
              <a:rPr lang="en-US" sz="4000" dirty="0"/>
              <a:t>Correlation Coefficient – cont.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291013"/>
          </a:xfrm>
        </p:spPr>
        <p:txBody>
          <a:bodyPr/>
          <a:lstStyle/>
          <a:p>
            <a:r>
              <a:rPr lang="en-US" sz="2400" dirty="0"/>
              <a:t>Each server maintains a </a:t>
            </a:r>
            <a:r>
              <a:rPr lang="en-US" sz="2400" dirty="0" err="1"/>
              <a:t>tuple</a:t>
            </a:r>
            <a:r>
              <a:rPr lang="en-US" sz="2400" dirty="0"/>
              <a:t> for each pair of words </a:t>
            </a:r>
          </a:p>
          <a:p>
            <a:r>
              <a:rPr lang="en-US" sz="2400" dirty="0" smtClean="0"/>
              <a:t>Need to </a:t>
            </a:r>
            <a:r>
              <a:rPr lang="en-US" sz="2400" dirty="0"/>
              <a:t>determine the </a:t>
            </a:r>
            <a:r>
              <a:rPr lang="en-US" sz="2400" dirty="0" smtClean="0"/>
              <a:t>pairs whose </a:t>
            </a:r>
            <a:r>
              <a:rPr lang="en-US" sz="2400" i="1" dirty="0" smtClean="0"/>
              <a:t>global </a:t>
            </a:r>
            <a:r>
              <a:rPr lang="en-US" sz="2400" dirty="0" smtClean="0"/>
              <a:t>correlation </a:t>
            </a:r>
            <a:r>
              <a:rPr lang="en-US" sz="2400" dirty="0" smtClean="0">
                <a:sym typeface="Symbol" pitchFamily="18" charset="2"/>
              </a:rPr>
              <a:t>is </a:t>
            </a:r>
            <a:r>
              <a:rPr lang="en-US" sz="2400" dirty="0">
                <a:sym typeface="Symbol" pitchFamily="18" charset="2"/>
              </a:rPr>
              <a:t>above </a:t>
            </a:r>
            <a:r>
              <a:rPr lang="en-US" sz="2800" dirty="0" smtClean="0">
                <a:sym typeface="Symbol" pitchFamily="18" charset="2"/>
              </a:rPr>
              <a:t></a:t>
            </a:r>
            <a:r>
              <a:rPr lang="en-US" sz="2400" dirty="0" smtClean="0">
                <a:sym typeface="Symbol" pitchFamily="18" charset="2"/>
              </a:rPr>
              <a:t>.</a:t>
            </a:r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The global score can be higher </a:t>
            </a:r>
            <a:r>
              <a:rPr lang="en-US" sz="2400" dirty="0" smtClean="0"/>
              <a:t>than </a:t>
            </a:r>
            <a:r>
              <a:rPr lang="en-US" sz="2400" i="1" dirty="0" smtClean="0"/>
              <a:t>all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dirty="0" smtClean="0"/>
              <a:t>local ones (cannot happen for </a:t>
            </a:r>
            <a:r>
              <a:rPr lang="en-US" sz="2400" dirty="0" smtClean="0"/>
              <a:t>e.g. </a:t>
            </a:r>
            <a:r>
              <a:rPr lang="en-US" sz="2400" dirty="0" smtClean="0"/>
              <a:t>convex </a:t>
            </a:r>
            <a:r>
              <a:rPr lang="en-US" sz="2400" dirty="0" smtClean="0"/>
              <a:t>functions).</a:t>
            </a:r>
            <a:endParaRPr lang="he-IL" sz="2400" dirty="0"/>
          </a:p>
        </p:txBody>
      </p:sp>
      <p:graphicFrame>
        <p:nvGraphicFramePr>
          <p:cNvPr id="621572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381000" y="4178300"/>
          <a:ext cx="8458200" cy="2298701"/>
        </p:xfrm>
        <a:graphic>
          <a:graphicData uri="http://schemas.openxmlformats.org/drawingml/2006/table">
            <a:tbl>
              <a:tblPr/>
              <a:tblGrid>
                <a:gridCol w="827088"/>
                <a:gridCol w="981075"/>
                <a:gridCol w="827087"/>
                <a:gridCol w="1257300"/>
                <a:gridCol w="1257300"/>
                <a:gridCol w="827088"/>
                <a:gridCol w="827087"/>
                <a:gridCol w="827088"/>
                <a:gridCol w="827087"/>
              </a:tblGrid>
              <a:tr h="609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Queries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WordA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WordB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WordA &amp;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WordB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he-I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he-I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Node1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0.019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Node2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0.184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Global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0.1015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0.208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621634" name="Group 66"/>
          <p:cNvGrpSpPr>
            <a:grpSpLocks/>
          </p:cNvGrpSpPr>
          <p:nvPr/>
        </p:nvGrpSpPr>
        <p:grpSpPr bwMode="auto">
          <a:xfrm>
            <a:off x="5641975" y="1870075"/>
            <a:ext cx="0" cy="0"/>
            <a:chOff x="2880" y="1392"/>
            <a:chExt cx="2649" cy="2407"/>
          </a:xfrm>
        </p:grpSpPr>
        <p:graphicFrame>
          <p:nvGraphicFramePr>
            <p:cNvPr id="621635" name="Object 67"/>
            <p:cNvGraphicFramePr>
              <a:graphicFrameLocks noChangeAspect="1"/>
            </p:cNvGraphicFramePr>
            <p:nvPr/>
          </p:nvGraphicFramePr>
          <p:xfrm>
            <a:off x="4553" y="2646"/>
            <a:ext cx="454" cy="359"/>
          </p:xfrm>
          <a:graphic>
            <a:graphicData uri="http://schemas.openxmlformats.org/presentationml/2006/ole">
              <p:oleObj spid="_x0000_s621635" name="משוואה" r:id="rId3" imgW="304560" imgH="241200" progId="Equation.3">
                <p:embed/>
              </p:oleObj>
            </a:graphicData>
          </a:graphic>
        </p:graphicFrame>
        <p:graphicFrame>
          <p:nvGraphicFramePr>
            <p:cNvPr id="621636" name="Object 68"/>
            <p:cNvGraphicFramePr>
              <a:graphicFrameLocks noChangeAspect="1"/>
            </p:cNvGraphicFramePr>
            <p:nvPr/>
          </p:nvGraphicFramePr>
          <p:xfrm>
            <a:off x="3600" y="3504"/>
            <a:ext cx="222" cy="257"/>
          </p:xfrm>
          <a:graphic>
            <a:graphicData uri="http://schemas.openxmlformats.org/presentationml/2006/ole">
              <p:oleObj spid="_x0000_s621636" name="משוואה" r:id="rId4" imgW="190440" imgH="215640" progId="Equation.3">
                <p:embed/>
              </p:oleObj>
            </a:graphicData>
          </a:graphic>
        </p:graphicFrame>
        <p:graphicFrame>
          <p:nvGraphicFramePr>
            <p:cNvPr id="621637" name="Object 69"/>
            <p:cNvGraphicFramePr>
              <a:graphicFrameLocks noChangeAspect="1"/>
            </p:cNvGraphicFramePr>
            <p:nvPr/>
          </p:nvGraphicFramePr>
          <p:xfrm>
            <a:off x="4053" y="2646"/>
            <a:ext cx="359" cy="359"/>
          </p:xfrm>
          <a:graphic>
            <a:graphicData uri="http://schemas.openxmlformats.org/presentationml/2006/ole">
              <p:oleObj spid="_x0000_s621637" name="משוואה" r:id="rId5" imgW="241200" imgH="241200" progId="Equation.3">
                <p:embed/>
              </p:oleObj>
            </a:graphicData>
          </a:graphic>
        </p:graphicFrame>
        <p:graphicFrame>
          <p:nvGraphicFramePr>
            <p:cNvPr id="621638" name="Object 70"/>
            <p:cNvGraphicFramePr>
              <a:graphicFrameLocks noChangeAspect="1"/>
            </p:cNvGraphicFramePr>
            <p:nvPr/>
          </p:nvGraphicFramePr>
          <p:xfrm>
            <a:off x="3582" y="2628"/>
            <a:ext cx="359" cy="359"/>
          </p:xfrm>
          <a:graphic>
            <a:graphicData uri="http://schemas.openxmlformats.org/presentationml/2006/ole">
              <p:oleObj spid="_x0000_s621638" name="משוואה" r:id="rId6" imgW="241200" imgH="241200" progId="Equation.3">
                <p:embed/>
              </p:oleObj>
            </a:graphicData>
          </a:graphic>
        </p:graphicFrame>
        <p:graphicFrame>
          <p:nvGraphicFramePr>
            <p:cNvPr id="621639" name="Object 71"/>
            <p:cNvGraphicFramePr>
              <a:graphicFrameLocks noChangeAspect="1"/>
            </p:cNvGraphicFramePr>
            <p:nvPr/>
          </p:nvGraphicFramePr>
          <p:xfrm>
            <a:off x="4608" y="3504"/>
            <a:ext cx="346" cy="295"/>
          </p:xfrm>
          <a:graphic>
            <a:graphicData uri="http://schemas.openxmlformats.org/presentationml/2006/ole">
              <p:oleObj spid="_x0000_s621639" name="משוואה" r:id="rId7" imgW="253800" imgH="215640" progId="Equation.3">
                <p:embed/>
              </p:oleObj>
            </a:graphicData>
          </a:graphic>
        </p:graphicFrame>
        <p:graphicFrame>
          <p:nvGraphicFramePr>
            <p:cNvPr id="621640" name="Object 72"/>
            <p:cNvGraphicFramePr>
              <a:graphicFrameLocks noChangeAspect="1"/>
            </p:cNvGraphicFramePr>
            <p:nvPr/>
          </p:nvGraphicFramePr>
          <p:xfrm>
            <a:off x="4123" y="3504"/>
            <a:ext cx="261" cy="295"/>
          </p:xfrm>
          <a:graphic>
            <a:graphicData uri="http://schemas.openxmlformats.org/presentationml/2006/ole">
              <p:oleObj spid="_x0000_s621640" name="משוואה" r:id="rId8" imgW="190440" imgH="215640" progId="Equation.3">
                <p:embed/>
              </p:oleObj>
            </a:graphicData>
          </a:graphic>
        </p:graphicFrame>
        <p:graphicFrame>
          <p:nvGraphicFramePr>
            <p:cNvPr id="621641" name="Object 73"/>
            <p:cNvGraphicFramePr>
              <a:graphicFrameLocks noChangeAspect="1"/>
            </p:cNvGraphicFramePr>
            <p:nvPr/>
          </p:nvGraphicFramePr>
          <p:xfrm>
            <a:off x="5097" y="2649"/>
            <a:ext cx="432" cy="328"/>
          </p:xfrm>
          <a:graphic>
            <a:graphicData uri="http://schemas.openxmlformats.org/presentationml/2006/ole">
              <p:oleObj spid="_x0000_s621641" name="משוואה" r:id="rId9" imgW="317160" imgH="241200" progId="Equation.3">
                <p:embed/>
              </p:oleObj>
            </a:graphicData>
          </a:graphic>
        </p:graphicFrame>
        <p:graphicFrame>
          <p:nvGraphicFramePr>
            <p:cNvPr id="621642" name="Object 74"/>
            <p:cNvGraphicFramePr>
              <a:graphicFrameLocks noChangeAspect="1"/>
            </p:cNvGraphicFramePr>
            <p:nvPr/>
          </p:nvGraphicFramePr>
          <p:xfrm>
            <a:off x="5136" y="3504"/>
            <a:ext cx="296" cy="244"/>
          </p:xfrm>
          <a:graphic>
            <a:graphicData uri="http://schemas.openxmlformats.org/presentationml/2006/ole">
              <p:oleObj spid="_x0000_s621642" name="משוואה" r:id="rId10" imgW="266400" imgH="215640" progId="Equation.3">
                <p:embed/>
              </p:oleObj>
            </a:graphicData>
          </a:graphic>
        </p:graphicFrame>
        <p:graphicFrame>
          <p:nvGraphicFramePr>
            <p:cNvPr id="621643" name="Object 75"/>
            <p:cNvGraphicFramePr>
              <a:graphicFrameLocks noChangeAspect="1"/>
            </p:cNvGraphicFramePr>
            <p:nvPr/>
          </p:nvGraphicFramePr>
          <p:xfrm>
            <a:off x="2880" y="1392"/>
            <a:ext cx="1578" cy="276"/>
          </p:xfrm>
          <a:graphic>
            <a:graphicData uri="http://schemas.openxmlformats.org/presentationml/2006/ole">
              <p:oleObj spid="_x0000_s621643" name="משוואה" r:id="rId11" imgW="1409400" imgH="2412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A33B3A-9FE5-409D-B066-DC98CCCCB8CF}" type="slidenum">
              <a:rPr lang="he-IL"/>
              <a:pPr/>
              <a:t>8</a:t>
            </a:fld>
            <a:endParaRPr lang="en-US"/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Non-linear </a:t>
            </a:r>
            <a:r>
              <a:rPr lang="en-US" b="1" dirty="0" smtClean="0"/>
              <a:t>functions: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4000" dirty="0"/>
              <a:t>Chi-Square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4888" y="1838325"/>
            <a:ext cx="7681912" cy="4291013"/>
          </a:xfrm>
        </p:spPr>
        <p:txBody>
          <a:bodyPr/>
          <a:lstStyle/>
          <a:p>
            <a:r>
              <a:rPr lang="en-US" sz="2800" dirty="0"/>
              <a:t>Given two words A,B and </a:t>
            </a:r>
            <a:r>
              <a:rPr lang="en-US" sz="2800" dirty="0" smtClean="0"/>
              <a:t> </a:t>
            </a:r>
            <a:r>
              <a:rPr lang="en-US" sz="2800" dirty="0"/>
              <a:t>distributed contingency </a:t>
            </a:r>
            <a:r>
              <a:rPr lang="en-US" sz="2800" dirty="0" smtClean="0"/>
              <a:t>tables</a:t>
            </a: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i="1" dirty="0"/>
              <a:t/>
            </a:r>
            <a:br>
              <a:rPr lang="en-US" sz="2800" i="1" dirty="0"/>
            </a:br>
            <a:endParaRPr lang="en-US" sz="2800" i="1" dirty="0"/>
          </a:p>
          <a:p>
            <a:endParaRPr lang="en-US" sz="2800" i="1" dirty="0"/>
          </a:p>
          <a:p>
            <a:endParaRPr lang="en-US" sz="2800" i="1" dirty="0"/>
          </a:p>
          <a:p>
            <a:endParaRPr lang="en-US" sz="2800" i="1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The </a:t>
            </a:r>
            <a:r>
              <a:rPr lang="en-US" sz="2800" dirty="0" smtClean="0"/>
              <a:t>chi-square </a:t>
            </a:r>
            <a:r>
              <a:rPr lang="en-US" sz="2800" dirty="0"/>
              <a:t>value is </a:t>
            </a:r>
            <a:r>
              <a:rPr lang="en-US" sz="2800" dirty="0" smtClean="0"/>
              <a:t>defined by</a:t>
            </a:r>
            <a:endParaRPr lang="en-US" sz="2800" dirty="0"/>
          </a:p>
        </p:txBody>
      </p:sp>
      <p:graphicFrame>
        <p:nvGraphicFramePr>
          <p:cNvPr id="62259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095500" y="5791200"/>
          <a:ext cx="5067300" cy="860425"/>
        </p:xfrm>
        <a:graphic>
          <a:graphicData uri="http://schemas.openxmlformats.org/presentationml/2006/ole">
            <p:oleObj spid="_x0000_s622596" name="Equation" r:id="rId4" imgW="2692080" imgH="457200" progId="Equation.3">
              <p:embed/>
            </p:oleObj>
          </a:graphicData>
        </a:graphic>
      </p:graphicFrame>
      <p:graphicFrame>
        <p:nvGraphicFramePr>
          <p:cNvPr id="622597" name="Group 5"/>
          <p:cNvGraphicFramePr>
            <a:graphicFrameLocks noGrp="1"/>
          </p:cNvGraphicFramePr>
          <p:nvPr>
            <p:ph sz="quarter" idx="3"/>
          </p:nvPr>
        </p:nvGraphicFramePr>
        <p:xfrm>
          <a:off x="533400" y="2909888"/>
          <a:ext cx="2514600" cy="1143000"/>
        </p:xfrm>
        <a:graphic>
          <a:graphicData uri="http://schemas.openxmlformats.org/drawingml/2006/table">
            <a:tbl>
              <a:tblPr rtl="1"/>
              <a:tblGrid>
                <a:gridCol w="838200"/>
                <a:gridCol w="685800"/>
                <a:gridCol w="990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Not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Node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not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2615" name="Group 23"/>
          <p:cNvGraphicFramePr>
            <a:graphicFrameLocks noGrp="1"/>
          </p:cNvGraphicFramePr>
          <p:nvPr/>
        </p:nvGraphicFramePr>
        <p:xfrm>
          <a:off x="6096000" y="2909888"/>
          <a:ext cx="2590800" cy="1143000"/>
        </p:xfrm>
        <a:graphic>
          <a:graphicData uri="http://schemas.openxmlformats.org/drawingml/2006/table">
            <a:tbl>
              <a:tblPr rtl="1"/>
              <a:tblGrid>
                <a:gridCol w="838200"/>
                <a:gridCol w="685800"/>
                <a:gridCol w="1066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Not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Node </a:t>
                      </a: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not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2633" name="Group 41"/>
          <p:cNvGraphicFramePr>
            <a:graphicFrameLocks noGrp="1"/>
          </p:cNvGraphicFramePr>
          <p:nvPr/>
        </p:nvGraphicFramePr>
        <p:xfrm>
          <a:off x="3276600" y="4038600"/>
          <a:ext cx="2590800" cy="1143000"/>
        </p:xfrm>
        <a:graphic>
          <a:graphicData uri="http://schemas.openxmlformats.org/drawingml/2006/table">
            <a:tbl>
              <a:tblPr rtl="1"/>
              <a:tblGrid>
                <a:gridCol w="1042987"/>
                <a:gridCol w="709613"/>
                <a:gridCol w="838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Not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not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2652" name="Text Box 60"/>
          <p:cNvSpPr txBox="1">
            <a:spLocks noChangeArrowheads="1"/>
          </p:cNvSpPr>
          <p:nvPr/>
        </p:nvSpPr>
        <p:spPr bwMode="auto">
          <a:xfrm>
            <a:off x="1143000" y="4205288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>
                <a:latin typeface="Verdana" pitchFamily="34" charset="0"/>
                <a:sym typeface="Symbol" pitchFamily="18" charset="2"/>
              </a:rPr>
              <a:t></a:t>
            </a:r>
            <a:r>
              <a:rPr lang="en-US" baseline="30000" dirty="0">
                <a:latin typeface="Verdana" pitchFamily="34" charset="0"/>
                <a:sym typeface="Symbol" pitchFamily="18" charset="2"/>
              </a:rPr>
              <a:t>2</a:t>
            </a:r>
            <a:r>
              <a:rPr lang="en-US" dirty="0">
                <a:latin typeface="Verdana" pitchFamily="34" charset="0"/>
                <a:sym typeface="Symbol" pitchFamily="18" charset="2"/>
              </a:rPr>
              <a:t>=1</a:t>
            </a:r>
          </a:p>
        </p:txBody>
      </p:sp>
      <p:sp>
        <p:nvSpPr>
          <p:cNvPr id="622653" name="Text Box 61"/>
          <p:cNvSpPr txBox="1">
            <a:spLocks noChangeArrowheads="1"/>
          </p:cNvSpPr>
          <p:nvPr/>
        </p:nvSpPr>
        <p:spPr bwMode="auto">
          <a:xfrm>
            <a:off x="7010400" y="4205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>
                <a:latin typeface="Verdana" pitchFamily="34" charset="0"/>
                <a:sym typeface="Symbol" pitchFamily="18" charset="2"/>
              </a:rPr>
              <a:t></a:t>
            </a:r>
            <a:r>
              <a:rPr lang="en-US" baseline="30000">
                <a:latin typeface="Verdana" pitchFamily="34" charset="0"/>
                <a:sym typeface="Symbol" pitchFamily="18" charset="2"/>
              </a:rPr>
              <a:t>2</a:t>
            </a:r>
            <a:r>
              <a:rPr lang="en-US">
                <a:latin typeface="Verdana" pitchFamily="34" charset="0"/>
                <a:sym typeface="Symbol" pitchFamily="18" charset="2"/>
              </a:rPr>
              <a:t>=1</a:t>
            </a:r>
          </a:p>
        </p:txBody>
      </p:sp>
      <p:sp>
        <p:nvSpPr>
          <p:cNvPr id="622654" name="Text Box 62"/>
          <p:cNvSpPr txBox="1">
            <a:spLocks noChangeArrowheads="1"/>
          </p:cNvSpPr>
          <p:nvPr/>
        </p:nvSpPr>
        <p:spPr bwMode="auto">
          <a:xfrm>
            <a:off x="5943600" y="4724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>
                <a:latin typeface="Verdana" pitchFamily="34" charset="0"/>
                <a:sym typeface="Symbol" pitchFamily="18" charset="2"/>
              </a:rPr>
              <a:t></a:t>
            </a:r>
            <a:r>
              <a:rPr lang="en-US" baseline="30000">
                <a:latin typeface="Verdana" pitchFamily="34" charset="0"/>
                <a:sym typeface="Symbol" pitchFamily="18" charset="2"/>
              </a:rPr>
              <a:t>2</a:t>
            </a:r>
            <a:r>
              <a:rPr lang="en-US">
                <a:latin typeface="Verdana" pitchFamily="34" charset="0"/>
                <a:sym typeface="Symbol" pitchFamily="18" charset="2"/>
              </a:rPr>
              <a:t>=0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F297B-9B92-4B6B-A19A-ADDC985EB42F}" type="slidenum">
              <a:rPr lang="he-IL"/>
              <a:pPr/>
              <a:t>9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TB (Tentative </a:t>
            </a:r>
            <a:r>
              <a:rPr lang="en-US" sz="4000" dirty="0" smtClean="0"/>
              <a:t>Bound) </a:t>
            </a:r>
            <a:r>
              <a:rPr lang="en-US" sz="4000" dirty="0"/>
              <a:t>Algorithm 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Step 1: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Check a </a:t>
            </a:r>
            <a:r>
              <a:rPr lang="en-US" sz="2400" dirty="0"/>
              <a:t>local constraint  for each object in each </a:t>
            </a:r>
            <a:r>
              <a:rPr lang="en-US" sz="2400" dirty="0" smtClean="0"/>
              <a:t>node, and </a:t>
            </a:r>
            <a:r>
              <a:rPr lang="en-US" sz="2400" dirty="0"/>
              <a:t>r</a:t>
            </a:r>
            <a:r>
              <a:rPr lang="en-US" sz="2400" dirty="0" smtClean="0"/>
              <a:t>eport </a:t>
            </a:r>
            <a:r>
              <a:rPr lang="en-US" sz="2400" dirty="0"/>
              <a:t>to </a:t>
            </a:r>
            <a:r>
              <a:rPr lang="en-US" sz="2400" dirty="0" smtClean="0"/>
              <a:t>the coordinator objects which violate it; they form the </a:t>
            </a:r>
            <a:r>
              <a:rPr lang="en-US" sz="2400" i="1" dirty="0" smtClean="0"/>
              <a:t>candidate set.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Step 2: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Collect the data for </a:t>
            </a:r>
            <a:r>
              <a:rPr lang="en-US" sz="2400" dirty="0" smtClean="0"/>
              <a:t>the candidate set objects, </a:t>
            </a:r>
            <a:r>
              <a:rPr lang="en-US" sz="2400" dirty="0"/>
              <a:t>and report </a:t>
            </a:r>
            <a:r>
              <a:rPr lang="en-US" sz="2400" dirty="0" smtClean="0"/>
              <a:t>only those whose </a:t>
            </a:r>
            <a:r>
              <a:rPr lang="en-US" sz="2400" dirty="0"/>
              <a:t>global score exceed the threshold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>
                <a:solidFill>
                  <a:srgbClr val="FF9900"/>
                </a:solidFill>
              </a:rPr>
              <a:t>The main challenge is </a:t>
            </a:r>
            <a:r>
              <a:rPr lang="en-US" sz="3600" b="1" dirty="0" smtClean="0">
                <a:solidFill>
                  <a:srgbClr val="FF9900"/>
                </a:solidFill>
              </a:rPr>
              <a:t>in decomposing </a:t>
            </a:r>
            <a:r>
              <a:rPr lang="en-US" sz="3600" b="1" dirty="0">
                <a:solidFill>
                  <a:srgbClr val="FF9900"/>
                </a:solidFill>
              </a:rPr>
              <a:t>the distributed </a:t>
            </a:r>
            <a:r>
              <a:rPr lang="en-US" sz="3600" b="1" dirty="0" smtClean="0">
                <a:solidFill>
                  <a:srgbClr val="FF9900"/>
                </a:solidFill>
              </a:rPr>
              <a:t>query </a:t>
            </a:r>
            <a:r>
              <a:rPr lang="en-US" sz="3600" b="1" dirty="0">
                <a:solidFill>
                  <a:srgbClr val="FF9900"/>
                </a:solidFill>
              </a:rPr>
              <a:t>into a set of </a:t>
            </a:r>
            <a:r>
              <a:rPr lang="en-US" sz="3600" b="1" dirty="0" smtClean="0">
                <a:solidFill>
                  <a:srgbClr val="FF9900"/>
                </a:solidFill>
              </a:rPr>
              <a:t>local conditions</a:t>
            </a:r>
            <a:endParaRPr lang="en-US" sz="36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25376</TotalTime>
  <Words>1498</Words>
  <Application>Microsoft Office PowerPoint</Application>
  <PresentationFormat>Overhead</PresentationFormat>
  <Paragraphs>322</Paragraphs>
  <Slides>32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Beam</vt:lpstr>
      <vt:lpstr>Visio</vt:lpstr>
      <vt:lpstr>משוואה</vt:lpstr>
      <vt:lpstr>Equation</vt:lpstr>
      <vt:lpstr>תרשים</vt:lpstr>
      <vt:lpstr>Threshold Queries over Distributed Data Using a Difference of Monotonic Representation</vt:lpstr>
      <vt:lpstr>In a Nutshell</vt:lpstr>
      <vt:lpstr>Example : Distributed Search Engine</vt:lpstr>
      <vt:lpstr>Threshold Queries over Distributed Data</vt:lpstr>
      <vt:lpstr>Previous work</vt:lpstr>
      <vt:lpstr>Non-linear example:  Correlation Coefficient </vt:lpstr>
      <vt:lpstr>Non-linear functions: Correlation Coefficient – cont.</vt:lpstr>
      <vt:lpstr>Non-linear functions: Chi-Square</vt:lpstr>
      <vt:lpstr>TB (Tentative Bound) Algorithm </vt:lpstr>
      <vt:lpstr>The Bounding Theorem</vt:lpstr>
      <vt:lpstr>TB (Tentative Bound) Algorithm </vt:lpstr>
      <vt:lpstr>Slide 12</vt:lpstr>
      <vt:lpstr>TB Monotonic Algorithm -   Reference Point &amp; TUB</vt:lpstr>
      <vt:lpstr>TB Monotonic Algorithm –  Minimizing Access Cost</vt:lpstr>
      <vt:lpstr>TB algorithm –  Minimizing Access Cost (cont.)</vt:lpstr>
      <vt:lpstr>TB algorithm –   Minimizing Access Cost (cont.)</vt:lpstr>
      <vt:lpstr>TB algorithm –  Efficiently computing TUB values</vt:lpstr>
      <vt:lpstr>TB algorithm–  Non-Monotonic Scoring Functions</vt:lpstr>
      <vt:lpstr>Example</vt:lpstr>
      <vt:lpstr>Slide 20</vt:lpstr>
      <vt:lpstr>D.O.M.F and Total Variation</vt:lpstr>
      <vt:lpstr>Slide 22</vt:lpstr>
      <vt:lpstr>D.O.M.F - Total variation</vt:lpstr>
      <vt:lpstr>Computing Total Variation</vt:lpstr>
      <vt:lpstr>D.O.M.F - Representation</vt:lpstr>
      <vt:lpstr>Can’t do it for some nasty functions…</vt:lpstr>
      <vt:lpstr>Results</vt:lpstr>
      <vt:lpstr>Communication cost for different threshold values</vt:lpstr>
      <vt:lpstr>Communication cost for different numbers of nodes</vt:lpstr>
      <vt:lpstr>Access costs for the TB algorithm</vt:lpstr>
      <vt:lpstr>Summary</vt:lpstr>
      <vt:lpstr>Research supported by FP7-ICT Programme, Project “LIFT”, Local Inference in Massively Distributed Systems http://www.lift-eu.org/ </vt:lpstr>
    </vt:vector>
  </TitlesOfParts>
  <Company>Technion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Unified Approach to Approximating Resource Allocation and Scheduling</dc:title>
  <dc:creator>Technion</dc:creator>
  <cp:lastModifiedBy> </cp:lastModifiedBy>
  <cp:revision>878</cp:revision>
  <cp:lastPrinted>1601-01-01T00:00:00Z</cp:lastPrinted>
  <dcterms:created xsi:type="dcterms:W3CDTF">2000-02-10T06:17:31Z</dcterms:created>
  <dcterms:modified xsi:type="dcterms:W3CDTF">2011-08-30T16:26:56Z</dcterms:modified>
</cp:coreProperties>
</file>