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3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5.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diagrams/quickStyle1.xml" ContentType="application/vnd.openxmlformats-officedocument.drawingml.diagramStyle+xml"/>
  <Override PartName="/ppt/diagrams/layout1.xml" ContentType="application/vnd.openxmlformats-officedocument.drawingml.diagramLayout+xml"/>
  <Override PartName="/ppt/diagrams/colors1.xml" ContentType="application/vnd.openxmlformats-officedocument.drawingml.diagramColors+xml"/>
  <Override PartName="/ppt/theme/theme2.xml" ContentType="application/vnd.openxmlformats-officedocument.theme+xml"/>
  <Override PartName="/ppt/theme/theme1.xml" ContentType="application/vnd.openxmlformats-officedocument.theme+xml"/>
  <Override PartName="/ppt/diagrams/layout2.xml" ContentType="application/vnd.openxmlformats-officedocument.drawingml.diagramLayout+xml"/>
  <Override PartName="/ppt/diagrams/drawing1.xml" ContentType="application/vnd.ms-office.drawingml.diagramDrawing+xml"/>
  <Override PartName="/ppt/diagrams/colors2.xml" ContentType="application/vnd.openxmlformats-officedocument.drawingml.diagramColors+xml"/>
  <Override PartName="/ppt/diagrams/drawing2.xml" ContentType="application/vnd.ms-office.drawingml.diagramDrawing+xml"/>
  <Override PartName="/ppt/diagrams/quickStyle2.xml" ContentType="application/vnd.openxmlformats-officedocument.drawingml.diagram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sldIdLst>
    <p:sldId id="256" r:id="rId2"/>
    <p:sldId id="306" r:id="rId3"/>
    <p:sldId id="304" r:id="rId4"/>
    <p:sldId id="305" r:id="rId5"/>
    <p:sldId id="309" r:id="rId6"/>
    <p:sldId id="333" r:id="rId7"/>
    <p:sldId id="308" r:id="rId8"/>
    <p:sldId id="258" r:id="rId9"/>
    <p:sldId id="312" r:id="rId10"/>
    <p:sldId id="314" r:id="rId11"/>
    <p:sldId id="313" r:id="rId12"/>
    <p:sldId id="311" r:id="rId13"/>
    <p:sldId id="344" r:id="rId14"/>
    <p:sldId id="348" r:id="rId15"/>
    <p:sldId id="332" r:id="rId16"/>
    <p:sldId id="341" r:id="rId17"/>
    <p:sldId id="317" r:id="rId18"/>
    <p:sldId id="318" r:id="rId19"/>
    <p:sldId id="319" r:id="rId20"/>
    <p:sldId id="320" r:id="rId21"/>
    <p:sldId id="321" r:id="rId22"/>
    <p:sldId id="322" r:id="rId23"/>
    <p:sldId id="323" r:id="rId24"/>
    <p:sldId id="324" r:id="rId25"/>
    <p:sldId id="345" r:id="rId26"/>
    <p:sldId id="325" r:id="rId27"/>
    <p:sldId id="334" r:id="rId28"/>
    <p:sldId id="326" r:id="rId29"/>
    <p:sldId id="335" r:id="rId30"/>
    <p:sldId id="336" r:id="rId31"/>
    <p:sldId id="337" r:id="rId32"/>
    <p:sldId id="327" r:id="rId33"/>
    <p:sldId id="347" r:id="rId34"/>
    <p:sldId id="339" r:id="rId35"/>
    <p:sldId id="346" r:id="rId36"/>
    <p:sldId id="33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1F9"/>
    <a:srgbClr val="E2E9F6"/>
    <a:srgbClr val="C3D3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4599F94E-CEE6-441E-89CC-EB005ECD8F06}">
      <a14:m xmlns:a14="http://schemas.microsoft.com/office/drawing/2010/main">
        <m:mathPr xmlns:m="http://schemas.openxmlformats.org/officeDocument/2006/math">
          <m:brkBin m:val="after"/>
          <m:brkBinSub m:val="--"/>
        </m:mathPr>
      </a14:m>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34" autoAdjust="0"/>
    <p:restoredTop sz="78582" autoAdjust="0"/>
  </p:normalViewPr>
  <p:slideViewPr>
    <p:cSldViewPr>
      <p:cViewPr varScale="1">
        <p:scale>
          <a:sx n="69" d="100"/>
          <a:sy n="69" d="100"/>
        </p:scale>
        <p:origin x="-852" y="-96"/>
      </p:cViewPr>
      <p:guideLst>
        <p:guide orient="horz" pos="2160"/>
        <p:guide pos="2880"/>
      </p:guideLst>
    </p:cSldViewPr>
  </p:slideViewPr>
  <p:notesTextViewPr>
    <p:cViewPr>
      <p:scale>
        <a:sx n="1" d="1"/>
        <a:sy n="1" d="1"/>
      </p:scale>
      <p:origin x="0" y="0"/>
    </p:cViewPr>
  </p:notesTextViewPr>
  <p:sorterViewPr>
    <p:cViewPr>
      <p:scale>
        <a:sx n="100" d="100"/>
        <a:sy n="100" d="100"/>
      </p:scale>
      <p:origin x="0" y="36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D9864F-01D2-4DE5-90C3-F1B73F6E457F}" type="doc">
      <dgm:prSet loTypeId="urn:microsoft.com/office/officeart/2005/8/layout/chevron1" loCatId="process" qsTypeId="urn:microsoft.com/office/officeart/2005/8/quickstyle/simple3" qsCatId="simple" csTypeId="urn:microsoft.com/office/officeart/2005/8/colors/accent1_2" csCatId="accent1" phldr="1"/>
      <dgm:spPr/>
    </dgm:pt>
    <dgm:pt modelId="{FBF868BB-2DE6-4BF1-BCB1-A72F1C49D2E8}">
      <dgm:prSet phldrT="[Text]"/>
      <dgm:spPr/>
      <dgm:t>
        <a:bodyPr/>
        <a:lstStyle/>
        <a:p>
          <a:r>
            <a:rPr lang="en-US" dirty="0" smtClean="0"/>
            <a:t>Conceptual</a:t>
          </a:r>
          <a:endParaRPr lang="en-US" dirty="0"/>
        </a:p>
      </dgm:t>
    </dgm:pt>
    <dgm:pt modelId="{52B16BB8-860C-4624-84FA-001CD46F7AE0}" type="parTrans" cxnId="{EEAF1498-5417-4E31-A590-5B3092A91BEF}">
      <dgm:prSet/>
      <dgm:spPr/>
      <dgm:t>
        <a:bodyPr/>
        <a:lstStyle/>
        <a:p>
          <a:endParaRPr lang="en-US"/>
        </a:p>
      </dgm:t>
    </dgm:pt>
    <dgm:pt modelId="{3A77F0BE-7FE2-4D02-9586-8FCECF1013E2}" type="sibTrans" cxnId="{EEAF1498-5417-4E31-A590-5B3092A91BEF}">
      <dgm:prSet/>
      <dgm:spPr/>
      <dgm:t>
        <a:bodyPr/>
        <a:lstStyle/>
        <a:p>
          <a:endParaRPr lang="en-US"/>
        </a:p>
      </dgm:t>
    </dgm:pt>
    <dgm:pt modelId="{47E79D37-C071-4B7E-9096-D2F5F57CA369}">
      <dgm:prSet phldrT="[Text]"/>
      <dgm:spPr/>
      <dgm:t>
        <a:bodyPr/>
        <a:lstStyle/>
        <a:p>
          <a:r>
            <a:rPr lang="en-US" dirty="0" smtClean="0"/>
            <a:t>Logical</a:t>
          </a:r>
          <a:endParaRPr lang="en-US" dirty="0"/>
        </a:p>
      </dgm:t>
    </dgm:pt>
    <dgm:pt modelId="{0446038E-37C2-4EFE-B69E-5957CB939E24}" type="parTrans" cxnId="{485C12E9-342D-4C5C-AAB2-7661A7C89BDE}">
      <dgm:prSet/>
      <dgm:spPr/>
      <dgm:t>
        <a:bodyPr/>
        <a:lstStyle/>
        <a:p>
          <a:endParaRPr lang="en-US"/>
        </a:p>
      </dgm:t>
    </dgm:pt>
    <dgm:pt modelId="{608BC732-5DB0-4DE5-AD56-CA2AA6D46B89}" type="sibTrans" cxnId="{485C12E9-342D-4C5C-AAB2-7661A7C89BDE}">
      <dgm:prSet/>
      <dgm:spPr/>
      <dgm:t>
        <a:bodyPr/>
        <a:lstStyle/>
        <a:p>
          <a:endParaRPr lang="en-US"/>
        </a:p>
      </dgm:t>
    </dgm:pt>
    <dgm:pt modelId="{4F37352A-C3FD-435E-AB8C-C51FC0573854}">
      <dgm:prSet phldrT="[Text]"/>
      <dgm:spPr/>
      <dgm:t>
        <a:bodyPr/>
        <a:lstStyle/>
        <a:p>
          <a:r>
            <a:rPr lang="en-US" dirty="0" smtClean="0"/>
            <a:t>Physical</a:t>
          </a:r>
          <a:endParaRPr lang="en-US" dirty="0"/>
        </a:p>
      </dgm:t>
    </dgm:pt>
    <dgm:pt modelId="{104EB936-EAC8-4C62-8D12-FEEBE73A50C5}" type="parTrans" cxnId="{E317967E-DD1A-4C33-8B76-34086594A978}">
      <dgm:prSet/>
      <dgm:spPr/>
      <dgm:t>
        <a:bodyPr/>
        <a:lstStyle/>
        <a:p>
          <a:endParaRPr lang="en-US"/>
        </a:p>
      </dgm:t>
    </dgm:pt>
    <dgm:pt modelId="{8EA945A2-3AAD-4C5A-82A0-C30F57B8F4EB}" type="sibTrans" cxnId="{E317967E-DD1A-4C33-8B76-34086594A978}">
      <dgm:prSet/>
      <dgm:spPr/>
      <dgm:t>
        <a:bodyPr/>
        <a:lstStyle/>
        <a:p>
          <a:endParaRPr lang="en-US"/>
        </a:p>
      </dgm:t>
    </dgm:pt>
    <dgm:pt modelId="{5BF94F50-6D74-495C-B6C4-8634E3C437E8}" type="pres">
      <dgm:prSet presAssocID="{8DD9864F-01D2-4DE5-90C3-F1B73F6E457F}" presName="Name0" presStyleCnt="0">
        <dgm:presLayoutVars>
          <dgm:dir/>
          <dgm:animLvl val="lvl"/>
          <dgm:resizeHandles val="exact"/>
        </dgm:presLayoutVars>
      </dgm:prSet>
      <dgm:spPr/>
    </dgm:pt>
    <dgm:pt modelId="{4DCCFF80-0CE1-4EA8-8AF4-939548206587}" type="pres">
      <dgm:prSet presAssocID="{FBF868BB-2DE6-4BF1-BCB1-A72F1C49D2E8}" presName="parTxOnly" presStyleLbl="node1" presStyleIdx="0" presStyleCnt="3">
        <dgm:presLayoutVars>
          <dgm:chMax val="0"/>
          <dgm:chPref val="0"/>
          <dgm:bulletEnabled val="1"/>
        </dgm:presLayoutVars>
      </dgm:prSet>
      <dgm:spPr/>
      <dgm:t>
        <a:bodyPr/>
        <a:lstStyle/>
        <a:p>
          <a:endParaRPr lang="en-US"/>
        </a:p>
      </dgm:t>
    </dgm:pt>
    <dgm:pt modelId="{8C4A4253-2601-4792-AA2B-5B1EEA4F8922}" type="pres">
      <dgm:prSet presAssocID="{3A77F0BE-7FE2-4D02-9586-8FCECF1013E2}" presName="parTxOnlySpace" presStyleCnt="0"/>
      <dgm:spPr/>
    </dgm:pt>
    <dgm:pt modelId="{33BC5D26-1C8F-477F-92E2-A93514B9BC09}" type="pres">
      <dgm:prSet presAssocID="{47E79D37-C071-4B7E-9096-D2F5F57CA369}" presName="parTxOnly" presStyleLbl="node1" presStyleIdx="1" presStyleCnt="3">
        <dgm:presLayoutVars>
          <dgm:chMax val="0"/>
          <dgm:chPref val="0"/>
          <dgm:bulletEnabled val="1"/>
        </dgm:presLayoutVars>
      </dgm:prSet>
      <dgm:spPr/>
      <dgm:t>
        <a:bodyPr/>
        <a:lstStyle/>
        <a:p>
          <a:endParaRPr lang="en-US"/>
        </a:p>
      </dgm:t>
    </dgm:pt>
    <dgm:pt modelId="{219C11D1-8C73-4B68-AD4B-1BF23D780B05}" type="pres">
      <dgm:prSet presAssocID="{608BC732-5DB0-4DE5-AD56-CA2AA6D46B89}" presName="parTxOnlySpace" presStyleCnt="0"/>
      <dgm:spPr/>
    </dgm:pt>
    <dgm:pt modelId="{4A8BA231-BD11-4244-8544-5A8AE0A08C7E}" type="pres">
      <dgm:prSet presAssocID="{4F37352A-C3FD-435E-AB8C-C51FC0573854}" presName="parTxOnly" presStyleLbl="node1" presStyleIdx="2" presStyleCnt="3">
        <dgm:presLayoutVars>
          <dgm:chMax val="0"/>
          <dgm:chPref val="0"/>
          <dgm:bulletEnabled val="1"/>
        </dgm:presLayoutVars>
      </dgm:prSet>
      <dgm:spPr/>
      <dgm:t>
        <a:bodyPr/>
        <a:lstStyle/>
        <a:p>
          <a:endParaRPr lang="en-US"/>
        </a:p>
      </dgm:t>
    </dgm:pt>
  </dgm:ptLst>
  <dgm:cxnLst>
    <dgm:cxn modelId="{AB837DC8-702C-4FE7-8CC2-A612C5973684}" type="presOf" srcId="{4F37352A-C3FD-435E-AB8C-C51FC0573854}" destId="{4A8BA231-BD11-4244-8544-5A8AE0A08C7E}" srcOrd="0" destOrd="0" presId="urn:microsoft.com/office/officeart/2005/8/layout/chevron1"/>
    <dgm:cxn modelId="{EEAF1498-5417-4E31-A590-5B3092A91BEF}" srcId="{8DD9864F-01D2-4DE5-90C3-F1B73F6E457F}" destId="{FBF868BB-2DE6-4BF1-BCB1-A72F1C49D2E8}" srcOrd="0" destOrd="0" parTransId="{52B16BB8-860C-4624-84FA-001CD46F7AE0}" sibTransId="{3A77F0BE-7FE2-4D02-9586-8FCECF1013E2}"/>
    <dgm:cxn modelId="{D8B7B28B-474D-47B3-B8D4-B5D1C4F6F50E}" type="presOf" srcId="{8DD9864F-01D2-4DE5-90C3-F1B73F6E457F}" destId="{5BF94F50-6D74-495C-B6C4-8634E3C437E8}" srcOrd="0" destOrd="0" presId="urn:microsoft.com/office/officeart/2005/8/layout/chevron1"/>
    <dgm:cxn modelId="{E317967E-DD1A-4C33-8B76-34086594A978}" srcId="{8DD9864F-01D2-4DE5-90C3-F1B73F6E457F}" destId="{4F37352A-C3FD-435E-AB8C-C51FC0573854}" srcOrd="2" destOrd="0" parTransId="{104EB936-EAC8-4C62-8D12-FEEBE73A50C5}" sibTransId="{8EA945A2-3AAD-4C5A-82A0-C30F57B8F4EB}"/>
    <dgm:cxn modelId="{485C12E9-342D-4C5C-AAB2-7661A7C89BDE}" srcId="{8DD9864F-01D2-4DE5-90C3-F1B73F6E457F}" destId="{47E79D37-C071-4B7E-9096-D2F5F57CA369}" srcOrd="1" destOrd="0" parTransId="{0446038E-37C2-4EFE-B69E-5957CB939E24}" sibTransId="{608BC732-5DB0-4DE5-AD56-CA2AA6D46B89}"/>
    <dgm:cxn modelId="{462BA20E-170B-4D7E-BB9E-2A2F2EC2B95B}" type="presOf" srcId="{47E79D37-C071-4B7E-9096-D2F5F57CA369}" destId="{33BC5D26-1C8F-477F-92E2-A93514B9BC09}" srcOrd="0" destOrd="0" presId="urn:microsoft.com/office/officeart/2005/8/layout/chevron1"/>
    <dgm:cxn modelId="{58F1648A-5B3E-4457-B882-430C55D7BCD8}" type="presOf" srcId="{FBF868BB-2DE6-4BF1-BCB1-A72F1C49D2E8}" destId="{4DCCFF80-0CE1-4EA8-8AF4-939548206587}" srcOrd="0" destOrd="0" presId="urn:microsoft.com/office/officeart/2005/8/layout/chevron1"/>
    <dgm:cxn modelId="{94D19151-265C-4BF8-9859-5D6A0D597FAC}" type="presParOf" srcId="{5BF94F50-6D74-495C-B6C4-8634E3C437E8}" destId="{4DCCFF80-0CE1-4EA8-8AF4-939548206587}" srcOrd="0" destOrd="0" presId="urn:microsoft.com/office/officeart/2005/8/layout/chevron1"/>
    <dgm:cxn modelId="{BF6893AD-7E28-4063-976C-742829C7D7AE}" type="presParOf" srcId="{5BF94F50-6D74-495C-B6C4-8634E3C437E8}" destId="{8C4A4253-2601-4792-AA2B-5B1EEA4F8922}" srcOrd="1" destOrd="0" presId="urn:microsoft.com/office/officeart/2005/8/layout/chevron1"/>
    <dgm:cxn modelId="{52F9491F-72A5-4571-B83B-FABD3A83469A}" type="presParOf" srcId="{5BF94F50-6D74-495C-B6C4-8634E3C437E8}" destId="{33BC5D26-1C8F-477F-92E2-A93514B9BC09}" srcOrd="2" destOrd="0" presId="urn:microsoft.com/office/officeart/2005/8/layout/chevron1"/>
    <dgm:cxn modelId="{B2C68065-F6F0-4B05-AF8C-A388ECA66369}" type="presParOf" srcId="{5BF94F50-6D74-495C-B6C4-8634E3C437E8}" destId="{219C11D1-8C73-4B68-AD4B-1BF23D780B05}" srcOrd="3" destOrd="0" presId="urn:microsoft.com/office/officeart/2005/8/layout/chevron1"/>
    <dgm:cxn modelId="{B741578F-39FA-4728-A386-A7FF6E526DF5}" type="presParOf" srcId="{5BF94F50-6D74-495C-B6C4-8634E3C437E8}" destId="{4A8BA231-BD11-4244-8544-5A8AE0A08C7E}"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D9864F-01D2-4DE5-90C3-F1B73F6E457F}" type="doc">
      <dgm:prSet loTypeId="urn:microsoft.com/office/officeart/2005/8/layout/chevron1" loCatId="process" qsTypeId="urn:microsoft.com/office/officeart/2005/8/quickstyle/simple3" qsCatId="simple" csTypeId="urn:microsoft.com/office/officeart/2005/8/colors/accent1_2" csCatId="accent1" phldr="1"/>
      <dgm:spPr/>
    </dgm:pt>
    <dgm:pt modelId="{FBF868BB-2DE6-4BF1-BCB1-A72F1C49D2E8}">
      <dgm:prSet phldrT="[Text]"/>
      <dgm:spPr/>
      <dgm:t>
        <a:bodyPr/>
        <a:lstStyle/>
        <a:p>
          <a:r>
            <a:rPr lang="en-US" dirty="0" smtClean="0"/>
            <a:t>Conceptual</a:t>
          </a:r>
          <a:endParaRPr lang="en-US" dirty="0"/>
        </a:p>
      </dgm:t>
    </dgm:pt>
    <dgm:pt modelId="{52B16BB8-860C-4624-84FA-001CD46F7AE0}" type="parTrans" cxnId="{EEAF1498-5417-4E31-A590-5B3092A91BEF}">
      <dgm:prSet/>
      <dgm:spPr/>
      <dgm:t>
        <a:bodyPr/>
        <a:lstStyle/>
        <a:p>
          <a:endParaRPr lang="en-US"/>
        </a:p>
      </dgm:t>
    </dgm:pt>
    <dgm:pt modelId="{3A77F0BE-7FE2-4D02-9586-8FCECF1013E2}" type="sibTrans" cxnId="{EEAF1498-5417-4E31-A590-5B3092A91BEF}">
      <dgm:prSet/>
      <dgm:spPr/>
      <dgm:t>
        <a:bodyPr/>
        <a:lstStyle/>
        <a:p>
          <a:endParaRPr lang="en-US"/>
        </a:p>
      </dgm:t>
    </dgm:pt>
    <dgm:pt modelId="{47E79D37-C071-4B7E-9096-D2F5F57CA369}">
      <dgm:prSet phldrT="[Text]"/>
      <dgm:spPr/>
      <dgm:t>
        <a:bodyPr/>
        <a:lstStyle/>
        <a:p>
          <a:r>
            <a:rPr lang="en-US" dirty="0" smtClean="0"/>
            <a:t>Logical</a:t>
          </a:r>
          <a:endParaRPr lang="en-US" dirty="0"/>
        </a:p>
      </dgm:t>
    </dgm:pt>
    <dgm:pt modelId="{0446038E-37C2-4EFE-B69E-5957CB939E24}" type="parTrans" cxnId="{485C12E9-342D-4C5C-AAB2-7661A7C89BDE}">
      <dgm:prSet/>
      <dgm:spPr/>
      <dgm:t>
        <a:bodyPr/>
        <a:lstStyle/>
        <a:p>
          <a:endParaRPr lang="en-US"/>
        </a:p>
      </dgm:t>
    </dgm:pt>
    <dgm:pt modelId="{608BC732-5DB0-4DE5-AD56-CA2AA6D46B89}" type="sibTrans" cxnId="{485C12E9-342D-4C5C-AAB2-7661A7C89BDE}">
      <dgm:prSet/>
      <dgm:spPr/>
      <dgm:t>
        <a:bodyPr/>
        <a:lstStyle/>
        <a:p>
          <a:endParaRPr lang="en-US"/>
        </a:p>
      </dgm:t>
    </dgm:pt>
    <dgm:pt modelId="{4F37352A-C3FD-435E-AB8C-C51FC0573854}">
      <dgm:prSet phldrT="[Text]"/>
      <dgm:spPr/>
      <dgm:t>
        <a:bodyPr/>
        <a:lstStyle/>
        <a:p>
          <a:r>
            <a:rPr lang="en-US" dirty="0" smtClean="0"/>
            <a:t>Physical</a:t>
          </a:r>
          <a:endParaRPr lang="en-US" dirty="0"/>
        </a:p>
      </dgm:t>
    </dgm:pt>
    <dgm:pt modelId="{104EB936-EAC8-4C62-8D12-FEEBE73A50C5}" type="parTrans" cxnId="{E317967E-DD1A-4C33-8B76-34086594A978}">
      <dgm:prSet/>
      <dgm:spPr/>
      <dgm:t>
        <a:bodyPr/>
        <a:lstStyle/>
        <a:p>
          <a:endParaRPr lang="en-US"/>
        </a:p>
      </dgm:t>
    </dgm:pt>
    <dgm:pt modelId="{8EA945A2-3AAD-4C5A-82A0-C30F57B8F4EB}" type="sibTrans" cxnId="{E317967E-DD1A-4C33-8B76-34086594A978}">
      <dgm:prSet/>
      <dgm:spPr/>
      <dgm:t>
        <a:bodyPr/>
        <a:lstStyle/>
        <a:p>
          <a:endParaRPr lang="en-US"/>
        </a:p>
      </dgm:t>
    </dgm:pt>
    <dgm:pt modelId="{5BF94F50-6D74-495C-B6C4-8634E3C437E8}" type="pres">
      <dgm:prSet presAssocID="{8DD9864F-01D2-4DE5-90C3-F1B73F6E457F}" presName="Name0" presStyleCnt="0">
        <dgm:presLayoutVars>
          <dgm:dir/>
          <dgm:animLvl val="lvl"/>
          <dgm:resizeHandles val="exact"/>
        </dgm:presLayoutVars>
      </dgm:prSet>
      <dgm:spPr/>
    </dgm:pt>
    <dgm:pt modelId="{4DCCFF80-0CE1-4EA8-8AF4-939548206587}" type="pres">
      <dgm:prSet presAssocID="{FBF868BB-2DE6-4BF1-BCB1-A72F1C49D2E8}" presName="parTxOnly" presStyleLbl="node1" presStyleIdx="0" presStyleCnt="3">
        <dgm:presLayoutVars>
          <dgm:chMax val="0"/>
          <dgm:chPref val="0"/>
          <dgm:bulletEnabled val="1"/>
        </dgm:presLayoutVars>
      </dgm:prSet>
      <dgm:spPr/>
      <dgm:t>
        <a:bodyPr/>
        <a:lstStyle/>
        <a:p>
          <a:endParaRPr lang="en-US"/>
        </a:p>
      </dgm:t>
    </dgm:pt>
    <dgm:pt modelId="{8C4A4253-2601-4792-AA2B-5B1EEA4F8922}" type="pres">
      <dgm:prSet presAssocID="{3A77F0BE-7FE2-4D02-9586-8FCECF1013E2}" presName="parTxOnlySpace" presStyleCnt="0"/>
      <dgm:spPr/>
    </dgm:pt>
    <dgm:pt modelId="{33BC5D26-1C8F-477F-92E2-A93514B9BC09}" type="pres">
      <dgm:prSet presAssocID="{47E79D37-C071-4B7E-9096-D2F5F57CA369}" presName="parTxOnly" presStyleLbl="node1" presStyleIdx="1" presStyleCnt="3">
        <dgm:presLayoutVars>
          <dgm:chMax val="0"/>
          <dgm:chPref val="0"/>
          <dgm:bulletEnabled val="1"/>
        </dgm:presLayoutVars>
      </dgm:prSet>
      <dgm:spPr/>
      <dgm:t>
        <a:bodyPr/>
        <a:lstStyle/>
        <a:p>
          <a:endParaRPr lang="en-US"/>
        </a:p>
      </dgm:t>
    </dgm:pt>
    <dgm:pt modelId="{219C11D1-8C73-4B68-AD4B-1BF23D780B05}" type="pres">
      <dgm:prSet presAssocID="{608BC732-5DB0-4DE5-AD56-CA2AA6D46B89}" presName="parTxOnlySpace" presStyleCnt="0"/>
      <dgm:spPr/>
    </dgm:pt>
    <dgm:pt modelId="{4A8BA231-BD11-4244-8544-5A8AE0A08C7E}" type="pres">
      <dgm:prSet presAssocID="{4F37352A-C3FD-435E-AB8C-C51FC0573854}" presName="parTxOnly" presStyleLbl="node1" presStyleIdx="2" presStyleCnt="3">
        <dgm:presLayoutVars>
          <dgm:chMax val="0"/>
          <dgm:chPref val="0"/>
          <dgm:bulletEnabled val="1"/>
        </dgm:presLayoutVars>
      </dgm:prSet>
      <dgm:spPr/>
      <dgm:t>
        <a:bodyPr/>
        <a:lstStyle/>
        <a:p>
          <a:endParaRPr lang="en-US"/>
        </a:p>
      </dgm:t>
    </dgm:pt>
  </dgm:ptLst>
  <dgm:cxnLst>
    <dgm:cxn modelId="{67DF8095-2062-40C7-AB99-1F853534027F}" type="presOf" srcId="{8DD9864F-01D2-4DE5-90C3-F1B73F6E457F}" destId="{5BF94F50-6D74-495C-B6C4-8634E3C437E8}" srcOrd="0" destOrd="0" presId="urn:microsoft.com/office/officeart/2005/8/layout/chevron1"/>
    <dgm:cxn modelId="{B6DD01A3-F8E8-4086-B347-4EC63A8AEEC6}" type="presOf" srcId="{FBF868BB-2DE6-4BF1-BCB1-A72F1C49D2E8}" destId="{4DCCFF80-0CE1-4EA8-8AF4-939548206587}" srcOrd="0" destOrd="0" presId="urn:microsoft.com/office/officeart/2005/8/layout/chevron1"/>
    <dgm:cxn modelId="{84BCA32B-8D15-49FE-B64F-41384E16E885}" type="presOf" srcId="{47E79D37-C071-4B7E-9096-D2F5F57CA369}" destId="{33BC5D26-1C8F-477F-92E2-A93514B9BC09}" srcOrd="0" destOrd="0" presId="urn:microsoft.com/office/officeart/2005/8/layout/chevron1"/>
    <dgm:cxn modelId="{EEAF1498-5417-4E31-A590-5B3092A91BEF}" srcId="{8DD9864F-01D2-4DE5-90C3-F1B73F6E457F}" destId="{FBF868BB-2DE6-4BF1-BCB1-A72F1C49D2E8}" srcOrd="0" destOrd="0" parTransId="{52B16BB8-860C-4624-84FA-001CD46F7AE0}" sibTransId="{3A77F0BE-7FE2-4D02-9586-8FCECF1013E2}"/>
    <dgm:cxn modelId="{E317967E-DD1A-4C33-8B76-34086594A978}" srcId="{8DD9864F-01D2-4DE5-90C3-F1B73F6E457F}" destId="{4F37352A-C3FD-435E-AB8C-C51FC0573854}" srcOrd="2" destOrd="0" parTransId="{104EB936-EAC8-4C62-8D12-FEEBE73A50C5}" sibTransId="{8EA945A2-3AAD-4C5A-82A0-C30F57B8F4EB}"/>
    <dgm:cxn modelId="{E43DB680-A148-4CA0-B65E-0357949A15DC}" type="presOf" srcId="{4F37352A-C3FD-435E-AB8C-C51FC0573854}" destId="{4A8BA231-BD11-4244-8544-5A8AE0A08C7E}" srcOrd="0" destOrd="0" presId="urn:microsoft.com/office/officeart/2005/8/layout/chevron1"/>
    <dgm:cxn modelId="{485C12E9-342D-4C5C-AAB2-7661A7C89BDE}" srcId="{8DD9864F-01D2-4DE5-90C3-F1B73F6E457F}" destId="{47E79D37-C071-4B7E-9096-D2F5F57CA369}" srcOrd="1" destOrd="0" parTransId="{0446038E-37C2-4EFE-B69E-5957CB939E24}" sibTransId="{608BC732-5DB0-4DE5-AD56-CA2AA6D46B89}"/>
    <dgm:cxn modelId="{F26D9A0C-99C2-415A-8FD6-0602A577A197}" type="presParOf" srcId="{5BF94F50-6D74-495C-B6C4-8634E3C437E8}" destId="{4DCCFF80-0CE1-4EA8-8AF4-939548206587}" srcOrd="0" destOrd="0" presId="urn:microsoft.com/office/officeart/2005/8/layout/chevron1"/>
    <dgm:cxn modelId="{BF835232-9B49-4FFE-8FBA-6BFC79B7E41B}" type="presParOf" srcId="{5BF94F50-6D74-495C-B6C4-8634E3C437E8}" destId="{8C4A4253-2601-4792-AA2B-5B1EEA4F8922}" srcOrd="1" destOrd="0" presId="urn:microsoft.com/office/officeart/2005/8/layout/chevron1"/>
    <dgm:cxn modelId="{38DB3300-ECC4-4410-9C73-9CAA79472177}" type="presParOf" srcId="{5BF94F50-6D74-495C-B6C4-8634E3C437E8}" destId="{33BC5D26-1C8F-477F-92E2-A93514B9BC09}" srcOrd="2" destOrd="0" presId="urn:microsoft.com/office/officeart/2005/8/layout/chevron1"/>
    <dgm:cxn modelId="{07304EF2-BA00-4DBA-8FEA-2AD523448D41}" type="presParOf" srcId="{5BF94F50-6D74-495C-B6C4-8634E3C437E8}" destId="{219C11D1-8C73-4B68-AD4B-1BF23D780B05}" srcOrd="3" destOrd="0" presId="urn:microsoft.com/office/officeart/2005/8/layout/chevron1"/>
    <dgm:cxn modelId="{662CD84A-27C2-47DF-B907-D1BC1476405C}" type="presParOf" srcId="{5BF94F50-6D74-495C-B6C4-8634E3C437E8}" destId="{4A8BA231-BD11-4244-8544-5A8AE0A08C7E}"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CFF80-0CE1-4EA8-8AF4-939548206587}">
      <dsp:nvSpPr>
        <dsp:cNvPr id="0" name=""/>
        <dsp:cNvSpPr/>
      </dsp:nvSpPr>
      <dsp:spPr>
        <a:xfrm>
          <a:off x="1785" y="0"/>
          <a:ext cx="2175867" cy="736600"/>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kern="1200" dirty="0" smtClean="0"/>
            <a:t>Conceptual</a:t>
          </a:r>
          <a:endParaRPr lang="en-US" sz="2200" kern="1200" dirty="0"/>
        </a:p>
      </dsp:txBody>
      <dsp:txXfrm>
        <a:off x="370085" y="0"/>
        <a:ext cx="1439267" cy="736600"/>
      </dsp:txXfrm>
    </dsp:sp>
    <dsp:sp modelId="{33BC5D26-1C8F-477F-92E2-A93514B9BC09}">
      <dsp:nvSpPr>
        <dsp:cNvPr id="0" name=""/>
        <dsp:cNvSpPr/>
      </dsp:nvSpPr>
      <dsp:spPr>
        <a:xfrm>
          <a:off x="1960066" y="0"/>
          <a:ext cx="2175867" cy="736600"/>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kern="1200" dirty="0" smtClean="0"/>
            <a:t>Logical</a:t>
          </a:r>
          <a:endParaRPr lang="en-US" sz="2200" kern="1200" dirty="0"/>
        </a:p>
      </dsp:txBody>
      <dsp:txXfrm>
        <a:off x="2328366" y="0"/>
        <a:ext cx="1439267" cy="736600"/>
      </dsp:txXfrm>
    </dsp:sp>
    <dsp:sp modelId="{4A8BA231-BD11-4244-8544-5A8AE0A08C7E}">
      <dsp:nvSpPr>
        <dsp:cNvPr id="0" name=""/>
        <dsp:cNvSpPr/>
      </dsp:nvSpPr>
      <dsp:spPr>
        <a:xfrm>
          <a:off x="3918346" y="0"/>
          <a:ext cx="2175867" cy="736600"/>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kern="1200" dirty="0" smtClean="0"/>
            <a:t>Physical</a:t>
          </a:r>
          <a:endParaRPr lang="en-US" sz="2200" kern="1200" dirty="0"/>
        </a:p>
      </dsp:txBody>
      <dsp:txXfrm>
        <a:off x="4286646" y="0"/>
        <a:ext cx="1439267" cy="736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CFF80-0CE1-4EA8-8AF4-939548206587}">
      <dsp:nvSpPr>
        <dsp:cNvPr id="0" name=""/>
        <dsp:cNvSpPr/>
      </dsp:nvSpPr>
      <dsp:spPr>
        <a:xfrm>
          <a:off x="1785" y="0"/>
          <a:ext cx="2175867" cy="736600"/>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kern="1200" dirty="0" smtClean="0"/>
            <a:t>Conceptual</a:t>
          </a:r>
          <a:endParaRPr lang="en-US" sz="2200" kern="1200" dirty="0"/>
        </a:p>
      </dsp:txBody>
      <dsp:txXfrm>
        <a:off x="370085" y="0"/>
        <a:ext cx="1439267" cy="736600"/>
      </dsp:txXfrm>
    </dsp:sp>
    <dsp:sp modelId="{33BC5D26-1C8F-477F-92E2-A93514B9BC09}">
      <dsp:nvSpPr>
        <dsp:cNvPr id="0" name=""/>
        <dsp:cNvSpPr/>
      </dsp:nvSpPr>
      <dsp:spPr>
        <a:xfrm>
          <a:off x="1960066" y="0"/>
          <a:ext cx="2175867" cy="736600"/>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kern="1200" dirty="0" smtClean="0"/>
            <a:t>Logical</a:t>
          </a:r>
          <a:endParaRPr lang="en-US" sz="2200" kern="1200" dirty="0"/>
        </a:p>
      </dsp:txBody>
      <dsp:txXfrm>
        <a:off x="2328366" y="0"/>
        <a:ext cx="1439267" cy="736600"/>
      </dsp:txXfrm>
    </dsp:sp>
    <dsp:sp modelId="{4A8BA231-BD11-4244-8544-5A8AE0A08C7E}">
      <dsp:nvSpPr>
        <dsp:cNvPr id="0" name=""/>
        <dsp:cNvSpPr/>
      </dsp:nvSpPr>
      <dsp:spPr>
        <a:xfrm>
          <a:off x="3918346" y="0"/>
          <a:ext cx="2175867" cy="736600"/>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kern="1200" dirty="0" smtClean="0"/>
            <a:t>Physical</a:t>
          </a:r>
          <a:endParaRPr lang="en-US" sz="2200" kern="1200" dirty="0"/>
        </a:p>
      </dsp:txBody>
      <dsp:txXfrm>
        <a:off x="4286646" y="0"/>
        <a:ext cx="1439267" cy="7366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75569-65A7-4CEA-8D42-14F90076A6AB}" type="datetimeFigureOut">
              <a:rPr lang="en-US" smtClean="0"/>
              <a:t>8/26/2011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5B94CB-C73C-4EB0-9393-691BD6D63806}" type="slidenum">
              <a:rPr lang="en-US" smtClean="0"/>
              <a:t>‹#›</a:t>
            </a:fld>
            <a:endParaRPr lang="en-US"/>
          </a:p>
        </p:txBody>
      </p:sp>
    </p:spTree>
    <p:extLst>
      <p:ext uri="{BB962C8B-B14F-4D97-AF65-F5344CB8AC3E}">
        <p14:creationId xmlns:p14="http://schemas.microsoft.com/office/powerpoint/2010/main" val="1586730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5B94CB-C73C-4EB0-9393-691BD6D63806}" type="slidenum">
              <a:rPr lang="en-US" smtClean="0"/>
              <a:t>6</a:t>
            </a:fld>
            <a:endParaRPr lang="en-US"/>
          </a:p>
        </p:txBody>
      </p:sp>
    </p:spTree>
    <p:extLst>
      <p:ext uri="{BB962C8B-B14F-4D97-AF65-F5344CB8AC3E}">
        <p14:creationId xmlns:p14="http://schemas.microsoft.com/office/powerpoint/2010/main" val="3953385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decades, we have</a:t>
            </a:r>
            <a:r>
              <a:rPr lang="en-US" baseline="0" dirty="0" smtClean="0"/>
              <a:t> been building information systems, particularly for decision support and business intelligence, in mostly the same fashion. We typically start with the questions we want answers to. Then we create an information model and produce the data to populate that model. We’ve also had to build a physical or implementation model of the system. </a:t>
            </a:r>
            <a:endParaRPr lang="en-US" dirty="0"/>
          </a:p>
        </p:txBody>
      </p:sp>
      <p:sp>
        <p:nvSpPr>
          <p:cNvPr id="4" name="Slide Number Placeholder 3"/>
          <p:cNvSpPr>
            <a:spLocks noGrp="1"/>
          </p:cNvSpPr>
          <p:nvPr>
            <p:ph type="sldNum" sz="quarter" idx="10"/>
          </p:nvPr>
        </p:nvSpPr>
        <p:spPr/>
        <p:txBody>
          <a:bodyPr/>
          <a:lstStyle/>
          <a:p>
            <a:fld id="{075B94CB-C73C-4EB0-9393-691BD6D63806}" type="slidenum">
              <a:rPr lang="en-US" smtClean="0"/>
              <a:t>7</a:t>
            </a:fld>
            <a:endParaRPr lang="en-US"/>
          </a:p>
        </p:txBody>
      </p:sp>
    </p:spTree>
    <p:extLst>
      <p:ext uri="{BB962C8B-B14F-4D97-AF65-F5344CB8AC3E}">
        <p14:creationId xmlns:p14="http://schemas.microsoft.com/office/powerpoint/2010/main" val="1624143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gone from scope of analysis to available data for decades. </a:t>
            </a:r>
          </a:p>
          <a:p>
            <a:endParaRPr lang="en-US" dirty="0" smtClean="0"/>
          </a:p>
          <a:p>
            <a:r>
              <a:rPr lang="en-US" dirty="0" smtClean="0"/>
              <a:t>Gathering available data was expensive</a:t>
            </a:r>
            <a:r>
              <a:rPr lang="en-US" baseline="0" dirty="0" smtClean="0"/>
              <a:t> - w</a:t>
            </a:r>
            <a:r>
              <a:rPr lang="en-US" dirty="0" smtClean="0"/>
              <a:t>e started by having to keypunch</a:t>
            </a:r>
            <a:r>
              <a:rPr lang="en-US" baseline="0" dirty="0" smtClean="0"/>
              <a:t> it in. </a:t>
            </a:r>
          </a:p>
          <a:p>
            <a:r>
              <a:rPr lang="en-US" baseline="0" dirty="0" smtClean="0"/>
              <a:t>Modeling the data is expensive</a:t>
            </a:r>
          </a:p>
          <a:p>
            <a:r>
              <a:rPr lang="en-US" baseline="0" dirty="0" smtClean="0"/>
              <a:t>The logical model has served as a scaffolding for the physical model </a:t>
            </a:r>
            <a:r>
              <a:rPr lang="en-US" i="1" baseline="0" dirty="0" smtClean="0"/>
              <a:t>and </a:t>
            </a:r>
            <a:r>
              <a:rPr lang="en-US" i="0" baseline="0" dirty="0" smtClean="0"/>
              <a:t>the physical model held the key to performance optimizations to get adequate query response – e.g. indexes &amp; aggregations, etc.</a:t>
            </a:r>
          </a:p>
          <a:p>
            <a:endParaRPr lang="en-US" baseline="0" dirty="0" smtClean="0"/>
          </a:p>
          <a:p>
            <a:r>
              <a:rPr lang="en-US" baseline="0" dirty="0" smtClean="0"/>
              <a:t>Each of these components has been tightly coupled and interdependent</a:t>
            </a:r>
          </a:p>
          <a:p>
            <a:endParaRPr lang="en-US" baseline="0" dirty="0" smtClean="0"/>
          </a:p>
          <a:p>
            <a:r>
              <a:rPr lang="en-US" baseline="0" dirty="0" smtClean="0"/>
              <a:t>- Intelligence analysis has gone the other way – a wealth of data and reduction to insight.</a:t>
            </a:r>
            <a:endParaRPr lang="en-US" dirty="0"/>
          </a:p>
        </p:txBody>
      </p:sp>
      <p:sp>
        <p:nvSpPr>
          <p:cNvPr id="4" name="Slide Number Placeholder 3"/>
          <p:cNvSpPr>
            <a:spLocks noGrp="1"/>
          </p:cNvSpPr>
          <p:nvPr>
            <p:ph type="sldNum" sz="quarter" idx="10"/>
          </p:nvPr>
        </p:nvSpPr>
        <p:spPr/>
        <p:txBody>
          <a:bodyPr/>
          <a:lstStyle/>
          <a:p>
            <a:fld id="{075B94CB-C73C-4EB0-9393-691BD6D63806}" type="slidenum">
              <a:rPr lang="en-US" smtClean="0"/>
              <a:t>9</a:t>
            </a:fld>
            <a:endParaRPr lang="en-US"/>
          </a:p>
        </p:txBody>
      </p:sp>
    </p:spTree>
    <p:extLst>
      <p:ext uri="{BB962C8B-B14F-4D97-AF65-F5344CB8AC3E}">
        <p14:creationId xmlns:p14="http://schemas.microsoft.com/office/powerpoint/2010/main" val="3100739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 abundance of available data. </a:t>
            </a:r>
          </a:p>
          <a:p>
            <a:r>
              <a:rPr lang="en-US" baseline="0" dirty="0" smtClean="0"/>
              <a:t>Shift from scarcity to abundance.</a:t>
            </a:r>
          </a:p>
          <a:p>
            <a:r>
              <a:rPr lang="en-US" baseline="0" dirty="0" smtClean="0"/>
              <a:t>Challenge is in making sense of the available data.</a:t>
            </a:r>
          </a:p>
          <a:p>
            <a:r>
              <a:rPr lang="en-US" baseline="0" dirty="0" smtClean="0"/>
              <a:t>It’s less about the size of the available data and more about the free availability and different forms of data to reason about. </a:t>
            </a:r>
          </a:p>
          <a:p>
            <a:r>
              <a:rPr lang="en-US" baseline="0" dirty="0" smtClean="0"/>
              <a:t>Different forms of data - Example: GPS telemetry from Ambulances for national health service</a:t>
            </a:r>
            <a:endParaRPr lang="en-US" dirty="0"/>
          </a:p>
        </p:txBody>
      </p:sp>
      <p:sp>
        <p:nvSpPr>
          <p:cNvPr id="4" name="Slide Number Placeholder 3"/>
          <p:cNvSpPr>
            <a:spLocks noGrp="1"/>
          </p:cNvSpPr>
          <p:nvPr>
            <p:ph type="sldNum" sz="quarter" idx="10"/>
          </p:nvPr>
        </p:nvSpPr>
        <p:spPr/>
        <p:txBody>
          <a:bodyPr/>
          <a:lstStyle/>
          <a:p>
            <a:fld id="{075B94CB-C73C-4EB0-9393-691BD6D63806}" type="slidenum">
              <a:rPr lang="en-US" smtClean="0"/>
              <a:t>11</a:t>
            </a:fld>
            <a:endParaRPr lang="en-US"/>
          </a:p>
        </p:txBody>
      </p:sp>
    </p:spTree>
    <p:extLst>
      <p:ext uri="{BB962C8B-B14F-4D97-AF65-F5344CB8AC3E}">
        <p14:creationId xmlns:p14="http://schemas.microsoft.com/office/powerpoint/2010/main" val="4208742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From intelligence analysis – makes complete sense. Their challenge has been to make sense of a ton of subtle signals</a:t>
            </a:r>
          </a:p>
          <a:p>
            <a:endParaRPr lang="en-US" dirty="0"/>
          </a:p>
        </p:txBody>
      </p:sp>
      <p:sp>
        <p:nvSpPr>
          <p:cNvPr id="4" name="Slide Number Placeholder 3"/>
          <p:cNvSpPr>
            <a:spLocks noGrp="1"/>
          </p:cNvSpPr>
          <p:nvPr>
            <p:ph type="sldNum" sz="quarter" idx="10"/>
          </p:nvPr>
        </p:nvSpPr>
        <p:spPr/>
        <p:txBody>
          <a:bodyPr/>
          <a:lstStyle/>
          <a:p>
            <a:fld id="{075B94CB-C73C-4EB0-9393-691BD6D63806}" type="slidenum">
              <a:rPr lang="en-US" smtClean="0"/>
              <a:t>12</a:t>
            </a:fld>
            <a:endParaRPr lang="en-US"/>
          </a:p>
        </p:txBody>
      </p:sp>
    </p:spTree>
    <p:extLst>
      <p:ext uri="{BB962C8B-B14F-4D97-AF65-F5344CB8AC3E}">
        <p14:creationId xmlns:p14="http://schemas.microsoft.com/office/powerpoint/2010/main" val="2084604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5B94CB-C73C-4EB0-9393-691BD6D63806}" type="slidenum">
              <a:rPr lang="en-US" smtClean="0"/>
              <a:t>24</a:t>
            </a:fld>
            <a:endParaRPr lang="en-US"/>
          </a:p>
        </p:txBody>
      </p:sp>
    </p:spTree>
    <p:extLst>
      <p:ext uri="{BB962C8B-B14F-4D97-AF65-F5344CB8AC3E}">
        <p14:creationId xmlns:p14="http://schemas.microsoft.com/office/powerpoint/2010/main" val="510345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5B94CB-C73C-4EB0-9393-691BD6D63806}" type="slidenum">
              <a:rPr lang="en-US" smtClean="0"/>
              <a:t>27</a:t>
            </a:fld>
            <a:endParaRPr lang="en-US"/>
          </a:p>
        </p:txBody>
      </p:sp>
    </p:spTree>
    <p:extLst>
      <p:ext uri="{BB962C8B-B14F-4D97-AF65-F5344CB8AC3E}">
        <p14:creationId xmlns:p14="http://schemas.microsoft.com/office/powerpoint/2010/main" val="2479614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a:t>
            </a:r>
            <a:r>
              <a:rPr lang="en-US" baseline="0" dirty="0" smtClean="0"/>
              <a:t> points:</a:t>
            </a:r>
          </a:p>
          <a:p>
            <a:pPr marL="228600" indent="-228600">
              <a:buFont typeface="+mj-lt"/>
              <a:buAutoNum type="arabicPeriod"/>
            </a:pPr>
            <a:r>
              <a:rPr lang="en-US" baseline="0" dirty="0" smtClean="0"/>
              <a:t>How do you store a copy of the web? &lt;</a:t>
            </a:r>
            <a:r>
              <a:rPr lang="en-US" baseline="0" dirty="0" err="1" smtClean="0"/>
              <a:t>ts</a:t>
            </a:r>
            <a:r>
              <a:rPr lang="en-US" baseline="0" dirty="0" smtClean="0"/>
              <a:t>, </a:t>
            </a:r>
            <a:r>
              <a:rPr lang="en-US" baseline="0" dirty="0" err="1" smtClean="0"/>
              <a:t>url</a:t>
            </a:r>
            <a:r>
              <a:rPr lang="en-US" baseline="0" dirty="0" smtClean="0"/>
              <a:t>, body&gt;</a:t>
            </a:r>
          </a:p>
          <a:p>
            <a:pPr marL="228600" indent="-228600">
              <a:buFont typeface="+mj-lt"/>
              <a:buAutoNum type="arabicPeriod"/>
            </a:pPr>
            <a:r>
              <a:rPr lang="en-US" baseline="0" dirty="0" smtClean="0"/>
              <a:t>The digital shoebox lets us restate history. E.g. Detect and filter out noise. </a:t>
            </a:r>
          </a:p>
          <a:p>
            <a:pPr marL="228600" indent="-228600">
              <a:buFont typeface="+mj-lt"/>
              <a:buAutoNum type="arabicPeriod"/>
            </a:pPr>
            <a:r>
              <a:rPr lang="en-US" baseline="0" dirty="0" smtClean="0"/>
              <a:t>Traditional systems often threw out data as early as possible, making it impossible to go back and reconstruct history</a:t>
            </a:r>
            <a:endParaRPr lang="en-US" dirty="0"/>
          </a:p>
        </p:txBody>
      </p:sp>
      <p:sp>
        <p:nvSpPr>
          <p:cNvPr id="4" name="Slide Number Placeholder 3"/>
          <p:cNvSpPr>
            <a:spLocks noGrp="1"/>
          </p:cNvSpPr>
          <p:nvPr>
            <p:ph type="sldNum" sz="quarter" idx="10"/>
          </p:nvPr>
        </p:nvSpPr>
        <p:spPr/>
        <p:txBody>
          <a:bodyPr/>
          <a:lstStyle/>
          <a:p>
            <a:fld id="{075B94CB-C73C-4EB0-9393-691BD6D63806}" type="slidenum">
              <a:rPr lang="en-US" smtClean="0"/>
              <a:t>28</a:t>
            </a:fld>
            <a:endParaRPr lang="en-US"/>
          </a:p>
        </p:txBody>
      </p:sp>
    </p:spTree>
    <p:extLst>
      <p:ext uri="{BB962C8B-B14F-4D97-AF65-F5344CB8AC3E}">
        <p14:creationId xmlns:p14="http://schemas.microsoft.com/office/powerpoint/2010/main" val="187714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8/31/2011</a:t>
            </a:r>
            <a:endParaRPr lang="en-US"/>
          </a:p>
        </p:txBody>
      </p:sp>
      <p:sp>
        <p:nvSpPr>
          <p:cNvPr id="5" name="Footer Placeholder 4"/>
          <p:cNvSpPr>
            <a:spLocks noGrp="1"/>
          </p:cNvSpPr>
          <p:nvPr>
            <p:ph type="ftr" sz="quarter" idx="11"/>
          </p:nvPr>
        </p:nvSpPr>
        <p:spPr/>
        <p:txBody>
          <a:bodyPr/>
          <a:lstStyle/>
          <a:p>
            <a:r>
              <a:rPr lang="en-US" smtClean="0"/>
              <a:t>VLDB 2011</a:t>
            </a:r>
            <a:endParaRPr lang="en-US"/>
          </a:p>
        </p:txBody>
      </p:sp>
      <p:sp>
        <p:nvSpPr>
          <p:cNvPr id="6" name="Slide Number Placeholder 5"/>
          <p:cNvSpPr>
            <a:spLocks noGrp="1"/>
          </p:cNvSpPr>
          <p:nvPr>
            <p:ph type="sldNum" sz="quarter" idx="12"/>
          </p:nvPr>
        </p:nvSpPr>
        <p:spPr/>
        <p:txBody>
          <a:bodyPr/>
          <a:lstStyle/>
          <a:p>
            <a:fld id="{D3A8D8F9-5373-4FB4-A8C6-FA962800DFAC}" type="slidenum">
              <a:rPr lang="en-US" smtClean="0"/>
              <a:t>‹#›</a:t>
            </a:fld>
            <a:endParaRPr lang="en-US"/>
          </a:p>
        </p:txBody>
      </p:sp>
    </p:spTree>
    <p:extLst>
      <p:ext uri="{BB962C8B-B14F-4D97-AF65-F5344CB8AC3E}">
        <p14:creationId xmlns:p14="http://schemas.microsoft.com/office/powerpoint/2010/main" val="2451589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8/31/2011</a:t>
            </a:r>
            <a:endParaRPr lang="en-US"/>
          </a:p>
        </p:txBody>
      </p:sp>
      <p:sp>
        <p:nvSpPr>
          <p:cNvPr id="5" name="Footer Placeholder 4"/>
          <p:cNvSpPr>
            <a:spLocks noGrp="1"/>
          </p:cNvSpPr>
          <p:nvPr>
            <p:ph type="ftr" sz="quarter" idx="11"/>
          </p:nvPr>
        </p:nvSpPr>
        <p:spPr/>
        <p:txBody>
          <a:bodyPr/>
          <a:lstStyle/>
          <a:p>
            <a:r>
              <a:rPr lang="en-US" smtClean="0"/>
              <a:t>VLDB 2011</a:t>
            </a:r>
            <a:endParaRPr lang="en-US"/>
          </a:p>
        </p:txBody>
      </p:sp>
      <p:sp>
        <p:nvSpPr>
          <p:cNvPr id="6" name="Slide Number Placeholder 5"/>
          <p:cNvSpPr>
            <a:spLocks noGrp="1"/>
          </p:cNvSpPr>
          <p:nvPr>
            <p:ph type="sldNum" sz="quarter" idx="12"/>
          </p:nvPr>
        </p:nvSpPr>
        <p:spPr/>
        <p:txBody>
          <a:bodyPr/>
          <a:lstStyle/>
          <a:p>
            <a:fld id="{D3A8D8F9-5373-4FB4-A8C6-FA962800DFAC}" type="slidenum">
              <a:rPr lang="en-US" smtClean="0"/>
              <a:t>‹#›</a:t>
            </a:fld>
            <a:endParaRPr lang="en-US"/>
          </a:p>
        </p:txBody>
      </p:sp>
    </p:spTree>
    <p:extLst>
      <p:ext uri="{BB962C8B-B14F-4D97-AF65-F5344CB8AC3E}">
        <p14:creationId xmlns:p14="http://schemas.microsoft.com/office/powerpoint/2010/main" val="1292095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8/31/2011</a:t>
            </a:r>
            <a:endParaRPr lang="en-US"/>
          </a:p>
        </p:txBody>
      </p:sp>
      <p:sp>
        <p:nvSpPr>
          <p:cNvPr id="5" name="Footer Placeholder 4"/>
          <p:cNvSpPr>
            <a:spLocks noGrp="1"/>
          </p:cNvSpPr>
          <p:nvPr>
            <p:ph type="ftr" sz="quarter" idx="11"/>
          </p:nvPr>
        </p:nvSpPr>
        <p:spPr/>
        <p:txBody>
          <a:bodyPr/>
          <a:lstStyle/>
          <a:p>
            <a:r>
              <a:rPr lang="en-US" smtClean="0"/>
              <a:t>VLDB 2011</a:t>
            </a:r>
            <a:endParaRPr lang="en-US"/>
          </a:p>
        </p:txBody>
      </p:sp>
      <p:sp>
        <p:nvSpPr>
          <p:cNvPr id="6" name="Slide Number Placeholder 5"/>
          <p:cNvSpPr>
            <a:spLocks noGrp="1"/>
          </p:cNvSpPr>
          <p:nvPr>
            <p:ph type="sldNum" sz="quarter" idx="12"/>
          </p:nvPr>
        </p:nvSpPr>
        <p:spPr/>
        <p:txBody>
          <a:bodyPr/>
          <a:lstStyle/>
          <a:p>
            <a:fld id="{D3A8D8F9-5373-4FB4-A8C6-FA962800DFAC}" type="slidenum">
              <a:rPr lang="en-US" smtClean="0"/>
              <a:t>‹#›</a:t>
            </a:fld>
            <a:endParaRPr lang="en-US"/>
          </a:p>
        </p:txBody>
      </p:sp>
    </p:spTree>
    <p:extLst>
      <p:ext uri="{BB962C8B-B14F-4D97-AF65-F5344CB8AC3E}">
        <p14:creationId xmlns:p14="http://schemas.microsoft.com/office/powerpoint/2010/main" val="310797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8/31/2011</a:t>
            </a:r>
            <a:endParaRPr lang="en-US"/>
          </a:p>
        </p:txBody>
      </p:sp>
      <p:sp>
        <p:nvSpPr>
          <p:cNvPr id="5" name="Footer Placeholder 4"/>
          <p:cNvSpPr>
            <a:spLocks noGrp="1"/>
          </p:cNvSpPr>
          <p:nvPr>
            <p:ph type="ftr" sz="quarter" idx="11"/>
          </p:nvPr>
        </p:nvSpPr>
        <p:spPr/>
        <p:txBody>
          <a:bodyPr/>
          <a:lstStyle/>
          <a:p>
            <a:r>
              <a:rPr lang="en-US" smtClean="0"/>
              <a:t>VLDB 2011</a:t>
            </a:r>
            <a:endParaRPr lang="en-US"/>
          </a:p>
        </p:txBody>
      </p:sp>
      <p:sp>
        <p:nvSpPr>
          <p:cNvPr id="6" name="Slide Number Placeholder 5"/>
          <p:cNvSpPr>
            <a:spLocks noGrp="1"/>
          </p:cNvSpPr>
          <p:nvPr>
            <p:ph type="sldNum" sz="quarter" idx="12"/>
          </p:nvPr>
        </p:nvSpPr>
        <p:spPr/>
        <p:txBody>
          <a:bodyPr/>
          <a:lstStyle/>
          <a:p>
            <a:fld id="{D3A8D8F9-5373-4FB4-A8C6-FA962800DFAC}" type="slidenum">
              <a:rPr lang="en-US" smtClean="0"/>
              <a:t>‹#›</a:t>
            </a:fld>
            <a:endParaRPr lang="en-US"/>
          </a:p>
        </p:txBody>
      </p:sp>
    </p:spTree>
    <p:extLst>
      <p:ext uri="{BB962C8B-B14F-4D97-AF65-F5344CB8AC3E}">
        <p14:creationId xmlns:p14="http://schemas.microsoft.com/office/powerpoint/2010/main" val="1817455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8/31/2011</a:t>
            </a:r>
            <a:endParaRPr lang="en-US"/>
          </a:p>
        </p:txBody>
      </p:sp>
      <p:sp>
        <p:nvSpPr>
          <p:cNvPr id="5" name="Footer Placeholder 4"/>
          <p:cNvSpPr>
            <a:spLocks noGrp="1"/>
          </p:cNvSpPr>
          <p:nvPr>
            <p:ph type="ftr" sz="quarter" idx="11"/>
          </p:nvPr>
        </p:nvSpPr>
        <p:spPr/>
        <p:txBody>
          <a:bodyPr/>
          <a:lstStyle/>
          <a:p>
            <a:r>
              <a:rPr lang="en-US" smtClean="0"/>
              <a:t>VLDB 2011</a:t>
            </a:r>
            <a:endParaRPr lang="en-US"/>
          </a:p>
        </p:txBody>
      </p:sp>
      <p:sp>
        <p:nvSpPr>
          <p:cNvPr id="6" name="Slide Number Placeholder 5"/>
          <p:cNvSpPr>
            <a:spLocks noGrp="1"/>
          </p:cNvSpPr>
          <p:nvPr>
            <p:ph type="sldNum" sz="quarter" idx="12"/>
          </p:nvPr>
        </p:nvSpPr>
        <p:spPr/>
        <p:txBody>
          <a:bodyPr/>
          <a:lstStyle/>
          <a:p>
            <a:fld id="{D3A8D8F9-5373-4FB4-A8C6-FA962800DFAC}" type="slidenum">
              <a:rPr lang="en-US" smtClean="0"/>
              <a:t>‹#›</a:t>
            </a:fld>
            <a:endParaRPr lang="en-US"/>
          </a:p>
        </p:txBody>
      </p:sp>
    </p:spTree>
    <p:extLst>
      <p:ext uri="{BB962C8B-B14F-4D97-AF65-F5344CB8AC3E}">
        <p14:creationId xmlns:p14="http://schemas.microsoft.com/office/powerpoint/2010/main" val="4120769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8/31/2011</a:t>
            </a:r>
            <a:endParaRPr lang="en-US"/>
          </a:p>
        </p:txBody>
      </p:sp>
      <p:sp>
        <p:nvSpPr>
          <p:cNvPr id="6" name="Footer Placeholder 5"/>
          <p:cNvSpPr>
            <a:spLocks noGrp="1"/>
          </p:cNvSpPr>
          <p:nvPr>
            <p:ph type="ftr" sz="quarter" idx="11"/>
          </p:nvPr>
        </p:nvSpPr>
        <p:spPr/>
        <p:txBody>
          <a:bodyPr/>
          <a:lstStyle/>
          <a:p>
            <a:r>
              <a:rPr lang="en-US" smtClean="0"/>
              <a:t>VLDB 2011</a:t>
            </a:r>
            <a:endParaRPr lang="en-US"/>
          </a:p>
        </p:txBody>
      </p:sp>
      <p:sp>
        <p:nvSpPr>
          <p:cNvPr id="7" name="Slide Number Placeholder 6"/>
          <p:cNvSpPr>
            <a:spLocks noGrp="1"/>
          </p:cNvSpPr>
          <p:nvPr>
            <p:ph type="sldNum" sz="quarter" idx="12"/>
          </p:nvPr>
        </p:nvSpPr>
        <p:spPr/>
        <p:txBody>
          <a:bodyPr/>
          <a:lstStyle/>
          <a:p>
            <a:fld id="{D3A8D8F9-5373-4FB4-A8C6-FA962800DFAC}" type="slidenum">
              <a:rPr lang="en-US" smtClean="0"/>
              <a:t>‹#›</a:t>
            </a:fld>
            <a:endParaRPr lang="en-US"/>
          </a:p>
        </p:txBody>
      </p:sp>
    </p:spTree>
    <p:extLst>
      <p:ext uri="{BB962C8B-B14F-4D97-AF65-F5344CB8AC3E}">
        <p14:creationId xmlns:p14="http://schemas.microsoft.com/office/powerpoint/2010/main" val="527376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8/31/2011</a:t>
            </a:r>
            <a:endParaRPr lang="en-US"/>
          </a:p>
        </p:txBody>
      </p:sp>
      <p:sp>
        <p:nvSpPr>
          <p:cNvPr id="8" name="Footer Placeholder 7"/>
          <p:cNvSpPr>
            <a:spLocks noGrp="1"/>
          </p:cNvSpPr>
          <p:nvPr>
            <p:ph type="ftr" sz="quarter" idx="11"/>
          </p:nvPr>
        </p:nvSpPr>
        <p:spPr/>
        <p:txBody>
          <a:bodyPr/>
          <a:lstStyle/>
          <a:p>
            <a:r>
              <a:rPr lang="en-US" smtClean="0"/>
              <a:t>VLDB 2011</a:t>
            </a:r>
            <a:endParaRPr lang="en-US"/>
          </a:p>
        </p:txBody>
      </p:sp>
      <p:sp>
        <p:nvSpPr>
          <p:cNvPr id="9" name="Slide Number Placeholder 8"/>
          <p:cNvSpPr>
            <a:spLocks noGrp="1"/>
          </p:cNvSpPr>
          <p:nvPr>
            <p:ph type="sldNum" sz="quarter" idx="12"/>
          </p:nvPr>
        </p:nvSpPr>
        <p:spPr/>
        <p:txBody>
          <a:bodyPr/>
          <a:lstStyle/>
          <a:p>
            <a:fld id="{D3A8D8F9-5373-4FB4-A8C6-FA962800DFAC}" type="slidenum">
              <a:rPr lang="en-US" smtClean="0"/>
              <a:t>‹#›</a:t>
            </a:fld>
            <a:endParaRPr lang="en-US"/>
          </a:p>
        </p:txBody>
      </p:sp>
    </p:spTree>
    <p:extLst>
      <p:ext uri="{BB962C8B-B14F-4D97-AF65-F5344CB8AC3E}">
        <p14:creationId xmlns:p14="http://schemas.microsoft.com/office/powerpoint/2010/main" val="1745728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8/31/2011</a:t>
            </a:r>
            <a:endParaRPr lang="en-US"/>
          </a:p>
        </p:txBody>
      </p:sp>
      <p:sp>
        <p:nvSpPr>
          <p:cNvPr id="4" name="Footer Placeholder 3"/>
          <p:cNvSpPr>
            <a:spLocks noGrp="1"/>
          </p:cNvSpPr>
          <p:nvPr>
            <p:ph type="ftr" sz="quarter" idx="11"/>
          </p:nvPr>
        </p:nvSpPr>
        <p:spPr/>
        <p:txBody>
          <a:bodyPr/>
          <a:lstStyle/>
          <a:p>
            <a:r>
              <a:rPr lang="en-US" smtClean="0"/>
              <a:t>VLDB 2011</a:t>
            </a:r>
            <a:endParaRPr lang="en-US"/>
          </a:p>
        </p:txBody>
      </p:sp>
      <p:sp>
        <p:nvSpPr>
          <p:cNvPr id="5" name="Slide Number Placeholder 4"/>
          <p:cNvSpPr>
            <a:spLocks noGrp="1"/>
          </p:cNvSpPr>
          <p:nvPr>
            <p:ph type="sldNum" sz="quarter" idx="12"/>
          </p:nvPr>
        </p:nvSpPr>
        <p:spPr/>
        <p:txBody>
          <a:bodyPr/>
          <a:lstStyle/>
          <a:p>
            <a:fld id="{D3A8D8F9-5373-4FB4-A8C6-FA962800DFAC}" type="slidenum">
              <a:rPr lang="en-US" smtClean="0"/>
              <a:t>‹#›</a:t>
            </a:fld>
            <a:endParaRPr lang="en-US"/>
          </a:p>
        </p:txBody>
      </p:sp>
    </p:spTree>
    <p:extLst>
      <p:ext uri="{BB962C8B-B14F-4D97-AF65-F5344CB8AC3E}">
        <p14:creationId xmlns:p14="http://schemas.microsoft.com/office/powerpoint/2010/main" val="3392696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8/31/2011</a:t>
            </a:r>
            <a:endParaRPr lang="en-US"/>
          </a:p>
        </p:txBody>
      </p:sp>
      <p:sp>
        <p:nvSpPr>
          <p:cNvPr id="3" name="Footer Placeholder 2"/>
          <p:cNvSpPr>
            <a:spLocks noGrp="1"/>
          </p:cNvSpPr>
          <p:nvPr>
            <p:ph type="ftr" sz="quarter" idx="11"/>
          </p:nvPr>
        </p:nvSpPr>
        <p:spPr/>
        <p:txBody>
          <a:bodyPr/>
          <a:lstStyle/>
          <a:p>
            <a:r>
              <a:rPr lang="en-US" smtClean="0"/>
              <a:t>VLDB 2011</a:t>
            </a:r>
            <a:endParaRPr lang="en-US"/>
          </a:p>
        </p:txBody>
      </p:sp>
      <p:sp>
        <p:nvSpPr>
          <p:cNvPr id="4" name="Slide Number Placeholder 3"/>
          <p:cNvSpPr>
            <a:spLocks noGrp="1"/>
          </p:cNvSpPr>
          <p:nvPr>
            <p:ph type="sldNum" sz="quarter" idx="12"/>
          </p:nvPr>
        </p:nvSpPr>
        <p:spPr/>
        <p:txBody>
          <a:bodyPr/>
          <a:lstStyle/>
          <a:p>
            <a:fld id="{D3A8D8F9-5373-4FB4-A8C6-FA962800DFAC}" type="slidenum">
              <a:rPr lang="en-US" smtClean="0"/>
              <a:t>‹#›</a:t>
            </a:fld>
            <a:endParaRPr lang="en-US"/>
          </a:p>
        </p:txBody>
      </p:sp>
    </p:spTree>
    <p:extLst>
      <p:ext uri="{BB962C8B-B14F-4D97-AF65-F5344CB8AC3E}">
        <p14:creationId xmlns:p14="http://schemas.microsoft.com/office/powerpoint/2010/main" val="3646675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8/31/2011</a:t>
            </a:r>
            <a:endParaRPr lang="en-US"/>
          </a:p>
        </p:txBody>
      </p:sp>
      <p:sp>
        <p:nvSpPr>
          <p:cNvPr id="6" name="Footer Placeholder 5"/>
          <p:cNvSpPr>
            <a:spLocks noGrp="1"/>
          </p:cNvSpPr>
          <p:nvPr>
            <p:ph type="ftr" sz="quarter" idx="11"/>
          </p:nvPr>
        </p:nvSpPr>
        <p:spPr/>
        <p:txBody>
          <a:bodyPr/>
          <a:lstStyle/>
          <a:p>
            <a:r>
              <a:rPr lang="en-US" smtClean="0"/>
              <a:t>VLDB 2011</a:t>
            </a:r>
            <a:endParaRPr lang="en-US"/>
          </a:p>
        </p:txBody>
      </p:sp>
      <p:sp>
        <p:nvSpPr>
          <p:cNvPr id="7" name="Slide Number Placeholder 6"/>
          <p:cNvSpPr>
            <a:spLocks noGrp="1"/>
          </p:cNvSpPr>
          <p:nvPr>
            <p:ph type="sldNum" sz="quarter" idx="12"/>
          </p:nvPr>
        </p:nvSpPr>
        <p:spPr/>
        <p:txBody>
          <a:bodyPr/>
          <a:lstStyle/>
          <a:p>
            <a:fld id="{D3A8D8F9-5373-4FB4-A8C6-FA962800DFAC}" type="slidenum">
              <a:rPr lang="en-US" smtClean="0"/>
              <a:t>‹#›</a:t>
            </a:fld>
            <a:endParaRPr lang="en-US"/>
          </a:p>
        </p:txBody>
      </p:sp>
    </p:spTree>
    <p:extLst>
      <p:ext uri="{BB962C8B-B14F-4D97-AF65-F5344CB8AC3E}">
        <p14:creationId xmlns:p14="http://schemas.microsoft.com/office/powerpoint/2010/main" val="525791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8/31/2011</a:t>
            </a:r>
            <a:endParaRPr lang="en-US"/>
          </a:p>
        </p:txBody>
      </p:sp>
      <p:sp>
        <p:nvSpPr>
          <p:cNvPr id="6" name="Footer Placeholder 5"/>
          <p:cNvSpPr>
            <a:spLocks noGrp="1"/>
          </p:cNvSpPr>
          <p:nvPr>
            <p:ph type="ftr" sz="quarter" idx="11"/>
          </p:nvPr>
        </p:nvSpPr>
        <p:spPr/>
        <p:txBody>
          <a:bodyPr/>
          <a:lstStyle/>
          <a:p>
            <a:r>
              <a:rPr lang="en-US" smtClean="0"/>
              <a:t>VLDB 2011</a:t>
            </a:r>
            <a:endParaRPr lang="en-US"/>
          </a:p>
        </p:txBody>
      </p:sp>
      <p:sp>
        <p:nvSpPr>
          <p:cNvPr id="7" name="Slide Number Placeholder 6"/>
          <p:cNvSpPr>
            <a:spLocks noGrp="1"/>
          </p:cNvSpPr>
          <p:nvPr>
            <p:ph type="sldNum" sz="quarter" idx="12"/>
          </p:nvPr>
        </p:nvSpPr>
        <p:spPr/>
        <p:txBody>
          <a:bodyPr/>
          <a:lstStyle/>
          <a:p>
            <a:fld id="{D3A8D8F9-5373-4FB4-A8C6-FA962800DFAC}" type="slidenum">
              <a:rPr lang="en-US" smtClean="0"/>
              <a:t>‹#›</a:t>
            </a:fld>
            <a:endParaRPr lang="en-US"/>
          </a:p>
        </p:txBody>
      </p:sp>
    </p:spTree>
    <p:extLst>
      <p:ext uri="{BB962C8B-B14F-4D97-AF65-F5344CB8AC3E}">
        <p14:creationId xmlns:p14="http://schemas.microsoft.com/office/powerpoint/2010/main" val="781584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3D3EF"/>
            </a:gs>
            <a:gs pos="50000">
              <a:srgbClr val="E2E9F6"/>
            </a:gs>
            <a:gs pos="100000">
              <a:srgbClr val="EDF1F9"/>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944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8/31/2011</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VLDB 2011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A8D8F9-5373-4FB4-A8C6-FA962800DFAC}" type="slidenum">
              <a:rPr lang="en-US" smtClean="0"/>
              <a:t>‹#›</a:t>
            </a:fld>
            <a:endParaRPr lang="en-US"/>
          </a:p>
        </p:txBody>
      </p:sp>
    </p:spTree>
    <p:extLst>
      <p:ext uri="{BB962C8B-B14F-4D97-AF65-F5344CB8AC3E}">
        <p14:creationId xmlns:p14="http://schemas.microsoft.com/office/powerpoint/2010/main" val="3064101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Is it Still Big Data if it</a:t>
            </a:r>
            <a:br>
              <a:rPr lang="en-US" dirty="0" smtClean="0"/>
            </a:br>
            <a:r>
              <a:rPr lang="en-US" dirty="0" smtClean="0"/>
              <a:t>Fits in my Pocket?</a:t>
            </a:r>
            <a:endParaRPr lang="en-US" dirty="0"/>
          </a:p>
        </p:txBody>
      </p:sp>
      <p:sp>
        <p:nvSpPr>
          <p:cNvPr id="3" name="Subtitle 2"/>
          <p:cNvSpPr>
            <a:spLocks noGrp="1"/>
          </p:cNvSpPr>
          <p:nvPr>
            <p:ph type="subTitle" idx="1"/>
          </p:nvPr>
        </p:nvSpPr>
        <p:spPr/>
        <p:txBody>
          <a:bodyPr/>
          <a:lstStyle/>
          <a:p>
            <a:r>
              <a:rPr lang="en-US" dirty="0" smtClean="0"/>
              <a:t>Dave Campbell</a:t>
            </a:r>
          </a:p>
          <a:p>
            <a:r>
              <a:rPr lang="en-US" dirty="0" smtClean="0"/>
              <a:t>Microsoft</a:t>
            </a:r>
            <a:endParaRPr lang="en-US" dirty="0"/>
          </a:p>
        </p:txBody>
      </p:sp>
    </p:spTree>
    <p:extLst>
      <p:ext uri="{BB962C8B-B14F-4D97-AF65-F5344CB8AC3E}">
        <p14:creationId xmlns:p14="http://schemas.microsoft.com/office/powerpoint/2010/main" val="2085298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Models have traditionally been coupled</a:t>
            </a:r>
            <a:endParaRPr lang="en-US" sz="3600" dirty="0"/>
          </a:p>
        </p:txBody>
      </p:sp>
      <p:sp>
        <p:nvSpPr>
          <p:cNvPr id="4" name="Content Placeholder 3"/>
          <p:cNvSpPr>
            <a:spLocks noGrp="1"/>
          </p:cNvSpPr>
          <p:nvPr>
            <p:ph idx="1"/>
          </p:nvPr>
        </p:nvSpPr>
        <p:spPr>
          <a:xfrm>
            <a:off x="304800" y="2743200"/>
            <a:ext cx="8382000" cy="3382963"/>
          </a:xfrm>
        </p:spPr>
        <p:txBody>
          <a:bodyPr>
            <a:normAutofit lnSpcReduction="10000"/>
          </a:bodyPr>
          <a:lstStyle/>
          <a:p>
            <a:r>
              <a:rPr lang="en-US" dirty="0" smtClean="0"/>
              <a:t>Logical model has been scaffolding for physical:</a:t>
            </a:r>
          </a:p>
          <a:p>
            <a:pPr lvl="1"/>
            <a:r>
              <a:rPr lang="en-US" dirty="0" smtClean="0"/>
              <a:t>Relational: Indexes</a:t>
            </a:r>
          </a:p>
          <a:p>
            <a:pPr lvl="1"/>
            <a:r>
              <a:rPr lang="en-US" dirty="0" smtClean="0"/>
              <a:t>MOLAP: Aggregations</a:t>
            </a:r>
          </a:p>
          <a:p>
            <a:pPr lvl="1"/>
            <a:r>
              <a:rPr lang="en-US" dirty="0" smtClean="0"/>
              <a:t>In-memory technologies breaking logical/physical knot!</a:t>
            </a:r>
          </a:p>
          <a:p>
            <a:r>
              <a:rPr lang="en-US" dirty="0" smtClean="0"/>
              <a:t>Knowledge domain </a:t>
            </a:r>
            <a:r>
              <a:rPr lang="en-US" dirty="0" smtClean="0"/>
              <a:t>coupled to conceptual </a:t>
            </a:r>
            <a:r>
              <a:rPr lang="en-US" dirty="0" smtClean="0"/>
              <a:t>model</a:t>
            </a:r>
            <a:endParaRPr lang="en-US" dirty="0"/>
          </a:p>
        </p:txBody>
      </p:sp>
      <p:graphicFrame>
        <p:nvGraphicFramePr>
          <p:cNvPr id="3" name="Diagram 2"/>
          <p:cNvGraphicFramePr/>
          <p:nvPr>
            <p:extLst>
              <p:ext uri="{D42A27DB-BD31-4B8C-83A1-F6EECF244321}">
                <p14:modId xmlns:p14="http://schemas.microsoft.com/office/powerpoint/2010/main" val="4210965985"/>
              </p:ext>
            </p:extLst>
          </p:nvPr>
        </p:nvGraphicFramePr>
        <p:xfrm>
          <a:off x="1524000" y="1600200"/>
          <a:ext cx="6096000" cy="73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D3A8D8F9-5373-4FB4-A8C6-FA962800DFAC}" type="slidenum">
              <a:rPr lang="en-US" smtClean="0"/>
              <a:t>10</a:t>
            </a:fld>
            <a:endParaRPr lang="en-US"/>
          </a:p>
        </p:txBody>
      </p:sp>
      <p:sp>
        <p:nvSpPr>
          <p:cNvPr id="6" name="Date Placeholder 5"/>
          <p:cNvSpPr>
            <a:spLocks noGrp="1"/>
          </p:cNvSpPr>
          <p:nvPr>
            <p:ph type="dt" sz="half" idx="10"/>
          </p:nvPr>
        </p:nvSpPr>
        <p:spPr/>
        <p:txBody>
          <a:bodyPr/>
          <a:lstStyle/>
          <a:p>
            <a:r>
              <a:rPr lang="en-US" smtClean="0"/>
              <a:t>8/31/2011</a:t>
            </a:r>
            <a:endParaRPr lang="en-US"/>
          </a:p>
        </p:txBody>
      </p:sp>
      <p:sp>
        <p:nvSpPr>
          <p:cNvPr id="7" name="Footer Placeholder 6"/>
          <p:cNvSpPr>
            <a:spLocks noGrp="1"/>
          </p:cNvSpPr>
          <p:nvPr>
            <p:ph type="ftr" sz="quarter" idx="11"/>
          </p:nvPr>
        </p:nvSpPr>
        <p:spPr/>
        <p:txBody>
          <a:bodyPr/>
          <a:lstStyle/>
          <a:p>
            <a:r>
              <a:rPr lang="en-US" smtClean="0"/>
              <a:t>VLDB 2011</a:t>
            </a:r>
            <a:endParaRPr lang="en-US"/>
          </a:p>
        </p:txBody>
      </p:sp>
    </p:spTree>
    <p:extLst>
      <p:ext uri="{BB962C8B-B14F-4D97-AF65-F5344CB8AC3E}">
        <p14:creationId xmlns:p14="http://schemas.microsoft.com/office/powerpoint/2010/main" val="3716037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Challenge</a:t>
            </a:r>
            <a:endParaRPr lang="en-US" dirty="0"/>
          </a:p>
        </p:txBody>
      </p:sp>
      <p:sp>
        <p:nvSpPr>
          <p:cNvPr id="19" name="Content Placeholder 18"/>
          <p:cNvSpPr>
            <a:spLocks noGrp="1"/>
          </p:cNvSpPr>
          <p:nvPr>
            <p:ph idx="1"/>
          </p:nvPr>
        </p:nvSpPr>
        <p:spPr>
          <a:xfrm>
            <a:off x="457200" y="4343400"/>
            <a:ext cx="8229600" cy="1905000"/>
          </a:xfrm>
        </p:spPr>
        <p:txBody>
          <a:bodyPr>
            <a:normAutofit fontScale="92500" lnSpcReduction="10000"/>
          </a:bodyPr>
          <a:lstStyle/>
          <a:p>
            <a:r>
              <a:rPr lang="en-US" dirty="0" smtClean="0"/>
              <a:t>Data are freely available</a:t>
            </a:r>
          </a:p>
          <a:p>
            <a:r>
              <a:rPr lang="en-US" dirty="0" smtClean="0"/>
              <a:t>Ability to model it is much more of a gating factor than raw size</a:t>
            </a:r>
          </a:p>
          <a:p>
            <a:pPr lvl="1"/>
            <a:r>
              <a:rPr lang="en-US" dirty="0" smtClean="0"/>
              <a:t>Particularly when considering new forms of data</a:t>
            </a:r>
            <a:endParaRPr lang="en-US" dirty="0"/>
          </a:p>
        </p:txBody>
      </p:sp>
      <p:sp>
        <p:nvSpPr>
          <p:cNvPr id="5" name="Chevron 4"/>
          <p:cNvSpPr/>
          <p:nvPr/>
        </p:nvSpPr>
        <p:spPr>
          <a:xfrm>
            <a:off x="3479132" y="2236997"/>
            <a:ext cx="2045368" cy="838200"/>
          </a:xfrm>
          <a:prstGeom prst="chevron">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schemeClr val="tx1"/>
                </a:solidFill>
              </a:rPr>
              <a:t>Model</a:t>
            </a:r>
            <a:endParaRPr lang="en-US" sz="2000" dirty="0">
              <a:solidFill>
                <a:schemeClr val="tx1"/>
              </a:solidFill>
            </a:endParaRPr>
          </a:p>
        </p:txBody>
      </p:sp>
      <p:sp>
        <p:nvSpPr>
          <p:cNvPr id="6" name="Chevron 5"/>
          <p:cNvSpPr/>
          <p:nvPr/>
        </p:nvSpPr>
        <p:spPr>
          <a:xfrm>
            <a:off x="6679532" y="1754730"/>
            <a:ext cx="2045368" cy="1850858"/>
          </a:xfrm>
          <a:prstGeom prst="chevron">
            <a:avLst>
              <a:gd name="adj" fmla="val 24839"/>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smtClean="0">
                <a:solidFill>
                  <a:schemeClr val="tx1"/>
                </a:solidFill>
              </a:rPr>
              <a:t>Scope of</a:t>
            </a:r>
          </a:p>
          <a:p>
            <a:pPr algn="ctr"/>
            <a:r>
              <a:rPr lang="en-US" sz="2000" dirty="0" smtClean="0">
                <a:solidFill>
                  <a:schemeClr val="tx1"/>
                </a:solidFill>
              </a:rPr>
              <a:t>Analysis</a:t>
            </a:r>
            <a:endParaRPr lang="en-US" sz="2000" dirty="0">
              <a:solidFill>
                <a:schemeClr val="tx1"/>
              </a:solidFill>
            </a:endParaRPr>
          </a:p>
        </p:txBody>
      </p:sp>
      <p:grpSp>
        <p:nvGrpSpPr>
          <p:cNvPr id="7" name="Group 6"/>
          <p:cNvGrpSpPr/>
          <p:nvPr/>
        </p:nvGrpSpPr>
        <p:grpSpPr>
          <a:xfrm>
            <a:off x="5524500" y="2136733"/>
            <a:ext cx="304800" cy="1066800"/>
            <a:chOff x="6705600" y="5029200"/>
            <a:chExt cx="304800" cy="1143000"/>
          </a:xfrm>
        </p:grpSpPr>
        <p:sp>
          <p:nvSpPr>
            <p:cNvPr id="8" name="Arc 7"/>
            <p:cNvSpPr/>
            <p:nvPr/>
          </p:nvSpPr>
          <p:spPr>
            <a:xfrm>
              <a:off x="6705600" y="5029200"/>
              <a:ext cx="304800" cy="1143000"/>
            </a:xfrm>
            <a:prstGeom prst="arc">
              <a:avLst/>
            </a:prstGeom>
            <a:ln w="28575">
              <a:solidFill>
                <a:schemeClr val="accent1">
                  <a:lumMod val="50000"/>
                  <a:alpha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c 8"/>
            <p:cNvSpPr/>
            <p:nvPr/>
          </p:nvSpPr>
          <p:spPr>
            <a:xfrm flipV="1">
              <a:off x="6705600" y="5029200"/>
              <a:ext cx="304800" cy="1143000"/>
            </a:xfrm>
            <a:prstGeom prst="arc">
              <a:avLst/>
            </a:prstGeom>
            <a:ln w="28575">
              <a:solidFill>
                <a:schemeClr val="accent1">
                  <a:lumMod val="50000"/>
                  <a:alpha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p:cNvGrpSpPr/>
          <p:nvPr/>
        </p:nvGrpSpPr>
        <p:grpSpPr>
          <a:xfrm rot="10800000">
            <a:off x="2019301" y="1231229"/>
            <a:ext cx="356935" cy="2885825"/>
            <a:chOff x="6705600" y="5029200"/>
            <a:chExt cx="304800" cy="1143000"/>
          </a:xfrm>
        </p:grpSpPr>
        <p:sp>
          <p:nvSpPr>
            <p:cNvPr id="12" name="Arc 11"/>
            <p:cNvSpPr/>
            <p:nvPr/>
          </p:nvSpPr>
          <p:spPr>
            <a:xfrm>
              <a:off x="6705600" y="5029200"/>
              <a:ext cx="304800" cy="1143000"/>
            </a:xfrm>
            <a:prstGeom prst="arc">
              <a:avLst/>
            </a:prstGeom>
            <a:ln w="28575">
              <a:solidFill>
                <a:schemeClr val="accent1">
                  <a:lumMod val="50000"/>
                  <a:alpha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p:cNvSpPr/>
            <p:nvPr/>
          </p:nvSpPr>
          <p:spPr>
            <a:xfrm flipV="1">
              <a:off x="6705600" y="5029200"/>
              <a:ext cx="304800" cy="1143000"/>
            </a:xfrm>
            <a:prstGeom prst="arc">
              <a:avLst/>
            </a:prstGeom>
            <a:ln w="28575">
              <a:solidFill>
                <a:schemeClr val="accent1">
                  <a:lumMod val="50000"/>
                  <a:alpha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 name="Group 13"/>
          <p:cNvGrpSpPr/>
          <p:nvPr/>
        </p:nvGrpSpPr>
        <p:grpSpPr>
          <a:xfrm>
            <a:off x="2039352" y="1231231"/>
            <a:ext cx="304800" cy="2897857"/>
            <a:chOff x="6705600" y="5029200"/>
            <a:chExt cx="304800" cy="1143000"/>
          </a:xfrm>
        </p:grpSpPr>
        <p:sp>
          <p:nvSpPr>
            <p:cNvPr id="15" name="Arc 14"/>
            <p:cNvSpPr/>
            <p:nvPr/>
          </p:nvSpPr>
          <p:spPr>
            <a:xfrm>
              <a:off x="6705600" y="5029200"/>
              <a:ext cx="304800" cy="1143000"/>
            </a:xfrm>
            <a:prstGeom prst="arc">
              <a:avLst/>
            </a:prstGeom>
            <a:ln w="28575">
              <a:solidFill>
                <a:schemeClr val="accent1">
                  <a:lumMod val="50000"/>
                  <a:alpha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p:cNvSpPr/>
            <p:nvPr/>
          </p:nvSpPr>
          <p:spPr>
            <a:xfrm flipV="1">
              <a:off x="6705600" y="5029200"/>
              <a:ext cx="304800" cy="1143000"/>
            </a:xfrm>
            <a:prstGeom prst="arc">
              <a:avLst/>
            </a:prstGeom>
            <a:ln w="28575">
              <a:solidFill>
                <a:schemeClr val="accent1">
                  <a:lumMod val="50000"/>
                  <a:alpha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3326" y="1222333"/>
            <a:ext cx="4892774" cy="2895600"/>
          </a:xfrm>
          <a:prstGeom prst="rect">
            <a:avLst/>
          </a:prstGeom>
        </p:spPr>
      </p:pic>
      <p:grpSp>
        <p:nvGrpSpPr>
          <p:cNvPr id="20" name="Group 19"/>
          <p:cNvGrpSpPr/>
          <p:nvPr/>
        </p:nvGrpSpPr>
        <p:grpSpPr>
          <a:xfrm>
            <a:off x="3086100" y="2136733"/>
            <a:ext cx="304800" cy="1066800"/>
            <a:chOff x="6705600" y="5029200"/>
            <a:chExt cx="304800" cy="1143000"/>
          </a:xfrm>
        </p:grpSpPr>
        <p:sp>
          <p:nvSpPr>
            <p:cNvPr id="21" name="Arc 20"/>
            <p:cNvSpPr/>
            <p:nvPr/>
          </p:nvSpPr>
          <p:spPr>
            <a:xfrm>
              <a:off x="6705600" y="5029200"/>
              <a:ext cx="304800" cy="1143000"/>
            </a:xfrm>
            <a:prstGeom prst="arc">
              <a:avLst/>
            </a:prstGeom>
            <a:ln w="28575">
              <a:solidFill>
                <a:schemeClr val="accent1">
                  <a:lumMod val="50000"/>
                  <a:alpha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p:cNvSpPr/>
            <p:nvPr/>
          </p:nvSpPr>
          <p:spPr>
            <a:xfrm flipV="1">
              <a:off x="6705600" y="5029200"/>
              <a:ext cx="304800" cy="1143000"/>
            </a:xfrm>
            <a:prstGeom prst="arc">
              <a:avLst/>
            </a:prstGeom>
            <a:ln w="28575">
              <a:solidFill>
                <a:schemeClr val="accent1">
                  <a:lumMod val="50000"/>
                  <a:alpha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 name="Group 28"/>
          <p:cNvGrpSpPr/>
          <p:nvPr/>
        </p:nvGrpSpPr>
        <p:grpSpPr>
          <a:xfrm>
            <a:off x="6474996" y="1219200"/>
            <a:ext cx="429128" cy="2897857"/>
            <a:chOff x="6705600" y="5029200"/>
            <a:chExt cx="304800" cy="1143000"/>
          </a:xfrm>
        </p:grpSpPr>
        <p:sp>
          <p:nvSpPr>
            <p:cNvPr id="30" name="Arc 29"/>
            <p:cNvSpPr/>
            <p:nvPr/>
          </p:nvSpPr>
          <p:spPr>
            <a:xfrm>
              <a:off x="6705600" y="5029200"/>
              <a:ext cx="304800" cy="1143000"/>
            </a:xfrm>
            <a:prstGeom prst="arc">
              <a:avLst/>
            </a:prstGeom>
            <a:ln w="28575">
              <a:solidFill>
                <a:schemeClr val="accent1">
                  <a:lumMod val="50000"/>
                  <a:alpha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Arc 30"/>
            <p:cNvSpPr/>
            <p:nvPr/>
          </p:nvSpPr>
          <p:spPr>
            <a:xfrm flipV="1">
              <a:off x="6705600" y="5029200"/>
              <a:ext cx="304800" cy="1143000"/>
            </a:xfrm>
            <a:prstGeom prst="arc">
              <a:avLst/>
            </a:prstGeom>
            <a:ln w="28575">
              <a:solidFill>
                <a:schemeClr val="accent1">
                  <a:lumMod val="50000"/>
                  <a:alpha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 name="Chevron 3"/>
          <p:cNvSpPr/>
          <p:nvPr/>
        </p:nvSpPr>
        <p:spPr>
          <a:xfrm>
            <a:off x="152400" y="1649455"/>
            <a:ext cx="2045368" cy="2013284"/>
          </a:xfrm>
          <a:prstGeom prst="chevron">
            <a:avLst>
              <a:gd name="adj" fmla="val 2012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solidFill>
                  <a:schemeClr val="tx1"/>
                </a:solidFill>
              </a:rPr>
              <a:t>Available</a:t>
            </a:r>
          </a:p>
          <a:p>
            <a:pPr algn="ctr"/>
            <a:r>
              <a:rPr lang="en-US" sz="2000" dirty="0" smtClean="0">
                <a:solidFill>
                  <a:schemeClr val="tx1"/>
                </a:solidFill>
              </a:rPr>
              <a:t>Data</a:t>
            </a:r>
            <a:endParaRPr lang="en-US" sz="2000" dirty="0">
              <a:solidFill>
                <a:schemeClr val="tx1"/>
              </a:solidFill>
            </a:endParaRPr>
          </a:p>
        </p:txBody>
      </p:sp>
      <p:sp>
        <p:nvSpPr>
          <p:cNvPr id="4096" name="Slide Number Placeholder 4095"/>
          <p:cNvSpPr>
            <a:spLocks noGrp="1"/>
          </p:cNvSpPr>
          <p:nvPr>
            <p:ph type="sldNum" sz="quarter" idx="12"/>
          </p:nvPr>
        </p:nvSpPr>
        <p:spPr/>
        <p:txBody>
          <a:bodyPr/>
          <a:lstStyle/>
          <a:p>
            <a:fld id="{D3A8D8F9-5373-4FB4-A8C6-FA962800DFAC}" type="slidenum">
              <a:rPr lang="en-US" smtClean="0"/>
              <a:t>11</a:t>
            </a:fld>
            <a:endParaRPr lang="en-US"/>
          </a:p>
        </p:txBody>
      </p:sp>
      <p:sp>
        <p:nvSpPr>
          <p:cNvPr id="4097" name="Date Placeholder 4096"/>
          <p:cNvSpPr>
            <a:spLocks noGrp="1"/>
          </p:cNvSpPr>
          <p:nvPr>
            <p:ph type="dt" sz="half" idx="10"/>
          </p:nvPr>
        </p:nvSpPr>
        <p:spPr/>
        <p:txBody>
          <a:bodyPr/>
          <a:lstStyle/>
          <a:p>
            <a:r>
              <a:rPr lang="en-US" smtClean="0"/>
              <a:t>8/31/2011</a:t>
            </a:r>
            <a:endParaRPr lang="en-US"/>
          </a:p>
        </p:txBody>
      </p:sp>
      <p:sp>
        <p:nvSpPr>
          <p:cNvPr id="4099" name="Footer Placeholder 4098"/>
          <p:cNvSpPr>
            <a:spLocks noGrp="1"/>
          </p:cNvSpPr>
          <p:nvPr>
            <p:ph type="ftr" sz="quarter" idx="11"/>
          </p:nvPr>
        </p:nvSpPr>
        <p:spPr/>
        <p:txBody>
          <a:bodyPr/>
          <a:lstStyle/>
          <a:p>
            <a:r>
              <a:rPr lang="en-US" smtClean="0"/>
              <a:t>VLDB 2011</a:t>
            </a:r>
            <a:endParaRPr lang="en-US"/>
          </a:p>
        </p:txBody>
      </p:sp>
    </p:spTree>
    <p:extLst>
      <p:ext uri="{BB962C8B-B14F-4D97-AF65-F5344CB8AC3E}">
        <p14:creationId xmlns:p14="http://schemas.microsoft.com/office/powerpoint/2010/main" val="3188842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err="1" smtClean="0"/>
              <a:t>Sensemaking</a:t>
            </a:r>
            <a:r>
              <a:rPr lang="en-US" dirty="0" smtClean="0"/>
              <a:t>: Intelligence Analysis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645" y="886326"/>
            <a:ext cx="7626362" cy="5257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68454" y="6172200"/>
            <a:ext cx="8570745" cy="523220"/>
          </a:xfrm>
          <a:prstGeom prst="rect">
            <a:avLst/>
          </a:prstGeom>
          <a:noFill/>
        </p:spPr>
        <p:txBody>
          <a:bodyPr wrap="square" rtlCol="0">
            <a:spAutoFit/>
          </a:bodyPr>
          <a:lstStyle/>
          <a:p>
            <a:r>
              <a:rPr lang="en-US" sz="1400" dirty="0"/>
              <a:t>Reference: </a:t>
            </a:r>
            <a:r>
              <a:rPr lang="en-US" sz="1400" dirty="0" smtClean="0"/>
              <a:t>“The </a:t>
            </a:r>
            <a:r>
              <a:rPr lang="en-US" sz="1400" dirty="0" err="1"/>
              <a:t>Sensemaking</a:t>
            </a:r>
            <a:r>
              <a:rPr lang="en-US" sz="1400" dirty="0"/>
              <a:t> Process and Leverage Points for Analyst </a:t>
            </a:r>
            <a:r>
              <a:rPr lang="en-US" sz="1400" dirty="0" smtClean="0"/>
              <a:t>Technology as </a:t>
            </a:r>
            <a:r>
              <a:rPr lang="en-US" sz="1400" dirty="0"/>
              <a:t>Identified Through Cognitive Task </a:t>
            </a:r>
            <a:r>
              <a:rPr lang="en-US" sz="1400" dirty="0" smtClean="0"/>
              <a:t>Analysis</a:t>
            </a:r>
            <a:r>
              <a:rPr lang="en-US" sz="1400" dirty="0"/>
              <a:t>”, </a:t>
            </a:r>
            <a:r>
              <a:rPr lang="en-US" sz="1400" i="1" dirty="0"/>
              <a:t>Peter </a:t>
            </a:r>
            <a:r>
              <a:rPr lang="en-US" sz="1400" i="1" dirty="0" err="1"/>
              <a:t>Pirolli</a:t>
            </a:r>
            <a:r>
              <a:rPr lang="en-US" sz="1400" i="1" dirty="0"/>
              <a:t> and Stuart </a:t>
            </a:r>
            <a:r>
              <a:rPr lang="en-US" sz="1400" i="1" dirty="0" smtClean="0"/>
              <a:t>Card, 2005</a:t>
            </a:r>
            <a:endParaRPr lang="en-US" i="1" dirty="0"/>
          </a:p>
        </p:txBody>
      </p:sp>
      <p:sp>
        <p:nvSpPr>
          <p:cNvPr id="4" name="Slide Number Placeholder 3"/>
          <p:cNvSpPr>
            <a:spLocks noGrp="1"/>
          </p:cNvSpPr>
          <p:nvPr>
            <p:ph type="sldNum" sz="quarter" idx="12"/>
          </p:nvPr>
        </p:nvSpPr>
        <p:spPr/>
        <p:txBody>
          <a:bodyPr/>
          <a:lstStyle/>
          <a:p>
            <a:fld id="{D3A8D8F9-5373-4FB4-A8C6-FA962800DFAC}" type="slidenum">
              <a:rPr lang="en-US" smtClean="0"/>
              <a:t>12</a:t>
            </a:fld>
            <a:endParaRPr lang="en-US"/>
          </a:p>
        </p:txBody>
      </p:sp>
      <p:sp>
        <p:nvSpPr>
          <p:cNvPr id="5" name="Date Placeholder 4"/>
          <p:cNvSpPr>
            <a:spLocks noGrp="1"/>
          </p:cNvSpPr>
          <p:nvPr>
            <p:ph type="dt" sz="half" idx="10"/>
          </p:nvPr>
        </p:nvSpPr>
        <p:spPr/>
        <p:txBody>
          <a:bodyPr/>
          <a:lstStyle/>
          <a:p>
            <a:r>
              <a:rPr lang="en-US" smtClean="0"/>
              <a:t>8/31/2011</a:t>
            </a:r>
            <a:endParaRPr lang="en-US"/>
          </a:p>
        </p:txBody>
      </p:sp>
      <p:sp>
        <p:nvSpPr>
          <p:cNvPr id="6" name="Footer Placeholder 5"/>
          <p:cNvSpPr>
            <a:spLocks noGrp="1"/>
          </p:cNvSpPr>
          <p:nvPr>
            <p:ph type="ftr" sz="quarter" idx="11"/>
          </p:nvPr>
        </p:nvSpPr>
        <p:spPr/>
        <p:txBody>
          <a:bodyPr/>
          <a:lstStyle/>
          <a:p>
            <a:r>
              <a:rPr lang="en-US" smtClean="0"/>
              <a:t>VLDB 2011</a:t>
            </a:r>
            <a:endParaRPr lang="en-US"/>
          </a:p>
        </p:txBody>
      </p:sp>
    </p:spTree>
    <p:extLst>
      <p:ext uri="{BB962C8B-B14F-4D97-AF65-F5344CB8AC3E}">
        <p14:creationId xmlns:p14="http://schemas.microsoft.com/office/powerpoint/2010/main" val="2102747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624914" y="990600"/>
            <a:ext cx="5867400" cy="251460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0022"/>
            <a:ext cx="8229600" cy="844378"/>
          </a:xfrm>
        </p:spPr>
        <p:txBody>
          <a:bodyPr/>
          <a:lstStyle/>
          <a:p>
            <a:r>
              <a:rPr lang="en-US" dirty="0" err="1" smtClean="0"/>
              <a:t>Sensemaking</a:t>
            </a:r>
            <a:endParaRPr lang="en-US" dirty="0"/>
          </a:p>
        </p:txBody>
      </p:sp>
      <p:sp>
        <p:nvSpPr>
          <p:cNvPr id="9" name="Content Placeholder 8"/>
          <p:cNvSpPr>
            <a:spLocks noGrp="1"/>
          </p:cNvSpPr>
          <p:nvPr>
            <p:ph idx="1"/>
          </p:nvPr>
        </p:nvSpPr>
        <p:spPr>
          <a:xfrm>
            <a:off x="457200" y="3657600"/>
            <a:ext cx="8229600" cy="2590800"/>
          </a:xfrm>
        </p:spPr>
        <p:txBody>
          <a:bodyPr>
            <a:normAutofit/>
          </a:bodyPr>
          <a:lstStyle/>
          <a:p>
            <a:r>
              <a:rPr lang="en-US" dirty="0" smtClean="0"/>
              <a:t>Interdependent relationship</a:t>
            </a:r>
          </a:p>
          <a:p>
            <a:r>
              <a:rPr lang="en-US" dirty="0" smtClean="0"/>
              <a:t>Supports </a:t>
            </a:r>
            <a:r>
              <a:rPr lang="en-US" dirty="0" err="1" smtClean="0"/>
              <a:t>abductive</a:t>
            </a:r>
            <a:r>
              <a:rPr lang="en-US" dirty="0" smtClean="0"/>
              <a:t> logic</a:t>
            </a:r>
          </a:p>
          <a:p>
            <a:r>
              <a:rPr lang="en-US" dirty="0" smtClean="0"/>
              <a:t>Current systems support </a:t>
            </a:r>
            <a:r>
              <a:rPr lang="en-US" dirty="0" err="1" smtClean="0"/>
              <a:t>sensemaking</a:t>
            </a:r>
            <a:r>
              <a:rPr lang="en-US" dirty="0" smtClean="0"/>
              <a:t> within a modeled domain. Big Data expands this.</a:t>
            </a:r>
          </a:p>
        </p:txBody>
      </p:sp>
      <p:grpSp>
        <p:nvGrpSpPr>
          <p:cNvPr id="12" name="Group 11"/>
          <p:cNvGrpSpPr/>
          <p:nvPr/>
        </p:nvGrpSpPr>
        <p:grpSpPr>
          <a:xfrm>
            <a:off x="1828800" y="1143000"/>
            <a:ext cx="5562600" cy="2272327"/>
            <a:chOff x="1828800" y="1219200"/>
            <a:chExt cx="5562600" cy="2272327"/>
          </a:xfrm>
        </p:grpSpPr>
        <p:sp>
          <p:nvSpPr>
            <p:cNvPr id="3" name="Rounded Rectangle 2"/>
            <p:cNvSpPr/>
            <p:nvPr/>
          </p:nvSpPr>
          <p:spPr>
            <a:xfrm>
              <a:off x="1828800" y="1852863"/>
              <a:ext cx="2057400" cy="8903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t>Explanatory</a:t>
              </a:r>
            </a:p>
            <a:p>
              <a:pPr algn="ctr"/>
              <a:r>
                <a:rPr lang="en-US" sz="2400" dirty="0" smtClean="0"/>
                <a:t>Frame</a:t>
              </a:r>
              <a:endParaRPr lang="en-US" sz="2400" dirty="0"/>
            </a:p>
          </p:txBody>
        </p:sp>
        <p:sp>
          <p:nvSpPr>
            <p:cNvPr id="5" name="Curved Down Arrow 4"/>
            <p:cNvSpPr/>
            <p:nvPr/>
          </p:nvSpPr>
          <p:spPr>
            <a:xfrm>
              <a:off x="3072064" y="1219200"/>
              <a:ext cx="2971800" cy="609600"/>
            </a:xfrm>
            <a:prstGeom prst="curved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6" name="Curved Up Arrow 5"/>
            <p:cNvSpPr/>
            <p:nvPr/>
          </p:nvSpPr>
          <p:spPr>
            <a:xfrm flipH="1">
              <a:off x="2957764" y="2743200"/>
              <a:ext cx="3124200" cy="685800"/>
            </a:xfrm>
            <a:prstGeom prst="curvedUp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7" name="Rounded Rectangle 6"/>
            <p:cNvSpPr/>
            <p:nvPr/>
          </p:nvSpPr>
          <p:spPr>
            <a:xfrm>
              <a:off x="5334000" y="1860884"/>
              <a:ext cx="2057400" cy="88231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t>Data</a:t>
              </a:r>
              <a:endParaRPr lang="en-US" sz="2400" dirty="0"/>
            </a:p>
          </p:txBody>
        </p:sp>
        <p:sp>
          <p:nvSpPr>
            <p:cNvPr id="10" name="TextBox 9"/>
            <p:cNvSpPr txBox="1"/>
            <p:nvPr/>
          </p:nvSpPr>
          <p:spPr>
            <a:xfrm>
              <a:off x="4108622" y="3122195"/>
              <a:ext cx="934871" cy="369332"/>
            </a:xfrm>
            <a:prstGeom prst="rect">
              <a:avLst/>
            </a:prstGeom>
            <a:noFill/>
          </p:spPr>
          <p:txBody>
            <a:bodyPr wrap="none" rtlCol="0">
              <a:spAutoFit/>
            </a:bodyPr>
            <a:lstStyle/>
            <a:p>
              <a:r>
                <a:rPr lang="en-US" dirty="0" smtClean="0"/>
                <a:t>Support</a:t>
              </a:r>
              <a:endParaRPr lang="en-US" dirty="0"/>
            </a:p>
          </p:txBody>
        </p:sp>
        <p:sp>
          <p:nvSpPr>
            <p:cNvPr id="11" name="TextBox 10"/>
            <p:cNvSpPr txBox="1"/>
            <p:nvPr/>
          </p:nvSpPr>
          <p:spPr>
            <a:xfrm>
              <a:off x="3933350" y="1219200"/>
              <a:ext cx="1285416" cy="369332"/>
            </a:xfrm>
            <a:prstGeom prst="rect">
              <a:avLst/>
            </a:prstGeom>
            <a:noFill/>
          </p:spPr>
          <p:txBody>
            <a:bodyPr wrap="none" rtlCol="0">
              <a:spAutoFit/>
            </a:bodyPr>
            <a:lstStyle/>
            <a:p>
              <a:r>
                <a:rPr lang="en-US" dirty="0" smtClean="0"/>
                <a:t>Explanation</a:t>
              </a:r>
              <a:endParaRPr lang="en-US" dirty="0"/>
            </a:p>
          </p:txBody>
        </p:sp>
      </p:grpSp>
      <p:sp>
        <p:nvSpPr>
          <p:cNvPr id="14" name="Slide Number Placeholder 13"/>
          <p:cNvSpPr>
            <a:spLocks noGrp="1"/>
          </p:cNvSpPr>
          <p:nvPr>
            <p:ph type="sldNum" sz="quarter" idx="12"/>
          </p:nvPr>
        </p:nvSpPr>
        <p:spPr/>
        <p:txBody>
          <a:bodyPr/>
          <a:lstStyle/>
          <a:p>
            <a:fld id="{D3A8D8F9-5373-4FB4-A8C6-FA962800DFAC}" type="slidenum">
              <a:rPr lang="en-US" smtClean="0"/>
              <a:t>13</a:t>
            </a:fld>
            <a:endParaRPr lang="en-US"/>
          </a:p>
        </p:txBody>
      </p:sp>
      <p:sp>
        <p:nvSpPr>
          <p:cNvPr id="15" name="TextBox 14"/>
          <p:cNvSpPr txBox="1"/>
          <p:nvPr/>
        </p:nvSpPr>
        <p:spPr>
          <a:xfrm>
            <a:off x="278428" y="6096000"/>
            <a:ext cx="5158143" cy="307777"/>
          </a:xfrm>
          <a:prstGeom prst="rect">
            <a:avLst/>
          </a:prstGeom>
          <a:noFill/>
        </p:spPr>
        <p:txBody>
          <a:bodyPr wrap="none" rtlCol="0">
            <a:spAutoFit/>
          </a:bodyPr>
          <a:lstStyle/>
          <a:p>
            <a:r>
              <a:rPr lang="en-US" sz="1400" b="1" dirty="0"/>
              <a:t>Reference</a:t>
            </a:r>
            <a:r>
              <a:rPr lang="en-US" sz="1400" dirty="0"/>
              <a:t>: “A Data-Frame Theory of </a:t>
            </a:r>
            <a:r>
              <a:rPr lang="en-US" sz="1400" dirty="0" err="1"/>
              <a:t>Sensemaking</a:t>
            </a:r>
            <a:r>
              <a:rPr lang="en-US" sz="1400" dirty="0"/>
              <a:t>”, G.A. Klein, et. al</a:t>
            </a:r>
            <a:r>
              <a:rPr lang="en-US" sz="1400" dirty="0" smtClean="0"/>
              <a:t>.</a:t>
            </a:r>
            <a:endParaRPr lang="en-US" sz="1400" dirty="0"/>
          </a:p>
        </p:txBody>
      </p:sp>
      <p:sp>
        <p:nvSpPr>
          <p:cNvPr id="16" name="Date Placeholder 15"/>
          <p:cNvSpPr>
            <a:spLocks noGrp="1"/>
          </p:cNvSpPr>
          <p:nvPr>
            <p:ph type="dt" sz="half" idx="10"/>
          </p:nvPr>
        </p:nvSpPr>
        <p:spPr/>
        <p:txBody>
          <a:bodyPr/>
          <a:lstStyle/>
          <a:p>
            <a:r>
              <a:rPr lang="en-US" smtClean="0"/>
              <a:t>8/31/2011</a:t>
            </a:r>
            <a:endParaRPr lang="en-US"/>
          </a:p>
        </p:txBody>
      </p:sp>
      <p:sp>
        <p:nvSpPr>
          <p:cNvPr id="17" name="Footer Placeholder 16"/>
          <p:cNvSpPr>
            <a:spLocks noGrp="1"/>
          </p:cNvSpPr>
          <p:nvPr>
            <p:ph type="ftr" sz="quarter" idx="11"/>
          </p:nvPr>
        </p:nvSpPr>
        <p:spPr/>
        <p:txBody>
          <a:bodyPr/>
          <a:lstStyle/>
          <a:p>
            <a:r>
              <a:rPr lang="en-US" smtClean="0"/>
              <a:t>VLDB 2011</a:t>
            </a:r>
            <a:endParaRPr lang="en-US"/>
          </a:p>
        </p:txBody>
      </p:sp>
    </p:spTree>
    <p:extLst>
      <p:ext uri="{BB962C8B-B14F-4D97-AF65-F5344CB8AC3E}">
        <p14:creationId xmlns:p14="http://schemas.microsoft.com/office/powerpoint/2010/main" val="6889022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hevron 7"/>
          <p:cNvSpPr/>
          <p:nvPr/>
        </p:nvSpPr>
        <p:spPr>
          <a:xfrm>
            <a:off x="6438892" y="2270082"/>
            <a:ext cx="2045368" cy="759870"/>
          </a:xfrm>
          <a:prstGeom prst="chevron">
            <a:avLst>
              <a:gd name="adj" fmla="val 24839"/>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smtClean="0">
                <a:solidFill>
                  <a:schemeClr val="tx1"/>
                </a:solidFill>
              </a:rPr>
              <a:t>Traditional</a:t>
            </a:r>
          </a:p>
          <a:p>
            <a:pPr algn="ctr"/>
            <a:r>
              <a:rPr lang="en-US" sz="2000" dirty="0" smtClean="0">
                <a:solidFill>
                  <a:schemeClr val="tx1"/>
                </a:solidFill>
              </a:rPr>
              <a:t>System</a:t>
            </a:r>
            <a:endParaRPr lang="en-US" sz="2000" dirty="0">
              <a:solidFill>
                <a:schemeClr val="tx1"/>
              </a:solidFill>
            </a:endParaRPr>
          </a:p>
        </p:txBody>
      </p:sp>
      <p:sp>
        <p:nvSpPr>
          <p:cNvPr id="32" name="Chevron 31"/>
          <p:cNvSpPr/>
          <p:nvPr/>
        </p:nvSpPr>
        <p:spPr>
          <a:xfrm>
            <a:off x="6438892" y="1384632"/>
            <a:ext cx="2045368" cy="748967"/>
          </a:xfrm>
          <a:prstGeom prst="chevron">
            <a:avLst>
              <a:gd name="adj" fmla="val 24839"/>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smtClean="0">
                <a:solidFill>
                  <a:schemeClr val="tx1"/>
                </a:solidFill>
              </a:rPr>
              <a:t>Traditional</a:t>
            </a:r>
          </a:p>
          <a:p>
            <a:pPr algn="ctr"/>
            <a:r>
              <a:rPr lang="en-US" sz="2000" dirty="0" smtClean="0">
                <a:solidFill>
                  <a:schemeClr val="tx1"/>
                </a:solidFill>
              </a:rPr>
              <a:t>System</a:t>
            </a:r>
            <a:endParaRPr lang="en-US" sz="2000" dirty="0">
              <a:solidFill>
                <a:schemeClr val="tx1"/>
              </a:solidFill>
            </a:endParaRPr>
          </a:p>
        </p:txBody>
      </p:sp>
      <p:sp>
        <p:nvSpPr>
          <p:cNvPr id="33" name="Chevron 32"/>
          <p:cNvSpPr/>
          <p:nvPr/>
        </p:nvSpPr>
        <p:spPr>
          <a:xfrm>
            <a:off x="6438892" y="3166434"/>
            <a:ext cx="2045368" cy="759870"/>
          </a:xfrm>
          <a:prstGeom prst="chevron">
            <a:avLst>
              <a:gd name="adj" fmla="val 24839"/>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smtClean="0">
                <a:solidFill>
                  <a:schemeClr val="tx1"/>
                </a:solidFill>
              </a:rPr>
              <a:t>New</a:t>
            </a:r>
          </a:p>
          <a:p>
            <a:pPr algn="ctr"/>
            <a:r>
              <a:rPr lang="en-US" sz="2000" dirty="0" smtClean="0">
                <a:solidFill>
                  <a:schemeClr val="tx1"/>
                </a:solidFill>
              </a:rPr>
              <a:t>System</a:t>
            </a:r>
            <a:endParaRPr lang="en-US" sz="2000" dirty="0">
              <a:solidFill>
                <a:schemeClr val="tx1"/>
              </a:solidFill>
            </a:endParaRPr>
          </a:p>
        </p:txBody>
      </p:sp>
      <p:sp>
        <p:nvSpPr>
          <p:cNvPr id="2" name="Title 1"/>
          <p:cNvSpPr>
            <a:spLocks noGrp="1"/>
          </p:cNvSpPr>
          <p:nvPr>
            <p:ph type="title"/>
          </p:nvPr>
        </p:nvSpPr>
        <p:spPr>
          <a:xfrm>
            <a:off x="457200" y="228600"/>
            <a:ext cx="8229600" cy="685800"/>
          </a:xfrm>
        </p:spPr>
        <p:txBody>
          <a:bodyPr>
            <a:normAutofit fontScale="90000"/>
          </a:bodyPr>
          <a:lstStyle/>
          <a:p>
            <a:r>
              <a:rPr lang="en-US" dirty="0" smtClean="0"/>
              <a:t>Key Value Proposition</a:t>
            </a:r>
            <a:endParaRPr lang="en-US" dirty="0"/>
          </a:p>
        </p:txBody>
      </p:sp>
      <p:sp>
        <p:nvSpPr>
          <p:cNvPr id="36" name="Content Placeholder 35"/>
          <p:cNvSpPr>
            <a:spLocks noGrp="1"/>
          </p:cNvSpPr>
          <p:nvPr>
            <p:ph idx="1"/>
          </p:nvPr>
        </p:nvSpPr>
        <p:spPr>
          <a:xfrm>
            <a:off x="457200" y="4267200"/>
            <a:ext cx="8229600" cy="1981200"/>
          </a:xfrm>
        </p:spPr>
        <p:txBody>
          <a:bodyPr>
            <a:normAutofit lnSpcReduction="10000"/>
          </a:bodyPr>
          <a:lstStyle/>
          <a:p>
            <a:r>
              <a:rPr lang="en-US" dirty="0" smtClean="0"/>
              <a:t>Key elements of “Big Data” value: </a:t>
            </a:r>
          </a:p>
          <a:p>
            <a:pPr lvl="1"/>
            <a:r>
              <a:rPr lang="en-US" dirty="0" smtClean="0"/>
              <a:t>Reducing friction to produce valuable information</a:t>
            </a:r>
          </a:p>
          <a:p>
            <a:pPr lvl="1"/>
            <a:r>
              <a:rPr lang="en-US" dirty="0" smtClean="0"/>
              <a:t>Enabling </a:t>
            </a:r>
            <a:r>
              <a:rPr lang="en-US" dirty="0" err="1" smtClean="0"/>
              <a:t>sensemaking</a:t>
            </a:r>
            <a:r>
              <a:rPr lang="en-US" dirty="0" smtClean="0"/>
              <a:t> over a broader space</a:t>
            </a:r>
          </a:p>
          <a:p>
            <a:pPr lvl="1"/>
            <a:r>
              <a:rPr lang="en-US" dirty="0" smtClean="0"/>
              <a:t>Enabling model / algorithm generation</a:t>
            </a:r>
          </a:p>
          <a:p>
            <a:pPr lvl="1"/>
            <a:endParaRPr lang="en-US" dirty="0"/>
          </a:p>
        </p:txBody>
      </p:sp>
      <p:sp>
        <p:nvSpPr>
          <p:cNvPr id="4" name="Date Placeholder 3"/>
          <p:cNvSpPr>
            <a:spLocks noGrp="1"/>
          </p:cNvSpPr>
          <p:nvPr>
            <p:ph type="dt" sz="half" idx="10"/>
          </p:nvPr>
        </p:nvSpPr>
        <p:spPr/>
        <p:txBody>
          <a:bodyPr/>
          <a:lstStyle/>
          <a:p>
            <a:r>
              <a:rPr lang="en-US" smtClean="0"/>
              <a:t>8/31/2011</a:t>
            </a:r>
            <a:endParaRPr lang="en-US"/>
          </a:p>
        </p:txBody>
      </p:sp>
      <p:sp>
        <p:nvSpPr>
          <p:cNvPr id="5" name="Footer Placeholder 4"/>
          <p:cNvSpPr>
            <a:spLocks noGrp="1"/>
          </p:cNvSpPr>
          <p:nvPr>
            <p:ph type="ftr" sz="quarter" idx="11"/>
          </p:nvPr>
        </p:nvSpPr>
        <p:spPr/>
        <p:txBody>
          <a:bodyPr/>
          <a:lstStyle/>
          <a:p>
            <a:r>
              <a:rPr lang="en-US" smtClean="0"/>
              <a:t>VLDB 2011</a:t>
            </a:r>
            <a:endParaRPr lang="en-US"/>
          </a:p>
        </p:txBody>
      </p:sp>
      <p:sp>
        <p:nvSpPr>
          <p:cNvPr id="6" name="Slide Number Placeholder 5"/>
          <p:cNvSpPr>
            <a:spLocks noGrp="1"/>
          </p:cNvSpPr>
          <p:nvPr>
            <p:ph type="sldNum" sz="quarter" idx="12"/>
          </p:nvPr>
        </p:nvSpPr>
        <p:spPr/>
        <p:txBody>
          <a:bodyPr/>
          <a:lstStyle/>
          <a:p>
            <a:fld id="{D3A8D8F9-5373-4FB4-A8C6-FA962800DFAC}" type="slidenum">
              <a:rPr lang="en-US" smtClean="0"/>
              <a:t>14</a:t>
            </a:fld>
            <a:endParaRPr lang="en-US"/>
          </a:p>
        </p:txBody>
      </p:sp>
      <p:grpSp>
        <p:nvGrpSpPr>
          <p:cNvPr id="12" name="Group 11"/>
          <p:cNvGrpSpPr/>
          <p:nvPr/>
        </p:nvGrpSpPr>
        <p:grpSpPr>
          <a:xfrm rot="10800000">
            <a:off x="2426369" y="1243261"/>
            <a:ext cx="356935" cy="2885825"/>
            <a:chOff x="6705600" y="5029200"/>
            <a:chExt cx="304800" cy="1143000"/>
          </a:xfrm>
        </p:grpSpPr>
        <p:sp>
          <p:nvSpPr>
            <p:cNvPr id="13" name="Arc 12"/>
            <p:cNvSpPr/>
            <p:nvPr/>
          </p:nvSpPr>
          <p:spPr>
            <a:xfrm>
              <a:off x="6705600" y="5029200"/>
              <a:ext cx="304800" cy="1143000"/>
            </a:xfrm>
            <a:prstGeom prst="arc">
              <a:avLst/>
            </a:prstGeom>
            <a:ln w="28575">
              <a:solidFill>
                <a:schemeClr val="accent1">
                  <a:lumMod val="50000"/>
                  <a:alpha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p:cNvSpPr/>
            <p:nvPr/>
          </p:nvSpPr>
          <p:spPr>
            <a:xfrm flipV="1">
              <a:off x="6705600" y="5029200"/>
              <a:ext cx="304800" cy="1143000"/>
            </a:xfrm>
            <a:prstGeom prst="arc">
              <a:avLst/>
            </a:prstGeom>
            <a:ln w="28575">
              <a:solidFill>
                <a:schemeClr val="accent1">
                  <a:lumMod val="50000"/>
                  <a:alpha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p:cNvGrpSpPr/>
          <p:nvPr/>
        </p:nvGrpSpPr>
        <p:grpSpPr>
          <a:xfrm>
            <a:off x="2436396" y="1243263"/>
            <a:ext cx="304800" cy="2897857"/>
            <a:chOff x="6705600" y="5029200"/>
            <a:chExt cx="304800" cy="1143000"/>
          </a:xfrm>
        </p:grpSpPr>
        <p:sp>
          <p:nvSpPr>
            <p:cNvPr id="16" name="Arc 15"/>
            <p:cNvSpPr/>
            <p:nvPr/>
          </p:nvSpPr>
          <p:spPr>
            <a:xfrm>
              <a:off x="6705600" y="5029200"/>
              <a:ext cx="304800" cy="1143000"/>
            </a:xfrm>
            <a:prstGeom prst="arc">
              <a:avLst/>
            </a:prstGeom>
            <a:ln w="28575">
              <a:solidFill>
                <a:schemeClr val="accent1">
                  <a:lumMod val="50000"/>
                  <a:alpha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Arc 16"/>
            <p:cNvSpPr/>
            <p:nvPr/>
          </p:nvSpPr>
          <p:spPr>
            <a:xfrm flipV="1">
              <a:off x="6705600" y="5029200"/>
              <a:ext cx="304800" cy="1143000"/>
            </a:xfrm>
            <a:prstGeom prst="arc">
              <a:avLst/>
            </a:prstGeom>
            <a:ln w="28575">
              <a:solidFill>
                <a:schemeClr val="accent1">
                  <a:lumMod val="50000"/>
                  <a:alpha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 name="Group 21"/>
          <p:cNvGrpSpPr/>
          <p:nvPr/>
        </p:nvGrpSpPr>
        <p:grpSpPr>
          <a:xfrm>
            <a:off x="6328608" y="1243263"/>
            <a:ext cx="381000" cy="2873794"/>
            <a:chOff x="6705600" y="5029200"/>
            <a:chExt cx="304800" cy="1143000"/>
          </a:xfrm>
        </p:grpSpPr>
        <p:sp>
          <p:nvSpPr>
            <p:cNvPr id="23" name="Arc 22"/>
            <p:cNvSpPr/>
            <p:nvPr/>
          </p:nvSpPr>
          <p:spPr>
            <a:xfrm>
              <a:off x="6705600" y="5029200"/>
              <a:ext cx="304800" cy="1143000"/>
            </a:xfrm>
            <a:prstGeom prst="arc">
              <a:avLst/>
            </a:prstGeom>
            <a:ln w="28575">
              <a:solidFill>
                <a:schemeClr val="accent1">
                  <a:lumMod val="50000"/>
                  <a:alpha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p:cNvSpPr/>
            <p:nvPr/>
          </p:nvSpPr>
          <p:spPr>
            <a:xfrm flipV="1">
              <a:off x="6705600" y="5029200"/>
              <a:ext cx="304800" cy="1143000"/>
            </a:xfrm>
            <a:prstGeom prst="arc">
              <a:avLst/>
            </a:prstGeom>
            <a:ln w="28575">
              <a:solidFill>
                <a:schemeClr val="accent1">
                  <a:lumMod val="50000"/>
                  <a:alpha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6" name="Chevron 25"/>
          <p:cNvSpPr/>
          <p:nvPr/>
        </p:nvSpPr>
        <p:spPr>
          <a:xfrm>
            <a:off x="3777916" y="3015416"/>
            <a:ext cx="1556084" cy="435142"/>
          </a:xfrm>
          <a:prstGeom prst="chevron">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schemeClr val="tx1"/>
                </a:solidFill>
              </a:rPr>
              <a:t>Model</a:t>
            </a:r>
            <a:endParaRPr lang="en-US" sz="2000" dirty="0">
              <a:solidFill>
                <a:schemeClr val="tx1"/>
              </a:solidFill>
            </a:endParaRPr>
          </a:p>
        </p:txBody>
      </p:sp>
      <p:sp>
        <p:nvSpPr>
          <p:cNvPr id="27" name="Chevron 26"/>
          <p:cNvSpPr/>
          <p:nvPr/>
        </p:nvSpPr>
        <p:spPr>
          <a:xfrm>
            <a:off x="3777916" y="3581400"/>
            <a:ext cx="1556084" cy="435142"/>
          </a:xfrm>
          <a:prstGeom prst="chevron">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schemeClr val="tx1"/>
                </a:solidFill>
              </a:rPr>
              <a:t>Model</a:t>
            </a:r>
            <a:endParaRPr lang="en-US" sz="2000" dirty="0">
              <a:solidFill>
                <a:schemeClr val="tx1"/>
              </a:solidFill>
            </a:endParaRPr>
          </a:p>
        </p:txBody>
      </p:sp>
      <p:sp>
        <p:nvSpPr>
          <p:cNvPr id="30" name="Chevron 29"/>
          <p:cNvSpPr/>
          <p:nvPr/>
        </p:nvSpPr>
        <p:spPr>
          <a:xfrm>
            <a:off x="3777916" y="1317458"/>
            <a:ext cx="1556084" cy="435142"/>
          </a:xfrm>
          <a:prstGeom prst="chevron">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schemeClr val="tx1"/>
                </a:solidFill>
              </a:rPr>
              <a:t>Model</a:t>
            </a:r>
            <a:endParaRPr lang="en-US" sz="2000" dirty="0">
              <a:solidFill>
                <a:schemeClr val="tx1"/>
              </a:solidFill>
            </a:endParaRPr>
          </a:p>
        </p:txBody>
      </p:sp>
      <p:sp>
        <p:nvSpPr>
          <p:cNvPr id="31" name="Chevron 30"/>
          <p:cNvSpPr/>
          <p:nvPr/>
        </p:nvSpPr>
        <p:spPr>
          <a:xfrm>
            <a:off x="3777916" y="1883444"/>
            <a:ext cx="1556084" cy="435142"/>
          </a:xfrm>
          <a:prstGeom prst="chevron">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schemeClr val="tx1"/>
                </a:solidFill>
              </a:rPr>
              <a:t>Model</a:t>
            </a:r>
            <a:endParaRPr lang="en-US" sz="2000" dirty="0">
              <a:solidFill>
                <a:schemeClr val="tx1"/>
              </a:solidFill>
            </a:endParaRPr>
          </a:p>
        </p:txBody>
      </p:sp>
      <p:sp>
        <p:nvSpPr>
          <p:cNvPr id="34" name="Chevron 33"/>
          <p:cNvSpPr/>
          <p:nvPr/>
        </p:nvSpPr>
        <p:spPr>
          <a:xfrm>
            <a:off x="3777916" y="2449430"/>
            <a:ext cx="1556084" cy="435142"/>
          </a:xfrm>
          <a:prstGeom prst="chevron">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schemeClr val="tx1"/>
                </a:solidFill>
              </a:rPr>
              <a:t>Model</a:t>
            </a:r>
            <a:endParaRPr lang="en-US" sz="2000" dirty="0">
              <a:solidFill>
                <a:schemeClr val="tx1"/>
              </a:solidFill>
            </a:endParaRPr>
          </a:p>
        </p:txBody>
      </p:sp>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399" y="1266198"/>
            <a:ext cx="4267201" cy="2862890"/>
          </a:xfrm>
          <a:prstGeom prst="rect">
            <a:avLst/>
          </a:prstGeom>
        </p:spPr>
      </p:pic>
      <p:sp>
        <p:nvSpPr>
          <p:cNvPr id="25" name="Chevron 24"/>
          <p:cNvSpPr/>
          <p:nvPr/>
        </p:nvSpPr>
        <p:spPr>
          <a:xfrm>
            <a:off x="621632" y="1438061"/>
            <a:ext cx="2045368" cy="2436073"/>
          </a:xfrm>
          <a:prstGeom prst="chevron">
            <a:avLst>
              <a:gd name="adj" fmla="val 2012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solidFill>
                  <a:schemeClr val="tx1"/>
                </a:solidFill>
              </a:rPr>
              <a:t>Available</a:t>
            </a:r>
          </a:p>
          <a:p>
            <a:pPr algn="ctr"/>
            <a:r>
              <a:rPr lang="en-US" sz="2000" dirty="0" smtClean="0">
                <a:solidFill>
                  <a:schemeClr val="tx1"/>
                </a:solidFill>
              </a:rPr>
              <a:t>Data</a:t>
            </a:r>
            <a:endParaRPr lang="en-US" sz="2000" dirty="0">
              <a:solidFill>
                <a:schemeClr val="tx1"/>
              </a:solidFill>
            </a:endParaRPr>
          </a:p>
        </p:txBody>
      </p:sp>
    </p:spTree>
    <p:extLst>
      <p:ext uri="{BB962C8B-B14F-4D97-AF65-F5344CB8AC3E}">
        <p14:creationId xmlns:p14="http://schemas.microsoft.com/office/powerpoint/2010/main" val="739384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Reworking The Knowledge Hierarchy</a:t>
            </a:r>
            <a:endParaRPr lang="en-US" dirty="0"/>
          </a:p>
        </p:txBody>
      </p:sp>
      <p:cxnSp>
        <p:nvCxnSpPr>
          <p:cNvPr id="4" name="Straight Arrow Connector 3"/>
          <p:cNvCxnSpPr/>
          <p:nvPr/>
        </p:nvCxnSpPr>
        <p:spPr>
          <a:xfrm>
            <a:off x="990600" y="5410200"/>
            <a:ext cx="70866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 name="Straight Arrow Connector 4"/>
          <p:cNvCxnSpPr/>
          <p:nvPr/>
        </p:nvCxnSpPr>
        <p:spPr>
          <a:xfrm flipV="1">
            <a:off x="998483" y="1524000"/>
            <a:ext cx="0" cy="3886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3505200" y="6172200"/>
            <a:ext cx="2092561" cy="461665"/>
          </a:xfrm>
          <a:prstGeom prst="rect">
            <a:avLst/>
          </a:prstGeom>
          <a:noFill/>
        </p:spPr>
        <p:txBody>
          <a:bodyPr wrap="none" rtlCol="0">
            <a:spAutoFit/>
          </a:bodyPr>
          <a:lstStyle/>
          <a:p>
            <a:r>
              <a:rPr lang="en-US" sz="2400" dirty="0" smtClean="0"/>
              <a:t>Effort / Latency</a:t>
            </a:r>
            <a:endParaRPr lang="en-US" sz="2400" dirty="0"/>
          </a:p>
        </p:txBody>
      </p:sp>
      <p:sp>
        <p:nvSpPr>
          <p:cNvPr id="9" name="TextBox 8"/>
          <p:cNvSpPr txBox="1"/>
          <p:nvPr/>
        </p:nvSpPr>
        <p:spPr>
          <a:xfrm rot="16200000">
            <a:off x="-354285" y="3170485"/>
            <a:ext cx="2297104" cy="461665"/>
          </a:xfrm>
          <a:prstGeom prst="rect">
            <a:avLst/>
          </a:prstGeom>
          <a:noFill/>
        </p:spPr>
        <p:txBody>
          <a:bodyPr wrap="none" rtlCol="0">
            <a:spAutoFit/>
          </a:bodyPr>
          <a:lstStyle/>
          <a:p>
            <a:r>
              <a:rPr lang="en-US" sz="2400" dirty="0" smtClean="0"/>
              <a:t>Structure / Value</a:t>
            </a:r>
            <a:endParaRPr lang="en-US" sz="2400" dirty="0"/>
          </a:p>
        </p:txBody>
      </p:sp>
      <p:sp>
        <p:nvSpPr>
          <p:cNvPr id="10" name="TextBox 9"/>
          <p:cNvSpPr txBox="1"/>
          <p:nvPr/>
        </p:nvSpPr>
        <p:spPr>
          <a:xfrm>
            <a:off x="1295400" y="4648200"/>
            <a:ext cx="920445" cy="461665"/>
          </a:xfrm>
          <a:prstGeom prst="rect">
            <a:avLst/>
          </a:prstGeom>
          <a:solidFill>
            <a:schemeClr val="bg1">
              <a:lumMod val="95000"/>
            </a:schemeClr>
          </a:solidFill>
          <a:ln>
            <a:solidFill>
              <a:schemeClr val="accent1">
                <a:lumMod val="40000"/>
                <a:lumOff val="60000"/>
              </a:schemeClr>
            </a:solidFill>
          </a:ln>
        </p:spPr>
        <p:txBody>
          <a:bodyPr wrap="none" rtlCol="0">
            <a:spAutoFit/>
          </a:bodyPr>
          <a:lstStyle>
            <a:defPPr>
              <a:defRPr lang="en-US"/>
            </a:defPPr>
            <a:lvl1pPr>
              <a:defRPr sz="2400"/>
            </a:lvl1pPr>
          </a:lstStyle>
          <a:p>
            <a:r>
              <a:rPr lang="en-US" dirty="0"/>
              <a:t>Signal</a:t>
            </a:r>
          </a:p>
        </p:txBody>
      </p:sp>
      <p:sp>
        <p:nvSpPr>
          <p:cNvPr id="11" name="TextBox 10"/>
          <p:cNvSpPr txBox="1"/>
          <p:nvPr/>
        </p:nvSpPr>
        <p:spPr>
          <a:xfrm>
            <a:off x="2590800" y="3962400"/>
            <a:ext cx="764697" cy="461665"/>
          </a:xfrm>
          <a:prstGeom prst="rect">
            <a:avLst/>
          </a:prstGeom>
          <a:noFill/>
          <a:ln>
            <a:solidFill>
              <a:schemeClr val="accent1">
                <a:lumMod val="40000"/>
                <a:lumOff val="60000"/>
              </a:schemeClr>
            </a:solidFill>
          </a:ln>
        </p:spPr>
        <p:txBody>
          <a:bodyPr wrap="none" rtlCol="0">
            <a:spAutoFit/>
          </a:bodyPr>
          <a:lstStyle>
            <a:defPPr>
              <a:defRPr lang="en-US"/>
            </a:defPPr>
            <a:lvl1pPr>
              <a:defRPr sz="2400"/>
            </a:lvl1pPr>
          </a:lstStyle>
          <a:p>
            <a:r>
              <a:rPr lang="en-US" dirty="0">
                <a:solidFill>
                  <a:schemeClr val="bg1">
                    <a:lumMod val="65000"/>
                  </a:schemeClr>
                </a:solidFill>
              </a:rPr>
              <a:t>Data</a:t>
            </a:r>
          </a:p>
        </p:txBody>
      </p:sp>
      <p:sp>
        <p:nvSpPr>
          <p:cNvPr id="12" name="TextBox 11"/>
          <p:cNvSpPr txBox="1"/>
          <p:nvPr/>
        </p:nvSpPr>
        <p:spPr>
          <a:xfrm>
            <a:off x="3668095" y="3170484"/>
            <a:ext cx="1665905" cy="461665"/>
          </a:xfrm>
          <a:prstGeom prst="rect">
            <a:avLst/>
          </a:prstGeom>
          <a:noFill/>
          <a:ln>
            <a:solidFill>
              <a:schemeClr val="accent1">
                <a:lumMod val="40000"/>
                <a:lumOff val="60000"/>
              </a:schemeClr>
            </a:solidFill>
          </a:ln>
        </p:spPr>
        <p:txBody>
          <a:bodyPr wrap="none" rtlCol="0">
            <a:spAutoFit/>
          </a:bodyPr>
          <a:lstStyle>
            <a:defPPr>
              <a:defRPr lang="en-US"/>
            </a:defPPr>
            <a:lvl1pPr>
              <a:defRPr sz="2400">
                <a:solidFill>
                  <a:schemeClr val="bg1">
                    <a:lumMod val="65000"/>
                  </a:schemeClr>
                </a:solidFill>
              </a:defRPr>
            </a:lvl1pPr>
          </a:lstStyle>
          <a:p>
            <a:r>
              <a:rPr lang="en-US" dirty="0"/>
              <a:t>Information</a:t>
            </a:r>
          </a:p>
        </p:txBody>
      </p:sp>
      <p:sp>
        <p:nvSpPr>
          <p:cNvPr id="13" name="TextBox 12"/>
          <p:cNvSpPr txBox="1"/>
          <p:nvPr/>
        </p:nvSpPr>
        <p:spPr>
          <a:xfrm>
            <a:off x="5105400" y="2389156"/>
            <a:ext cx="1564274" cy="461665"/>
          </a:xfrm>
          <a:prstGeom prst="rect">
            <a:avLst/>
          </a:prstGeom>
          <a:noFill/>
          <a:ln>
            <a:solidFill>
              <a:schemeClr val="accent1">
                <a:lumMod val="40000"/>
                <a:lumOff val="60000"/>
              </a:schemeClr>
            </a:solidFill>
          </a:ln>
        </p:spPr>
        <p:txBody>
          <a:bodyPr wrap="none" rtlCol="0">
            <a:spAutoFit/>
          </a:bodyPr>
          <a:lstStyle>
            <a:defPPr>
              <a:defRPr lang="en-US"/>
            </a:defPPr>
            <a:lvl1pPr>
              <a:defRPr sz="2400">
                <a:solidFill>
                  <a:schemeClr val="bg1">
                    <a:lumMod val="65000"/>
                  </a:schemeClr>
                </a:solidFill>
              </a:defRPr>
            </a:lvl1pPr>
          </a:lstStyle>
          <a:p>
            <a:r>
              <a:rPr lang="en-US" dirty="0"/>
              <a:t>Knowledge</a:t>
            </a:r>
          </a:p>
        </p:txBody>
      </p:sp>
      <p:sp>
        <p:nvSpPr>
          <p:cNvPr id="14" name="TextBox 13"/>
          <p:cNvSpPr txBox="1"/>
          <p:nvPr/>
        </p:nvSpPr>
        <p:spPr>
          <a:xfrm>
            <a:off x="6480929" y="1371600"/>
            <a:ext cx="1596271" cy="830997"/>
          </a:xfrm>
          <a:prstGeom prst="rect">
            <a:avLst/>
          </a:prstGeom>
          <a:noFill/>
          <a:ln>
            <a:solidFill>
              <a:schemeClr val="accent1">
                <a:lumMod val="40000"/>
                <a:lumOff val="60000"/>
              </a:schemeClr>
            </a:solidFill>
          </a:ln>
        </p:spPr>
        <p:txBody>
          <a:bodyPr wrap="none" rtlCol="0">
            <a:spAutoFit/>
          </a:bodyPr>
          <a:lstStyle>
            <a:defPPr>
              <a:defRPr lang="en-US"/>
            </a:defPPr>
            <a:lvl1pPr>
              <a:defRPr sz="2400">
                <a:solidFill>
                  <a:schemeClr val="bg1">
                    <a:lumMod val="65000"/>
                  </a:schemeClr>
                </a:solidFill>
              </a:defRPr>
            </a:lvl1pPr>
          </a:lstStyle>
          <a:p>
            <a:r>
              <a:rPr lang="en-US" dirty="0"/>
              <a:t>Knowledge</a:t>
            </a:r>
          </a:p>
          <a:p>
            <a:r>
              <a:rPr lang="en-US" dirty="0"/>
              <a:t>Application</a:t>
            </a:r>
          </a:p>
        </p:txBody>
      </p:sp>
      <p:grpSp>
        <p:nvGrpSpPr>
          <p:cNvPr id="45" name="Group 44"/>
          <p:cNvGrpSpPr/>
          <p:nvPr/>
        </p:nvGrpSpPr>
        <p:grpSpPr>
          <a:xfrm>
            <a:off x="1676400" y="3962400"/>
            <a:ext cx="914400" cy="461665"/>
            <a:chOff x="1676400" y="3962400"/>
            <a:chExt cx="914400" cy="461665"/>
          </a:xfrm>
        </p:grpSpPr>
        <p:sp>
          <p:nvSpPr>
            <p:cNvPr id="15" name="TextBox 14"/>
            <p:cNvSpPr txBox="1"/>
            <p:nvPr/>
          </p:nvSpPr>
          <p:spPr>
            <a:xfrm>
              <a:off x="1676400" y="3962400"/>
              <a:ext cx="764697" cy="461665"/>
            </a:xfrm>
            <a:prstGeom prst="rect">
              <a:avLst/>
            </a:prstGeom>
            <a:solidFill>
              <a:schemeClr val="bg1">
                <a:lumMod val="95000"/>
              </a:schemeClr>
            </a:solidFill>
            <a:ln>
              <a:solidFill>
                <a:schemeClr val="accent1">
                  <a:lumMod val="40000"/>
                  <a:lumOff val="60000"/>
                </a:schemeClr>
              </a:solidFill>
            </a:ln>
          </p:spPr>
          <p:txBody>
            <a:bodyPr wrap="none" rtlCol="0">
              <a:spAutoFit/>
            </a:bodyPr>
            <a:lstStyle>
              <a:defPPr>
                <a:defRPr lang="en-US"/>
              </a:defPPr>
              <a:lvl1pPr>
                <a:defRPr sz="2400"/>
              </a:lvl1pPr>
            </a:lstStyle>
            <a:p>
              <a:r>
                <a:rPr lang="en-US" dirty="0"/>
                <a:t>Data</a:t>
              </a:r>
            </a:p>
          </p:txBody>
        </p:sp>
        <p:cxnSp>
          <p:nvCxnSpPr>
            <p:cNvPr id="17" name="Straight Arrow Connector 16"/>
            <p:cNvCxnSpPr>
              <a:stCxn id="11" idx="1"/>
              <a:endCxn id="15" idx="3"/>
            </p:cNvCxnSpPr>
            <p:nvPr/>
          </p:nvCxnSpPr>
          <p:spPr>
            <a:xfrm flipH="1">
              <a:off x="2441097" y="4193233"/>
              <a:ext cx="149703" cy="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1682995" y="3170483"/>
            <a:ext cx="1985100" cy="461665"/>
            <a:chOff x="1682995" y="3170483"/>
            <a:chExt cx="1985100" cy="461665"/>
          </a:xfrm>
        </p:grpSpPr>
        <p:sp>
          <p:nvSpPr>
            <p:cNvPr id="18" name="TextBox 17"/>
            <p:cNvSpPr txBox="1"/>
            <p:nvPr/>
          </p:nvSpPr>
          <p:spPr>
            <a:xfrm>
              <a:off x="1682995" y="3170483"/>
              <a:ext cx="1665905" cy="461665"/>
            </a:xfrm>
            <a:prstGeom prst="rect">
              <a:avLst/>
            </a:prstGeom>
            <a:solidFill>
              <a:schemeClr val="bg1">
                <a:lumMod val="95000"/>
              </a:schemeClr>
            </a:solidFill>
            <a:ln>
              <a:solidFill>
                <a:schemeClr val="accent1">
                  <a:lumMod val="40000"/>
                  <a:lumOff val="60000"/>
                </a:schemeClr>
              </a:solidFill>
            </a:ln>
          </p:spPr>
          <p:txBody>
            <a:bodyPr wrap="none" rtlCol="0">
              <a:spAutoFit/>
            </a:bodyPr>
            <a:lstStyle>
              <a:defPPr>
                <a:defRPr lang="en-US"/>
              </a:defPPr>
              <a:lvl1pPr>
                <a:defRPr sz="2400"/>
              </a:lvl1pPr>
            </a:lstStyle>
            <a:p>
              <a:r>
                <a:rPr lang="en-US" dirty="0"/>
                <a:t>Information</a:t>
              </a:r>
            </a:p>
          </p:txBody>
        </p:sp>
        <p:cxnSp>
          <p:nvCxnSpPr>
            <p:cNvPr id="21" name="Straight Arrow Connector 20"/>
            <p:cNvCxnSpPr>
              <a:stCxn id="12" idx="1"/>
              <a:endCxn id="18" idx="3"/>
            </p:cNvCxnSpPr>
            <p:nvPr/>
          </p:nvCxnSpPr>
          <p:spPr>
            <a:xfrm flipH="1" flipV="1">
              <a:off x="3348900" y="3401316"/>
              <a:ext cx="319195" cy="1"/>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2215845" y="2389156"/>
            <a:ext cx="2889555" cy="461665"/>
            <a:chOff x="2215845" y="2389156"/>
            <a:chExt cx="2889555" cy="461665"/>
          </a:xfrm>
        </p:grpSpPr>
        <p:sp>
          <p:nvSpPr>
            <p:cNvPr id="19" name="TextBox 18"/>
            <p:cNvSpPr txBox="1"/>
            <p:nvPr/>
          </p:nvSpPr>
          <p:spPr>
            <a:xfrm>
              <a:off x="2215845" y="2389156"/>
              <a:ext cx="1564274" cy="461665"/>
            </a:xfrm>
            <a:prstGeom prst="rect">
              <a:avLst/>
            </a:prstGeom>
            <a:solidFill>
              <a:schemeClr val="bg1">
                <a:lumMod val="95000"/>
              </a:schemeClr>
            </a:solidFill>
            <a:ln>
              <a:solidFill>
                <a:schemeClr val="accent1">
                  <a:lumMod val="40000"/>
                  <a:lumOff val="60000"/>
                </a:schemeClr>
              </a:solidFill>
            </a:ln>
          </p:spPr>
          <p:txBody>
            <a:bodyPr wrap="none" rtlCol="0">
              <a:spAutoFit/>
            </a:bodyPr>
            <a:lstStyle>
              <a:defPPr>
                <a:defRPr lang="en-US"/>
              </a:defPPr>
              <a:lvl1pPr>
                <a:defRPr sz="2400"/>
              </a:lvl1pPr>
            </a:lstStyle>
            <a:p>
              <a:r>
                <a:rPr lang="en-US" dirty="0"/>
                <a:t>Knowledge</a:t>
              </a:r>
            </a:p>
          </p:txBody>
        </p:sp>
        <p:cxnSp>
          <p:nvCxnSpPr>
            <p:cNvPr id="24" name="Straight Arrow Connector 23"/>
            <p:cNvCxnSpPr>
              <a:stCxn id="13" idx="1"/>
              <a:endCxn id="19" idx="3"/>
            </p:cNvCxnSpPr>
            <p:nvPr/>
          </p:nvCxnSpPr>
          <p:spPr>
            <a:xfrm flipH="1">
              <a:off x="3780119" y="2619989"/>
              <a:ext cx="1325281" cy="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2937629" y="1371600"/>
            <a:ext cx="3543300" cy="830997"/>
            <a:chOff x="2937629" y="1371600"/>
            <a:chExt cx="3543300" cy="830997"/>
          </a:xfrm>
        </p:grpSpPr>
        <p:sp>
          <p:nvSpPr>
            <p:cNvPr id="20" name="TextBox 19"/>
            <p:cNvSpPr txBox="1"/>
            <p:nvPr/>
          </p:nvSpPr>
          <p:spPr>
            <a:xfrm>
              <a:off x="2937629" y="1371600"/>
              <a:ext cx="1596271" cy="830997"/>
            </a:xfrm>
            <a:prstGeom prst="rect">
              <a:avLst/>
            </a:prstGeom>
            <a:solidFill>
              <a:schemeClr val="bg1">
                <a:lumMod val="95000"/>
              </a:schemeClr>
            </a:solidFill>
            <a:ln>
              <a:solidFill>
                <a:schemeClr val="accent1">
                  <a:lumMod val="40000"/>
                  <a:lumOff val="60000"/>
                </a:schemeClr>
              </a:solidFill>
            </a:ln>
          </p:spPr>
          <p:txBody>
            <a:bodyPr wrap="none" rtlCol="0">
              <a:spAutoFit/>
            </a:bodyPr>
            <a:lstStyle>
              <a:defPPr>
                <a:defRPr lang="en-US"/>
              </a:defPPr>
              <a:lvl1pPr>
                <a:defRPr sz="2400"/>
              </a:lvl1pPr>
            </a:lstStyle>
            <a:p>
              <a:r>
                <a:rPr lang="en-US" dirty="0"/>
                <a:t>Knowledge</a:t>
              </a:r>
            </a:p>
            <a:p>
              <a:r>
                <a:rPr lang="en-US" dirty="0"/>
                <a:t>Application</a:t>
              </a:r>
            </a:p>
          </p:txBody>
        </p:sp>
        <p:cxnSp>
          <p:nvCxnSpPr>
            <p:cNvPr id="27" name="Straight Arrow Connector 26"/>
            <p:cNvCxnSpPr>
              <a:stCxn id="14" idx="1"/>
              <a:endCxn id="20" idx="3"/>
            </p:cNvCxnSpPr>
            <p:nvPr/>
          </p:nvCxnSpPr>
          <p:spPr>
            <a:xfrm flipH="1">
              <a:off x="4533900" y="1787099"/>
              <a:ext cx="1947029" cy="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30" name="Straight Arrow Connector 29"/>
          <p:cNvCxnSpPr/>
          <p:nvPr/>
        </p:nvCxnSpPr>
        <p:spPr>
          <a:xfrm>
            <a:off x="1690878" y="5620675"/>
            <a:ext cx="5700522"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1" name="Straight Connector 30"/>
          <p:cNvCxnSpPr/>
          <p:nvPr/>
        </p:nvCxnSpPr>
        <p:spPr>
          <a:xfrm>
            <a:off x="1690878" y="5235226"/>
            <a:ext cx="0" cy="672745"/>
          </a:xfrm>
          <a:prstGeom prst="line">
            <a:avLst/>
          </a:prstGeom>
          <a:ln/>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a:off x="7391400" y="5238171"/>
            <a:ext cx="0" cy="672745"/>
          </a:xfrm>
          <a:prstGeom prst="line">
            <a:avLst/>
          </a:prstGeom>
          <a:ln/>
        </p:spPr>
        <p:style>
          <a:lnRef idx="2">
            <a:schemeClr val="dk1"/>
          </a:lnRef>
          <a:fillRef idx="0">
            <a:schemeClr val="dk1"/>
          </a:fillRef>
          <a:effectRef idx="1">
            <a:schemeClr val="dk1"/>
          </a:effectRef>
          <a:fontRef idx="minor">
            <a:schemeClr val="tx1"/>
          </a:fontRef>
        </p:style>
      </p:cxnSp>
      <p:sp>
        <p:nvSpPr>
          <p:cNvPr id="33" name="TextBox 32"/>
          <p:cNvSpPr txBox="1"/>
          <p:nvPr/>
        </p:nvSpPr>
        <p:spPr>
          <a:xfrm>
            <a:off x="1919478" y="5334000"/>
            <a:ext cx="490840" cy="369332"/>
          </a:xfrm>
          <a:prstGeom prst="rect">
            <a:avLst/>
          </a:prstGeom>
          <a:noFill/>
        </p:spPr>
        <p:txBody>
          <a:bodyPr wrap="none" rtlCol="0">
            <a:spAutoFit/>
          </a:bodyPr>
          <a:lstStyle/>
          <a:p>
            <a:r>
              <a:rPr lang="en-US" dirty="0"/>
              <a:t>t</a:t>
            </a:r>
            <a:r>
              <a:rPr lang="en-US" dirty="0" smtClean="0"/>
              <a:t> </a:t>
            </a:r>
            <a:r>
              <a:rPr lang="en-US" sz="1400" dirty="0" smtClean="0">
                <a:sym typeface="Wingdings" pitchFamily="2" charset="2"/>
              </a:rPr>
              <a:t></a:t>
            </a:r>
            <a:endParaRPr lang="en-US" dirty="0"/>
          </a:p>
        </p:txBody>
      </p:sp>
      <p:grpSp>
        <p:nvGrpSpPr>
          <p:cNvPr id="49" name="Group 48"/>
          <p:cNvGrpSpPr/>
          <p:nvPr/>
        </p:nvGrpSpPr>
        <p:grpSpPr>
          <a:xfrm>
            <a:off x="1686910" y="5235225"/>
            <a:ext cx="5704489" cy="798036"/>
            <a:chOff x="1686910" y="5235225"/>
            <a:chExt cx="5704489" cy="798036"/>
          </a:xfrm>
        </p:grpSpPr>
        <p:cxnSp>
          <p:nvCxnSpPr>
            <p:cNvPr id="37" name="Straight Connector 36"/>
            <p:cNvCxnSpPr/>
            <p:nvPr/>
          </p:nvCxnSpPr>
          <p:spPr>
            <a:xfrm>
              <a:off x="3962400" y="5235225"/>
              <a:ext cx="0" cy="672745"/>
            </a:xfrm>
            <a:prstGeom prst="line">
              <a:avLst/>
            </a:prstGeom>
            <a:ln/>
          </p:spPr>
          <p:style>
            <a:lnRef idx="2">
              <a:schemeClr val="dk1"/>
            </a:lnRef>
            <a:fillRef idx="0">
              <a:schemeClr val="dk1"/>
            </a:fillRef>
            <a:effectRef idx="1">
              <a:schemeClr val="dk1"/>
            </a:effectRef>
            <a:fontRef idx="minor">
              <a:schemeClr val="tx1"/>
            </a:fontRef>
          </p:style>
        </p:cxnSp>
        <p:cxnSp>
          <p:nvCxnSpPr>
            <p:cNvPr id="38" name="Straight Arrow Connector 37"/>
            <p:cNvCxnSpPr/>
            <p:nvPr/>
          </p:nvCxnSpPr>
          <p:spPr>
            <a:xfrm>
              <a:off x="1686910" y="5773075"/>
              <a:ext cx="227549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0" name="Right Arrow 39"/>
            <p:cNvSpPr/>
            <p:nvPr/>
          </p:nvSpPr>
          <p:spPr>
            <a:xfrm rot="10800000">
              <a:off x="3962399" y="5571596"/>
              <a:ext cx="3429000" cy="461665"/>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5" name="TextBox 34"/>
            <p:cNvSpPr txBox="1"/>
            <p:nvPr/>
          </p:nvSpPr>
          <p:spPr>
            <a:xfrm>
              <a:off x="4343400" y="5617780"/>
              <a:ext cx="2897909" cy="369332"/>
            </a:xfrm>
            <a:prstGeom prst="rect">
              <a:avLst/>
            </a:prstGeom>
            <a:noFill/>
          </p:spPr>
          <p:txBody>
            <a:bodyPr wrap="none" rtlCol="0">
              <a:spAutoFit/>
            </a:bodyPr>
            <a:lstStyle/>
            <a:p>
              <a:r>
                <a:rPr lang="en-US" dirty="0" smtClean="0"/>
                <a:t>Time to insight improvement</a:t>
              </a:r>
              <a:endParaRPr lang="en-US" dirty="0"/>
            </a:p>
          </p:txBody>
        </p:sp>
      </p:grpSp>
      <p:sp>
        <p:nvSpPr>
          <p:cNvPr id="42" name="Slide Number Placeholder 41"/>
          <p:cNvSpPr>
            <a:spLocks noGrp="1"/>
          </p:cNvSpPr>
          <p:nvPr>
            <p:ph type="sldNum" sz="quarter" idx="12"/>
          </p:nvPr>
        </p:nvSpPr>
        <p:spPr/>
        <p:txBody>
          <a:bodyPr/>
          <a:lstStyle/>
          <a:p>
            <a:fld id="{D3A8D8F9-5373-4FB4-A8C6-FA962800DFAC}" type="slidenum">
              <a:rPr lang="en-US" smtClean="0"/>
              <a:t>15</a:t>
            </a:fld>
            <a:endParaRPr lang="en-US"/>
          </a:p>
        </p:txBody>
      </p:sp>
      <p:sp>
        <p:nvSpPr>
          <p:cNvPr id="43" name="Date Placeholder 42"/>
          <p:cNvSpPr>
            <a:spLocks noGrp="1"/>
          </p:cNvSpPr>
          <p:nvPr>
            <p:ph type="dt" sz="half" idx="10"/>
          </p:nvPr>
        </p:nvSpPr>
        <p:spPr/>
        <p:txBody>
          <a:bodyPr/>
          <a:lstStyle/>
          <a:p>
            <a:r>
              <a:rPr lang="en-US" smtClean="0"/>
              <a:t>8/31/2011</a:t>
            </a:r>
            <a:endParaRPr lang="en-US"/>
          </a:p>
        </p:txBody>
      </p:sp>
      <p:sp>
        <p:nvSpPr>
          <p:cNvPr id="44" name="Footer Placeholder 43"/>
          <p:cNvSpPr>
            <a:spLocks noGrp="1"/>
          </p:cNvSpPr>
          <p:nvPr>
            <p:ph type="ftr" sz="quarter" idx="11"/>
          </p:nvPr>
        </p:nvSpPr>
        <p:spPr/>
        <p:txBody>
          <a:bodyPr/>
          <a:lstStyle/>
          <a:p>
            <a:r>
              <a:rPr lang="en-US" smtClean="0"/>
              <a:t>VLDB 2011</a:t>
            </a:r>
            <a:endParaRPr lang="en-US"/>
          </a:p>
        </p:txBody>
      </p:sp>
    </p:spTree>
    <p:extLst>
      <p:ext uri="{BB962C8B-B14F-4D97-AF65-F5344CB8AC3E}">
        <p14:creationId xmlns:p14="http://schemas.microsoft.com/office/powerpoint/2010/main" val="371915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1000"/>
                                        <p:tgtEl>
                                          <p:spTgt spid="47"/>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Objective: Change Shape of Two Curves</a:t>
            </a:r>
            <a:endParaRPr lang="en-US" sz="36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3105" y="1245973"/>
            <a:ext cx="7046913" cy="506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45973"/>
            <a:ext cx="7046913" cy="506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Slide Number Placeholder 15"/>
          <p:cNvSpPr>
            <a:spLocks noGrp="1"/>
          </p:cNvSpPr>
          <p:nvPr>
            <p:ph type="sldNum" sz="quarter" idx="12"/>
          </p:nvPr>
        </p:nvSpPr>
        <p:spPr/>
        <p:txBody>
          <a:bodyPr/>
          <a:lstStyle/>
          <a:p>
            <a:fld id="{D3A8D8F9-5373-4FB4-A8C6-FA962800DFAC}" type="slidenum">
              <a:rPr lang="en-US" smtClean="0"/>
              <a:t>16</a:t>
            </a:fld>
            <a:endParaRPr lang="en-US"/>
          </a:p>
        </p:txBody>
      </p:sp>
      <p:sp>
        <p:nvSpPr>
          <p:cNvPr id="17" name="Date Placeholder 16"/>
          <p:cNvSpPr>
            <a:spLocks noGrp="1"/>
          </p:cNvSpPr>
          <p:nvPr>
            <p:ph type="dt" sz="half" idx="10"/>
          </p:nvPr>
        </p:nvSpPr>
        <p:spPr/>
        <p:txBody>
          <a:bodyPr/>
          <a:lstStyle/>
          <a:p>
            <a:r>
              <a:rPr lang="en-US" smtClean="0"/>
              <a:t>8/31/2011</a:t>
            </a:r>
            <a:endParaRPr lang="en-US"/>
          </a:p>
        </p:txBody>
      </p:sp>
      <p:sp>
        <p:nvSpPr>
          <p:cNvPr id="18" name="Footer Placeholder 17"/>
          <p:cNvSpPr>
            <a:spLocks noGrp="1"/>
          </p:cNvSpPr>
          <p:nvPr>
            <p:ph type="ftr" sz="quarter" idx="11"/>
          </p:nvPr>
        </p:nvSpPr>
        <p:spPr/>
        <p:txBody>
          <a:bodyPr/>
          <a:lstStyle/>
          <a:p>
            <a:r>
              <a:rPr lang="en-US" smtClean="0"/>
              <a:t>VLDB 2011</a:t>
            </a:r>
            <a:endParaRPr lang="en-US"/>
          </a:p>
        </p:txBody>
      </p:sp>
    </p:spTree>
    <p:extLst>
      <p:ext uri="{BB962C8B-B14F-4D97-AF65-F5344CB8AC3E}">
        <p14:creationId xmlns:p14="http://schemas.microsoft.com/office/powerpoint/2010/main" val="422506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147"/>
                                        </p:tgtEl>
                                      </p:cBhvr>
                                      <p:by x="60000" y="60000"/>
                                    </p:animScale>
                                  </p:childTnLst>
                                </p:cTn>
                              </p:par>
                              <p:par>
                                <p:cTn id="7" presetID="42" presetClass="path" presetSubtype="0" accel="50000" decel="50000" fill="hold" nodeType="withEffect">
                                  <p:stCondLst>
                                    <p:cond delay="0"/>
                                  </p:stCondLst>
                                  <p:childTnLst>
                                    <p:animMotion origin="layout" path="M 3.61111E-6 -7.40741E-7 L -0.21858 -0.13588 " pathEditMode="relative" rAng="0" ptsTypes="AA">
                                      <p:cBhvr>
                                        <p:cTn id="8" dur="2000" fill="hold"/>
                                        <p:tgtEl>
                                          <p:spTgt spid="6147"/>
                                        </p:tgtEl>
                                        <p:attrNameLst>
                                          <p:attrName>ppt_x</p:attrName>
                                          <p:attrName>ppt_y</p:attrName>
                                        </p:attrNameLst>
                                      </p:cBhvr>
                                      <p:rCtr x="-10938" y="-6806"/>
                                    </p:animMotion>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6146"/>
                                        </p:tgtEl>
                                      </p:cBhvr>
                                      <p:by x="60000" y="60000"/>
                                    </p:animScale>
                                  </p:childTnLst>
                                </p:cTn>
                              </p:par>
                              <p:par>
                                <p:cTn id="17" presetID="42" presetClass="path" presetSubtype="0" accel="50000" decel="50000" fill="hold" nodeType="withEffect">
                                  <p:stCondLst>
                                    <p:cond delay="0"/>
                                  </p:stCondLst>
                                  <p:childTnLst>
                                    <p:animMotion origin="layout" path="M 3.61111E-6 4.07407E-6 L 0.22309 0.13796 " pathEditMode="relative" rAng="0" ptsTypes="AA">
                                      <p:cBhvr>
                                        <p:cTn id="18" dur="2000" fill="hold"/>
                                        <p:tgtEl>
                                          <p:spTgt spid="6146"/>
                                        </p:tgtEl>
                                        <p:attrNameLst>
                                          <p:attrName>ppt_x</p:attrName>
                                          <p:attrName>ppt_y</p:attrName>
                                        </p:attrNameLst>
                                      </p:cBhvr>
                                      <p:rCtr x="11146" y="68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56719"/>
            <a:ext cx="8229600" cy="944562"/>
          </a:xfrm>
        </p:spPr>
        <p:txBody>
          <a:bodyPr/>
          <a:lstStyle/>
          <a:p>
            <a:r>
              <a:rPr lang="en-US" dirty="0" smtClean="0"/>
              <a:t>Emergent Architectural Patterns</a:t>
            </a:r>
            <a:endParaRPr lang="en-US" dirty="0"/>
          </a:p>
        </p:txBody>
      </p:sp>
      <p:sp>
        <p:nvSpPr>
          <p:cNvPr id="4" name="Slide Number Placeholder 3"/>
          <p:cNvSpPr>
            <a:spLocks noGrp="1"/>
          </p:cNvSpPr>
          <p:nvPr>
            <p:ph type="sldNum" sz="quarter" idx="12"/>
          </p:nvPr>
        </p:nvSpPr>
        <p:spPr/>
        <p:txBody>
          <a:bodyPr/>
          <a:lstStyle/>
          <a:p>
            <a:fld id="{D3A8D8F9-5373-4FB4-A8C6-FA962800DFAC}" type="slidenum">
              <a:rPr lang="en-US" smtClean="0"/>
              <a:t>17</a:t>
            </a:fld>
            <a:endParaRPr lang="en-US"/>
          </a:p>
        </p:txBody>
      </p:sp>
      <p:sp>
        <p:nvSpPr>
          <p:cNvPr id="5" name="Date Placeholder 4"/>
          <p:cNvSpPr>
            <a:spLocks noGrp="1"/>
          </p:cNvSpPr>
          <p:nvPr>
            <p:ph type="dt" sz="half" idx="10"/>
          </p:nvPr>
        </p:nvSpPr>
        <p:spPr/>
        <p:txBody>
          <a:bodyPr/>
          <a:lstStyle/>
          <a:p>
            <a:r>
              <a:rPr lang="en-US" smtClean="0"/>
              <a:t>8/31/2011</a:t>
            </a:r>
            <a:endParaRPr lang="en-US"/>
          </a:p>
        </p:txBody>
      </p:sp>
      <p:sp>
        <p:nvSpPr>
          <p:cNvPr id="6" name="Footer Placeholder 5"/>
          <p:cNvSpPr>
            <a:spLocks noGrp="1"/>
          </p:cNvSpPr>
          <p:nvPr>
            <p:ph type="ftr" sz="quarter" idx="11"/>
          </p:nvPr>
        </p:nvSpPr>
        <p:spPr/>
        <p:txBody>
          <a:bodyPr/>
          <a:lstStyle/>
          <a:p>
            <a:r>
              <a:rPr lang="en-US" smtClean="0"/>
              <a:t>VLDB 2011</a:t>
            </a:r>
            <a:endParaRPr lang="en-US"/>
          </a:p>
        </p:txBody>
      </p:sp>
    </p:spTree>
    <p:extLst>
      <p:ext uri="{BB962C8B-B14F-4D97-AF65-F5344CB8AC3E}">
        <p14:creationId xmlns:p14="http://schemas.microsoft.com/office/powerpoint/2010/main" val="3774867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Big Data Patterns</a:t>
            </a:r>
            <a:endParaRPr lang="en-US" dirty="0"/>
          </a:p>
        </p:txBody>
      </p:sp>
      <p:sp>
        <p:nvSpPr>
          <p:cNvPr id="3" name="Content Placeholder 2"/>
          <p:cNvSpPr>
            <a:spLocks noGrp="1"/>
          </p:cNvSpPr>
          <p:nvPr>
            <p:ph idx="1"/>
          </p:nvPr>
        </p:nvSpPr>
        <p:spPr>
          <a:xfrm>
            <a:off x="457200" y="1219200"/>
            <a:ext cx="8229600" cy="4906963"/>
          </a:xfrm>
        </p:spPr>
        <p:txBody>
          <a:bodyPr>
            <a:normAutofit fontScale="92500"/>
          </a:bodyPr>
          <a:lstStyle/>
          <a:p>
            <a:r>
              <a:rPr lang="en-US" dirty="0" smtClean="0"/>
              <a:t>Have observed some common patterns</a:t>
            </a:r>
          </a:p>
          <a:p>
            <a:r>
              <a:rPr lang="en-US" dirty="0" smtClean="0"/>
              <a:t>Many appear to occur via independent </a:t>
            </a:r>
            <a:r>
              <a:rPr lang="en-US" dirty="0" smtClean="0"/>
              <a:t>evolution</a:t>
            </a:r>
          </a:p>
          <a:p>
            <a:r>
              <a:rPr lang="en-US" dirty="0" smtClean="0"/>
              <a:t>Prototyped over personal sources</a:t>
            </a:r>
            <a:endParaRPr lang="en-US" dirty="0" smtClean="0"/>
          </a:p>
          <a:p>
            <a:r>
              <a:rPr lang="en-US" dirty="0" smtClean="0"/>
              <a:t>Patterns:</a:t>
            </a:r>
          </a:p>
          <a:p>
            <a:pPr lvl="1"/>
            <a:r>
              <a:rPr lang="en-US" dirty="0" smtClean="0"/>
              <a:t>“Digital Shoebox”</a:t>
            </a:r>
          </a:p>
          <a:p>
            <a:pPr lvl="1"/>
            <a:r>
              <a:rPr lang="en-US" dirty="0" smtClean="0"/>
              <a:t>“Information Production</a:t>
            </a:r>
            <a:r>
              <a:rPr lang="en-US" dirty="0" smtClean="0"/>
              <a:t>”</a:t>
            </a:r>
          </a:p>
          <a:p>
            <a:pPr lvl="1"/>
            <a:r>
              <a:rPr lang="en-US" dirty="0" smtClean="0"/>
              <a:t>“Transform &amp; Load”</a:t>
            </a:r>
            <a:endParaRPr lang="en-US" dirty="0" smtClean="0"/>
          </a:p>
          <a:p>
            <a:pPr lvl="1"/>
            <a:r>
              <a:rPr lang="en-US" dirty="0" smtClean="0"/>
              <a:t>“Model Development”</a:t>
            </a:r>
          </a:p>
          <a:p>
            <a:pPr lvl="1"/>
            <a:r>
              <a:rPr lang="en-US" dirty="0" smtClean="0"/>
              <a:t>“</a:t>
            </a:r>
            <a:r>
              <a:rPr lang="en-US" dirty="0" smtClean="0"/>
              <a:t>Monitor, Mine, Manage</a:t>
            </a:r>
            <a:r>
              <a:rPr lang="en-US" dirty="0" smtClean="0"/>
              <a:t>”</a:t>
            </a:r>
          </a:p>
        </p:txBody>
      </p:sp>
      <p:sp>
        <p:nvSpPr>
          <p:cNvPr id="4" name="Slide Number Placeholder 3"/>
          <p:cNvSpPr>
            <a:spLocks noGrp="1"/>
          </p:cNvSpPr>
          <p:nvPr>
            <p:ph type="sldNum" sz="quarter" idx="12"/>
          </p:nvPr>
        </p:nvSpPr>
        <p:spPr/>
        <p:txBody>
          <a:bodyPr/>
          <a:lstStyle/>
          <a:p>
            <a:fld id="{D3A8D8F9-5373-4FB4-A8C6-FA962800DFAC}" type="slidenum">
              <a:rPr lang="en-US" smtClean="0"/>
              <a:t>18</a:t>
            </a:fld>
            <a:endParaRPr lang="en-US"/>
          </a:p>
        </p:txBody>
      </p:sp>
      <p:sp>
        <p:nvSpPr>
          <p:cNvPr id="5" name="Date Placeholder 4"/>
          <p:cNvSpPr>
            <a:spLocks noGrp="1"/>
          </p:cNvSpPr>
          <p:nvPr>
            <p:ph type="dt" sz="half" idx="10"/>
          </p:nvPr>
        </p:nvSpPr>
        <p:spPr/>
        <p:txBody>
          <a:bodyPr/>
          <a:lstStyle/>
          <a:p>
            <a:r>
              <a:rPr lang="en-US" smtClean="0"/>
              <a:t>8/31/2011</a:t>
            </a:r>
            <a:endParaRPr lang="en-US"/>
          </a:p>
        </p:txBody>
      </p:sp>
      <p:sp>
        <p:nvSpPr>
          <p:cNvPr id="6" name="Footer Placeholder 5"/>
          <p:cNvSpPr>
            <a:spLocks noGrp="1"/>
          </p:cNvSpPr>
          <p:nvPr>
            <p:ph type="ftr" sz="quarter" idx="11"/>
          </p:nvPr>
        </p:nvSpPr>
        <p:spPr/>
        <p:txBody>
          <a:bodyPr/>
          <a:lstStyle/>
          <a:p>
            <a:r>
              <a:rPr lang="en-US" smtClean="0"/>
              <a:t>VLDB 2011</a:t>
            </a:r>
            <a:endParaRPr lang="en-US"/>
          </a:p>
        </p:txBody>
      </p:sp>
    </p:spTree>
    <p:extLst>
      <p:ext uri="{BB962C8B-B14F-4D97-AF65-F5344CB8AC3E}">
        <p14:creationId xmlns:p14="http://schemas.microsoft.com/office/powerpoint/2010/main" val="11226525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3237"/>
            <a:ext cx="8229600" cy="5821363"/>
          </a:xfrm>
          <a:solidFill>
            <a:schemeClr val="bg2">
              <a:lumMod val="90000"/>
            </a:schemeClr>
          </a:solidFill>
          <a:ln>
            <a:solidFill>
              <a:schemeClr val="bg2">
                <a:lumMod val="10000"/>
              </a:schemeClr>
            </a:solidFill>
          </a:ln>
          <a:effectLst>
            <a:outerShdw blurRad="50800" dist="38100" dir="2700000" algn="tl" rotWithShape="0">
              <a:prstClr val="black">
                <a:alpha val="40000"/>
              </a:prstClr>
            </a:outerShdw>
          </a:effectLst>
        </p:spPr>
        <p:txBody>
          <a:bodyPr>
            <a:normAutofit fontScale="77500" lnSpcReduction="20000"/>
          </a:bodyPr>
          <a:lstStyle/>
          <a:p>
            <a:pPr marL="0" indent="0">
              <a:buNone/>
            </a:pPr>
            <a:r>
              <a:rPr lang="en-US" sz="3600" b="1" dirty="0"/>
              <a:t>Pattern: Digital </a:t>
            </a:r>
            <a:r>
              <a:rPr lang="en-US" sz="3600" b="1" dirty="0" smtClean="0"/>
              <a:t>Shoebox</a:t>
            </a:r>
          </a:p>
          <a:p>
            <a:r>
              <a:rPr lang="en-US" i="1" u="sng" dirty="0" smtClean="0"/>
              <a:t>Intent</a:t>
            </a:r>
            <a:r>
              <a:rPr lang="en-US" dirty="0" smtClean="0"/>
              <a:t>: Retain </a:t>
            </a:r>
            <a:r>
              <a:rPr lang="en-US" dirty="0" smtClean="0"/>
              <a:t>‘all’ ambient </a:t>
            </a:r>
            <a:r>
              <a:rPr lang="en-US" dirty="0" smtClean="0"/>
              <a:t>data to enable </a:t>
            </a:r>
            <a:r>
              <a:rPr lang="en-US" dirty="0" err="1" smtClean="0"/>
              <a:t>sensemaking</a:t>
            </a:r>
            <a:r>
              <a:rPr lang="en-US" dirty="0" smtClean="0"/>
              <a:t> over all available signals</a:t>
            </a:r>
            <a:endParaRPr lang="en-US" dirty="0" smtClean="0"/>
          </a:p>
          <a:p>
            <a:r>
              <a:rPr lang="en-US" i="1" u="sng" dirty="0" smtClean="0"/>
              <a:t>Applicability</a:t>
            </a:r>
            <a:r>
              <a:rPr lang="en-US" dirty="0" smtClean="0"/>
              <a:t>: Use to create a source data pool to bootstrap subsequent information generation</a:t>
            </a:r>
          </a:p>
          <a:p>
            <a:r>
              <a:rPr lang="en-US" i="1" u="sng" dirty="0" smtClean="0"/>
              <a:t>Description:</a:t>
            </a:r>
            <a:endParaRPr lang="en-US" i="1" u="sng" dirty="0" smtClean="0"/>
          </a:p>
          <a:p>
            <a:pPr lvl="1"/>
            <a:r>
              <a:rPr lang="en-US" dirty="0" smtClean="0"/>
              <a:t>Enabling Trends</a:t>
            </a:r>
            <a:r>
              <a:rPr lang="en-US" dirty="0"/>
              <a:t>:</a:t>
            </a:r>
          </a:p>
          <a:p>
            <a:pPr lvl="2"/>
            <a:r>
              <a:rPr lang="en-US" dirty="0"/>
              <a:t>Cost of data acquisition </a:t>
            </a:r>
            <a:r>
              <a:rPr lang="en-US" dirty="0">
                <a:sym typeface="Wingdings" pitchFamily="2" charset="2"/>
              </a:rPr>
              <a:t> $0</a:t>
            </a:r>
          </a:p>
          <a:p>
            <a:pPr lvl="2"/>
            <a:r>
              <a:rPr lang="en-US" dirty="0">
                <a:sym typeface="Wingdings" pitchFamily="2" charset="2"/>
              </a:rPr>
              <a:t>Cost of data storage  $0</a:t>
            </a:r>
          </a:p>
          <a:p>
            <a:pPr lvl="1"/>
            <a:r>
              <a:rPr lang="en-US" dirty="0" smtClean="0"/>
              <a:t>Tipping point occurs </a:t>
            </a:r>
            <a:r>
              <a:rPr lang="en-US" i="1" dirty="0" smtClean="0"/>
              <a:t>if</a:t>
            </a:r>
            <a:r>
              <a:rPr lang="en-US" dirty="0" smtClean="0"/>
              <a:t>:</a:t>
            </a:r>
            <a:endParaRPr lang="en-US" i="1" dirty="0"/>
          </a:p>
          <a:p>
            <a:pPr marL="400050" lvl="1" indent="0">
              <a:buNone/>
            </a:pPr>
            <a:endParaRPr lang="en-US" i="1" dirty="0"/>
          </a:p>
          <a:p>
            <a:pPr lvl="1"/>
            <a:endParaRPr lang="en-US" i="1" dirty="0" smtClean="0"/>
          </a:p>
          <a:p>
            <a:pPr lvl="1"/>
            <a:r>
              <a:rPr lang="en-US" dirty="0" smtClean="0"/>
              <a:t>Must keep modeling and storage costs low to achieve this</a:t>
            </a:r>
            <a:r>
              <a:rPr lang="en-US" dirty="0" smtClean="0"/>
              <a:t>…</a:t>
            </a:r>
          </a:p>
          <a:p>
            <a:r>
              <a:rPr lang="en-US" i="1" u="sng" dirty="0" smtClean="0"/>
              <a:t>Implementation</a:t>
            </a:r>
            <a:r>
              <a:rPr lang="en-US" dirty="0" smtClean="0"/>
              <a:t>:</a:t>
            </a:r>
          </a:p>
          <a:p>
            <a:pPr lvl="1"/>
            <a:r>
              <a:rPr lang="en-US" dirty="0" smtClean="0"/>
              <a:t>Augment raw data with </a:t>
            </a:r>
            <a:r>
              <a:rPr lang="en-US" dirty="0" err="1" smtClean="0"/>
              <a:t>sourceID</a:t>
            </a:r>
            <a:r>
              <a:rPr lang="en-US" dirty="0" smtClean="0"/>
              <a:t>, and </a:t>
            </a:r>
            <a:r>
              <a:rPr lang="en-US" dirty="0" err="1" smtClean="0"/>
              <a:t>instanceID</a:t>
            </a:r>
            <a:r>
              <a:rPr lang="en-US" dirty="0" smtClean="0"/>
              <a:t> and retain on inexpensive but reliable storage</a:t>
            </a:r>
            <a:endParaRPr lang="en-US" dirty="0"/>
          </a:p>
        </p:txBody>
      </p:sp>
      <mc:AlternateContent xmlns:mc="http://schemas.openxmlformats.org/markup-compatibility/2006">
        <mc:Choice xmlns:a14="http://schemas.microsoft.com/office/drawing/2010/main" Requires="a14">
          <p:sp>
            <p:nvSpPr>
              <p:cNvPr id="4" name="Rectangle 3"/>
              <p:cNvSpPr/>
              <p:nvPr/>
            </p:nvSpPr>
            <p:spPr>
              <a:xfrm>
                <a:off x="950495" y="3962400"/>
                <a:ext cx="7696200" cy="5763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sz="1400" i="1">
                              <a:latin typeface="Cambria Math"/>
                              <a:sym typeface="Wingdings" pitchFamily="2" charset="2"/>
                            </a:rPr>
                          </m:ctrlPr>
                        </m:dPr>
                        <m:e>
                          <m:f>
                            <m:fPr>
                              <m:ctrlPr>
                                <a:rPr lang="en-US" sz="1400" i="1">
                                  <a:latin typeface="Cambria Math"/>
                                  <a:sym typeface="Wingdings" pitchFamily="2" charset="2"/>
                                </a:rPr>
                              </m:ctrlPr>
                            </m:fPr>
                            <m:num>
                              <m:r>
                                <a:rPr lang="en-US" sz="1400" i="1">
                                  <a:latin typeface="Cambria Math"/>
                                  <a:sym typeface="Wingdings" pitchFamily="2" charset="2"/>
                                </a:rPr>
                                <m:t>𝑝𝑒𝑟𝑐𝑒𝑖𝑣𝑒𝑑𝐿𝑎𝑡𝑒𝑛𝑡𝑉𝑎𝑙𝑢𝑒</m:t>
                              </m:r>
                            </m:num>
                            <m:den>
                              <m:r>
                                <a:rPr lang="en-US" sz="1400" i="1">
                                  <a:latin typeface="Cambria Math"/>
                                  <a:sym typeface="Wingdings" pitchFamily="2" charset="2"/>
                                </a:rPr>
                                <m:t>𝑡𝑖𝑚𝑒</m:t>
                              </m:r>
                            </m:den>
                          </m:f>
                        </m:e>
                      </m:d>
                      <m:r>
                        <a:rPr lang="en-US" sz="1400" i="1">
                          <a:latin typeface="Cambria Math"/>
                          <a:sym typeface="Wingdings" pitchFamily="2" charset="2"/>
                        </a:rPr>
                        <m:t>&gt;</m:t>
                      </m:r>
                      <m:d>
                        <m:dPr>
                          <m:ctrlPr>
                            <a:rPr lang="en-US" sz="1400" i="1">
                              <a:latin typeface="Cambria Math"/>
                              <a:sym typeface="Wingdings" pitchFamily="2" charset="2"/>
                            </a:rPr>
                          </m:ctrlPr>
                        </m:dPr>
                        <m:e>
                          <m:f>
                            <m:fPr>
                              <m:ctrlPr>
                                <a:rPr lang="en-US" sz="1400" i="1">
                                  <a:latin typeface="Cambria Math"/>
                                  <a:sym typeface="Wingdings" pitchFamily="2" charset="2"/>
                                </a:rPr>
                              </m:ctrlPr>
                            </m:fPr>
                            <m:num>
                              <m:r>
                                <a:rPr lang="en-US" sz="1400" i="1">
                                  <a:latin typeface="Cambria Math"/>
                                  <a:sym typeface="Wingdings" pitchFamily="2" charset="2"/>
                                </a:rPr>
                                <m:t>𝑐𝑜𝑠𝑡</m:t>
                              </m:r>
                              <m:d>
                                <m:dPr>
                                  <m:ctrlPr>
                                    <a:rPr lang="en-US" sz="1400" i="1">
                                      <a:latin typeface="Cambria Math"/>
                                      <a:sym typeface="Wingdings" pitchFamily="2" charset="2"/>
                                    </a:rPr>
                                  </m:ctrlPr>
                                </m:dPr>
                                <m:e>
                                  <m:r>
                                    <a:rPr lang="en-US" sz="1400" i="1">
                                      <a:latin typeface="Cambria Math"/>
                                      <a:sym typeface="Wingdings" pitchFamily="2" charset="2"/>
                                    </a:rPr>
                                    <m:t>𝑑𝑎𝑡𝑎𝐴𝑞𝑢𝑖𝑠𝑖𝑡𝑖𝑜𝑛</m:t>
                                  </m:r>
                                </m:e>
                              </m:d>
                              <m:r>
                                <a:rPr lang="en-US" sz="1400" i="1">
                                  <a:latin typeface="Cambria Math"/>
                                  <a:sym typeface="Wingdings" pitchFamily="2" charset="2"/>
                                </a:rPr>
                                <m:t>+</m:t>
                              </m:r>
                              <m:r>
                                <a:rPr lang="en-US" sz="1400" i="1">
                                  <a:latin typeface="Cambria Math"/>
                                  <a:sym typeface="Wingdings" pitchFamily="2" charset="2"/>
                                </a:rPr>
                                <m:t>𝑐𝑜𝑠𝑡</m:t>
                              </m:r>
                              <m:d>
                                <m:dPr>
                                  <m:ctrlPr>
                                    <a:rPr lang="en-US" sz="1400" i="1">
                                      <a:latin typeface="Cambria Math"/>
                                      <a:sym typeface="Wingdings" pitchFamily="2" charset="2"/>
                                    </a:rPr>
                                  </m:ctrlPr>
                                </m:dPr>
                                <m:e>
                                  <m:r>
                                    <a:rPr lang="en-US" sz="1400" i="1">
                                      <a:latin typeface="Cambria Math"/>
                                      <a:sym typeface="Wingdings" pitchFamily="2" charset="2"/>
                                    </a:rPr>
                                    <m:t>𝑑𝑎𝑡𝑎𝑆𝑡𝑜𝑟𝑎𝑔𝑒</m:t>
                                  </m:r>
                                </m:e>
                              </m:d>
                            </m:num>
                            <m:den>
                              <m:r>
                                <a:rPr lang="en-US" sz="1400" i="1">
                                  <a:latin typeface="Cambria Math"/>
                                  <a:sym typeface="Wingdings" pitchFamily="2" charset="2"/>
                                </a:rPr>
                                <m:t>𝑡𝑖𝑚𝑒</m:t>
                              </m:r>
                            </m:den>
                          </m:f>
                        </m:e>
                      </m:d>
                    </m:oMath>
                  </m:oMathPara>
                </a14:m>
                <a:endParaRPr lang="en-US" sz="1400" dirty="0"/>
              </a:p>
            </p:txBody>
          </p:sp>
        </mc:Choice>
        <mc:Fallback>
          <p:sp>
            <p:nvSpPr>
              <p:cNvPr id="4" name="Rectangle 3"/>
              <p:cNvSpPr>
                <a:spLocks noRot="1" noChangeAspect="1" noMove="1" noResize="1" noEditPoints="1" noAdjustHandles="1" noChangeArrowheads="1" noChangeShapeType="1" noTextEdit="1"/>
              </p:cNvSpPr>
              <p:nvPr/>
            </p:nvSpPr>
            <p:spPr>
              <a:xfrm>
                <a:off x="950495" y="3962400"/>
                <a:ext cx="7696200" cy="576376"/>
              </a:xfrm>
              <a:prstGeom prst="rect">
                <a:avLst/>
              </a:prstGeom>
              <a:blipFill rotWithShape="1">
                <a:blip r:embed="rId2"/>
                <a:stretch>
                  <a:fillRect/>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D3A8D8F9-5373-4FB4-A8C6-FA962800DFAC}" type="slidenum">
              <a:rPr lang="en-US" smtClean="0"/>
              <a:t>19</a:t>
            </a:fld>
            <a:endParaRPr lang="en-US"/>
          </a:p>
        </p:txBody>
      </p:sp>
      <p:sp>
        <p:nvSpPr>
          <p:cNvPr id="7" name="Date Placeholder 6"/>
          <p:cNvSpPr>
            <a:spLocks noGrp="1"/>
          </p:cNvSpPr>
          <p:nvPr>
            <p:ph type="dt" sz="half" idx="10"/>
          </p:nvPr>
        </p:nvSpPr>
        <p:spPr/>
        <p:txBody>
          <a:bodyPr/>
          <a:lstStyle/>
          <a:p>
            <a:r>
              <a:rPr lang="en-US" smtClean="0"/>
              <a:t>8/31/2011</a:t>
            </a:r>
            <a:endParaRPr lang="en-US"/>
          </a:p>
        </p:txBody>
      </p:sp>
      <p:sp>
        <p:nvSpPr>
          <p:cNvPr id="8" name="Footer Placeholder 7"/>
          <p:cNvSpPr>
            <a:spLocks noGrp="1"/>
          </p:cNvSpPr>
          <p:nvPr>
            <p:ph type="ftr" sz="quarter" idx="11"/>
          </p:nvPr>
        </p:nvSpPr>
        <p:spPr/>
        <p:txBody>
          <a:bodyPr/>
          <a:lstStyle/>
          <a:p>
            <a:r>
              <a:rPr lang="en-US" smtClean="0"/>
              <a:t>VLDB 2011</a:t>
            </a:r>
            <a:endParaRPr lang="en-US"/>
          </a:p>
        </p:txBody>
      </p:sp>
    </p:spTree>
    <p:extLst>
      <p:ext uri="{BB962C8B-B14F-4D97-AF65-F5344CB8AC3E}">
        <p14:creationId xmlns:p14="http://schemas.microsoft.com/office/powerpoint/2010/main" val="2121997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Journey: Objective</a:t>
            </a:r>
            <a:endParaRPr lang="en-US" dirty="0"/>
          </a:p>
        </p:txBody>
      </p:sp>
      <p:sp>
        <p:nvSpPr>
          <p:cNvPr id="3" name="Content Placeholder 2"/>
          <p:cNvSpPr>
            <a:spLocks noGrp="1"/>
          </p:cNvSpPr>
          <p:nvPr>
            <p:ph idx="1"/>
          </p:nvPr>
        </p:nvSpPr>
        <p:spPr/>
        <p:txBody>
          <a:bodyPr/>
          <a:lstStyle/>
          <a:p>
            <a:r>
              <a:rPr lang="en-US" dirty="0" smtClean="0"/>
              <a:t>Try to separate hype from reality</a:t>
            </a:r>
          </a:p>
          <a:p>
            <a:r>
              <a:rPr lang="en-US" dirty="0" smtClean="0"/>
              <a:t>Identify unique new value</a:t>
            </a:r>
          </a:p>
          <a:p>
            <a:r>
              <a:rPr lang="en-US" dirty="0" smtClean="0"/>
              <a:t>Is map-reduce a giant steps backwards?</a:t>
            </a:r>
          </a:p>
          <a:p>
            <a:r>
              <a:rPr lang="en-US" dirty="0" smtClean="0"/>
              <a:t>What are the dominant dimensions of </a:t>
            </a:r>
            <a:br>
              <a:rPr lang="en-US" dirty="0" smtClean="0"/>
            </a:br>
            <a:r>
              <a:rPr lang="en-US" dirty="0" smtClean="0"/>
              <a:t>“Big Data”</a:t>
            </a:r>
          </a:p>
        </p:txBody>
      </p:sp>
      <p:sp>
        <p:nvSpPr>
          <p:cNvPr id="4" name="Slide Number Placeholder 3"/>
          <p:cNvSpPr>
            <a:spLocks noGrp="1"/>
          </p:cNvSpPr>
          <p:nvPr>
            <p:ph type="sldNum" sz="quarter" idx="12"/>
          </p:nvPr>
        </p:nvSpPr>
        <p:spPr/>
        <p:txBody>
          <a:bodyPr/>
          <a:lstStyle/>
          <a:p>
            <a:fld id="{D3A8D8F9-5373-4FB4-A8C6-FA962800DFAC}" type="slidenum">
              <a:rPr lang="en-US" smtClean="0"/>
              <a:t>2</a:t>
            </a:fld>
            <a:endParaRPr lang="en-US"/>
          </a:p>
        </p:txBody>
      </p:sp>
      <p:sp>
        <p:nvSpPr>
          <p:cNvPr id="5" name="Date Placeholder 4"/>
          <p:cNvSpPr>
            <a:spLocks noGrp="1"/>
          </p:cNvSpPr>
          <p:nvPr>
            <p:ph type="dt" sz="half" idx="10"/>
          </p:nvPr>
        </p:nvSpPr>
        <p:spPr/>
        <p:txBody>
          <a:bodyPr/>
          <a:lstStyle/>
          <a:p>
            <a:r>
              <a:rPr lang="en-US" smtClean="0"/>
              <a:t>8/31/2011</a:t>
            </a:r>
            <a:endParaRPr lang="en-US"/>
          </a:p>
        </p:txBody>
      </p:sp>
      <p:sp>
        <p:nvSpPr>
          <p:cNvPr id="6" name="Footer Placeholder 5"/>
          <p:cNvSpPr>
            <a:spLocks noGrp="1"/>
          </p:cNvSpPr>
          <p:nvPr>
            <p:ph type="ftr" sz="quarter" idx="11"/>
          </p:nvPr>
        </p:nvSpPr>
        <p:spPr/>
        <p:txBody>
          <a:bodyPr/>
          <a:lstStyle/>
          <a:p>
            <a:r>
              <a:rPr lang="en-US" smtClean="0"/>
              <a:t>VLDB 2011</a:t>
            </a:r>
            <a:endParaRPr lang="en-US"/>
          </a:p>
        </p:txBody>
      </p:sp>
    </p:spTree>
    <p:extLst>
      <p:ext uri="{BB962C8B-B14F-4D97-AF65-F5344CB8AC3E}">
        <p14:creationId xmlns:p14="http://schemas.microsoft.com/office/powerpoint/2010/main" val="23084746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lowchart: Magnetic Disk 18"/>
          <p:cNvSpPr/>
          <p:nvPr/>
        </p:nvSpPr>
        <p:spPr>
          <a:xfrm>
            <a:off x="4717787" y="3352800"/>
            <a:ext cx="3657600" cy="3009900"/>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8" name="Right Arrow 17"/>
          <p:cNvSpPr/>
          <p:nvPr/>
        </p:nvSpPr>
        <p:spPr>
          <a:xfrm>
            <a:off x="1173870" y="3352800"/>
            <a:ext cx="3543917" cy="3048000"/>
          </a:xfrm>
          <a:prstGeom prst="rightArrow">
            <a:avLst>
              <a:gd name="adj1" fmla="val 81111"/>
              <a:gd name="adj2" fmla="val 35921"/>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639762"/>
          </a:xfrm>
        </p:spPr>
        <p:txBody>
          <a:bodyPr>
            <a:normAutofit fontScale="90000"/>
          </a:bodyPr>
          <a:lstStyle/>
          <a:p>
            <a:r>
              <a:rPr lang="en-US" dirty="0" smtClean="0"/>
              <a:t>Pattern: Digital Shoebox</a:t>
            </a:r>
            <a:endParaRPr lang="en-US" dirty="0"/>
          </a:p>
        </p:txBody>
      </p:sp>
      <p:sp>
        <p:nvSpPr>
          <p:cNvPr id="3" name="TextBox 2"/>
          <p:cNvSpPr txBox="1"/>
          <p:nvPr/>
        </p:nvSpPr>
        <p:spPr>
          <a:xfrm>
            <a:off x="619890" y="1066800"/>
            <a:ext cx="7945380" cy="1200329"/>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marL="169863" indent="-169863">
              <a:buFont typeface="Arial" pitchFamily="34" charset="0"/>
              <a:buChar char="•"/>
            </a:pPr>
            <a:r>
              <a:rPr lang="en-US" b="1" i="1" dirty="0" smtClean="0"/>
              <a:t>Source Model</a:t>
            </a:r>
            <a:r>
              <a:rPr lang="en-US" dirty="0" smtClean="0"/>
              <a:t>: The natural model in which the data are produced</a:t>
            </a:r>
          </a:p>
          <a:p>
            <a:pPr marL="169863" indent="-169863">
              <a:buFont typeface="Arial" pitchFamily="34" charset="0"/>
              <a:buChar char="•"/>
            </a:pPr>
            <a:r>
              <a:rPr lang="en-US" b="1" i="1" dirty="0" smtClean="0"/>
              <a:t>Acquisition Model</a:t>
            </a:r>
            <a:r>
              <a:rPr lang="en-US" dirty="0" smtClean="0"/>
              <a:t>: An augmented source model which contains source identifier</a:t>
            </a:r>
            <a:br>
              <a:rPr lang="en-US" dirty="0" smtClean="0"/>
            </a:br>
            <a:r>
              <a:rPr lang="en-US" dirty="0" smtClean="0"/>
              <a:t>and instance (typically timestamp</a:t>
            </a:r>
            <a:r>
              <a:rPr lang="en-US" dirty="0" smtClean="0"/>
              <a:t>)</a:t>
            </a:r>
          </a:p>
          <a:p>
            <a:pPr lvl="1"/>
            <a:r>
              <a:rPr lang="en-US" dirty="0" err="1" smtClean="0"/>
              <a:t>AcquisitionModel</a:t>
            </a:r>
            <a:r>
              <a:rPr lang="en-US" dirty="0" smtClean="0"/>
              <a:t> = {</a:t>
            </a:r>
            <a:r>
              <a:rPr lang="en-US" dirty="0" err="1" smtClean="0"/>
              <a:t>sourceID</a:t>
            </a:r>
            <a:r>
              <a:rPr lang="en-US" dirty="0" smtClean="0"/>
              <a:t>, </a:t>
            </a:r>
            <a:r>
              <a:rPr lang="en-US" dirty="0" err="1" smtClean="0"/>
              <a:t>instanceID</a:t>
            </a:r>
            <a:r>
              <a:rPr lang="en-US" dirty="0" smtClean="0"/>
              <a:t>, </a:t>
            </a:r>
            <a:r>
              <a:rPr lang="en-US" dirty="0" err="1" smtClean="0"/>
              <a:t>sourceData</a:t>
            </a:r>
            <a:r>
              <a:rPr lang="en-US" dirty="0" smtClean="0"/>
              <a:t>}</a:t>
            </a:r>
            <a:endParaRPr lang="en-US" dirty="0"/>
          </a:p>
        </p:txBody>
      </p:sp>
      <p:grpSp>
        <p:nvGrpSpPr>
          <p:cNvPr id="12" name="Group 11"/>
          <p:cNvGrpSpPr/>
          <p:nvPr/>
        </p:nvGrpSpPr>
        <p:grpSpPr>
          <a:xfrm>
            <a:off x="6984871" y="4076700"/>
            <a:ext cx="904110" cy="533400"/>
            <a:chOff x="467490" y="2743200"/>
            <a:chExt cx="904110" cy="533400"/>
          </a:xfrm>
        </p:grpSpPr>
        <p:sp>
          <p:nvSpPr>
            <p:cNvPr id="4" name="Rounded Rectangle 3"/>
            <p:cNvSpPr/>
            <p:nvPr/>
          </p:nvSpPr>
          <p:spPr>
            <a:xfrm>
              <a:off x="599310" y="2743200"/>
              <a:ext cx="772290" cy="228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Source</a:t>
              </a:r>
              <a:endParaRPr lang="en-US" sz="1400" dirty="0"/>
            </a:p>
          </p:txBody>
        </p:sp>
        <p:sp>
          <p:nvSpPr>
            <p:cNvPr id="6" name="Rounded Rectangle 5"/>
            <p:cNvSpPr/>
            <p:nvPr/>
          </p:nvSpPr>
          <p:spPr>
            <a:xfrm>
              <a:off x="533400" y="2895600"/>
              <a:ext cx="772290" cy="228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Source</a:t>
              </a:r>
              <a:endParaRPr lang="en-US" sz="1400" dirty="0"/>
            </a:p>
          </p:txBody>
        </p:sp>
        <p:sp>
          <p:nvSpPr>
            <p:cNvPr id="7" name="Rounded Rectangle 6"/>
            <p:cNvSpPr/>
            <p:nvPr/>
          </p:nvSpPr>
          <p:spPr>
            <a:xfrm>
              <a:off x="467490" y="3048000"/>
              <a:ext cx="772290" cy="228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Source</a:t>
              </a:r>
              <a:endParaRPr lang="en-US" sz="1400" dirty="0"/>
            </a:p>
          </p:txBody>
        </p:sp>
      </p:grpSp>
      <p:grpSp>
        <p:nvGrpSpPr>
          <p:cNvPr id="16" name="Group 15"/>
          <p:cNvGrpSpPr/>
          <p:nvPr/>
        </p:nvGrpSpPr>
        <p:grpSpPr>
          <a:xfrm>
            <a:off x="368699" y="4381500"/>
            <a:ext cx="1726875" cy="685800"/>
            <a:chOff x="528742" y="3810000"/>
            <a:chExt cx="1726875" cy="685800"/>
          </a:xfrm>
        </p:grpSpPr>
        <p:sp>
          <p:nvSpPr>
            <p:cNvPr id="5" name="Isosceles Triangle 4"/>
            <p:cNvSpPr/>
            <p:nvPr/>
          </p:nvSpPr>
          <p:spPr>
            <a:xfrm>
              <a:off x="528742" y="3810000"/>
              <a:ext cx="1422075" cy="381000"/>
            </a:xfrm>
            <a:prstGeom prst="triangle">
              <a:avLst>
                <a:gd name="adj" fmla="val 45917"/>
              </a:avLst>
            </a:prstGeom>
          </p:spPr>
          <p:style>
            <a:lnRef idx="1">
              <a:schemeClr val="accent1"/>
            </a:lnRef>
            <a:fillRef idx="2">
              <a:schemeClr val="accent1"/>
            </a:fillRef>
            <a:effectRef idx="1">
              <a:schemeClr val="accent1"/>
            </a:effectRef>
            <a:fontRef idx="minor">
              <a:schemeClr val="dk1"/>
            </a:fontRef>
          </p:style>
          <p:txBody>
            <a:bodyPr rtlCol="0" anchor="b"/>
            <a:lstStyle/>
            <a:p>
              <a:pPr algn="ctr"/>
              <a:r>
                <a:rPr lang="en-US" sz="1400" dirty="0" smtClean="0"/>
                <a:t>Source</a:t>
              </a:r>
              <a:endParaRPr lang="en-US" sz="1400" dirty="0"/>
            </a:p>
          </p:txBody>
        </p:sp>
        <p:sp>
          <p:nvSpPr>
            <p:cNvPr id="10" name="Isosceles Triangle 9"/>
            <p:cNvSpPr/>
            <p:nvPr/>
          </p:nvSpPr>
          <p:spPr>
            <a:xfrm>
              <a:off x="681142" y="3962400"/>
              <a:ext cx="1422075" cy="381000"/>
            </a:xfrm>
            <a:prstGeom prst="triangle">
              <a:avLst>
                <a:gd name="adj" fmla="val 45917"/>
              </a:avLst>
            </a:prstGeom>
          </p:spPr>
          <p:style>
            <a:lnRef idx="1">
              <a:schemeClr val="accent1"/>
            </a:lnRef>
            <a:fillRef idx="2">
              <a:schemeClr val="accent1"/>
            </a:fillRef>
            <a:effectRef idx="1">
              <a:schemeClr val="accent1"/>
            </a:effectRef>
            <a:fontRef idx="minor">
              <a:schemeClr val="dk1"/>
            </a:fontRef>
          </p:style>
          <p:txBody>
            <a:bodyPr rtlCol="0" anchor="b"/>
            <a:lstStyle/>
            <a:p>
              <a:pPr algn="ctr"/>
              <a:r>
                <a:rPr lang="en-US" sz="1400" dirty="0" smtClean="0"/>
                <a:t>Source</a:t>
              </a:r>
              <a:endParaRPr lang="en-US" sz="1400" dirty="0"/>
            </a:p>
          </p:txBody>
        </p:sp>
        <p:sp>
          <p:nvSpPr>
            <p:cNvPr id="11" name="Isosceles Triangle 10"/>
            <p:cNvSpPr/>
            <p:nvPr/>
          </p:nvSpPr>
          <p:spPr>
            <a:xfrm>
              <a:off x="833542" y="4114800"/>
              <a:ext cx="1422075" cy="381000"/>
            </a:xfrm>
            <a:prstGeom prst="triangle">
              <a:avLst>
                <a:gd name="adj" fmla="val 45917"/>
              </a:avLst>
            </a:prstGeom>
          </p:spPr>
          <p:style>
            <a:lnRef idx="1">
              <a:schemeClr val="accent1"/>
            </a:lnRef>
            <a:fillRef idx="2">
              <a:schemeClr val="accent1"/>
            </a:fillRef>
            <a:effectRef idx="1">
              <a:schemeClr val="accent1"/>
            </a:effectRef>
            <a:fontRef idx="minor">
              <a:schemeClr val="dk1"/>
            </a:fontRef>
          </p:style>
          <p:txBody>
            <a:bodyPr rtlCol="0" anchor="b"/>
            <a:lstStyle/>
            <a:p>
              <a:pPr algn="ctr"/>
              <a:r>
                <a:rPr lang="en-US" sz="1400" dirty="0" smtClean="0"/>
                <a:t>Source</a:t>
              </a:r>
              <a:endParaRPr lang="en-US" sz="1400" dirty="0"/>
            </a:p>
          </p:txBody>
        </p:sp>
      </p:grpSp>
      <p:grpSp>
        <p:nvGrpSpPr>
          <p:cNvPr id="17" name="Group 16"/>
          <p:cNvGrpSpPr/>
          <p:nvPr/>
        </p:nvGrpSpPr>
        <p:grpSpPr>
          <a:xfrm>
            <a:off x="368699" y="5664200"/>
            <a:ext cx="1320637" cy="609600"/>
            <a:chOff x="528742" y="4876800"/>
            <a:chExt cx="1320637" cy="609600"/>
          </a:xfrm>
        </p:grpSpPr>
        <p:sp>
          <p:nvSpPr>
            <p:cNvPr id="9" name="Snip Same Side Corner Rectangle 8"/>
            <p:cNvSpPr/>
            <p:nvPr/>
          </p:nvSpPr>
          <p:spPr>
            <a:xfrm>
              <a:off x="528742" y="4876800"/>
              <a:ext cx="1015837" cy="304800"/>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Source</a:t>
              </a:r>
              <a:endParaRPr lang="en-US" sz="1400" dirty="0"/>
            </a:p>
          </p:txBody>
        </p:sp>
        <p:sp>
          <p:nvSpPr>
            <p:cNvPr id="13" name="Snip Same Side Corner Rectangle 12"/>
            <p:cNvSpPr/>
            <p:nvPr/>
          </p:nvSpPr>
          <p:spPr>
            <a:xfrm>
              <a:off x="681142" y="5029200"/>
              <a:ext cx="1015837" cy="304800"/>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Source</a:t>
              </a:r>
              <a:endParaRPr lang="en-US" sz="1400" dirty="0"/>
            </a:p>
          </p:txBody>
        </p:sp>
        <p:sp>
          <p:nvSpPr>
            <p:cNvPr id="14" name="Snip Same Side Corner Rectangle 13"/>
            <p:cNvSpPr/>
            <p:nvPr/>
          </p:nvSpPr>
          <p:spPr>
            <a:xfrm>
              <a:off x="833542" y="5181600"/>
              <a:ext cx="1015837" cy="304800"/>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Source</a:t>
              </a:r>
              <a:endParaRPr lang="en-US" sz="1400" dirty="0"/>
            </a:p>
          </p:txBody>
        </p:sp>
      </p:grpSp>
      <p:grpSp>
        <p:nvGrpSpPr>
          <p:cNvPr id="25" name="Group 24"/>
          <p:cNvGrpSpPr/>
          <p:nvPr/>
        </p:nvGrpSpPr>
        <p:grpSpPr>
          <a:xfrm>
            <a:off x="5029200" y="4381500"/>
            <a:ext cx="1066800" cy="1714500"/>
            <a:chOff x="5029200" y="3771900"/>
            <a:chExt cx="1066800" cy="1714500"/>
          </a:xfrm>
        </p:grpSpPr>
        <p:grpSp>
          <p:nvGrpSpPr>
            <p:cNvPr id="23" name="Group 22"/>
            <p:cNvGrpSpPr/>
            <p:nvPr/>
          </p:nvGrpSpPr>
          <p:grpSpPr>
            <a:xfrm>
              <a:off x="5029200" y="3771900"/>
              <a:ext cx="1066800" cy="190500"/>
              <a:chOff x="5029200" y="3771900"/>
              <a:chExt cx="1066800" cy="190500"/>
            </a:xfrm>
          </p:grpSpPr>
          <p:sp>
            <p:nvSpPr>
              <p:cNvPr id="20" name="Rectangle 19"/>
              <p:cNvSpPr/>
              <p:nvPr/>
            </p:nvSpPr>
            <p:spPr>
              <a:xfrm>
                <a:off x="5029200" y="3771900"/>
                <a:ext cx="1066800" cy="1905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22" name="Straight Connector 21"/>
              <p:cNvCxnSpPr/>
              <p:nvPr/>
            </p:nvCxnSpPr>
            <p:spPr>
              <a:xfrm>
                <a:off x="5410200" y="3771900"/>
                <a:ext cx="0" cy="19050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867400" y="3771900"/>
                <a:ext cx="0" cy="19050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5029200" y="3962400"/>
              <a:ext cx="1066800" cy="190500"/>
              <a:chOff x="5029200" y="3771900"/>
              <a:chExt cx="1066800" cy="190500"/>
            </a:xfrm>
          </p:grpSpPr>
          <p:sp>
            <p:nvSpPr>
              <p:cNvPr id="27" name="Rectangle 26"/>
              <p:cNvSpPr/>
              <p:nvPr/>
            </p:nvSpPr>
            <p:spPr>
              <a:xfrm>
                <a:off x="5029200" y="3771900"/>
                <a:ext cx="1066800" cy="1905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28" name="Straight Connector 27"/>
              <p:cNvCxnSpPr/>
              <p:nvPr/>
            </p:nvCxnSpPr>
            <p:spPr>
              <a:xfrm>
                <a:off x="5410200" y="3771900"/>
                <a:ext cx="0" cy="19050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867400" y="3771900"/>
                <a:ext cx="0" cy="19050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5029200" y="4152900"/>
              <a:ext cx="1066800" cy="190500"/>
              <a:chOff x="5029200" y="3771900"/>
              <a:chExt cx="1066800" cy="190500"/>
            </a:xfrm>
          </p:grpSpPr>
          <p:sp>
            <p:nvSpPr>
              <p:cNvPr id="31" name="Rectangle 30"/>
              <p:cNvSpPr/>
              <p:nvPr/>
            </p:nvSpPr>
            <p:spPr>
              <a:xfrm>
                <a:off x="5029200" y="3771900"/>
                <a:ext cx="1066800" cy="1905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32" name="Straight Connector 31"/>
              <p:cNvCxnSpPr/>
              <p:nvPr/>
            </p:nvCxnSpPr>
            <p:spPr>
              <a:xfrm>
                <a:off x="5410200" y="3771900"/>
                <a:ext cx="0" cy="19050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867400" y="3771900"/>
                <a:ext cx="0" cy="19050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5029200" y="4343400"/>
              <a:ext cx="1066800" cy="190500"/>
              <a:chOff x="5029200" y="3771900"/>
              <a:chExt cx="1066800" cy="190500"/>
            </a:xfrm>
          </p:grpSpPr>
          <p:sp>
            <p:nvSpPr>
              <p:cNvPr id="35" name="Rectangle 34"/>
              <p:cNvSpPr/>
              <p:nvPr/>
            </p:nvSpPr>
            <p:spPr>
              <a:xfrm>
                <a:off x="5029200" y="3771900"/>
                <a:ext cx="1066800" cy="1905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36" name="Straight Connector 35"/>
              <p:cNvCxnSpPr/>
              <p:nvPr/>
            </p:nvCxnSpPr>
            <p:spPr>
              <a:xfrm>
                <a:off x="5410200" y="3771900"/>
                <a:ext cx="0" cy="19050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867400" y="3771900"/>
                <a:ext cx="0" cy="19050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5029200" y="4533900"/>
              <a:ext cx="1066800" cy="190500"/>
              <a:chOff x="5029200" y="3771900"/>
              <a:chExt cx="1066800" cy="190500"/>
            </a:xfrm>
          </p:grpSpPr>
          <p:sp>
            <p:nvSpPr>
              <p:cNvPr id="39" name="Rectangle 38"/>
              <p:cNvSpPr/>
              <p:nvPr/>
            </p:nvSpPr>
            <p:spPr>
              <a:xfrm>
                <a:off x="5029200" y="3771900"/>
                <a:ext cx="1066800" cy="1905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40" name="Straight Connector 39"/>
              <p:cNvCxnSpPr/>
              <p:nvPr/>
            </p:nvCxnSpPr>
            <p:spPr>
              <a:xfrm>
                <a:off x="5410200" y="3771900"/>
                <a:ext cx="0" cy="19050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867400" y="3771900"/>
                <a:ext cx="0" cy="19050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5029200" y="4724400"/>
              <a:ext cx="1066800" cy="190500"/>
              <a:chOff x="5029200" y="3771900"/>
              <a:chExt cx="1066800" cy="190500"/>
            </a:xfrm>
          </p:grpSpPr>
          <p:sp>
            <p:nvSpPr>
              <p:cNvPr id="43" name="Rectangle 42"/>
              <p:cNvSpPr/>
              <p:nvPr/>
            </p:nvSpPr>
            <p:spPr>
              <a:xfrm>
                <a:off x="5029200" y="3771900"/>
                <a:ext cx="1066800" cy="1905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44" name="Straight Connector 43"/>
              <p:cNvCxnSpPr/>
              <p:nvPr/>
            </p:nvCxnSpPr>
            <p:spPr>
              <a:xfrm>
                <a:off x="5410200" y="3771900"/>
                <a:ext cx="0" cy="19050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867400" y="3771900"/>
                <a:ext cx="0" cy="19050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5029200" y="4914900"/>
              <a:ext cx="1066800" cy="190500"/>
              <a:chOff x="5029200" y="3771900"/>
              <a:chExt cx="1066800" cy="190500"/>
            </a:xfrm>
          </p:grpSpPr>
          <p:sp>
            <p:nvSpPr>
              <p:cNvPr id="47" name="Rectangle 46"/>
              <p:cNvSpPr/>
              <p:nvPr/>
            </p:nvSpPr>
            <p:spPr>
              <a:xfrm>
                <a:off x="5029200" y="3771900"/>
                <a:ext cx="1066800" cy="1905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48" name="Straight Connector 47"/>
              <p:cNvCxnSpPr/>
              <p:nvPr/>
            </p:nvCxnSpPr>
            <p:spPr>
              <a:xfrm>
                <a:off x="5410200" y="3771900"/>
                <a:ext cx="0" cy="19050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867400" y="3771900"/>
                <a:ext cx="0" cy="19050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5029200" y="5105400"/>
              <a:ext cx="1066800" cy="190500"/>
              <a:chOff x="5029200" y="3771900"/>
              <a:chExt cx="1066800" cy="190500"/>
            </a:xfrm>
          </p:grpSpPr>
          <p:sp>
            <p:nvSpPr>
              <p:cNvPr id="51" name="Rectangle 50"/>
              <p:cNvSpPr/>
              <p:nvPr/>
            </p:nvSpPr>
            <p:spPr>
              <a:xfrm>
                <a:off x="5029200" y="3771900"/>
                <a:ext cx="1066800" cy="1905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52" name="Straight Connector 51"/>
              <p:cNvCxnSpPr/>
              <p:nvPr/>
            </p:nvCxnSpPr>
            <p:spPr>
              <a:xfrm>
                <a:off x="5410200" y="3771900"/>
                <a:ext cx="0" cy="19050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867400" y="3771900"/>
                <a:ext cx="0" cy="19050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5029200" y="5295900"/>
              <a:ext cx="1066800" cy="190500"/>
              <a:chOff x="5029200" y="3771900"/>
              <a:chExt cx="1066800" cy="190500"/>
            </a:xfrm>
          </p:grpSpPr>
          <p:sp>
            <p:nvSpPr>
              <p:cNvPr id="55" name="Rectangle 54"/>
              <p:cNvSpPr/>
              <p:nvPr/>
            </p:nvSpPr>
            <p:spPr>
              <a:xfrm>
                <a:off x="5029200" y="3771900"/>
                <a:ext cx="1066800" cy="1905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56" name="Straight Connector 55"/>
              <p:cNvCxnSpPr/>
              <p:nvPr/>
            </p:nvCxnSpPr>
            <p:spPr>
              <a:xfrm>
                <a:off x="5410200" y="3771900"/>
                <a:ext cx="0" cy="19050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867400" y="3771900"/>
                <a:ext cx="0" cy="19050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sp>
        <p:nvSpPr>
          <p:cNvPr id="58" name="TextBox 57"/>
          <p:cNvSpPr txBox="1"/>
          <p:nvPr/>
        </p:nvSpPr>
        <p:spPr>
          <a:xfrm>
            <a:off x="5090217" y="4338250"/>
            <a:ext cx="274434" cy="276999"/>
          </a:xfrm>
          <a:prstGeom prst="rect">
            <a:avLst/>
          </a:prstGeom>
          <a:noFill/>
        </p:spPr>
        <p:txBody>
          <a:bodyPr wrap="none" rtlCol="0">
            <a:spAutoFit/>
          </a:bodyPr>
          <a:lstStyle/>
          <a:p>
            <a:r>
              <a:rPr lang="en-US" sz="1200" dirty="0" smtClean="0"/>
              <a:t>A</a:t>
            </a:r>
            <a:endParaRPr lang="en-US" sz="1200" dirty="0"/>
          </a:p>
        </p:txBody>
      </p:sp>
      <p:sp>
        <p:nvSpPr>
          <p:cNvPr id="60" name="TextBox 59"/>
          <p:cNvSpPr txBox="1"/>
          <p:nvPr/>
        </p:nvSpPr>
        <p:spPr>
          <a:xfrm>
            <a:off x="5090217" y="4538231"/>
            <a:ext cx="274434" cy="276999"/>
          </a:xfrm>
          <a:prstGeom prst="rect">
            <a:avLst/>
          </a:prstGeom>
          <a:noFill/>
        </p:spPr>
        <p:txBody>
          <a:bodyPr wrap="none" rtlCol="0">
            <a:spAutoFit/>
          </a:bodyPr>
          <a:lstStyle/>
          <a:p>
            <a:r>
              <a:rPr lang="en-US" sz="1200" dirty="0" smtClean="0"/>
              <a:t>A</a:t>
            </a:r>
            <a:endParaRPr lang="en-US" sz="1200" dirty="0"/>
          </a:p>
        </p:txBody>
      </p:sp>
      <p:sp>
        <p:nvSpPr>
          <p:cNvPr id="61" name="TextBox 60"/>
          <p:cNvSpPr txBox="1"/>
          <p:nvPr/>
        </p:nvSpPr>
        <p:spPr>
          <a:xfrm>
            <a:off x="5090217" y="4738212"/>
            <a:ext cx="274434" cy="276999"/>
          </a:xfrm>
          <a:prstGeom prst="rect">
            <a:avLst/>
          </a:prstGeom>
          <a:noFill/>
        </p:spPr>
        <p:txBody>
          <a:bodyPr wrap="none" rtlCol="0">
            <a:spAutoFit/>
          </a:bodyPr>
          <a:lstStyle/>
          <a:p>
            <a:r>
              <a:rPr lang="en-US" sz="1200" dirty="0" smtClean="0"/>
              <a:t>A</a:t>
            </a:r>
            <a:endParaRPr lang="en-US" sz="1200" dirty="0"/>
          </a:p>
        </p:txBody>
      </p:sp>
      <p:sp>
        <p:nvSpPr>
          <p:cNvPr id="62" name="TextBox 61"/>
          <p:cNvSpPr txBox="1"/>
          <p:nvPr/>
        </p:nvSpPr>
        <p:spPr>
          <a:xfrm>
            <a:off x="5090217" y="4938193"/>
            <a:ext cx="274434" cy="276999"/>
          </a:xfrm>
          <a:prstGeom prst="rect">
            <a:avLst/>
          </a:prstGeom>
          <a:noFill/>
        </p:spPr>
        <p:txBody>
          <a:bodyPr wrap="none" rtlCol="0">
            <a:spAutoFit/>
          </a:bodyPr>
          <a:lstStyle/>
          <a:p>
            <a:r>
              <a:rPr lang="en-US" sz="1200" dirty="0" smtClean="0"/>
              <a:t>B</a:t>
            </a:r>
            <a:endParaRPr lang="en-US" sz="1200" dirty="0"/>
          </a:p>
        </p:txBody>
      </p:sp>
      <p:sp>
        <p:nvSpPr>
          <p:cNvPr id="63" name="TextBox 62"/>
          <p:cNvSpPr txBox="1"/>
          <p:nvPr/>
        </p:nvSpPr>
        <p:spPr>
          <a:xfrm>
            <a:off x="5090217" y="5138174"/>
            <a:ext cx="274434" cy="276999"/>
          </a:xfrm>
          <a:prstGeom prst="rect">
            <a:avLst/>
          </a:prstGeom>
          <a:noFill/>
        </p:spPr>
        <p:txBody>
          <a:bodyPr wrap="none" rtlCol="0">
            <a:spAutoFit/>
          </a:bodyPr>
          <a:lstStyle/>
          <a:p>
            <a:r>
              <a:rPr lang="en-US" sz="1200" dirty="0" smtClean="0"/>
              <a:t>B</a:t>
            </a:r>
            <a:endParaRPr lang="en-US" sz="1200" dirty="0"/>
          </a:p>
        </p:txBody>
      </p:sp>
      <p:sp>
        <p:nvSpPr>
          <p:cNvPr id="64" name="TextBox 63"/>
          <p:cNvSpPr txBox="1"/>
          <p:nvPr/>
        </p:nvSpPr>
        <p:spPr>
          <a:xfrm>
            <a:off x="5090217" y="5308895"/>
            <a:ext cx="274434" cy="276999"/>
          </a:xfrm>
          <a:prstGeom prst="rect">
            <a:avLst/>
          </a:prstGeom>
          <a:noFill/>
        </p:spPr>
        <p:txBody>
          <a:bodyPr wrap="none" rtlCol="0">
            <a:spAutoFit/>
          </a:bodyPr>
          <a:lstStyle/>
          <a:p>
            <a:r>
              <a:rPr lang="en-US" sz="1200" dirty="0" smtClean="0"/>
              <a:t>B</a:t>
            </a:r>
            <a:endParaRPr lang="en-US" sz="1200" dirty="0"/>
          </a:p>
        </p:txBody>
      </p:sp>
      <p:sp>
        <p:nvSpPr>
          <p:cNvPr id="65" name="TextBox 64"/>
          <p:cNvSpPr txBox="1"/>
          <p:nvPr/>
        </p:nvSpPr>
        <p:spPr>
          <a:xfrm>
            <a:off x="5090217" y="5479616"/>
            <a:ext cx="274434" cy="276999"/>
          </a:xfrm>
          <a:prstGeom prst="rect">
            <a:avLst/>
          </a:prstGeom>
          <a:noFill/>
        </p:spPr>
        <p:txBody>
          <a:bodyPr wrap="none" rtlCol="0">
            <a:spAutoFit/>
          </a:bodyPr>
          <a:lstStyle/>
          <a:p>
            <a:r>
              <a:rPr lang="en-US" sz="1200" dirty="0" smtClean="0"/>
              <a:t>C</a:t>
            </a:r>
            <a:endParaRPr lang="en-US" sz="1200" dirty="0"/>
          </a:p>
        </p:txBody>
      </p:sp>
      <p:sp>
        <p:nvSpPr>
          <p:cNvPr id="66" name="TextBox 65"/>
          <p:cNvSpPr txBox="1"/>
          <p:nvPr/>
        </p:nvSpPr>
        <p:spPr>
          <a:xfrm>
            <a:off x="5090217" y="5661074"/>
            <a:ext cx="274434" cy="276999"/>
          </a:xfrm>
          <a:prstGeom prst="rect">
            <a:avLst/>
          </a:prstGeom>
          <a:noFill/>
        </p:spPr>
        <p:txBody>
          <a:bodyPr wrap="none" rtlCol="0">
            <a:spAutoFit/>
          </a:bodyPr>
          <a:lstStyle/>
          <a:p>
            <a:r>
              <a:rPr lang="en-US" sz="1200" dirty="0" smtClean="0"/>
              <a:t>C</a:t>
            </a:r>
            <a:endParaRPr lang="en-US" sz="1200" dirty="0"/>
          </a:p>
        </p:txBody>
      </p:sp>
      <p:sp>
        <p:nvSpPr>
          <p:cNvPr id="67" name="TextBox 66"/>
          <p:cNvSpPr txBox="1"/>
          <p:nvPr/>
        </p:nvSpPr>
        <p:spPr>
          <a:xfrm>
            <a:off x="5090217" y="5842532"/>
            <a:ext cx="274434" cy="276999"/>
          </a:xfrm>
          <a:prstGeom prst="rect">
            <a:avLst/>
          </a:prstGeom>
          <a:noFill/>
        </p:spPr>
        <p:txBody>
          <a:bodyPr wrap="none" rtlCol="0">
            <a:spAutoFit/>
          </a:bodyPr>
          <a:lstStyle/>
          <a:p>
            <a:r>
              <a:rPr lang="en-US" sz="1200" dirty="0" smtClean="0"/>
              <a:t>C</a:t>
            </a:r>
            <a:endParaRPr lang="en-US" sz="1200" dirty="0"/>
          </a:p>
        </p:txBody>
      </p:sp>
      <p:sp>
        <p:nvSpPr>
          <p:cNvPr id="68" name="TextBox 67"/>
          <p:cNvSpPr txBox="1"/>
          <p:nvPr/>
        </p:nvSpPr>
        <p:spPr>
          <a:xfrm>
            <a:off x="5515661" y="4356873"/>
            <a:ext cx="263214" cy="276999"/>
          </a:xfrm>
          <a:prstGeom prst="rect">
            <a:avLst/>
          </a:prstGeom>
          <a:noFill/>
        </p:spPr>
        <p:txBody>
          <a:bodyPr wrap="none" rtlCol="0">
            <a:spAutoFit/>
          </a:bodyPr>
          <a:lstStyle/>
          <a:p>
            <a:r>
              <a:rPr lang="en-US" sz="1200" dirty="0"/>
              <a:t>1</a:t>
            </a:r>
          </a:p>
        </p:txBody>
      </p:sp>
      <p:sp>
        <p:nvSpPr>
          <p:cNvPr id="69" name="TextBox 68"/>
          <p:cNvSpPr txBox="1"/>
          <p:nvPr/>
        </p:nvSpPr>
        <p:spPr>
          <a:xfrm>
            <a:off x="5515661" y="4547800"/>
            <a:ext cx="263214" cy="276999"/>
          </a:xfrm>
          <a:prstGeom prst="rect">
            <a:avLst/>
          </a:prstGeom>
          <a:noFill/>
        </p:spPr>
        <p:txBody>
          <a:bodyPr wrap="none" rtlCol="0">
            <a:spAutoFit/>
          </a:bodyPr>
          <a:lstStyle/>
          <a:p>
            <a:r>
              <a:rPr lang="en-US" sz="1200" dirty="0" smtClean="0"/>
              <a:t>2</a:t>
            </a:r>
            <a:endParaRPr lang="en-US" sz="1200" dirty="0"/>
          </a:p>
        </p:txBody>
      </p:sp>
      <p:sp>
        <p:nvSpPr>
          <p:cNvPr id="70" name="TextBox 69"/>
          <p:cNvSpPr txBox="1"/>
          <p:nvPr/>
        </p:nvSpPr>
        <p:spPr>
          <a:xfrm>
            <a:off x="5515661" y="4734946"/>
            <a:ext cx="263214" cy="276999"/>
          </a:xfrm>
          <a:prstGeom prst="rect">
            <a:avLst/>
          </a:prstGeom>
          <a:noFill/>
        </p:spPr>
        <p:txBody>
          <a:bodyPr wrap="none" rtlCol="0">
            <a:spAutoFit/>
          </a:bodyPr>
          <a:lstStyle/>
          <a:p>
            <a:r>
              <a:rPr lang="en-US" sz="1200" dirty="0" smtClean="0"/>
              <a:t>3</a:t>
            </a:r>
            <a:endParaRPr lang="en-US" sz="1200" dirty="0"/>
          </a:p>
        </p:txBody>
      </p:sp>
      <p:sp>
        <p:nvSpPr>
          <p:cNvPr id="71" name="TextBox 70"/>
          <p:cNvSpPr txBox="1"/>
          <p:nvPr/>
        </p:nvSpPr>
        <p:spPr>
          <a:xfrm>
            <a:off x="5515661" y="4922158"/>
            <a:ext cx="263214" cy="276999"/>
          </a:xfrm>
          <a:prstGeom prst="rect">
            <a:avLst/>
          </a:prstGeom>
          <a:noFill/>
        </p:spPr>
        <p:txBody>
          <a:bodyPr wrap="none" rtlCol="0">
            <a:spAutoFit/>
          </a:bodyPr>
          <a:lstStyle/>
          <a:p>
            <a:r>
              <a:rPr lang="en-US" sz="1200" dirty="0"/>
              <a:t>1</a:t>
            </a:r>
          </a:p>
        </p:txBody>
      </p:sp>
      <p:sp>
        <p:nvSpPr>
          <p:cNvPr id="72" name="TextBox 71"/>
          <p:cNvSpPr txBox="1"/>
          <p:nvPr/>
        </p:nvSpPr>
        <p:spPr>
          <a:xfrm>
            <a:off x="5515661" y="5113085"/>
            <a:ext cx="263214" cy="276999"/>
          </a:xfrm>
          <a:prstGeom prst="rect">
            <a:avLst/>
          </a:prstGeom>
          <a:noFill/>
        </p:spPr>
        <p:txBody>
          <a:bodyPr wrap="none" rtlCol="0">
            <a:spAutoFit/>
          </a:bodyPr>
          <a:lstStyle/>
          <a:p>
            <a:r>
              <a:rPr lang="en-US" sz="1200" dirty="0" smtClean="0"/>
              <a:t>2</a:t>
            </a:r>
            <a:endParaRPr lang="en-US" sz="1200" dirty="0"/>
          </a:p>
        </p:txBody>
      </p:sp>
      <p:sp>
        <p:nvSpPr>
          <p:cNvPr id="73" name="TextBox 72"/>
          <p:cNvSpPr txBox="1"/>
          <p:nvPr/>
        </p:nvSpPr>
        <p:spPr>
          <a:xfrm>
            <a:off x="5515661" y="5300231"/>
            <a:ext cx="263214" cy="276999"/>
          </a:xfrm>
          <a:prstGeom prst="rect">
            <a:avLst/>
          </a:prstGeom>
          <a:noFill/>
        </p:spPr>
        <p:txBody>
          <a:bodyPr wrap="none" rtlCol="0">
            <a:spAutoFit/>
          </a:bodyPr>
          <a:lstStyle/>
          <a:p>
            <a:r>
              <a:rPr lang="en-US" sz="1200" dirty="0" smtClean="0"/>
              <a:t>3</a:t>
            </a:r>
            <a:endParaRPr lang="en-US" sz="1200" dirty="0"/>
          </a:p>
        </p:txBody>
      </p:sp>
      <p:sp>
        <p:nvSpPr>
          <p:cNvPr id="74" name="TextBox 73"/>
          <p:cNvSpPr txBox="1"/>
          <p:nvPr/>
        </p:nvSpPr>
        <p:spPr>
          <a:xfrm>
            <a:off x="5515661" y="5487443"/>
            <a:ext cx="263214" cy="276999"/>
          </a:xfrm>
          <a:prstGeom prst="rect">
            <a:avLst/>
          </a:prstGeom>
          <a:noFill/>
        </p:spPr>
        <p:txBody>
          <a:bodyPr wrap="none" rtlCol="0">
            <a:spAutoFit/>
          </a:bodyPr>
          <a:lstStyle/>
          <a:p>
            <a:r>
              <a:rPr lang="en-US" sz="1200" dirty="0"/>
              <a:t>1</a:t>
            </a:r>
          </a:p>
        </p:txBody>
      </p:sp>
      <p:sp>
        <p:nvSpPr>
          <p:cNvPr id="75" name="TextBox 74"/>
          <p:cNvSpPr txBox="1"/>
          <p:nvPr/>
        </p:nvSpPr>
        <p:spPr>
          <a:xfrm>
            <a:off x="5515661" y="5678370"/>
            <a:ext cx="263214" cy="276999"/>
          </a:xfrm>
          <a:prstGeom prst="rect">
            <a:avLst/>
          </a:prstGeom>
          <a:noFill/>
        </p:spPr>
        <p:txBody>
          <a:bodyPr wrap="none" rtlCol="0">
            <a:spAutoFit/>
          </a:bodyPr>
          <a:lstStyle/>
          <a:p>
            <a:r>
              <a:rPr lang="en-US" sz="1200" dirty="0" smtClean="0"/>
              <a:t>2</a:t>
            </a:r>
            <a:endParaRPr lang="en-US" sz="1200" dirty="0"/>
          </a:p>
        </p:txBody>
      </p:sp>
      <p:sp>
        <p:nvSpPr>
          <p:cNvPr id="76" name="TextBox 75"/>
          <p:cNvSpPr txBox="1"/>
          <p:nvPr/>
        </p:nvSpPr>
        <p:spPr>
          <a:xfrm>
            <a:off x="5515661" y="5865516"/>
            <a:ext cx="263214" cy="276999"/>
          </a:xfrm>
          <a:prstGeom prst="rect">
            <a:avLst/>
          </a:prstGeom>
          <a:noFill/>
        </p:spPr>
        <p:txBody>
          <a:bodyPr wrap="none" rtlCol="0">
            <a:spAutoFit/>
          </a:bodyPr>
          <a:lstStyle/>
          <a:p>
            <a:r>
              <a:rPr lang="en-US" sz="1200" dirty="0" smtClean="0"/>
              <a:t>3</a:t>
            </a:r>
            <a:endParaRPr lang="en-US" sz="1200" dirty="0"/>
          </a:p>
        </p:txBody>
      </p:sp>
      <p:grpSp>
        <p:nvGrpSpPr>
          <p:cNvPr id="77" name="Group 76"/>
          <p:cNvGrpSpPr/>
          <p:nvPr/>
        </p:nvGrpSpPr>
        <p:grpSpPr>
          <a:xfrm>
            <a:off x="619890" y="3505200"/>
            <a:ext cx="904110" cy="533400"/>
            <a:chOff x="467490" y="2743200"/>
            <a:chExt cx="904110" cy="533400"/>
          </a:xfrm>
        </p:grpSpPr>
        <p:sp>
          <p:nvSpPr>
            <p:cNvPr id="78" name="Rounded Rectangle 77"/>
            <p:cNvSpPr/>
            <p:nvPr/>
          </p:nvSpPr>
          <p:spPr>
            <a:xfrm>
              <a:off x="599310" y="2743200"/>
              <a:ext cx="772290" cy="228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Source</a:t>
              </a:r>
              <a:endParaRPr lang="en-US" sz="1400" dirty="0"/>
            </a:p>
          </p:txBody>
        </p:sp>
        <p:sp>
          <p:nvSpPr>
            <p:cNvPr id="79" name="Rounded Rectangle 78"/>
            <p:cNvSpPr/>
            <p:nvPr/>
          </p:nvSpPr>
          <p:spPr>
            <a:xfrm>
              <a:off x="533400" y="2895600"/>
              <a:ext cx="772290" cy="228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Source</a:t>
              </a:r>
              <a:endParaRPr lang="en-US" sz="1400" dirty="0"/>
            </a:p>
          </p:txBody>
        </p:sp>
        <p:sp>
          <p:nvSpPr>
            <p:cNvPr id="80" name="Rounded Rectangle 79"/>
            <p:cNvSpPr/>
            <p:nvPr/>
          </p:nvSpPr>
          <p:spPr>
            <a:xfrm>
              <a:off x="467490" y="3048000"/>
              <a:ext cx="772290" cy="228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Source</a:t>
              </a:r>
              <a:endParaRPr lang="en-US" sz="1400" dirty="0"/>
            </a:p>
          </p:txBody>
        </p:sp>
      </p:grpSp>
      <p:grpSp>
        <p:nvGrpSpPr>
          <p:cNvPr id="81" name="Group 80"/>
          <p:cNvGrpSpPr/>
          <p:nvPr/>
        </p:nvGrpSpPr>
        <p:grpSpPr>
          <a:xfrm>
            <a:off x="6546587" y="5577230"/>
            <a:ext cx="1139582" cy="526026"/>
            <a:chOff x="528742" y="4876800"/>
            <a:chExt cx="1320637" cy="609600"/>
          </a:xfrm>
        </p:grpSpPr>
        <p:sp>
          <p:nvSpPr>
            <p:cNvPr id="82" name="Snip Same Side Corner Rectangle 81"/>
            <p:cNvSpPr/>
            <p:nvPr/>
          </p:nvSpPr>
          <p:spPr>
            <a:xfrm>
              <a:off x="528742" y="4876800"/>
              <a:ext cx="1015837" cy="304800"/>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Source</a:t>
              </a:r>
              <a:endParaRPr lang="en-US" sz="1400" dirty="0"/>
            </a:p>
          </p:txBody>
        </p:sp>
        <p:sp>
          <p:nvSpPr>
            <p:cNvPr id="83" name="Snip Same Side Corner Rectangle 82"/>
            <p:cNvSpPr/>
            <p:nvPr/>
          </p:nvSpPr>
          <p:spPr>
            <a:xfrm>
              <a:off x="681142" y="5029200"/>
              <a:ext cx="1015837" cy="304800"/>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Source</a:t>
              </a:r>
              <a:endParaRPr lang="en-US" sz="1400" dirty="0"/>
            </a:p>
          </p:txBody>
        </p:sp>
        <p:sp>
          <p:nvSpPr>
            <p:cNvPr id="84" name="Snip Same Side Corner Rectangle 83"/>
            <p:cNvSpPr/>
            <p:nvPr/>
          </p:nvSpPr>
          <p:spPr>
            <a:xfrm>
              <a:off x="833542" y="5181600"/>
              <a:ext cx="1015837" cy="304800"/>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Source</a:t>
              </a:r>
              <a:endParaRPr lang="en-US" sz="1400" dirty="0"/>
            </a:p>
          </p:txBody>
        </p:sp>
      </p:grpSp>
      <p:grpSp>
        <p:nvGrpSpPr>
          <p:cNvPr id="85" name="Group 84"/>
          <p:cNvGrpSpPr/>
          <p:nvPr/>
        </p:nvGrpSpPr>
        <p:grpSpPr>
          <a:xfrm>
            <a:off x="6628048" y="4787592"/>
            <a:ext cx="1698033" cy="674346"/>
            <a:chOff x="528742" y="3810000"/>
            <a:chExt cx="1726875" cy="685800"/>
          </a:xfrm>
        </p:grpSpPr>
        <p:sp>
          <p:nvSpPr>
            <p:cNvPr id="86" name="Isosceles Triangle 85"/>
            <p:cNvSpPr/>
            <p:nvPr/>
          </p:nvSpPr>
          <p:spPr>
            <a:xfrm>
              <a:off x="528742" y="3810000"/>
              <a:ext cx="1422075" cy="381000"/>
            </a:xfrm>
            <a:prstGeom prst="triangle">
              <a:avLst>
                <a:gd name="adj" fmla="val 45917"/>
              </a:avLst>
            </a:prstGeom>
          </p:spPr>
          <p:style>
            <a:lnRef idx="1">
              <a:schemeClr val="accent1"/>
            </a:lnRef>
            <a:fillRef idx="2">
              <a:schemeClr val="accent1"/>
            </a:fillRef>
            <a:effectRef idx="1">
              <a:schemeClr val="accent1"/>
            </a:effectRef>
            <a:fontRef idx="minor">
              <a:schemeClr val="dk1"/>
            </a:fontRef>
          </p:style>
          <p:txBody>
            <a:bodyPr rtlCol="0" anchor="b"/>
            <a:lstStyle/>
            <a:p>
              <a:pPr algn="ctr"/>
              <a:r>
                <a:rPr lang="en-US" sz="1400" dirty="0" smtClean="0"/>
                <a:t>Source</a:t>
              </a:r>
              <a:endParaRPr lang="en-US" sz="1400" dirty="0"/>
            </a:p>
          </p:txBody>
        </p:sp>
        <p:sp>
          <p:nvSpPr>
            <p:cNvPr id="87" name="Isosceles Triangle 86"/>
            <p:cNvSpPr/>
            <p:nvPr/>
          </p:nvSpPr>
          <p:spPr>
            <a:xfrm>
              <a:off x="681142" y="3962400"/>
              <a:ext cx="1422075" cy="381000"/>
            </a:xfrm>
            <a:prstGeom prst="triangle">
              <a:avLst>
                <a:gd name="adj" fmla="val 45917"/>
              </a:avLst>
            </a:prstGeom>
          </p:spPr>
          <p:style>
            <a:lnRef idx="1">
              <a:schemeClr val="accent1"/>
            </a:lnRef>
            <a:fillRef idx="2">
              <a:schemeClr val="accent1"/>
            </a:fillRef>
            <a:effectRef idx="1">
              <a:schemeClr val="accent1"/>
            </a:effectRef>
            <a:fontRef idx="minor">
              <a:schemeClr val="dk1"/>
            </a:fontRef>
          </p:style>
          <p:txBody>
            <a:bodyPr rtlCol="0" anchor="b"/>
            <a:lstStyle/>
            <a:p>
              <a:pPr algn="ctr"/>
              <a:r>
                <a:rPr lang="en-US" sz="1400" dirty="0" smtClean="0"/>
                <a:t>Source</a:t>
              </a:r>
              <a:endParaRPr lang="en-US" sz="1400" dirty="0"/>
            </a:p>
          </p:txBody>
        </p:sp>
        <p:sp>
          <p:nvSpPr>
            <p:cNvPr id="88" name="Isosceles Triangle 87"/>
            <p:cNvSpPr/>
            <p:nvPr/>
          </p:nvSpPr>
          <p:spPr>
            <a:xfrm>
              <a:off x="833542" y="4114800"/>
              <a:ext cx="1422075" cy="381000"/>
            </a:xfrm>
            <a:prstGeom prst="triangle">
              <a:avLst>
                <a:gd name="adj" fmla="val 45917"/>
              </a:avLst>
            </a:prstGeom>
          </p:spPr>
          <p:style>
            <a:lnRef idx="1">
              <a:schemeClr val="accent1"/>
            </a:lnRef>
            <a:fillRef idx="2">
              <a:schemeClr val="accent1"/>
            </a:fillRef>
            <a:effectRef idx="1">
              <a:schemeClr val="accent1"/>
            </a:effectRef>
            <a:fontRef idx="minor">
              <a:schemeClr val="dk1"/>
            </a:fontRef>
          </p:style>
          <p:txBody>
            <a:bodyPr rtlCol="0" anchor="b"/>
            <a:lstStyle/>
            <a:p>
              <a:pPr algn="ctr"/>
              <a:r>
                <a:rPr lang="en-US" sz="1400" dirty="0" smtClean="0"/>
                <a:t>Source</a:t>
              </a:r>
              <a:endParaRPr lang="en-US" sz="1400" dirty="0"/>
            </a:p>
          </p:txBody>
        </p:sp>
      </p:grpSp>
      <p:cxnSp>
        <p:nvCxnSpPr>
          <p:cNvPr id="89" name="Straight Arrow Connector 88"/>
          <p:cNvCxnSpPr>
            <a:stCxn id="20" idx="3"/>
            <a:endCxn id="4" idx="1"/>
          </p:cNvCxnSpPr>
          <p:nvPr/>
        </p:nvCxnSpPr>
        <p:spPr>
          <a:xfrm flipV="1">
            <a:off x="6096000" y="4191000"/>
            <a:ext cx="1020691" cy="285750"/>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27" idx="3"/>
            <a:endCxn id="6" idx="1"/>
          </p:cNvCxnSpPr>
          <p:nvPr/>
        </p:nvCxnSpPr>
        <p:spPr>
          <a:xfrm flipV="1">
            <a:off x="6096000" y="4343400"/>
            <a:ext cx="954781" cy="323850"/>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31" idx="3"/>
            <a:endCxn id="7" idx="1"/>
          </p:cNvCxnSpPr>
          <p:nvPr/>
        </p:nvCxnSpPr>
        <p:spPr>
          <a:xfrm flipV="1">
            <a:off x="6096000" y="4495800"/>
            <a:ext cx="888871" cy="361950"/>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35" idx="3"/>
            <a:endCxn id="86" idx="1"/>
          </p:cNvCxnSpPr>
          <p:nvPr/>
        </p:nvCxnSpPr>
        <p:spPr>
          <a:xfrm flipV="1">
            <a:off x="6096000" y="4974911"/>
            <a:ext cx="853082" cy="73339"/>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39" idx="3"/>
            <a:endCxn id="87" idx="1"/>
          </p:cNvCxnSpPr>
          <p:nvPr/>
        </p:nvCxnSpPr>
        <p:spPr>
          <a:xfrm flipV="1">
            <a:off x="6096000" y="5124766"/>
            <a:ext cx="1002937" cy="113984"/>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43" idx="3"/>
            <a:endCxn id="88" idx="1"/>
          </p:cNvCxnSpPr>
          <p:nvPr/>
        </p:nvCxnSpPr>
        <p:spPr>
          <a:xfrm flipV="1">
            <a:off x="6096000" y="5274620"/>
            <a:ext cx="1152791" cy="154630"/>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47" idx="3"/>
            <a:endCxn id="82" idx="2"/>
          </p:cNvCxnSpPr>
          <p:nvPr/>
        </p:nvCxnSpPr>
        <p:spPr>
          <a:xfrm>
            <a:off x="6096000" y="5619750"/>
            <a:ext cx="450587" cy="88987"/>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51" idx="3"/>
            <a:endCxn id="83" idx="2"/>
          </p:cNvCxnSpPr>
          <p:nvPr/>
        </p:nvCxnSpPr>
        <p:spPr>
          <a:xfrm>
            <a:off x="6096000" y="5810250"/>
            <a:ext cx="582093" cy="29994"/>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55" idx="3"/>
            <a:endCxn id="84" idx="2"/>
          </p:cNvCxnSpPr>
          <p:nvPr/>
        </p:nvCxnSpPr>
        <p:spPr>
          <a:xfrm flipV="1">
            <a:off x="6096000" y="5971750"/>
            <a:ext cx="713600" cy="29000"/>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D3A8D8F9-5373-4FB4-A8C6-FA962800DFAC}" type="slidenum">
              <a:rPr lang="en-US" smtClean="0"/>
              <a:t>20</a:t>
            </a:fld>
            <a:endParaRPr lang="en-US"/>
          </a:p>
        </p:txBody>
      </p:sp>
      <p:sp>
        <p:nvSpPr>
          <p:cNvPr id="15" name="Line Callout 2 14"/>
          <p:cNvSpPr/>
          <p:nvPr/>
        </p:nvSpPr>
        <p:spPr>
          <a:xfrm>
            <a:off x="6749887" y="2895600"/>
            <a:ext cx="1403513" cy="381000"/>
          </a:xfrm>
          <a:prstGeom prst="borderCallout2">
            <a:avLst>
              <a:gd name="adj1" fmla="val 18750"/>
              <a:gd name="adj2" fmla="val -8333"/>
              <a:gd name="adj3" fmla="val 18750"/>
              <a:gd name="adj4" fmla="val -16667"/>
              <a:gd name="adj5" fmla="val 396710"/>
              <a:gd name="adj6" fmla="val -77527"/>
            </a:avLst>
          </a:prstGeom>
          <a:ln>
            <a:headEnd type="none" w="med" len="med"/>
            <a:tailEnd type="triangle" w="med" len="med"/>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smtClean="0"/>
              <a:t>InstanceID</a:t>
            </a:r>
            <a:endParaRPr lang="en-US" dirty="0"/>
          </a:p>
        </p:txBody>
      </p:sp>
      <p:sp>
        <p:nvSpPr>
          <p:cNvPr id="96" name="Line Callout 2 95"/>
          <p:cNvSpPr/>
          <p:nvPr/>
        </p:nvSpPr>
        <p:spPr>
          <a:xfrm>
            <a:off x="6018820" y="2362200"/>
            <a:ext cx="1403513" cy="381000"/>
          </a:xfrm>
          <a:prstGeom prst="borderCallout2">
            <a:avLst>
              <a:gd name="adj1" fmla="val 18750"/>
              <a:gd name="adj2" fmla="val -8333"/>
              <a:gd name="adj3" fmla="val 18750"/>
              <a:gd name="adj4" fmla="val -16667"/>
              <a:gd name="adj5" fmla="val 523026"/>
              <a:gd name="adj6" fmla="val -59525"/>
            </a:avLst>
          </a:prstGeom>
          <a:ln>
            <a:headEnd type="none" w="med" len="med"/>
            <a:tailEnd type="triangle" w="med" len="med"/>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smtClean="0"/>
              <a:t>SourceID</a:t>
            </a:r>
            <a:endParaRPr lang="en-US" dirty="0"/>
          </a:p>
        </p:txBody>
      </p:sp>
      <p:sp>
        <p:nvSpPr>
          <p:cNvPr id="21" name="Date Placeholder 20"/>
          <p:cNvSpPr>
            <a:spLocks noGrp="1"/>
          </p:cNvSpPr>
          <p:nvPr>
            <p:ph type="dt" sz="half" idx="10"/>
          </p:nvPr>
        </p:nvSpPr>
        <p:spPr/>
        <p:txBody>
          <a:bodyPr/>
          <a:lstStyle/>
          <a:p>
            <a:r>
              <a:rPr lang="en-US" smtClean="0"/>
              <a:t>8/31/2011</a:t>
            </a:r>
            <a:endParaRPr lang="en-US"/>
          </a:p>
        </p:txBody>
      </p:sp>
      <p:sp>
        <p:nvSpPr>
          <p:cNvPr id="59" name="Footer Placeholder 58"/>
          <p:cNvSpPr>
            <a:spLocks noGrp="1"/>
          </p:cNvSpPr>
          <p:nvPr>
            <p:ph type="ftr" sz="quarter" idx="11"/>
          </p:nvPr>
        </p:nvSpPr>
        <p:spPr/>
        <p:txBody>
          <a:bodyPr/>
          <a:lstStyle/>
          <a:p>
            <a:r>
              <a:rPr lang="en-US" smtClean="0"/>
              <a:t>VLDB 2011</a:t>
            </a:r>
            <a:endParaRPr lang="en-US"/>
          </a:p>
        </p:txBody>
      </p:sp>
    </p:spTree>
    <p:extLst>
      <p:ext uri="{BB962C8B-B14F-4D97-AF65-F5344CB8AC3E}">
        <p14:creationId xmlns:p14="http://schemas.microsoft.com/office/powerpoint/2010/main" val="28546827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Personal Example</a:t>
            </a:r>
            <a:endParaRPr lang="en-US" dirty="0"/>
          </a:p>
        </p:txBody>
      </p:sp>
      <p:sp>
        <p:nvSpPr>
          <p:cNvPr id="3" name="Flowchart: Magnetic Disk 2"/>
          <p:cNvSpPr/>
          <p:nvPr/>
        </p:nvSpPr>
        <p:spPr>
          <a:xfrm>
            <a:off x="4725334" y="1129992"/>
            <a:ext cx="3657600" cy="3009900"/>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 name="Right Arrow 3"/>
          <p:cNvSpPr/>
          <p:nvPr/>
        </p:nvSpPr>
        <p:spPr>
          <a:xfrm>
            <a:off x="1181417" y="1129992"/>
            <a:ext cx="3543917" cy="3048000"/>
          </a:xfrm>
          <a:prstGeom prst="rightArrow">
            <a:avLst>
              <a:gd name="adj1" fmla="val 81111"/>
              <a:gd name="adj2" fmla="val 35921"/>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6992418" y="1853892"/>
            <a:ext cx="904110" cy="533400"/>
            <a:chOff x="467490" y="2743200"/>
            <a:chExt cx="904110" cy="533400"/>
          </a:xfrm>
        </p:grpSpPr>
        <p:sp>
          <p:nvSpPr>
            <p:cNvPr id="6" name="Rounded Rectangle 5"/>
            <p:cNvSpPr/>
            <p:nvPr/>
          </p:nvSpPr>
          <p:spPr>
            <a:xfrm>
              <a:off x="599310" y="2743200"/>
              <a:ext cx="772290" cy="228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Source</a:t>
              </a:r>
              <a:endParaRPr lang="en-US" sz="1400" dirty="0"/>
            </a:p>
          </p:txBody>
        </p:sp>
        <p:sp>
          <p:nvSpPr>
            <p:cNvPr id="7" name="Rounded Rectangle 6"/>
            <p:cNvSpPr/>
            <p:nvPr/>
          </p:nvSpPr>
          <p:spPr>
            <a:xfrm>
              <a:off x="533400" y="2895600"/>
              <a:ext cx="772290" cy="228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Source</a:t>
              </a:r>
              <a:endParaRPr lang="en-US" sz="1400" dirty="0"/>
            </a:p>
          </p:txBody>
        </p:sp>
        <p:sp>
          <p:nvSpPr>
            <p:cNvPr id="8" name="Rounded Rectangle 7"/>
            <p:cNvSpPr/>
            <p:nvPr/>
          </p:nvSpPr>
          <p:spPr>
            <a:xfrm>
              <a:off x="467490" y="3048000"/>
              <a:ext cx="772290" cy="228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Source</a:t>
              </a:r>
              <a:endParaRPr lang="en-US" sz="1400" dirty="0"/>
            </a:p>
          </p:txBody>
        </p:sp>
      </p:grpSp>
      <p:grpSp>
        <p:nvGrpSpPr>
          <p:cNvPr id="9" name="Group 8"/>
          <p:cNvGrpSpPr/>
          <p:nvPr/>
        </p:nvGrpSpPr>
        <p:grpSpPr>
          <a:xfrm>
            <a:off x="376246" y="2158692"/>
            <a:ext cx="1726875" cy="685800"/>
            <a:chOff x="528742" y="3810000"/>
            <a:chExt cx="1726875" cy="685800"/>
          </a:xfrm>
        </p:grpSpPr>
        <p:sp>
          <p:nvSpPr>
            <p:cNvPr id="10" name="Isosceles Triangle 9"/>
            <p:cNvSpPr/>
            <p:nvPr/>
          </p:nvSpPr>
          <p:spPr>
            <a:xfrm>
              <a:off x="528742" y="3810000"/>
              <a:ext cx="1422075" cy="381000"/>
            </a:xfrm>
            <a:prstGeom prst="triangle">
              <a:avLst>
                <a:gd name="adj" fmla="val 45917"/>
              </a:avLst>
            </a:prstGeom>
          </p:spPr>
          <p:style>
            <a:lnRef idx="1">
              <a:schemeClr val="accent1"/>
            </a:lnRef>
            <a:fillRef idx="2">
              <a:schemeClr val="accent1"/>
            </a:fillRef>
            <a:effectRef idx="1">
              <a:schemeClr val="accent1"/>
            </a:effectRef>
            <a:fontRef idx="minor">
              <a:schemeClr val="dk1"/>
            </a:fontRef>
          </p:style>
          <p:txBody>
            <a:bodyPr rtlCol="0" anchor="b"/>
            <a:lstStyle/>
            <a:p>
              <a:pPr algn="ctr"/>
              <a:r>
                <a:rPr lang="en-US" sz="1200" dirty="0" smtClean="0"/>
                <a:t>Outlook</a:t>
              </a:r>
              <a:endParaRPr lang="en-US" sz="1400" dirty="0"/>
            </a:p>
          </p:txBody>
        </p:sp>
        <p:sp>
          <p:nvSpPr>
            <p:cNvPr id="11" name="Isosceles Triangle 10"/>
            <p:cNvSpPr/>
            <p:nvPr/>
          </p:nvSpPr>
          <p:spPr>
            <a:xfrm>
              <a:off x="681142" y="3962400"/>
              <a:ext cx="1422075" cy="381000"/>
            </a:xfrm>
            <a:prstGeom prst="triangle">
              <a:avLst>
                <a:gd name="adj" fmla="val 45917"/>
              </a:avLst>
            </a:prstGeom>
          </p:spPr>
          <p:style>
            <a:lnRef idx="1">
              <a:schemeClr val="accent1"/>
            </a:lnRef>
            <a:fillRef idx="2">
              <a:schemeClr val="accent1"/>
            </a:fillRef>
            <a:effectRef idx="1">
              <a:schemeClr val="accent1"/>
            </a:effectRef>
            <a:fontRef idx="minor">
              <a:schemeClr val="dk1"/>
            </a:fontRef>
          </p:style>
          <p:txBody>
            <a:bodyPr rtlCol="0" anchor="b"/>
            <a:lstStyle/>
            <a:p>
              <a:pPr algn="ctr"/>
              <a:r>
                <a:rPr lang="en-US" sz="1200" dirty="0" smtClean="0"/>
                <a:t>Outlook</a:t>
              </a:r>
              <a:endParaRPr lang="en-US" sz="1400" dirty="0"/>
            </a:p>
          </p:txBody>
        </p:sp>
        <p:sp>
          <p:nvSpPr>
            <p:cNvPr id="12" name="Isosceles Triangle 11"/>
            <p:cNvSpPr/>
            <p:nvPr/>
          </p:nvSpPr>
          <p:spPr>
            <a:xfrm>
              <a:off x="833542" y="4114800"/>
              <a:ext cx="1422075" cy="381000"/>
            </a:xfrm>
            <a:prstGeom prst="triangle">
              <a:avLst>
                <a:gd name="adj" fmla="val 45917"/>
              </a:avLst>
            </a:prstGeom>
          </p:spPr>
          <p:style>
            <a:lnRef idx="1">
              <a:schemeClr val="accent1"/>
            </a:lnRef>
            <a:fillRef idx="2">
              <a:schemeClr val="accent1"/>
            </a:fillRef>
            <a:effectRef idx="1">
              <a:schemeClr val="accent1"/>
            </a:effectRef>
            <a:fontRef idx="minor">
              <a:schemeClr val="dk1"/>
            </a:fontRef>
          </p:style>
          <p:txBody>
            <a:bodyPr rtlCol="0" anchor="b"/>
            <a:lstStyle/>
            <a:p>
              <a:pPr algn="ctr"/>
              <a:r>
                <a:rPr lang="en-US" sz="1200" dirty="0" smtClean="0"/>
                <a:t>Outlook</a:t>
              </a:r>
              <a:endParaRPr lang="en-US" sz="1200" dirty="0"/>
            </a:p>
          </p:txBody>
        </p:sp>
      </p:grpSp>
      <p:grpSp>
        <p:nvGrpSpPr>
          <p:cNvPr id="13" name="Group 12"/>
          <p:cNvGrpSpPr/>
          <p:nvPr/>
        </p:nvGrpSpPr>
        <p:grpSpPr>
          <a:xfrm>
            <a:off x="376246" y="3441392"/>
            <a:ext cx="1320637" cy="609600"/>
            <a:chOff x="528742" y="4876800"/>
            <a:chExt cx="1320637" cy="609600"/>
          </a:xfrm>
        </p:grpSpPr>
        <p:sp>
          <p:nvSpPr>
            <p:cNvPr id="14" name="Snip Same Side Corner Rectangle 13"/>
            <p:cNvSpPr/>
            <p:nvPr/>
          </p:nvSpPr>
          <p:spPr>
            <a:xfrm>
              <a:off x="528742" y="4876800"/>
              <a:ext cx="1015837" cy="304800"/>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HA</a:t>
              </a:r>
              <a:endParaRPr lang="en-US" sz="1400" dirty="0"/>
            </a:p>
          </p:txBody>
        </p:sp>
        <p:sp>
          <p:nvSpPr>
            <p:cNvPr id="15" name="Snip Same Side Corner Rectangle 14"/>
            <p:cNvSpPr/>
            <p:nvPr/>
          </p:nvSpPr>
          <p:spPr>
            <a:xfrm>
              <a:off x="681142" y="5029200"/>
              <a:ext cx="1015837" cy="304800"/>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HA</a:t>
              </a:r>
              <a:endParaRPr lang="en-US" sz="1400" dirty="0"/>
            </a:p>
          </p:txBody>
        </p:sp>
        <p:sp>
          <p:nvSpPr>
            <p:cNvPr id="16" name="Snip Same Side Corner Rectangle 15"/>
            <p:cNvSpPr/>
            <p:nvPr/>
          </p:nvSpPr>
          <p:spPr>
            <a:xfrm>
              <a:off x="833542" y="5181600"/>
              <a:ext cx="1015837" cy="304800"/>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HA</a:t>
              </a:r>
              <a:endParaRPr lang="en-US" sz="1400" dirty="0"/>
            </a:p>
          </p:txBody>
        </p:sp>
      </p:grpSp>
      <p:grpSp>
        <p:nvGrpSpPr>
          <p:cNvPr id="17" name="Group 16"/>
          <p:cNvGrpSpPr/>
          <p:nvPr/>
        </p:nvGrpSpPr>
        <p:grpSpPr>
          <a:xfrm>
            <a:off x="5036747" y="2158692"/>
            <a:ext cx="1066800" cy="1714500"/>
            <a:chOff x="5029200" y="3771900"/>
            <a:chExt cx="1066800" cy="1714500"/>
          </a:xfrm>
        </p:grpSpPr>
        <p:grpSp>
          <p:nvGrpSpPr>
            <p:cNvPr id="18" name="Group 17"/>
            <p:cNvGrpSpPr/>
            <p:nvPr/>
          </p:nvGrpSpPr>
          <p:grpSpPr>
            <a:xfrm>
              <a:off x="5029200" y="3771900"/>
              <a:ext cx="1066800" cy="190500"/>
              <a:chOff x="5029200" y="3771900"/>
              <a:chExt cx="1066800" cy="190500"/>
            </a:xfrm>
          </p:grpSpPr>
          <p:sp>
            <p:nvSpPr>
              <p:cNvPr id="51" name="Rectangle 50"/>
              <p:cNvSpPr/>
              <p:nvPr/>
            </p:nvSpPr>
            <p:spPr>
              <a:xfrm>
                <a:off x="5029200" y="3771900"/>
                <a:ext cx="1066800" cy="1905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52" name="Straight Connector 51"/>
              <p:cNvCxnSpPr/>
              <p:nvPr/>
            </p:nvCxnSpPr>
            <p:spPr>
              <a:xfrm>
                <a:off x="5410200" y="3771900"/>
                <a:ext cx="0" cy="19050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867400" y="3771900"/>
                <a:ext cx="0" cy="19050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5029200" y="3962400"/>
              <a:ext cx="1066800" cy="190500"/>
              <a:chOff x="5029200" y="3771900"/>
              <a:chExt cx="1066800" cy="190500"/>
            </a:xfrm>
          </p:grpSpPr>
          <p:sp>
            <p:nvSpPr>
              <p:cNvPr id="48" name="Rectangle 47"/>
              <p:cNvSpPr/>
              <p:nvPr/>
            </p:nvSpPr>
            <p:spPr>
              <a:xfrm>
                <a:off x="5029200" y="3771900"/>
                <a:ext cx="1066800" cy="1905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49" name="Straight Connector 48"/>
              <p:cNvCxnSpPr/>
              <p:nvPr/>
            </p:nvCxnSpPr>
            <p:spPr>
              <a:xfrm>
                <a:off x="5410200" y="3771900"/>
                <a:ext cx="0" cy="19050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867400" y="3771900"/>
                <a:ext cx="0" cy="19050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5029200" y="4152900"/>
              <a:ext cx="1066800" cy="190500"/>
              <a:chOff x="5029200" y="3771900"/>
              <a:chExt cx="1066800" cy="190500"/>
            </a:xfrm>
          </p:grpSpPr>
          <p:sp>
            <p:nvSpPr>
              <p:cNvPr id="45" name="Rectangle 44"/>
              <p:cNvSpPr/>
              <p:nvPr/>
            </p:nvSpPr>
            <p:spPr>
              <a:xfrm>
                <a:off x="5029200" y="3771900"/>
                <a:ext cx="1066800" cy="1905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46" name="Straight Connector 45"/>
              <p:cNvCxnSpPr/>
              <p:nvPr/>
            </p:nvCxnSpPr>
            <p:spPr>
              <a:xfrm>
                <a:off x="5410200" y="3771900"/>
                <a:ext cx="0" cy="19050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867400" y="3771900"/>
                <a:ext cx="0" cy="19050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5029200" y="4343400"/>
              <a:ext cx="1066800" cy="190500"/>
              <a:chOff x="5029200" y="3771900"/>
              <a:chExt cx="1066800" cy="190500"/>
            </a:xfrm>
          </p:grpSpPr>
          <p:sp>
            <p:nvSpPr>
              <p:cNvPr id="42" name="Rectangle 41"/>
              <p:cNvSpPr/>
              <p:nvPr/>
            </p:nvSpPr>
            <p:spPr>
              <a:xfrm>
                <a:off x="5029200" y="3771900"/>
                <a:ext cx="1066800" cy="1905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43" name="Straight Connector 42"/>
              <p:cNvCxnSpPr/>
              <p:nvPr/>
            </p:nvCxnSpPr>
            <p:spPr>
              <a:xfrm>
                <a:off x="5410200" y="3771900"/>
                <a:ext cx="0" cy="19050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867400" y="3771900"/>
                <a:ext cx="0" cy="19050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5029200" y="4533900"/>
              <a:ext cx="1066800" cy="190500"/>
              <a:chOff x="5029200" y="3771900"/>
              <a:chExt cx="1066800" cy="190500"/>
            </a:xfrm>
          </p:grpSpPr>
          <p:sp>
            <p:nvSpPr>
              <p:cNvPr id="39" name="Rectangle 38"/>
              <p:cNvSpPr/>
              <p:nvPr/>
            </p:nvSpPr>
            <p:spPr>
              <a:xfrm>
                <a:off x="5029200" y="3771900"/>
                <a:ext cx="1066800" cy="1905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40" name="Straight Connector 39"/>
              <p:cNvCxnSpPr/>
              <p:nvPr/>
            </p:nvCxnSpPr>
            <p:spPr>
              <a:xfrm>
                <a:off x="5410200" y="3771900"/>
                <a:ext cx="0" cy="19050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867400" y="3771900"/>
                <a:ext cx="0" cy="19050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5029200" y="4724400"/>
              <a:ext cx="1066800" cy="190500"/>
              <a:chOff x="5029200" y="3771900"/>
              <a:chExt cx="1066800" cy="190500"/>
            </a:xfrm>
          </p:grpSpPr>
          <p:sp>
            <p:nvSpPr>
              <p:cNvPr id="36" name="Rectangle 35"/>
              <p:cNvSpPr/>
              <p:nvPr/>
            </p:nvSpPr>
            <p:spPr>
              <a:xfrm>
                <a:off x="5029200" y="3771900"/>
                <a:ext cx="1066800" cy="1905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37" name="Straight Connector 36"/>
              <p:cNvCxnSpPr/>
              <p:nvPr/>
            </p:nvCxnSpPr>
            <p:spPr>
              <a:xfrm>
                <a:off x="5410200" y="3771900"/>
                <a:ext cx="0" cy="19050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867400" y="3771900"/>
                <a:ext cx="0" cy="19050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5029200" y="4914900"/>
              <a:ext cx="1066800" cy="190500"/>
              <a:chOff x="5029200" y="3771900"/>
              <a:chExt cx="1066800" cy="190500"/>
            </a:xfrm>
          </p:grpSpPr>
          <p:sp>
            <p:nvSpPr>
              <p:cNvPr id="33" name="Rectangle 32"/>
              <p:cNvSpPr/>
              <p:nvPr/>
            </p:nvSpPr>
            <p:spPr>
              <a:xfrm>
                <a:off x="5029200" y="3771900"/>
                <a:ext cx="1066800" cy="1905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34" name="Straight Connector 33"/>
              <p:cNvCxnSpPr/>
              <p:nvPr/>
            </p:nvCxnSpPr>
            <p:spPr>
              <a:xfrm>
                <a:off x="5410200" y="3771900"/>
                <a:ext cx="0" cy="19050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867400" y="3771900"/>
                <a:ext cx="0" cy="19050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029200" y="5105400"/>
              <a:ext cx="1066800" cy="190500"/>
              <a:chOff x="5029200" y="3771900"/>
              <a:chExt cx="1066800" cy="190500"/>
            </a:xfrm>
          </p:grpSpPr>
          <p:sp>
            <p:nvSpPr>
              <p:cNvPr id="30" name="Rectangle 29"/>
              <p:cNvSpPr/>
              <p:nvPr/>
            </p:nvSpPr>
            <p:spPr>
              <a:xfrm>
                <a:off x="5029200" y="3771900"/>
                <a:ext cx="1066800" cy="1905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31" name="Straight Connector 30"/>
              <p:cNvCxnSpPr/>
              <p:nvPr/>
            </p:nvCxnSpPr>
            <p:spPr>
              <a:xfrm>
                <a:off x="5410200" y="3771900"/>
                <a:ext cx="0" cy="19050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867400" y="3771900"/>
                <a:ext cx="0" cy="19050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5029200" y="5295900"/>
              <a:ext cx="1066800" cy="190500"/>
              <a:chOff x="5029200" y="3771900"/>
              <a:chExt cx="1066800" cy="190500"/>
            </a:xfrm>
          </p:grpSpPr>
          <p:sp>
            <p:nvSpPr>
              <p:cNvPr id="27" name="Rectangle 26"/>
              <p:cNvSpPr/>
              <p:nvPr/>
            </p:nvSpPr>
            <p:spPr>
              <a:xfrm>
                <a:off x="5029200" y="3771900"/>
                <a:ext cx="1066800" cy="1905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28" name="Straight Connector 27"/>
              <p:cNvCxnSpPr/>
              <p:nvPr/>
            </p:nvCxnSpPr>
            <p:spPr>
              <a:xfrm>
                <a:off x="5410200" y="3771900"/>
                <a:ext cx="0" cy="19050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867400" y="3771900"/>
                <a:ext cx="0" cy="19050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sp>
        <p:nvSpPr>
          <p:cNvPr id="54" name="TextBox 53"/>
          <p:cNvSpPr txBox="1"/>
          <p:nvPr/>
        </p:nvSpPr>
        <p:spPr>
          <a:xfrm>
            <a:off x="5097764" y="2115442"/>
            <a:ext cx="274434" cy="276999"/>
          </a:xfrm>
          <a:prstGeom prst="rect">
            <a:avLst/>
          </a:prstGeom>
          <a:noFill/>
        </p:spPr>
        <p:txBody>
          <a:bodyPr wrap="none" rtlCol="0">
            <a:spAutoFit/>
          </a:bodyPr>
          <a:lstStyle/>
          <a:p>
            <a:r>
              <a:rPr lang="en-US" sz="1200" dirty="0" smtClean="0"/>
              <a:t>A</a:t>
            </a:r>
            <a:endParaRPr lang="en-US" sz="1200" dirty="0"/>
          </a:p>
        </p:txBody>
      </p:sp>
      <p:sp>
        <p:nvSpPr>
          <p:cNvPr id="55" name="TextBox 54"/>
          <p:cNvSpPr txBox="1"/>
          <p:nvPr/>
        </p:nvSpPr>
        <p:spPr>
          <a:xfrm>
            <a:off x="5097764" y="2315423"/>
            <a:ext cx="274434" cy="276999"/>
          </a:xfrm>
          <a:prstGeom prst="rect">
            <a:avLst/>
          </a:prstGeom>
          <a:noFill/>
        </p:spPr>
        <p:txBody>
          <a:bodyPr wrap="none" rtlCol="0">
            <a:spAutoFit/>
          </a:bodyPr>
          <a:lstStyle/>
          <a:p>
            <a:r>
              <a:rPr lang="en-US" sz="1200" dirty="0" smtClean="0"/>
              <a:t>A</a:t>
            </a:r>
            <a:endParaRPr lang="en-US" sz="1200" dirty="0"/>
          </a:p>
        </p:txBody>
      </p:sp>
      <p:sp>
        <p:nvSpPr>
          <p:cNvPr id="56" name="TextBox 55"/>
          <p:cNvSpPr txBox="1"/>
          <p:nvPr/>
        </p:nvSpPr>
        <p:spPr>
          <a:xfrm>
            <a:off x="5097764" y="2515404"/>
            <a:ext cx="274434" cy="276999"/>
          </a:xfrm>
          <a:prstGeom prst="rect">
            <a:avLst/>
          </a:prstGeom>
          <a:noFill/>
        </p:spPr>
        <p:txBody>
          <a:bodyPr wrap="none" rtlCol="0">
            <a:spAutoFit/>
          </a:bodyPr>
          <a:lstStyle/>
          <a:p>
            <a:r>
              <a:rPr lang="en-US" sz="1200" dirty="0" smtClean="0"/>
              <a:t>A</a:t>
            </a:r>
            <a:endParaRPr lang="en-US" sz="1200" dirty="0"/>
          </a:p>
        </p:txBody>
      </p:sp>
      <p:sp>
        <p:nvSpPr>
          <p:cNvPr id="57" name="TextBox 56"/>
          <p:cNvSpPr txBox="1"/>
          <p:nvPr/>
        </p:nvSpPr>
        <p:spPr>
          <a:xfrm>
            <a:off x="5097764" y="2715385"/>
            <a:ext cx="274434" cy="276999"/>
          </a:xfrm>
          <a:prstGeom prst="rect">
            <a:avLst/>
          </a:prstGeom>
          <a:noFill/>
        </p:spPr>
        <p:txBody>
          <a:bodyPr wrap="none" rtlCol="0">
            <a:spAutoFit/>
          </a:bodyPr>
          <a:lstStyle/>
          <a:p>
            <a:r>
              <a:rPr lang="en-US" sz="1200" dirty="0" smtClean="0"/>
              <a:t>B</a:t>
            </a:r>
            <a:endParaRPr lang="en-US" sz="1200" dirty="0"/>
          </a:p>
        </p:txBody>
      </p:sp>
      <p:sp>
        <p:nvSpPr>
          <p:cNvPr id="58" name="TextBox 57"/>
          <p:cNvSpPr txBox="1"/>
          <p:nvPr/>
        </p:nvSpPr>
        <p:spPr>
          <a:xfrm>
            <a:off x="5097764" y="2915366"/>
            <a:ext cx="274434" cy="276999"/>
          </a:xfrm>
          <a:prstGeom prst="rect">
            <a:avLst/>
          </a:prstGeom>
          <a:noFill/>
        </p:spPr>
        <p:txBody>
          <a:bodyPr wrap="none" rtlCol="0">
            <a:spAutoFit/>
          </a:bodyPr>
          <a:lstStyle/>
          <a:p>
            <a:r>
              <a:rPr lang="en-US" sz="1200" dirty="0" smtClean="0"/>
              <a:t>B</a:t>
            </a:r>
            <a:endParaRPr lang="en-US" sz="1200" dirty="0"/>
          </a:p>
        </p:txBody>
      </p:sp>
      <p:sp>
        <p:nvSpPr>
          <p:cNvPr id="59" name="TextBox 58"/>
          <p:cNvSpPr txBox="1"/>
          <p:nvPr/>
        </p:nvSpPr>
        <p:spPr>
          <a:xfrm>
            <a:off x="5097764" y="3086087"/>
            <a:ext cx="274434" cy="276999"/>
          </a:xfrm>
          <a:prstGeom prst="rect">
            <a:avLst/>
          </a:prstGeom>
          <a:noFill/>
        </p:spPr>
        <p:txBody>
          <a:bodyPr wrap="none" rtlCol="0">
            <a:spAutoFit/>
          </a:bodyPr>
          <a:lstStyle/>
          <a:p>
            <a:r>
              <a:rPr lang="en-US" sz="1200" dirty="0" smtClean="0"/>
              <a:t>B</a:t>
            </a:r>
            <a:endParaRPr lang="en-US" sz="1200" dirty="0"/>
          </a:p>
        </p:txBody>
      </p:sp>
      <p:sp>
        <p:nvSpPr>
          <p:cNvPr id="60" name="TextBox 59"/>
          <p:cNvSpPr txBox="1"/>
          <p:nvPr/>
        </p:nvSpPr>
        <p:spPr>
          <a:xfrm>
            <a:off x="5097764" y="3256808"/>
            <a:ext cx="274434" cy="276999"/>
          </a:xfrm>
          <a:prstGeom prst="rect">
            <a:avLst/>
          </a:prstGeom>
          <a:noFill/>
        </p:spPr>
        <p:txBody>
          <a:bodyPr wrap="none" rtlCol="0">
            <a:spAutoFit/>
          </a:bodyPr>
          <a:lstStyle/>
          <a:p>
            <a:r>
              <a:rPr lang="en-US" sz="1200" dirty="0" smtClean="0"/>
              <a:t>C</a:t>
            </a:r>
            <a:endParaRPr lang="en-US" sz="1200" dirty="0"/>
          </a:p>
        </p:txBody>
      </p:sp>
      <p:sp>
        <p:nvSpPr>
          <p:cNvPr id="61" name="TextBox 60"/>
          <p:cNvSpPr txBox="1"/>
          <p:nvPr/>
        </p:nvSpPr>
        <p:spPr>
          <a:xfrm>
            <a:off x="5097764" y="3438266"/>
            <a:ext cx="274434" cy="276999"/>
          </a:xfrm>
          <a:prstGeom prst="rect">
            <a:avLst/>
          </a:prstGeom>
          <a:noFill/>
        </p:spPr>
        <p:txBody>
          <a:bodyPr wrap="none" rtlCol="0">
            <a:spAutoFit/>
          </a:bodyPr>
          <a:lstStyle/>
          <a:p>
            <a:r>
              <a:rPr lang="en-US" sz="1200" dirty="0" smtClean="0"/>
              <a:t>C</a:t>
            </a:r>
            <a:endParaRPr lang="en-US" sz="1200" dirty="0"/>
          </a:p>
        </p:txBody>
      </p:sp>
      <p:sp>
        <p:nvSpPr>
          <p:cNvPr id="62" name="TextBox 61"/>
          <p:cNvSpPr txBox="1"/>
          <p:nvPr/>
        </p:nvSpPr>
        <p:spPr>
          <a:xfrm>
            <a:off x="5097764" y="3619724"/>
            <a:ext cx="274434" cy="276999"/>
          </a:xfrm>
          <a:prstGeom prst="rect">
            <a:avLst/>
          </a:prstGeom>
          <a:noFill/>
        </p:spPr>
        <p:txBody>
          <a:bodyPr wrap="none" rtlCol="0">
            <a:spAutoFit/>
          </a:bodyPr>
          <a:lstStyle/>
          <a:p>
            <a:r>
              <a:rPr lang="en-US" sz="1200" dirty="0" smtClean="0"/>
              <a:t>C</a:t>
            </a:r>
            <a:endParaRPr lang="en-US" sz="1200" dirty="0"/>
          </a:p>
        </p:txBody>
      </p:sp>
      <p:sp>
        <p:nvSpPr>
          <p:cNvPr id="63" name="TextBox 62"/>
          <p:cNvSpPr txBox="1"/>
          <p:nvPr/>
        </p:nvSpPr>
        <p:spPr>
          <a:xfrm>
            <a:off x="5523208" y="2134065"/>
            <a:ext cx="263214" cy="276999"/>
          </a:xfrm>
          <a:prstGeom prst="rect">
            <a:avLst/>
          </a:prstGeom>
          <a:noFill/>
        </p:spPr>
        <p:txBody>
          <a:bodyPr wrap="none" rtlCol="0">
            <a:spAutoFit/>
          </a:bodyPr>
          <a:lstStyle/>
          <a:p>
            <a:r>
              <a:rPr lang="en-US" sz="1200" dirty="0"/>
              <a:t>1</a:t>
            </a:r>
          </a:p>
        </p:txBody>
      </p:sp>
      <p:sp>
        <p:nvSpPr>
          <p:cNvPr id="64" name="TextBox 63"/>
          <p:cNvSpPr txBox="1"/>
          <p:nvPr/>
        </p:nvSpPr>
        <p:spPr>
          <a:xfrm>
            <a:off x="5523208" y="2324992"/>
            <a:ext cx="263214" cy="276999"/>
          </a:xfrm>
          <a:prstGeom prst="rect">
            <a:avLst/>
          </a:prstGeom>
          <a:noFill/>
        </p:spPr>
        <p:txBody>
          <a:bodyPr wrap="none" rtlCol="0">
            <a:spAutoFit/>
          </a:bodyPr>
          <a:lstStyle/>
          <a:p>
            <a:r>
              <a:rPr lang="en-US" sz="1200" dirty="0" smtClean="0"/>
              <a:t>2</a:t>
            </a:r>
            <a:endParaRPr lang="en-US" sz="1200" dirty="0"/>
          </a:p>
        </p:txBody>
      </p:sp>
      <p:sp>
        <p:nvSpPr>
          <p:cNvPr id="65" name="TextBox 64"/>
          <p:cNvSpPr txBox="1"/>
          <p:nvPr/>
        </p:nvSpPr>
        <p:spPr>
          <a:xfrm>
            <a:off x="5523208" y="2512138"/>
            <a:ext cx="263214" cy="276999"/>
          </a:xfrm>
          <a:prstGeom prst="rect">
            <a:avLst/>
          </a:prstGeom>
          <a:noFill/>
        </p:spPr>
        <p:txBody>
          <a:bodyPr wrap="none" rtlCol="0">
            <a:spAutoFit/>
          </a:bodyPr>
          <a:lstStyle/>
          <a:p>
            <a:r>
              <a:rPr lang="en-US" sz="1200" dirty="0" smtClean="0"/>
              <a:t>3</a:t>
            </a:r>
            <a:endParaRPr lang="en-US" sz="1200" dirty="0"/>
          </a:p>
        </p:txBody>
      </p:sp>
      <p:sp>
        <p:nvSpPr>
          <p:cNvPr id="66" name="TextBox 65"/>
          <p:cNvSpPr txBox="1"/>
          <p:nvPr/>
        </p:nvSpPr>
        <p:spPr>
          <a:xfrm>
            <a:off x="5523208" y="2699350"/>
            <a:ext cx="263214" cy="276999"/>
          </a:xfrm>
          <a:prstGeom prst="rect">
            <a:avLst/>
          </a:prstGeom>
          <a:noFill/>
        </p:spPr>
        <p:txBody>
          <a:bodyPr wrap="none" rtlCol="0">
            <a:spAutoFit/>
          </a:bodyPr>
          <a:lstStyle/>
          <a:p>
            <a:r>
              <a:rPr lang="en-US" sz="1200" dirty="0"/>
              <a:t>1</a:t>
            </a:r>
          </a:p>
        </p:txBody>
      </p:sp>
      <p:sp>
        <p:nvSpPr>
          <p:cNvPr id="67" name="TextBox 66"/>
          <p:cNvSpPr txBox="1"/>
          <p:nvPr/>
        </p:nvSpPr>
        <p:spPr>
          <a:xfrm>
            <a:off x="5523208" y="2890277"/>
            <a:ext cx="263214" cy="276999"/>
          </a:xfrm>
          <a:prstGeom prst="rect">
            <a:avLst/>
          </a:prstGeom>
          <a:noFill/>
        </p:spPr>
        <p:txBody>
          <a:bodyPr wrap="none" rtlCol="0">
            <a:spAutoFit/>
          </a:bodyPr>
          <a:lstStyle/>
          <a:p>
            <a:r>
              <a:rPr lang="en-US" sz="1200" dirty="0" smtClean="0"/>
              <a:t>2</a:t>
            </a:r>
            <a:endParaRPr lang="en-US" sz="1200" dirty="0"/>
          </a:p>
        </p:txBody>
      </p:sp>
      <p:sp>
        <p:nvSpPr>
          <p:cNvPr id="68" name="TextBox 67"/>
          <p:cNvSpPr txBox="1"/>
          <p:nvPr/>
        </p:nvSpPr>
        <p:spPr>
          <a:xfrm>
            <a:off x="5523208" y="3077423"/>
            <a:ext cx="263214" cy="276999"/>
          </a:xfrm>
          <a:prstGeom prst="rect">
            <a:avLst/>
          </a:prstGeom>
          <a:noFill/>
        </p:spPr>
        <p:txBody>
          <a:bodyPr wrap="none" rtlCol="0">
            <a:spAutoFit/>
          </a:bodyPr>
          <a:lstStyle/>
          <a:p>
            <a:r>
              <a:rPr lang="en-US" sz="1200" dirty="0" smtClean="0"/>
              <a:t>3</a:t>
            </a:r>
            <a:endParaRPr lang="en-US" sz="1200" dirty="0"/>
          </a:p>
        </p:txBody>
      </p:sp>
      <p:sp>
        <p:nvSpPr>
          <p:cNvPr id="69" name="TextBox 68"/>
          <p:cNvSpPr txBox="1"/>
          <p:nvPr/>
        </p:nvSpPr>
        <p:spPr>
          <a:xfrm>
            <a:off x="5523208" y="3264635"/>
            <a:ext cx="263214" cy="276999"/>
          </a:xfrm>
          <a:prstGeom prst="rect">
            <a:avLst/>
          </a:prstGeom>
          <a:noFill/>
        </p:spPr>
        <p:txBody>
          <a:bodyPr wrap="none" rtlCol="0">
            <a:spAutoFit/>
          </a:bodyPr>
          <a:lstStyle/>
          <a:p>
            <a:r>
              <a:rPr lang="en-US" sz="1200" dirty="0"/>
              <a:t>1</a:t>
            </a:r>
          </a:p>
        </p:txBody>
      </p:sp>
      <p:sp>
        <p:nvSpPr>
          <p:cNvPr id="70" name="TextBox 69"/>
          <p:cNvSpPr txBox="1"/>
          <p:nvPr/>
        </p:nvSpPr>
        <p:spPr>
          <a:xfrm>
            <a:off x="5523208" y="3455562"/>
            <a:ext cx="263214" cy="276999"/>
          </a:xfrm>
          <a:prstGeom prst="rect">
            <a:avLst/>
          </a:prstGeom>
          <a:noFill/>
        </p:spPr>
        <p:txBody>
          <a:bodyPr wrap="none" rtlCol="0">
            <a:spAutoFit/>
          </a:bodyPr>
          <a:lstStyle/>
          <a:p>
            <a:r>
              <a:rPr lang="en-US" sz="1200" dirty="0" smtClean="0"/>
              <a:t>2</a:t>
            </a:r>
            <a:endParaRPr lang="en-US" sz="1200" dirty="0"/>
          </a:p>
        </p:txBody>
      </p:sp>
      <p:sp>
        <p:nvSpPr>
          <p:cNvPr id="71" name="TextBox 70"/>
          <p:cNvSpPr txBox="1"/>
          <p:nvPr/>
        </p:nvSpPr>
        <p:spPr>
          <a:xfrm>
            <a:off x="5523208" y="3642708"/>
            <a:ext cx="263214" cy="276999"/>
          </a:xfrm>
          <a:prstGeom prst="rect">
            <a:avLst/>
          </a:prstGeom>
          <a:noFill/>
        </p:spPr>
        <p:txBody>
          <a:bodyPr wrap="none" rtlCol="0">
            <a:spAutoFit/>
          </a:bodyPr>
          <a:lstStyle/>
          <a:p>
            <a:r>
              <a:rPr lang="en-US" sz="1200" dirty="0" smtClean="0"/>
              <a:t>3</a:t>
            </a:r>
            <a:endParaRPr lang="en-US" sz="1200" dirty="0"/>
          </a:p>
        </p:txBody>
      </p:sp>
      <p:grpSp>
        <p:nvGrpSpPr>
          <p:cNvPr id="72" name="Group 71"/>
          <p:cNvGrpSpPr/>
          <p:nvPr/>
        </p:nvGrpSpPr>
        <p:grpSpPr>
          <a:xfrm>
            <a:off x="627437" y="1282392"/>
            <a:ext cx="904110" cy="533400"/>
            <a:chOff x="467490" y="2743200"/>
            <a:chExt cx="904110" cy="533400"/>
          </a:xfrm>
        </p:grpSpPr>
        <p:sp>
          <p:nvSpPr>
            <p:cNvPr id="73" name="Rounded Rectangle 72"/>
            <p:cNvSpPr/>
            <p:nvPr/>
          </p:nvSpPr>
          <p:spPr>
            <a:xfrm>
              <a:off x="599310" y="2743200"/>
              <a:ext cx="772290" cy="228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GPS</a:t>
              </a:r>
              <a:endParaRPr lang="en-US" sz="1400" dirty="0"/>
            </a:p>
          </p:txBody>
        </p:sp>
        <p:sp>
          <p:nvSpPr>
            <p:cNvPr id="74" name="Rounded Rectangle 73"/>
            <p:cNvSpPr/>
            <p:nvPr/>
          </p:nvSpPr>
          <p:spPr>
            <a:xfrm>
              <a:off x="533400" y="2895600"/>
              <a:ext cx="772290" cy="228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GPS</a:t>
              </a:r>
              <a:endParaRPr lang="en-US" sz="1400" dirty="0"/>
            </a:p>
          </p:txBody>
        </p:sp>
        <p:sp>
          <p:nvSpPr>
            <p:cNvPr id="75" name="Rounded Rectangle 74"/>
            <p:cNvSpPr/>
            <p:nvPr/>
          </p:nvSpPr>
          <p:spPr>
            <a:xfrm>
              <a:off x="467490" y="3048000"/>
              <a:ext cx="772290" cy="228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GPS</a:t>
              </a:r>
              <a:endParaRPr lang="en-US" sz="1400" dirty="0"/>
            </a:p>
          </p:txBody>
        </p:sp>
      </p:grpSp>
      <p:grpSp>
        <p:nvGrpSpPr>
          <p:cNvPr id="76" name="Group 75"/>
          <p:cNvGrpSpPr/>
          <p:nvPr/>
        </p:nvGrpSpPr>
        <p:grpSpPr>
          <a:xfrm>
            <a:off x="6554134" y="3354422"/>
            <a:ext cx="1139582" cy="526026"/>
            <a:chOff x="528742" y="4876800"/>
            <a:chExt cx="1320637" cy="609600"/>
          </a:xfrm>
        </p:grpSpPr>
        <p:sp>
          <p:nvSpPr>
            <p:cNvPr id="77" name="Snip Same Side Corner Rectangle 76"/>
            <p:cNvSpPr/>
            <p:nvPr/>
          </p:nvSpPr>
          <p:spPr>
            <a:xfrm>
              <a:off x="528742" y="4876800"/>
              <a:ext cx="1015837" cy="304800"/>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Source</a:t>
              </a:r>
              <a:endParaRPr lang="en-US" sz="1400" dirty="0"/>
            </a:p>
          </p:txBody>
        </p:sp>
        <p:sp>
          <p:nvSpPr>
            <p:cNvPr id="78" name="Snip Same Side Corner Rectangle 77"/>
            <p:cNvSpPr/>
            <p:nvPr/>
          </p:nvSpPr>
          <p:spPr>
            <a:xfrm>
              <a:off x="681142" y="5029200"/>
              <a:ext cx="1015837" cy="304800"/>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Source</a:t>
              </a:r>
              <a:endParaRPr lang="en-US" sz="1400" dirty="0"/>
            </a:p>
          </p:txBody>
        </p:sp>
        <p:sp>
          <p:nvSpPr>
            <p:cNvPr id="79" name="Snip Same Side Corner Rectangle 78"/>
            <p:cNvSpPr/>
            <p:nvPr/>
          </p:nvSpPr>
          <p:spPr>
            <a:xfrm>
              <a:off x="833542" y="5181600"/>
              <a:ext cx="1015837" cy="304800"/>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Source</a:t>
              </a:r>
              <a:endParaRPr lang="en-US" sz="1400" dirty="0"/>
            </a:p>
          </p:txBody>
        </p:sp>
      </p:grpSp>
      <p:grpSp>
        <p:nvGrpSpPr>
          <p:cNvPr id="80" name="Group 79"/>
          <p:cNvGrpSpPr/>
          <p:nvPr/>
        </p:nvGrpSpPr>
        <p:grpSpPr>
          <a:xfrm>
            <a:off x="6635595" y="2564784"/>
            <a:ext cx="1698033" cy="674346"/>
            <a:chOff x="528742" y="3810000"/>
            <a:chExt cx="1726875" cy="685800"/>
          </a:xfrm>
        </p:grpSpPr>
        <p:sp>
          <p:nvSpPr>
            <p:cNvPr id="81" name="Isosceles Triangle 80"/>
            <p:cNvSpPr/>
            <p:nvPr/>
          </p:nvSpPr>
          <p:spPr>
            <a:xfrm>
              <a:off x="528742" y="3810000"/>
              <a:ext cx="1422075" cy="381000"/>
            </a:xfrm>
            <a:prstGeom prst="triangle">
              <a:avLst>
                <a:gd name="adj" fmla="val 45917"/>
              </a:avLst>
            </a:prstGeom>
          </p:spPr>
          <p:style>
            <a:lnRef idx="1">
              <a:schemeClr val="accent1"/>
            </a:lnRef>
            <a:fillRef idx="2">
              <a:schemeClr val="accent1"/>
            </a:fillRef>
            <a:effectRef idx="1">
              <a:schemeClr val="accent1"/>
            </a:effectRef>
            <a:fontRef idx="minor">
              <a:schemeClr val="dk1"/>
            </a:fontRef>
          </p:style>
          <p:txBody>
            <a:bodyPr rtlCol="0" anchor="b"/>
            <a:lstStyle/>
            <a:p>
              <a:pPr algn="ctr"/>
              <a:r>
                <a:rPr lang="en-US" sz="1400" dirty="0" smtClean="0"/>
                <a:t>Source</a:t>
              </a:r>
              <a:endParaRPr lang="en-US" sz="1400" dirty="0"/>
            </a:p>
          </p:txBody>
        </p:sp>
        <p:sp>
          <p:nvSpPr>
            <p:cNvPr id="82" name="Isosceles Triangle 81"/>
            <p:cNvSpPr/>
            <p:nvPr/>
          </p:nvSpPr>
          <p:spPr>
            <a:xfrm>
              <a:off x="681142" y="3962400"/>
              <a:ext cx="1422075" cy="381000"/>
            </a:xfrm>
            <a:prstGeom prst="triangle">
              <a:avLst>
                <a:gd name="adj" fmla="val 45917"/>
              </a:avLst>
            </a:prstGeom>
          </p:spPr>
          <p:style>
            <a:lnRef idx="1">
              <a:schemeClr val="accent1"/>
            </a:lnRef>
            <a:fillRef idx="2">
              <a:schemeClr val="accent1"/>
            </a:fillRef>
            <a:effectRef idx="1">
              <a:schemeClr val="accent1"/>
            </a:effectRef>
            <a:fontRef idx="minor">
              <a:schemeClr val="dk1"/>
            </a:fontRef>
          </p:style>
          <p:txBody>
            <a:bodyPr rtlCol="0" anchor="b"/>
            <a:lstStyle/>
            <a:p>
              <a:pPr algn="ctr"/>
              <a:r>
                <a:rPr lang="en-US" sz="1400" dirty="0" smtClean="0"/>
                <a:t>Source</a:t>
              </a:r>
              <a:endParaRPr lang="en-US" sz="1400" dirty="0"/>
            </a:p>
          </p:txBody>
        </p:sp>
        <p:sp>
          <p:nvSpPr>
            <p:cNvPr id="83" name="Isosceles Triangle 82"/>
            <p:cNvSpPr/>
            <p:nvPr/>
          </p:nvSpPr>
          <p:spPr>
            <a:xfrm>
              <a:off x="833542" y="4114800"/>
              <a:ext cx="1422075" cy="381000"/>
            </a:xfrm>
            <a:prstGeom prst="triangle">
              <a:avLst>
                <a:gd name="adj" fmla="val 45917"/>
              </a:avLst>
            </a:prstGeom>
          </p:spPr>
          <p:style>
            <a:lnRef idx="1">
              <a:schemeClr val="accent1"/>
            </a:lnRef>
            <a:fillRef idx="2">
              <a:schemeClr val="accent1"/>
            </a:fillRef>
            <a:effectRef idx="1">
              <a:schemeClr val="accent1"/>
            </a:effectRef>
            <a:fontRef idx="minor">
              <a:schemeClr val="dk1"/>
            </a:fontRef>
          </p:style>
          <p:txBody>
            <a:bodyPr rtlCol="0" anchor="b"/>
            <a:lstStyle/>
            <a:p>
              <a:pPr algn="ctr"/>
              <a:r>
                <a:rPr lang="en-US" sz="1400" dirty="0" smtClean="0"/>
                <a:t>Source</a:t>
              </a:r>
              <a:endParaRPr lang="en-US" sz="1400" dirty="0"/>
            </a:p>
          </p:txBody>
        </p:sp>
      </p:grpSp>
      <p:cxnSp>
        <p:nvCxnSpPr>
          <p:cNvPr id="84" name="Straight Arrow Connector 83"/>
          <p:cNvCxnSpPr>
            <a:stCxn id="51" idx="3"/>
            <a:endCxn id="6" idx="1"/>
          </p:cNvCxnSpPr>
          <p:nvPr/>
        </p:nvCxnSpPr>
        <p:spPr>
          <a:xfrm flipV="1">
            <a:off x="6103547" y="1968192"/>
            <a:ext cx="1020691" cy="285750"/>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48" idx="3"/>
            <a:endCxn id="7" idx="1"/>
          </p:cNvCxnSpPr>
          <p:nvPr/>
        </p:nvCxnSpPr>
        <p:spPr>
          <a:xfrm flipV="1">
            <a:off x="6103547" y="2120592"/>
            <a:ext cx="954781" cy="323850"/>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45" idx="3"/>
            <a:endCxn id="8" idx="1"/>
          </p:cNvCxnSpPr>
          <p:nvPr/>
        </p:nvCxnSpPr>
        <p:spPr>
          <a:xfrm flipV="1">
            <a:off x="6103547" y="2272992"/>
            <a:ext cx="888871" cy="361950"/>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42" idx="3"/>
            <a:endCxn id="81" idx="1"/>
          </p:cNvCxnSpPr>
          <p:nvPr/>
        </p:nvCxnSpPr>
        <p:spPr>
          <a:xfrm flipV="1">
            <a:off x="6103547" y="2752103"/>
            <a:ext cx="853082" cy="73339"/>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39" idx="3"/>
            <a:endCxn id="82" idx="1"/>
          </p:cNvCxnSpPr>
          <p:nvPr/>
        </p:nvCxnSpPr>
        <p:spPr>
          <a:xfrm flipV="1">
            <a:off x="6103547" y="2901958"/>
            <a:ext cx="1002937" cy="113984"/>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36" idx="3"/>
            <a:endCxn id="83" idx="1"/>
          </p:cNvCxnSpPr>
          <p:nvPr/>
        </p:nvCxnSpPr>
        <p:spPr>
          <a:xfrm flipV="1">
            <a:off x="6103547" y="3051812"/>
            <a:ext cx="1152791" cy="154630"/>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33" idx="3"/>
            <a:endCxn id="77" idx="2"/>
          </p:cNvCxnSpPr>
          <p:nvPr/>
        </p:nvCxnSpPr>
        <p:spPr>
          <a:xfrm>
            <a:off x="6103547" y="3396942"/>
            <a:ext cx="450587" cy="88987"/>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30" idx="3"/>
            <a:endCxn id="78" idx="2"/>
          </p:cNvCxnSpPr>
          <p:nvPr/>
        </p:nvCxnSpPr>
        <p:spPr>
          <a:xfrm>
            <a:off x="6103547" y="3587442"/>
            <a:ext cx="582093" cy="29994"/>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27" idx="3"/>
            <a:endCxn id="79" idx="2"/>
          </p:cNvCxnSpPr>
          <p:nvPr/>
        </p:nvCxnSpPr>
        <p:spPr>
          <a:xfrm flipV="1">
            <a:off x="6103547" y="3748942"/>
            <a:ext cx="713600" cy="29000"/>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3" name="TextBox 182"/>
          <p:cNvSpPr txBox="1"/>
          <p:nvPr/>
        </p:nvSpPr>
        <p:spPr>
          <a:xfrm>
            <a:off x="199896" y="4836695"/>
            <a:ext cx="8486904" cy="1323439"/>
          </a:xfrm>
          <a:prstGeom prst="rect">
            <a:avLst/>
          </a:prstGeom>
          <a:noFill/>
        </p:spPr>
        <p:txBody>
          <a:bodyPr wrap="square" rtlCol="0">
            <a:spAutoFit/>
          </a:bodyPr>
          <a:lstStyle/>
          <a:p>
            <a:pPr marL="285750" indent="-285750">
              <a:buFont typeface="Arial" pitchFamily="34" charset="0"/>
              <a:buChar char="•"/>
            </a:pPr>
            <a:r>
              <a:rPr lang="en-US" sz="2000" dirty="0" smtClean="0"/>
              <a:t>GPS – Have been carrying a GPS data logger for 5 months</a:t>
            </a:r>
          </a:p>
          <a:p>
            <a:pPr marL="285750" indent="-285750">
              <a:buFont typeface="Arial" pitchFamily="34" charset="0"/>
              <a:buChar char="•"/>
            </a:pPr>
            <a:r>
              <a:rPr lang="en-US" sz="2000" dirty="0" smtClean="0"/>
              <a:t>HA – Log file from home automation system</a:t>
            </a:r>
          </a:p>
          <a:p>
            <a:pPr marL="285750" indent="-285750">
              <a:buFont typeface="Arial" pitchFamily="34" charset="0"/>
              <a:buChar char="•"/>
            </a:pPr>
            <a:r>
              <a:rPr lang="en-US" sz="2000" dirty="0" smtClean="0"/>
              <a:t>Outlook – Have script that produces when I send mail, to whom, and, if a reply, </a:t>
            </a:r>
            <a:r>
              <a:rPr lang="en-US" sz="2000" dirty="0" smtClean="0"/>
              <a:t>my response </a:t>
            </a:r>
            <a:r>
              <a:rPr lang="en-US" sz="2000" dirty="0" smtClean="0"/>
              <a:t>latency</a:t>
            </a:r>
          </a:p>
        </p:txBody>
      </p:sp>
      <p:sp>
        <p:nvSpPr>
          <p:cNvPr id="93" name="Slide Number Placeholder 92"/>
          <p:cNvSpPr>
            <a:spLocks noGrp="1"/>
          </p:cNvSpPr>
          <p:nvPr>
            <p:ph type="sldNum" sz="quarter" idx="12"/>
          </p:nvPr>
        </p:nvSpPr>
        <p:spPr/>
        <p:txBody>
          <a:bodyPr/>
          <a:lstStyle/>
          <a:p>
            <a:fld id="{D3A8D8F9-5373-4FB4-A8C6-FA962800DFAC}" type="slidenum">
              <a:rPr lang="en-US" smtClean="0"/>
              <a:t>21</a:t>
            </a:fld>
            <a:endParaRPr lang="en-US"/>
          </a:p>
        </p:txBody>
      </p:sp>
      <p:sp>
        <p:nvSpPr>
          <p:cNvPr id="94" name="Date Placeholder 93"/>
          <p:cNvSpPr>
            <a:spLocks noGrp="1"/>
          </p:cNvSpPr>
          <p:nvPr>
            <p:ph type="dt" sz="half" idx="10"/>
          </p:nvPr>
        </p:nvSpPr>
        <p:spPr/>
        <p:txBody>
          <a:bodyPr/>
          <a:lstStyle/>
          <a:p>
            <a:r>
              <a:rPr lang="en-US" smtClean="0"/>
              <a:t>8/31/2011</a:t>
            </a:r>
            <a:endParaRPr lang="en-US"/>
          </a:p>
        </p:txBody>
      </p:sp>
      <p:sp>
        <p:nvSpPr>
          <p:cNvPr id="95" name="Footer Placeholder 94"/>
          <p:cNvSpPr>
            <a:spLocks noGrp="1"/>
          </p:cNvSpPr>
          <p:nvPr>
            <p:ph type="ftr" sz="quarter" idx="11"/>
          </p:nvPr>
        </p:nvSpPr>
        <p:spPr/>
        <p:txBody>
          <a:bodyPr/>
          <a:lstStyle/>
          <a:p>
            <a:r>
              <a:rPr lang="en-US" smtClean="0"/>
              <a:t>VLDB 2011</a:t>
            </a:r>
            <a:endParaRPr lang="en-US"/>
          </a:p>
        </p:txBody>
      </p:sp>
    </p:spTree>
    <p:extLst>
      <p:ext uri="{BB962C8B-B14F-4D97-AF65-F5344CB8AC3E}">
        <p14:creationId xmlns:p14="http://schemas.microsoft.com/office/powerpoint/2010/main" val="18631888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a:solidFill>
            <a:schemeClr val="bg2">
              <a:lumMod val="90000"/>
            </a:schemeClr>
          </a:solidFill>
          <a:ln>
            <a:solidFill>
              <a:schemeClr val="bg2">
                <a:lumMod val="10000"/>
              </a:schemeClr>
            </a:solidFill>
          </a:ln>
          <a:effectLst>
            <a:outerShdw blurRad="50800" dist="38100" dir="2700000" algn="tl" rotWithShape="0">
              <a:prstClr val="black">
                <a:alpha val="40000"/>
              </a:prstClr>
            </a:outerShdw>
          </a:effectLst>
        </p:spPr>
        <p:txBody>
          <a:bodyPr>
            <a:normAutofit fontScale="92500" lnSpcReduction="20000"/>
          </a:bodyPr>
          <a:lstStyle/>
          <a:p>
            <a:pPr marL="0" indent="0">
              <a:buNone/>
            </a:pPr>
            <a:r>
              <a:rPr lang="en-US" b="1" dirty="0"/>
              <a:t>Pattern: Information </a:t>
            </a:r>
            <a:r>
              <a:rPr lang="en-US" b="1" dirty="0" smtClean="0"/>
              <a:t>Production</a:t>
            </a:r>
          </a:p>
          <a:p>
            <a:r>
              <a:rPr lang="en-US" i="1" u="sng" dirty="0" smtClean="0"/>
              <a:t>Intent</a:t>
            </a:r>
            <a:r>
              <a:rPr lang="en-US" dirty="0" smtClean="0"/>
              <a:t>: Turn </a:t>
            </a:r>
            <a:r>
              <a:rPr lang="en-US" dirty="0" smtClean="0"/>
              <a:t>acquired data from digital shoebox into other events and states</a:t>
            </a:r>
          </a:p>
          <a:p>
            <a:r>
              <a:rPr lang="en-US" i="1" u="sng" dirty="0" smtClean="0"/>
              <a:t>Applicability</a:t>
            </a:r>
            <a:r>
              <a:rPr lang="en-US" dirty="0" smtClean="0"/>
              <a:t>: Used to transform raw data into information for subsequent processing</a:t>
            </a:r>
          </a:p>
          <a:p>
            <a:r>
              <a:rPr lang="en-US" i="1" u="sng" dirty="0" smtClean="0"/>
              <a:t>Description</a:t>
            </a:r>
            <a:r>
              <a:rPr lang="en-US" dirty="0" smtClean="0"/>
              <a:t>:</a:t>
            </a:r>
          </a:p>
          <a:p>
            <a:pPr lvl="1"/>
            <a:r>
              <a:rPr lang="en-US" dirty="0" smtClean="0"/>
              <a:t>Often </a:t>
            </a:r>
            <a:r>
              <a:rPr lang="en-US" dirty="0" smtClean="0"/>
              <a:t>requires temporal processing &amp; correlation of acquired </a:t>
            </a:r>
            <a:r>
              <a:rPr lang="en-US" dirty="0" smtClean="0"/>
              <a:t>data</a:t>
            </a:r>
          </a:p>
          <a:p>
            <a:pPr lvl="1"/>
            <a:r>
              <a:rPr lang="en-US" dirty="0" smtClean="0"/>
              <a:t>Key </a:t>
            </a:r>
            <a:r>
              <a:rPr lang="en-US" dirty="0" smtClean="0"/>
              <a:t>point: Cleansing often much easier in </a:t>
            </a:r>
            <a:r>
              <a:rPr lang="en-US" dirty="0" smtClean="0"/>
              <a:t>transformed domain</a:t>
            </a:r>
          </a:p>
          <a:p>
            <a:r>
              <a:rPr lang="en-US" i="1" u="sng" dirty="0" smtClean="0"/>
              <a:t>Implementation</a:t>
            </a:r>
            <a:r>
              <a:rPr lang="en-US" dirty="0" smtClean="0"/>
              <a:t>: </a:t>
            </a:r>
            <a:endParaRPr lang="en-US" i="1" u="sng" dirty="0" smtClean="0"/>
          </a:p>
          <a:p>
            <a:pPr lvl="1"/>
            <a:r>
              <a:rPr lang="en-US" dirty="0" smtClean="0"/>
              <a:t>Requires environment for parsing, grouping, aggregation, and often joining of acquired data</a:t>
            </a:r>
            <a:endParaRPr lang="en-US" dirty="0" smtClean="0"/>
          </a:p>
          <a:p>
            <a:endParaRPr lang="en-US" dirty="0"/>
          </a:p>
        </p:txBody>
      </p:sp>
      <p:sp>
        <p:nvSpPr>
          <p:cNvPr id="5" name="Slide Number Placeholder 4"/>
          <p:cNvSpPr>
            <a:spLocks noGrp="1"/>
          </p:cNvSpPr>
          <p:nvPr>
            <p:ph type="sldNum" sz="quarter" idx="12"/>
          </p:nvPr>
        </p:nvSpPr>
        <p:spPr/>
        <p:txBody>
          <a:bodyPr/>
          <a:lstStyle/>
          <a:p>
            <a:fld id="{D3A8D8F9-5373-4FB4-A8C6-FA962800DFAC}" type="slidenum">
              <a:rPr lang="en-US" smtClean="0"/>
              <a:t>22</a:t>
            </a:fld>
            <a:endParaRPr lang="en-US"/>
          </a:p>
        </p:txBody>
      </p:sp>
      <p:sp>
        <p:nvSpPr>
          <p:cNvPr id="6" name="Date Placeholder 5"/>
          <p:cNvSpPr>
            <a:spLocks noGrp="1"/>
          </p:cNvSpPr>
          <p:nvPr>
            <p:ph type="dt" sz="half" idx="10"/>
          </p:nvPr>
        </p:nvSpPr>
        <p:spPr/>
        <p:txBody>
          <a:bodyPr/>
          <a:lstStyle/>
          <a:p>
            <a:r>
              <a:rPr lang="en-US" smtClean="0"/>
              <a:t>8/31/2011</a:t>
            </a:r>
            <a:endParaRPr lang="en-US"/>
          </a:p>
        </p:txBody>
      </p:sp>
      <p:sp>
        <p:nvSpPr>
          <p:cNvPr id="7" name="Footer Placeholder 6"/>
          <p:cNvSpPr>
            <a:spLocks noGrp="1"/>
          </p:cNvSpPr>
          <p:nvPr>
            <p:ph type="ftr" sz="quarter" idx="11"/>
          </p:nvPr>
        </p:nvSpPr>
        <p:spPr/>
        <p:txBody>
          <a:bodyPr/>
          <a:lstStyle/>
          <a:p>
            <a:r>
              <a:rPr lang="en-US" smtClean="0"/>
              <a:t>VLDB 2011</a:t>
            </a:r>
            <a:endParaRPr lang="en-US"/>
          </a:p>
        </p:txBody>
      </p:sp>
    </p:spTree>
    <p:extLst>
      <p:ext uri="{BB962C8B-B14F-4D97-AF65-F5344CB8AC3E}">
        <p14:creationId xmlns:p14="http://schemas.microsoft.com/office/powerpoint/2010/main" val="357217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Production</a:t>
            </a:r>
            <a:endParaRPr lang="en-US" dirty="0"/>
          </a:p>
        </p:txBody>
      </p:sp>
      <p:sp>
        <p:nvSpPr>
          <p:cNvPr id="11" name="Content Placeholder 10"/>
          <p:cNvSpPr>
            <a:spLocks noGrp="1"/>
          </p:cNvSpPr>
          <p:nvPr>
            <p:ph sz="half" idx="2"/>
          </p:nvPr>
        </p:nvSpPr>
        <p:spPr>
          <a:xfrm>
            <a:off x="3962400" y="1371600"/>
            <a:ext cx="4724400" cy="4754563"/>
          </a:xfrm>
        </p:spPr>
        <p:txBody>
          <a:bodyPr>
            <a:normAutofit/>
          </a:bodyPr>
          <a:lstStyle/>
          <a:p>
            <a:r>
              <a:rPr lang="en-US" sz="2400" dirty="0" smtClean="0"/>
              <a:t>Transforms source data into events &amp; states</a:t>
            </a:r>
          </a:p>
          <a:p>
            <a:r>
              <a:rPr lang="en-US" sz="2400" dirty="0" smtClean="0"/>
              <a:t>Data cleanup, cleansing &amp; imputation</a:t>
            </a:r>
          </a:p>
          <a:p>
            <a:r>
              <a:rPr lang="en-US" sz="2400" dirty="0" smtClean="0"/>
              <a:t>Quite often cleansing happens in transformed domain</a:t>
            </a:r>
          </a:p>
          <a:p>
            <a:pPr lvl="1"/>
            <a:r>
              <a:rPr lang="en-US" sz="1800" dirty="0" smtClean="0"/>
              <a:t>E.g. Nights on the road vs. @ Home</a:t>
            </a:r>
          </a:p>
          <a:p>
            <a:r>
              <a:rPr lang="en-US" sz="2400" dirty="0" smtClean="0"/>
              <a:t>Wind up with a set of </a:t>
            </a:r>
            <a:r>
              <a:rPr lang="en-US" sz="2400" dirty="0" err="1" smtClean="0"/>
              <a:t>composable</a:t>
            </a:r>
            <a:r>
              <a:rPr lang="en-US" sz="2400" dirty="0" smtClean="0"/>
              <a:t> </a:t>
            </a:r>
            <a:r>
              <a:rPr lang="en-US" sz="2400" dirty="0" smtClean="0"/>
              <a:t>transforms</a:t>
            </a:r>
          </a:p>
          <a:p>
            <a:r>
              <a:rPr lang="en-US" sz="2400" dirty="0" smtClean="0"/>
              <a:t>Produced information stored in Digital Shoebox or downstream system</a:t>
            </a:r>
            <a:endParaRPr lang="en-US" sz="2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743200"/>
            <a:ext cx="2514600" cy="208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ircular Arrow 3"/>
          <p:cNvSpPr/>
          <p:nvPr/>
        </p:nvSpPr>
        <p:spPr>
          <a:xfrm rot="2032658">
            <a:off x="591889" y="2008419"/>
            <a:ext cx="1371600" cy="1447800"/>
          </a:xfrm>
          <a:prstGeom prst="circularArrow">
            <a:avLst>
              <a:gd name="adj1" fmla="val 12500"/>
              <a:gd name="adj2" fmla="val 909935"/>
              <a:gd name="adj3" fmla="val 20457681"/>
              <a:gd name="adj4" fmla="val 18411806"/>
              <a:gd name="adj5" fmla="val 1216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5" name="Rectangle 4"/>
          <p:cNvSpPr/>
          <p:nvPr/>
        </p:nvSpPr>
        <p:spPr>
          <a:xfrm>
            <a:off x="845080" y="2175819"/>
            <a:ext cx="1215760" cy="304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Transform</a:t>
            </a:r>
            <a:endParaRPr lang="en-US" dirty="0"/>
          </a:p>
        </p:txBody>
      </p:sp>
      <p:sp>
        <p:nvSpPr>
          <p:cNvPr id="7" name="Circular Arrow 6"/>
          <p:cNvSpPr/>
          <p:nvPr/>
        </p:nvSpPr>
        <p:spPr>
          <a:xfrm rot="13460207">
            <a:off x="878695" y="2178153"/>
            <a:ext cx="1371600" cy="1447800"/>
          </a:xfrm>
          <a:prstGeom prst="circularArrow">
            <a:avLst>
              <a:gd name="adj1" fmla="val 12500"/>
              <a:gd name="adj2" fmla="val 909935"/>
              <a:gd name="adj3" fmla="val 20457681"/>
              <a:gd name="adj4" fmla="val 18338857"/>
              <a:gd name="adj5" fmla="val 1216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8" name="Rectangle 7"/>
          <p:cNvSpPr/>
          <p:nvPr/>
        </p:nvSpPr>
        <p:spPr>
          <a:xfrm>
            <a:off x="2337855" y="2175821"/>
            <a:ext cx="1215760" cy="304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Transform</a:t>
            </a:r>
            <a:endParaRPr lang="en-US" dirty="0"/>
          </a:p>
        </p:txBody>
      </p:sp>
      <p:sp>
        <p:nvSpPr>
          <p:cNvPr id="9" name="Circular Arrow 8"/>
          <p:cNvSpPr/>
          <p:nvPr/>
        </p:nvSpPr>
        <p:spPr>
          <a:xfrm rot="13460207">
            <a:off x="2371470" y="2178155"/>
            <a:ext cx="1371600" cy="1447800"/>
          </a:xfrm>
          <a:prstGeom prst="circularArrow">
            <a:avLst>
              <a:gd name="adj1" fmla="val 12500"/>
              <a:gd name="adj2" fmla="val 909935"/>
              <a:gd name="adj3" fmla="val 20457681"/>
              <a:gd name="adj4" fmla="val 18338857"/>
              <a:gd name="adj5" fmla="val 1216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10" name="Circular Arrow 9"/>
          <p:cNvSpPr/>
          <p:nvPr/>
        </p:nvSpPr>
        <p:spPr>
          <a:xfrm rot="14422197">
            <a:off x="2797098" y="1373117"/>
            <a:ext cx="1371600" cy="1447800"/>
          </a:xfrm>
          <a:prstGeom prst="circularArrow">
            <a:avLst>
              <a:gd name="adj1" fmla="val 12500"/>
              <a:gd name="adj2" fmla="val 909935"/>
              <a:gd name="adj3" fmla="val 20457681"/>
              <a:gd name="adj4" fmla="val 18018759"/>
              <a:gd name="adj5" fmla="val 1216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3" name="Slide Number Placeholder 2"/>
          <p:cNvSpPr>
            <a:spLocks noGrp="1"/>
          </p:cNvSpPr>
          <p:nvPr>
            <p:ph type="sldNum" sz="quarter" idx="12"/>
          </p:nvPr>
        </p:nvSpPr>
        <p:spPr/>
        <p:txBody>
          <a:bodyPr/>
          <a:lstStyle/>
          <a:p>
            <a:fld id="{D3A8D8F9-5373-4FB4-A8C6-FA962800DFAC}" type="slidenum">
              <a:rPr lang="en-US" smtClean="0"/>
              <a:t>23</a:t>
            </a:fld>
            <a:endParaRPr lang="en-US"/>
          </a:p>
        </p:txBody>
      </p:sp>
      <p:sp>
        <p:nvSpPr>
          <p:cNvPr id="6" name="Date Placeholder 5"/>
          <p:cNvSpPr>
            <a:spLocks noGrp="1"/>
          </p:cNvSpPr>
          <p:nvPr>
            <p:ph type="dt" sz="half" idx="10"/>
          </p:nvPr>
        </p:nvSpPr>
        <p:spPr/>
        <p:txBody>
          <a:bodyPr/>
          <a:lstStyle/>
          <a:p>
            <a:r>
              <a:rPr lang="en-US" smtClean="0"/>
              <a:t>8/31/2011</a:t>
            </a:r>
            <a:endParaRPr lang="en-US"/>
          </a:p>
        </p:txBody>
      </p:sp>
      <p:sp>
        <p:nvSpPr>
          <p:cNvPr id="12" name="Footer Placeholder 11"/>
          <p:cNvSpPr>
            <a:spLocks noGrp="1"/>
          </p:cNvSpPr>
          <p:nvPr>
            <p:ph type="ftr" sz="quarter" idx="11"/>
          </p:nvPr>
        </p:nvSpPr>
        <p:spPr/>
        <p:txBody>
          <a:bodyPr/>
          <a:lstStyle/>
          <a:p>
            <a:r>
              <a:rPr lang="en-US" smtClean="0"/>
              <a:t>VLDB 2011</a:t>
            </a:r>
            <a:endParaRPr lang="en-US"/>
          </a:p>
        </p:txBody>
      </p:sp>
    </p:spTree>
    <p:extLst>
      <p:ext uri="{BB962C8B-B14F-4D97-AF65-F5344CB8AC3E}">
        <p14:creationId xmlns:p14="http://schemas.microsoft.com/office/powerpoint/2010/main" val="4313766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Personal Example - GPS</a:t>
            </a:r>
            <a:endParaRPr lang="en-US" dirty="0"/>
          </a:p>
        </p:txBody>
      </p:sp>
      <p:sp>
        <p:nvSpPr>
          <p:cNvPr id="5" name="TextBox 4"/>
          <p:cNvSpPr txBox="1"/>
          <p:nvPr/>
        </p:nvSpPr>
        <p:spPr>
          <a:xfrm>
            <a:off x="367763" y="1888050"/>
            <a:ext cx="929870" cy="369332"/>
          </a:xfrm>
          <a:prstGeom prst="rect">
            <a:avLst/>
          </a:prstGeom>
          <a:noFill/>
        </p:spPr>
        <p:txBody>
          <a:bodyPr wrap="none" rtlCol="0">
            <a:spAutoFit/>
          </a:bodyPr>
          <a:lstStyle/>
          <a:p>
            <a:r>
              <a:rPr lang="en-US" dirty="0" smtClean="0"/>
              <a:t>Source </a:t>
            </a:r>
            <a:r>
              <a:rPr lang="en-US" dirty="0" smtClean="0">
                <a:sym typeface="Wingdings" pitchFamily="2" charset="2"/>
              </a:rPr>
              <a:t> </a:t>
            </a:r>
            <a:endParaRPr lang="en-US" dirty="0"/>
          </a:p>
        </p:txBody>
      </p:sp>
      <p:sp>
        <p:nvSpPr>
          <p:cNvPr id="6" name="Rectangle 5"/>
          <p:cNvSpPr/>
          <p:nvPr/>
        </p:nvSpPr>
        <p:spPr>
          <a:xfrm>
            <a:off x="1686418" y="1895576"/>
            <a:ext cx="410690" cy="369332"/>
          </a:xfrm>
          <a:prstGeom prst="rect">
            <a:avLst/>
          </a:prstGeom>
        </p:spPr>
        <p:txBody>
          <a:bodyPr wrap="none">
            <a:spAutoFit/>
          </a:bodyPr>
          <a:lstStyle/>
          <a:p>
            <a:r>
              <a:rPr lang="en-US" dirty="0"/>
              <a:t>T</a:t>
            </a:r>
            <a:r>
              <a:rPr lang="en-US" baseline="-25000" dirty="0"/>
              <a:t>1 </a:t>
            </a:r>
            <a:endParaRPr lang="en-US" dirty="0"/>
          </a:p>
        </p:txBody>
      </p:sp>
      <p:cxnSp>
        <p:nvCxnSpPr>
          <p:cNvPr id="8" name="Straight Arrow Connector 7"/>
          <p:cNvCxnSpPr/>
          <p:nvPr/>
        </p:nvCxnSpPr>
        <p:spPr>
          <a:xfrm>
            <a:off x="1129763" y="2080242"/>
            <a:ext cx="556655"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9" name="Rectangle 8"/>
          <p:cNvSpPr/>
          <p:nvPr/>
        </p:nvSpPr>
        <p:spPr>
          <a:xfrm>
            <a:off x="2507798" y="1500514"/>
            <a:ext cx="410690" cy="369332"/>
          </a:xfrm>
          <a:prstGeom prst="rect">
            <a:avLst/>
          </a:prstGeom>
        </p:spPr>
        <p:txBody>
          <a:bodyPr wrap="none">
            <a:spAutoFit/>
          </a:bodyPr>
          <a:lstStyle/>
          <a:p>
            <a:r>
              <a:rPr lang="en-US" dirty="0" smtClean="0"/>
              <a:t>T</a:t>
            </a:r>
            <a:r>
              <a:rPr lang="en-US" baseline="-25000" dirty="0" smtClean="0"/>
              <a:t>2 </a:t>
            </a:r>
            <a:endParaRPr lang="en-US" dirty="0"/>
          </a:p>
        </p:txBody>
      </p:sp>
      <p:cxnSp>
        <p:nvCxnSpPr>
          <p:cNvPr id="10" name="Straight Arrow Connector 9"/>
          <p:cNvCxnSpPr/>
          <p:nvPr/>
        </p:nvCxnSpPr>
        <p:spPr>
          <a:xfrm flipV="1">
            <a:off x="2024125" y="1659450"/>
            <a:ext cx="483673" cy="42079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2" name="Straight Arrow Connector 11"/>
          <p:cNvCxnSpPr/>
          <p:nvPr/>
        </p:nvCxnSpPr>
        <p:spPr>
          <a:xfrm flipV="1">
            <a:off x="2885341" y="1238658"/>
            <a:ext cx="483673" cy="42079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3" name="Straight Arrow Connector 12"/>
          <p:cNvCxnSpPr/>
          <p:nvPr/>
        </p:nvCxnSpPr>
        <p:spPr>
          <a:xfrm>
            <a:off x="2885341" y="1783359"/>
            <a:ext cx="364786" cy="46532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5" name="Rectangle 14"/>
          <p:cNvSpPr/>
          <p:nvPr/>
        </p:nvSpPr>
        <p:spPr>
          <a:xfrm>
            <a:off x="3358627" y="1089929"/>
            <a:ext cx="410690" cy="369332"/>
          </a:xfrm>
          <a:prstGeom prst="rect">
            <a:avLst/>
          </a:prstGeom>
        </p:spPr>
        <p:txBody>
          <a:bodyPr wrap="none">
            <a:spAutoFit/>
          </a:bodyPr>
          <a:lstStyle/>
          <a:p>
            <a:r>
              <a:rPr lang="en-US" dirty="0" smtClean="0"/>
              <a:t>T</a:t>
            </a:r>
            <a:r>
              <a:rPr lang="en-US" baseline="-25000" dirty="0"/>
              <a:t>3</a:t>
            </a:r>
            <a:r>
              <a:rPr lang="en-US" baseline="-25000" dirty="0" smtClean="0"/>
              <a:t> </a:t>
            </a:r>
            <a:endParaRPr lang="en-US" dirty="0"/>
          </a:p>
        </p:txBody>
      </p:sp>
      <p:sp>
        <p:nvSpPr>
          <p:cNvPr id="16" name="Rectangle 15"/>
          <p:cNvSpPr/>
          <p:nvPr/>
        </p:nvSpPr>
        <p:spPr>
          <a:xfrm>
            <a:off x="3369014" y="2032660"/>
            <a:ext cx="410690" cy="369332"/>
          </a:xfrm>
          <a:prstGeom prst="rect">
            <a:avLst/>
          </a:prstGeom>
        </p:spPr>
        <p:txBody>
          <a:bodyPr wrap="none">
            <a:spAutoFit/>
          </a:bodyPr>
          <a:lstStyle/>
          <a:p>
            <a:r>
              <a:rPr lang="en-US" dirty="0" smtClean="0"/>
              <a:t>T</a:t>
            </a:r>
            <a:r>
              <a:rPr lang="en-US" baseline="-25000" dirty="0" smtClean="0"/>
              <a:t>4 </a:t>
            </a:r>
            <a:endParaRPr lang="en-US" dirty="0"/>
          </a:p>
        </p:txBody>
      </p:sp>
      <p:cxnSp>
        <p:nvCxnSpPr>
          <p:cNvPr id="17" name="Straight Arrow Connector 16"/>
          <p:cNvCxnSpPr/>
          <p:nvPr/>
        </p:nvCxnSpPr>
        <p:spPr>
          <a:xfrm>
            <a:off x="2024125" y="2217326"/>
            <a:ext cx="483673" cy="43272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21" name="Rectangle 20"/>
          <p:cNvSpPr/>
          <p:nvPr/>
        </p:nvSpPr>
        <p:spPr>
          <a:xfrm>
            <a:off x="2454853" y="2429103"/>
            <a:ext cx="410690" cy="369332"/>
          </a:xfrm>
          <a:prstGeom prst="rect">
            <a:avLst/>
          </a:prstGeom>
        </p:spPr>
        <p:txBody>
          <a:bodyPr wrap="none">
            <a:spAutoFit/>
          </a:bodyPr>
          <a:lstStyle/>
          <a:p>
            <a:r>
              <a:rPr lang="en-US" dirty="0" smtClean="0"/>
              <a:t>T</a:t>
            </a:r>
            <a:r>
              <a:rPr lang="en-US" baseline="-25000" dirty="0"/>
              <a:t>5</a:t>
            </a:r>
            <a:r>
              <a:rPr lang="en-US" baseline="-25000" dirty="0" smtClean="0"/>
              <a:t> </a:t>
            </a:r>
            <a:endParaRPr lang="en-US" dirty="0"/>
          </a:p>
        </p:txBody>
      </p:sp>
      <p:sp>
        <p:nvSpPr>
          <p:cNvPr id="22" name="TextBox 21"/>
          <p:cNvSpPr txBox="1"/>
          <p:nvPr/>
        </p:nvSpPr>
        <p:spPr>
          <a:xfrm>
            <a:off x="4541075" y="1223515"/>
            <a:ext cx="4391202" cy="2585323"/>
          </a:xfrm>
          <a:prstGeom prst="rect">
            <a:avLst/>
          </a:prstGeom>
          <a:noFill/>
        </p:spPr>
        <p:txBody>
          <a:bodyPr wrap="none" rtlCol="0">
            <a:spAutoFit/>
          </a:bodyPr>
          <a:lstStyle/>
          <a:p>
            <a:pPr marL="285750" indent="-285750">
              <a:buFont typeface="Arial" pitchFamily="34" charset="0"/>
              <a:buChar char="•"/>
            </a:pPr>
            <a:r>
              <a:rPr lang="en-US" dirty="0" smtClean="0"/>
              <a:t>Tree of transforms and filters</a:t>
            </a:r>
          </a:p>
          <a:p>
            <a:pPr marL="285750" indent="-285750">
              <a:buFont typeface="Arial" pitchFamily="34" charset="0"/>
              <a:buChar char="•"/>
            </a:pPr>
            <a:r>
              <a:rPr lang="en-US" dirty="0" smtClean="0"/>
              <a:t>Cleansing often happens in transformed</a:t>
            </a:r>
            <a:br>
              <a:rPr lang="en-US" dirty="0" smtClean="0"/>
            </a:br>
            <a:r>
              <a:rPr lang="en-US" dirty="0" smtClean="0"/>
              <a:t>domain</a:t>
            </a:r>
          </a:p>
          <a:p>
            <a:pPr marL="742950" lvl="1" indent="-285750">
              <a:buFont typeface="Arial" pitchFamily="34" charset="0"/>
              <a:buChar char="•"/>
            </a:pPr>
            <a:r>
              <a:rPr lang="en-US" dirty="0" smtClean="0"/>
              <a:t>E.g. Where I slept each night…</a:t>
            </a:r>
          </a:p>
          <a:p>
            <a:pPr marL="285750" indent="-285750">
              <a:buFont typeface="Arial" pitchFamily="34" charset="0"/>
              <a:buChar char="•"/>
            </a:pPr>
            <a:r>
              <a:rPr lang="en-US" dirty="0" smtClean="0"/>
              <a:t>Can produce higher level information</a:t>
            </a:r>
          </a:p>
          <a:p>
            <a:pPr marL="742950" lvl="1" indent="-285750">
              <a:buFont typeface="Arial" pitchFamily="34" charset="0"/>
              <a:buChar char="•"/>
            </a:pPr>
            <a:r>
              <a:rPr lang="en-US" i="1" dirty="0" smtClean="0"/>
              <a:t>[</a:t>
            </a:r>
            <a:r>
              <a:rPr lang="en-US" i="1" dirty="0" err="1" smtClean="0"/>
              <a:t>DwellAtHome</a:t>
            </a:r>
            <a:r>
              <a:rPr lang="en-US" i="1" dirty="0" smtClean="0"/>
              <a:t>],[</a:t>
            </a:r>
            <a:r>
              <a:rPr lang="en-US" i="1" dirty="0" err="1" smtClean="0"/>
              <a:t>RouteToWork</a:t>
            </a:r>
            <a:r>
              <a:rPr lang="en-US" i="1" dirty="0" smtClean="0"/>
              <a:t>],</a:t>
            </a:r>
            <a:br>
              <a:rPr lang="en-US" i="1" dirty="0" smtClean="0"/>
            </a:br>
            <a:r>
              <a:rPr lang="en-US" i="1" dirty="0" smtClean="0"/>
              <a:t>[</a:t>
            </a:r>
            <a:r>
              <a:rPr lang="en-US" i="1" dirty="0" err="1" smtClean="0"/>
              <a:t>DwellAtWork</a:t>
            </a:r>
            <a:r>
              <a:rPr lang="en-US" i="1" dirty="0" smtClean="0"/>
              <a:t>] = ‘Commute to work’</a:t>
            </a:r>
          </a:p>
          <a:p>
            <a:pPr marL="285750" indent="-285750">
              <a:buFont typeface="Arial" pitchFamily="34" charset="0"/>
              <a:buChar char="•"/>
            </a:pPr>
            <a:r>
              <a:rPr lang="en-US" dirty="0" smtClean="0"/>
              <a:t>Using higher level information:</a:t>
            </a:r>
          </a:p>
          <a:p>
            <a:pPr marL="742950" lvl="1" indent="-285750">
              <a:buFont typeface="Arial" pitchFamily="34" charset="0"/>
              <a:buChar char="•"/>
            </a:pPr>
            <a:r>
              <a:rPr lang="en-US" dirty="0" smtClean="0"/>
              <a:t>Commute duration </a:t>
            </a:r>
            <a:r>
              <a:rPr lang="en-US" dirty="0" smtClean="0">
                <a:sym typeface="Wingdings" pitchFamily="2" charset="2"/>
              </a:rPr>
              <a:t> </a:t>
            </a:r>
            <a:r>
              <a:rPr lang="en-US" i="1" dirty="0" smtClean="0">
                <a:sym typeface="Wingdings" pitchFamily="2" charset="2"/>
              </a:rPr>
              <a:t>f(</a:t>
            </a:r>
            <a:r>
              <a:rPr lang="en-US" i="1" dirty="0" err="1" smtClean="0">
                <a:sym typeface="Wingdings" pitchFamily="2" charset="2"/>
              </a:rPr>
              <a:t>leavingTime</a:t>
            </a:r>
            <a:r>
              <a:rPr lang="en-US" i="1" dirty="0" smtClean="0">
                <a:sym typeface="Wingdings" pitchFamily="2" charset="2"/>
              </a:rPr>
              <a:t>)</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6139"/>
          <a:stretch/>
        </p:blipFill>
        <p:spPr bwMode="auto">
          <a:xfrm>
            <a:off x="8660" y="3124200"/>
            <a:ext cx="4514602" cy="15151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 name="Curved Connector 23"/>
          <p:cNvCxnSpPr>
            <a:stCxn id="2050" idx="0"/>
            <a:endCxn id="6" idx="2"/>
          </p:cNvCxnSpPr>
          <p:nvPr/>
        </p:nvCxnSpPr>
        <p:spPr>
          <a:xfrm rot="16200000" flipV="1">
            <a:off x="1649216" y="2507455"/>
            <a:ext cx="859292" cy="374198"/>
          </a:xfrm>
          <a:prstGeom prst="curvedConnector3">
            <a:avLst/>
          </a:prstGeom>
          <a:ln>
            <a:tailEnd type="arrow"/>
          </a:ln>
        </p:spPr>
        <p:style>
          <a:lnRef idx="3">
            <a:schemeClr val="accent2"/>
          </a:lnRef>
          <a:fillRef idx="0">
            <a:schemeClr val="accent2"/>
          </a:fillRef>
          <a:effectRef idx="2">
            <a:schemeClr val="accent2"/>
          </a:effectRef>
          <a:fontRef idx="minor">
            <a:schemeClr val="tx1"/>
          </a:fontRef>
        </p:style>
      </p:cxn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0997"/>
          <a:stretch/>
        </p:blipFill>
        <p:spPr bwMode="auto">
          <a:xfrm>
            <a:off x="1056215" y="4797631"/>
            <a:ext cx="8025184" cy="1447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0" name="Curved Connector 29"/>
          <p:cNvCxnSpPr>
            <a:stCxn id="2051" idx="0"/>
            <a:endCxn id="9" idx="2"/>
          </p:cNvCxnSpPr>
          <p:nvPr/>
        </p:nvCxnSpPr>
        <p:spPr>
          <a:xfrm rot="16200000" flipV="1">
            <a:off x="2427083" y="2155907"/>
            <a:ext cx="2927785" cy="2355664"/>
          </a:xfrm>
          <a:prstGeom prst="curvedConnector3">
            <a:avLst>
              <a:gd name="adj1" fmla="val 65413"/>
            </a:avLst>
          </a:prstGeom>
          <a:ln>
            <a:tailEnd type="arrow"/>
          </a:ln>
        </p:spPr>
        <p:style>
          <a:lnRef idx="3">
            <a:schemeClr val="accent2"/>
          </a:lnRef>
          <a:fillRef idx="0">
            <a:schemeClr val="accent2"/>
          </a:fillRef>
          <a:effectRef idx="2">
            <a:schemeClr val="accent2"/>
          </a:effectRef>
          <a:fontRef idx="minor">
            <a:schemeClr val="tx1"/>
          </a:fontRef>
        </p:style>
      </p:cxnSp>
      <p:sp>
        <p:nvSpPr>
          <p:cNvPr id="3" name="Slide Number Placeholder 2"/>
          <p:cNvSpPr>
            <a:spLocks noGrp="1"/>
          </p:cNvSpPr>
          <p:nvPr>
            <p:ph type="sldNum" sz="quarter" idx="12"/>
          </p:nvPr>
        </p:nvSpPr>
        <p:spPr/>
        <p:txBody>
          <a:bodyPr/>
          <a:lstStyle/>
          <a:p>
            <a:fld id="{D3A8D8F9-5373-4FB4-A8C6-FA962800DFAC}" type="slidenum">
              <a:rPr lang="en-US" smtClean="0"/>
              <a:t>24</a:t>
            </a:fld>
            <a:endParaRPr lang="en-US"/>
          </a:p>
        </p:txBody>
      </p:sp>
      <p:sp>
        <p:nvSpPr>
          <p:cNvPr id="4" name="Date Placeholder 3"/>
          <p:cNvSpPr>
            <a:spLocks noGrp="1"/>
          </p:cNvSpPr>
          <p:nvPr>
            <p:ph type="dt" sz="half" idx="10"/>
          </p:nvPr>
        </p:nvSpPr>
        <p:spPr/>
        <p:txBody>
          <a:bodyPr/>
          <a:lstStyle/>
          <a:p>
            <a:r>
              <a:rPr lang="en-US" smtClean="0"/>
              <a:t>8/31/2011</a:t>
            </a:r>
            <a:endParaRPr lang="en-US"/>
          </a:p>
        </p:txBody>
      </p:sp>
      <p:sp>
        <p:nvSpPr>
          <p:cNvPr id="7" name="Footer Placeholder 6"/>
          <p:cNvSpPr>
            <a:spLocks noGrp="1"/>
          </p:cNvSpPr>
          <p:nvPr>
            <p:ph type="ftr" sz="quarter" idx="11"/>
          </p:nvPr>
        </p:nvSpPr>
        <p:spPr/>
        <p:txBody>
          <a:bodyPr/>
          <a:lstStyle/>
          <a:p>
            <a:r>
              <a:rPr lang="en-US" smtClean="0"/>
              <a:t>VLDB 2011</a:t>
            </a:r>
            <a:endParaRPr lang="en-US"/>
          </a:p>
        </p:txBody>
      </p:sp>
    </p:spTree>
    <p:extLst>
      <p:ext uri="{BB962C8B-B14F-4D97-AF65-F5344CB8AC3E}">
        <p14:creationId xmlns:p14="http://schemas.microsoft.com/office/powerpoint/2010/main" val="15218767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Commute Time as </a:t>
            </a:r>
            <a:r>
              <a:rPr lang="en-US" i="1" dirty="0" smtClean="0"/>
              <a:t>f(</a:t>
            </a:r>
            <a:r>
              <a:rPr lang="en-US" i="1" dirty="0" err="1" smtClean="0"/>
              <a:t>leaveTime</a:t>
            </a:r>
            <a:r>
              <a:rPr lang="en-US" i="1" dirty="0" smtClean="0"/>
              <a:t>)</a:t>
            </a:r>
            <a:endParaRPr lang="en-US" dirty="0"/>
          </a:p>
        </p:txBody>
      </p:sp>
      <p:sp>
        <p:nvSpPr>
          <p:cNvPr id="5" name="Slide Number Placeholder 4"/>
          <p:cNvSpPr>
            <a:spLocks noGrp="1"/>
          </p:cNvSpPr>
          <p:nvPr>
            <p:ph type="sldNum" sz="quarter" idx="12"/>
          </p:nvPr>
        </p:nvSpPr>
        <p:spPr/>
        <p:txBody>
          <a:bodyPr/>
          <a:lstStyle/>
          <a:p>
            <a:fld id="{D3A8D8F9-5373-4FB4-A8C6-FA962800DFAC}" type="slidenum">
              <a:rPr lang="en-US" smtClean="0"/>
              <a:t>25</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806" y="1155288"/>
            <a:ext cx="6850388" cy="5169311"/>
          </a:xfrm>
          <a:prstGeom prst="rect">
            <a:avLst/>
          </a:prstGeom>
          <a:ln>
            <a:noFill/>
          </a:ln>
          <a:effectLst>
            <a:outerShdw blurRad="292100" dist="139700" dir="2700000" algn="tl" rotWithShape="0">
              <a:srgbClr val="333333">
                <a:alpha val="65000"/>
              </a:srgbClr>
            </a:outerShdw>
          </a:effectLst>
        </p:spPr>
      </p:pic>
      <p:sp>
        <p:nvSpPr>
          <p:cNvPr id="10" name="Date Placeholder 9"/>
          <p:cNvSpPr>
            <a:spLocks noGrp="1"/>
          </p:cNvSpPr>
          <p:nvPr>
            <p:ph type="dt" sz="half" idx="10"/>
          </p:nvPr>
        </p:nvSpPr>
        <p:spPr/>
        <p:txBody>
          <a:bodyPr/>
          <a:lstStyle/>
          <a:p>
            <a:r>
              <a:rPr lang="en-US" smtClean="0"/>
              <a:t>8/31/2011</a:t>
            </a:r>
            <a:endParaRPr lang="en-US"/>
          </a:p>
        </p:txBody>
      </p:sp>
      <p:sp>
        <p:nvSpPr>
          <p:cNvPr id="11" name="Footer Placeholder 10"/>
          <p:cNvSpPr>
            <a:spLocks noGrp="1"/>
          </p:cNvSpPr>
          <p:nvPr>
            <p:ph type="ftr" sz="quarter" idx="11"/>
          </p:nvPr>
        </p:nvSpPr>
        <p:spPr/>
        <p:txBody>
          <a:bodyPr/>
          <a:lstStyle/>
          <a:p>
            <a:r>
              <a:rPr lang="en-US" smtClean="0"/>
              <a:t>VLDB 2011</a:t>
            </a:r>
            <a:endParaRPr lang="en-US"/>
          </a:p>
        </p:txBody>
      </p:sp>
    </p:spTree>
    <p:extLst>
      <p:ext uri="{BB962C8B-B14F-4D97-AF65-F5344CB8AC3E}">
        <p14:creationId xmlns:p14="http://schemas.microsoft.com/office/powerpoint/2010/main" val="27372445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68362"/>
          </a:xfrm>
        </p:spPr>
        <p:txBody>
          <a:bodyPr>
            <a:normAutofit/>
          </a:bodyPr>
          <a:lstStyle/>
          <a:p>
            <a:r>
              <a:rPr lang="en-US" dirty="0" smtClean="0"/>
              <a:t>Event &amp; State Correlation</a:t>
            </a:r>
            <a:endParaRPr lang="en-US" dirty="0"/>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10997"/>
          <a:stretch/>
        </p:blipFill>
        <p:spPr bwMode="auto">
          <a:xfrm>
            <a:off x="381000" y="1143000"/>
            <a:ext cx="7467600" cy="1347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066800" y="3124200"/>
            <a:ext cx="6705600" cy="175260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a:solidFill>
                  <a:schemeClr val="tx1">
                    <a:lumMod val="95000"/>
                    <a:lumOff val="5000"/>
                  </a:schemeClr>
                </a:solidFill>
                <a:cs typeface="Consolas" pitchFamily="49" charset="0"/>
              </a:rPr>
              <a:t> 2011-06-10 06:18:26, 2011-06-10 06:16:18, 0.04</a:t>
            </a:r>
          </a:p>
          <a:p>
            <a:r>
              <a:rPr lang="it-IT" sz="1400" dirty="0">
                <a:solidFill>
                  <a:schemeClr val="tx1">
                    <a:lumMod val="95000"/>
                    <a:lumOff val="5000"/>
                  </a:schemeClr>
                </a:solidFill>
                <a:cs typeface="Consolas" pitchFamily="49" charset="0"/>
              </a:rPr>
              <a:t> 2011-06-10 06:21:18, 2011-06-09 08:27:50, 21.89</a:t>
            </a:r>
          </a:p>
          <a:p>
            <a:r>
              <a:rPr lang="it-IT" sz="1400" dirty="0">
                <a:solidFill>
                  <a:schemeClr val="tx1">
                    <a:lumMod val="95000"/>
                    <a:lumOff val="5000"/>
                  </a:schemeClr>
                </a:solidFill>
                <a:cs typeface="Consolas" pitchFamily="49" charset="0"/>
              </a:rPr>
              <a:t> 2011-06-10 06:24:37, 2011-06-09 07:43:58, 22.68</a:t>
            </a:r>
          </a:p>
          <a:p>
            <a:r>
              <a:rPr lang="it-IT" sz="1400" dirty="0">
                <a:solidFill>
                  <a:schemeClr val="tx1">
                    <a:lumMod val="95000"/>
                    <a:lumOff val="5000"/>
                  </a:schemeClr>
                </a:solidFill>
                <a:cs typeface="Consolas" pitchFamily="49" charset="0"/>
              </a:rPr>
              <a:t> 2011-06-10 06:26:48, None, 0.00</a:t>
            </a:r>
          </a:p>
          <a:p>
            <a:r>
              <a:rPr lang="it-IT" sz="1400" dirty="0">
                <a:solidFill>
                  <a:schemeClr val="tx1">
                    <a:lumMod val="95000"/>
                    <a:lumOff val="5000"/>
                  </a:schemeClr>
                </a:solidFill>
                <a:cs typeface="Consolas" pitchFamily="49" charset="0"/>
              </a:rPr>
              <a:t> 2011-06-10 06:29:37, 2011-06-09 06:53:34, 23.60</a:t>
            </a:r>
          </a:p>
          <a:p>
            <a:r>
              <a:rPr lang="it-IT" sz="1400" dirty="0">
                <a:solidFill>
                  <a:schemeClr val="tx1">
                    <a:lumMod val="95000"/>
                    <a:lumOff val="5000"/>
                  </a:schemeClr>
                </a:solidFill>
                <a:cs typeface="Consolas" pitchFamily="49" charset="0"/>
              </a:rPr>
              <a:t> 2011-06-10 06:34:41, 2011-06-09 12:00:25, 18.57</a:t>
            </a:r>
          </a:p>
          <a:p>
            <a:r>
              <a:rPr lang="it-IT" sz="1400" dirty="0">
                <a:solidFill>
                  <a:schemeClr val="tx1">
                    <a:lumMod val="95000"/>
                    <a:lumOff val="5000"/>
                  </a:schemeClr>
                </a:solidFill>
                <a:cs typeface="Consolas" pitchFamily="49" charset="0"/>
              </a:rPr>
              <a:t> 2011-06-10 06:39:52, 2011-06-09 17:44:54, 12.92</a:t>
            </a:r>
          </a:p>
          <a:p>
            <a:r>
              <a:rPr lang="it-IT" sz="1400" dirty="0">
                <a:solidFill>
                  <a:schemeClr val="tx1">
                    <a:lumMod val="95000"/>
                    <a:lumOff val="5000"/>
                  </a:schemeClr>
                </a:solidFill>
                <a:cs typeface="Consolas" pitchFamily="49" charset="0"/>
              </a:rPr>
              <a:t> 2011-06-10 06:43:18, 2011-06-09 14:28:49, 16.24</a:t>
            </a:r>
          </a:p>
        </p:txBody>
      </p:sp>
      <p:sp>
        <p:nvSpPr>
          <p:cNvPr id="8" name="TextBox 7"/>
          <p:cNvSpPr txBox="1"/>
          <p:nvPr/>
        </p:nvSpPr>
        <p:spPr>
          <a:xfrm>
            <a:off x="2533149" y="1524216"/>
            <a:ext cx="3163302" cy="584775"/>
          </a:xfrm>
          <a:prstGeom prst="rect">
            <a:avLst/>
          </a:prstGeom>
          <a:solidFill>
            <a:schemeClr val="accent5">
              <a:lumMod val="40000"/>
              <a:lumOff val="60000"/>
              <a:alpha val="72000"/>
            </a:schemeClr>
          </a:solidFill>
          <a:effectLst>
            <a:outerShdw blurRad="50800" dist="38100" dir="2700000" algn="tl" rotWithShape="0">
              <a:prstClr val="black">
                <a:alpha val="40000"/>
              </a:prstClr>
            </a:outerShdw>
          </a:effectLst>
        </p:spPr>
        <p:txBody>
          <a:bodyPr wrap="none" rtlCol="0">
            <a:spAutoFit/>
          </a:bodyPr>
          <a:lstStyle>
            <a:defPPr>
              <a:defRPr lang="en-US"/>
            </a:defPPr>
            <a:lvl1pPr>
              <a:defRPr sz="3200">
                <a:solidFill>
                  <a:schemeClr val="tx1">
                    <a:lumMod val="95000"/>
                    <a:lumOff val="5000"/>
                  </a:schemeClr>
                </a:solidFill>
                <a:effectLst>
                  <a:outerShdw blurRad="38100" dist="38100" dir="2700000" algn="tl">
                    <a:srgbClr val="000000">
                      <a:alpha val="43137"/>
                    </a:srgbClr>
                  </a:outerShdw>
                </a:effectLst>
              </a:defRPr>
            </a:lvl1pPr>
          </a:lstStyle>
          <a:p>
            <a:r>
              <a:rPr lang="en-US" dirty="0"/>
              <a:t>Dwell </a:t>
            </a:r>
            <a:r>
              <a:rPr lang="en-US" dirty="0" err="1"/>
              <a:t>geolocation</a:t>
            </a:r>
            <a:endParaRPr lang="en-US" dirty="0"/>
          </a:p>
        </p:txBody>
      </p:sp>
      <p:sp>
        <p:nvSpPr>
          <p:cNvPr id="9" name="TextBox 8"/>
          <p:cNvSpPr txBox="1"/>
          <p:nvPr/>
        </p:nvSpPr>
        <p:spPr>
          <a:xfrm>
            <a:off x="2837949" y="3708112"/>
            <a:ext cx="3053656" cy="584775"/>
          </a:xfrm>
          <a:prstGeom prst="rect">
            <a:avLst/>
          </a:prstGeom>
          <a:solidFill>
            <a:schemeClr val="accent5">
              <a:lumMod val="40000"/>
              <a:lumOff val="60000"/>
              <a:alpha val="72000"/>
            </a:schemeClr>
          </a:solidFill>
          <a:effectLst>
            <a:outerShdw blurRad="50800" dist="38100" dir="2700000" algn="tl" rotWithShape="0">
              <a:prstClr val="black">
                <a:alpha val="40000"/>
              </a:prstClr>
            </a:outerShdw>
          </a:effectLst>
        </p:spPr>
        <p:txBody>
          <a:bodyPr wrap="none" rtlCol="0">
            <a:spAutoFit/>
          </a:bodyPr>
          <a:lstStyle/>
          <a:p>
            <a:r>
              <a:rPr lang="en-US" sz="3200" dirty="0" smtClean="0">
                <a:solidFill>
                  <a:schemeClr val="tx1">
                    <a:lumMod val="95000"/>
                    <a:lumOff val="5000"/>
                  </a:schemeClr>
                </a:solidFill>
                <a:effectLst>
                  <a:outerShdw blurRad="38100" dist="38100" dir="2700000" algn="tl">
                    <a:srgbClr val="000000">
                      <a:alpha val="43137"/>
                    </a:srgbClr>
                  </a:outerShdw>
                </a:effectLst>
              </a:rPr>
              <a:t>Outlook statistics</a:t>
            </a:r>
            <a:endParaRPr lang="en-US" sz="3200" dirty="0">
              <a:solidFill>
                <a:schemeClr val="tx1">
                  <a:lumMod val="95000"/>
                  <a:lumOff val="5000"/>
                </a:schemeClr>
              </a:solidFill>
              <a:effectLst>
                <a:outerShdw blurRad="38100" dist="38100" dir="2700000" algn="tl">
                  <a:srgbClr val="000000">
                    <a:alpha val="43137"/>
                  </a:srgbClr>
                </a:outerShdw>
              </a:effectLst>
            </a:endParaRPr>
          </a:p>
        </p:txBody>
      </p:sp>
      <p:sp>
        <p:nvSpPr>
          <p:cNvPr id="10" name="TextBox 9"/>
          <p:cNvSpPr txBox="1"/>
          <p:nvPr/>
        </p:nvSpPr>
        <p:spPr>
          <a:xfrm>
            <a:off x="4031675" y="2369403"/>
            <a:ext cx="45719" cy="830997"/>
          </a:xfrm>
          <a:prstGeom prst="rect">
            <a:avLst/>
          </a:prstGeom>
          <a:noFill/>
        </p:spPr>
        <p:txBody>
          <a:bodyPr wrap="square" rtlCol="0">
            <a:spAutoFit/>
          </a:bodyPr>
          <a:lstStyle/>
          <a:p>
            <a:r>
              <a:rPr lang="en-US" sz="4800" dirty="0" smtClean="0"/>
              <a:t>+</a:t>
            </a:r>
            <a:endParaRPr lang="en-US" sz="4800" dirty="0"/>
          </a:p>
        </p:txBody>
      </p:sp>
      <p:sp>
        <p:nvSpPr>
          <p:cNvPr id="11" name="Rectangle 10"/>
          <p:cNvSpPr/>
          <p:nvPr/>
        </p:nvSpPr>
        <p:spPr>
          <a:xfrm>
            <a:off x="4022769" y="4715470"/>
            <a:ext cx="529312" cy="923330"/>
          </a:xfrm>
          <a:prstGeom prst="rect">
            <a:avLst/>
          </a:prstGeom>
        </p:spPr>
        <p:txBody>
          <a:bodyPr wrap="none">
            <a:spAutoFit/>
          </a:bodyPr>
          <a:lstStyle/>
          <a:p>
            <a:r>
              <a:rPr lang="en-US" sz="5400" dirty="0" smtClean="0"/>
              <a:t>=</a:t>
            </a:r>
            <a:endParaRPr lang="en-US" sz="5400" dirty="0"/>
          </a:p>
        </p:txBody>
      </p:sp>
      <p:sp>
        <p:nvSpPr>
          <p:cNvPr id="12" name="TextBox 11"/>
          <p:cNvSpPr txBox="1"/>
          <p:nvPr/>
        </p:nvSpPr>
        <p:spPr>
          <a:xfrm>
            <a:off x="1262733" y="5638800"/>
            <a:ext cx="6509667" cy="461665"/>
          </a:xfrm>
          <a:prstGeom prst="rect">
            <a:avLst/>
          </a:prstGeom>
          <a:noFill/>
        </p:spPr>
        <p:txBody>
          <a:bodyPr wrap="none" rtlCol="0">
            <a:spAutoFit/>
          </a:bodyPr>
          <a:lstStyle/>
          <a:p>
            <a:r>
              <a:rPr lang="en-US" sz="2400" dirty="0" smtClean="0"/>
              <a:t>How much email do I send from home vs. at work?</a:t>
            </a:r>
            <a:endParaRPr lang="en-US" sz="2400" dirty="0"/>
          </a:p>
        </p:txBody>
      </p:sp>
      <p:sp>
        <p:nvSpPr>
          <p:cNvPr id="2" name="Slide Number Placeholder 1"/>
          <p:cNvSpPr>
            <a:spLocks noGrp="1"/>
          </p:cNvSpPr>
          <p:nvPr>
            <p:ph type="sldNum" sz="quarter" idx="12"/>
          </p:nvPr>
        </p:nvSpPr>
        <p:spPr/>
        <p:txBody>
          <a:bodyPr/>
          <a:lstStyle/>
          <a:p>
            <a:fld id="{D3A8D8F9-5373-4FB4-A8C6-FA962800DFAC}" type="slidenum">
              <a:rPr lang="en-US" smtClean="0"/>
              <a:t>26</a:t>
            </a:fld>
            <a:endParaRPr lang="en-US"/>
          </a:p>
        </p:txBody>
      </p:sp>
      <p:sp>
        <p:nvSpPr>
          <p:cNvPr id="3" name="Date Placeholder 2"/>
          <p:cNvSpPr>
            <a:spLocks noGrp="1"/>
          </p:cNvSpPr>
          <p:nvPr>
            <p:ph type="dt" sz="half" idx="10"/>
          </p:nvPr>
        </p:nvSpPr>
        <p:spPr/>
        <p:txBody>
          <a:bodyPr/>
          <a:lstStyle/>
          <a:p>
            <a:r>
              <a:rPr lang="en-US" smtClean="0"/>
              <a:t>8/31/2011</a:t>
            </a:r>
            <a:endParaRPr lang="en-US"/>
          </a:p>
        </p:txBody>
      </p:sp>
      <p:sp>
        <p:nvSpPr>
          <p:cNvPr id="4" name="Footer Placeholder 3"/>
          <p:cNvSpPr>
            <a:spLocks noGrp="1"/>
          </p:cNvSpPr>
          <p:nvPr>
            <p:ph type="ftr" sz="quarter" idx="11"/>
          </p:nvPr>
        </p:nvSpPr>
        <p:spPr/>
        <p:txBody>
          <a:bodyPr/>
          <a:lstStyle/>
          <a:p>
            <a:r>
              <a:rPr lang="en-US" smtClean="0"/>
              <a:t>VLDB 2011</a:t>
            </a:r>
            <a:endParaRPr lang="en-US"/>
          </a:p>
        </p:txBody>
      </p:sp>
    </p:spTree>
    <p:extLst>
      <p:ext uri="{BB962C8B-B14F-4D97-AF65-F5344CB8AC3E}">
        <p14:creationId xmlns:p14="http://schemas.microsoft.com/office/powerpoint/2010/main" val="25074528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685800"/>
            <a:ext cx="8229600" cy="5562600"/>
          </a:xfrm>
          <a:solidFill>
            <a:schemeClr val="bg2">
              <a:lumMod val="90000"/>
            </a:schemeClr>
          </a:solidFill>
          <a:ln>
            <a:solidFill>
              <a:schemeClr val="bg2">
                <a:lumMod val="10000"/>
              </a:schemeClr>
            </a:solidFill>
          </a:ln>
          <a:effectLst>
            <a:outerShdw blurRad="50800" dist="38100" dir="2700000" algn="tl" rotWithShape="0">
              <a:prstClr val="black">
                <a:alpha val="40000"/>
              </a:prstClr>
            </a:outerShdw>
          </a:effectLst>
        </p:spPr>
        <p:txBody>
          <a:bodyPr>
            <a:normAutofit fontScale="85000" lnSpcReduction="20000"/>
          </a:bodyPr>
          <a:lstStyle/>
          <a:p>
            <a:pPr marL="0" indent="0">
              <a:buNone/>
            </a:pPr>
            <a:r>
              <a:rPr lang="en-US" sz="3300" b="1" dirty="0"/>
              <a:t>Pattern: Transform &amp; Load</a:t>
            </a:r>
            <a:endParaRPr lang="en-US" sz="3300" b="1" i="1" u="sng" dirty="0" smtClean="0"/>
          </a:p>
          <a:p>
            <a:r>
              <a:rPr lang="en-US" i="1" u="sng" dirty="0" smtClean="0"/>
              <a:t>Intent</a:t>
            </a:r>
            <a:r>
              <a:rPr lang="en-US" dirty="0"/>
              <a:t>: </a:t>
            </a:r>
            <a:r>
              <a:rPr lang="en-US" dirty="0" smtClean="0"/>
              <a:t>Transform acquired data and produced information to load into traditional systems – e.g. Data Warehouse, OLAP cube, etc.</a:t>
            </a:r>
            <a:endParaRPr lang="en-US" dirty="0"/>
          </a:p>
          <a:p>
            <a:r>
              <a:rPr lang="en-US" i="1" u="sng" dirty="0"/>
              <a:t>Applicability</a:t>
            </a:r>
            <a:r>
              <a:rPr lang="en-US" dirty="0"/>
              <a:t>: </a:t>
            </a:r>
            <a:r>
              <a:rPr lang="en-US" dirty="0" smtClean="0"/>
              <a:t>Used to load other systems for production use or other analysis</a:t>
            </a:r>
          </a:p>
          <a:p>
            <a:r>
              <a:rPr lang="en-US" i="1" u="sng" dirty="0" smtClean="0"/>
              <a:t>Description</a:t>
            </a:r>
            <a:r>
              <a:rPr lang="en-US" dirty="0"/>
              <a:t>:</a:t>
            </a:r>
          </a:p>
          <a:p>
            <a:pPr lvl="1"/>
            <a:r>
              <a:rPr lang="en-US" dirty="0" smtClean="0"/>
              <a:t>Transformations and queries over the Digital Shoebox are used to load downstream systems</a:t>
            </a:r>
          </a:p>
          <a:p>
            <a:pPr lvl="1"/>
            <a:r>
              <a:rPr lang="en-US" dirty="0" smtClean="0"/>
              <a:t>Jobs can be scheduled or invoked by other systems</a:t>
            </a:r>
          </a:p>
          <a:p>
            <a:r>
              <a:rPr lang="en-US" i="1" u="sng" dirty="0" smtClean="0"/>
              <a:t>Implementation</a:t>
            </a:r>
            <a:r>
              <a:rPr lang="en-US" dirty="0"/>
              <a:t>: </a:t>
            </a:r>
            <a:endParaRPr lang="en-US" i="1" u="sng" dirty="0"/>
          </a:p>
          <a:p>
            <a:pPr lvl="1"/>
            <a:r>
              <a:rPr lang="en-US" dirty="0" smtClean="0"/>
              <a:t>Requires repeatable transform mechanism</a:t>
            </a:r>
          </a:p>
          <a:p>
            <a:pPr lvl="1"/>
            <a:r>
              <a:rPr lang="en-US" dirty="0" smtClean="0"/>
              <a:t>Adapters to downstream systems</a:t>
            </a:r>
          </a:p>
          <a:p>
            <a:pPr lvl="1"/>
            <a:r>
              <a:rPr lang="en-US" dirty="0" smtClean="0"/>
              <a:t>Scheduling mechanism</a:t>
            </a:r>
            <a:endParaRPr lang="en-US" dirty="0"/>
          </a:p>
          <a:p>
            <a:endParaRPr lang="en-US" dirty="0"/>
          </a:p>
        </p:txBody>
      </p:sp>
      <p:sp>
        <p:nvSpPr>
          <p:cNvPr id="5" name="Slide Number Placeholder 4"/>
          <p:cNvSpPr>
            <a:spLocks noGrp="1"/>
          </p:cNvSpPr>
          <p:nvPr>
            <p:ph type="sldNum" sz="quarter" idx="12"/>
          </p:nvPr>
        </p:nvSpPr>
        <p:spPr/>
        <p:txBody>
          <a:bodyPr/>
          <a:lstStyle/>
          <a:p>
            <a:fld id="{D3A8D8F9-5373-4FB4-A8C6-FA962800DFAC}" type="slidenum">
              <a:rPr lang="en-US" smtClean="0"/>
              <a:t>27</a:t>
            </a:fld>
            <a:endParaRPr lang="en-US"/>
          </a:p>
        </p:txBody>
      </p:sp>
      <p:sp>
        <p:nvSpPr>
          <p:cNvPr id="6" name="Date Placeholder 5"/>
          <p:cNvSpPr>
            <a:spLocks noGrp="1"/>
          </p:cNvSpPr>
          <p:nvPr>
            <p:ph type="dt" sz="half" idx="10"/>
          </p:nvPr>
        </p:nvSpPr>
        <p:spPr/>
        <p:txBody>
          <a:bodyPr/>
          <a:lstStyle/>
          <a:p>
            <a:r>
              <a:rPr lang="en-US" smtClean="0"/>
              <a:t>8/31/2011</a:t>
            </a:r>
            <a:endParaRPr lang="en-US"/>
          </a:p>
        </p:txBody>
      </p:sp>
      <p:sp>
        <p:nvSpPr>
          <p:cNvPr id="7" name="Footer Placeholder 6"/>
          <p:cNvSpPr>
            <a:spLocks noGrp="1"/>
          </p:cNvSpPr>
          <p:nvPr>
            <p:ph type="ftr" sz="quarter" idx="11"/>
          </p:nvPr>
        </p:nvSpPr>
        <p:spPr/>
        <p:txBody>
          <a:bodyPr/>
          <a:lstStyle/>
          <a:p>
            <a:r>
              <a:rPr lang="en-US" smtClean="0"/>
              <a:t>VLDB 2011</a:t>
            </a:r>
            <a:endParaRPr lang="en-US"/>
          </a:p>
        </p:txBody>
      </p:sp>
    </p:spTree>
    <p:extLst>
      <p:ext uri="{BB962C8B-B14F-4D97-AF65-F5344CB8AC3E}">
        <p14:creationId xmlns:p14="http://schemas.microsoft.com/office/powerpoint/2010/main" val="13287968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dirty="0" smtClean="0"/>
              <a:t>Transform &amp; Load</a:t>
            </a:r>
            <a:endParaRPr lang="en-US" dirty="0"/>
          </a:p>
        </p:txBody>
      </p:sp>
      <p:grpSp>
        <p:nvGrpSpPr>
          <p:cNvPr id="28" name="Group 27"/>
          <p:cNvGrpSpPr/>
          <p:nvPr/>
        </p:nvGrpSpPr>
        <p:grpSpPr>
          <a:xfrm>
            <a:off x="3036665" y="2903975"/>
            <a:ext cx="5715000" cy="3352800"/>
            <a:chOff x="2743200" y="2819400"/>
            <a:chExt cx="5715000" cy="3352800"/>
          </a:xfrm>
        </p:grpSpPr>
        <p:sp>
          <p:nvSpPr>
            <p:cNvPr id="27" name="Flowchart: Process 26"/>
            <p:cNvSpPr/>
            <p:nvPr/>
          </p:nvSpPr>
          <p:spPr>
            <a:xfrm>
              <a:off x="2743200" y="2819400"/>
              <a:ext cx="5715000" cy="3352800"/>
            </a:xfrm>
            <a:prstGeom prst="flowChartProcess">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urved Connector 15"/>
            <p:cNvCxnSpPr>
              <a:stCxn id="4098" idx="1"/>
              <a:endCxn id="10" idx="0"/>
            </p:cNvCxnSpPr>
            <p:nvPr/>
          </p:nvCxnSpPr>
          <p:spPr>
            <a:xfrm rot="10800000" flipV="1">
              <a:off x="3838268" y="4506595"/>
              <a:ext cx="989828" cy="884609"/>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Curved Connector 11"/>
            <p:cNvCxnSpPr>
              <a:stCxn id="4098" idx="1"/>
              <a:endCxn id="4" idx="4"/>
            </p:cNvCxnSpPr>
            <p:nvPr/>
          </p:nvCxnSpPr>
          <p:spPr>
            <a:xfrm rot="10800000">
              <a:off x="3760566" y="3655584"/>
              <a:ext cx="1067531" cy="851012"/>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8096" y="3815487"/>
              <a:ext cx="1669384" cy="1382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3036665" y="3122184"/>
              <a:ext cx="1447800" cy="533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Data Mart</a:t>
              </a:r>
              <a:endParaRPr lang="en-US" sz="1400" dirty="0"/>
            </a:p>
          </p:txBody>
        </p:sp>
        <p:sp>
          <p:nvSpPr>
            <p:cNvPr id="3" name="Isosceles Triangle 2"/>
            <p:cNvSpPr/>
            <p:nvPr/>
          </p:nvSpPr>
          <p:spPr>
            <a:xfrm>
              <a:off x="3757423" y="3835122"/>
              <a:ext cx="536908" cy="462851"/>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 name="Oval 5"/>
            <p:cNvSpPr/>
            <p:nvPr/>
          </p:nvSpPr>
          <p:spPr>
            <a:xfrm>
              <a:off x="6765934" y="3133925"/>
              <a:ext cx="1447800" cy="533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Data Warehouse</a:t>
              </a:r>
              <a:endParaRPr lang="en-US" sz="1400" dirty="0"/>
            </a:p>
          </p:txBody>
        </p:sp>
        <p:sp>
          <p:nvSpPr>
            <p:cNvPr id="8" name="Oval 7"/>
            <p:cNvSpPr/>
            <p:nvPr/>
          </p:nvSpPr>
          <p:spPr>
            <a:xfrm>
              <a:off x="6575861" y="5424515"/>
              <a:ext cx="1447800" cy="533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CEP System</a:t>
              </a:r>
              <a:endParaRPr lang="en-US" sz="1400" dirty="0"/>
            </a:p>
          </p:txBody>
        </p:sp>
        <p:sp>
          <p:nvSpPr>
            <p:cNvPr id="10" name="Oval 9"/>
            <p:cNvSpPr/>
            <p:nvPr/>
          </p:nvSpPr>
          <p:spPr>
            <a:xfrm>
              <a:off x="3114368" y="5391205"/>
              <a:ext cx="1447800" cy="533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a:t>
              </a:r>
              <a:endParaRPr lang="en-US" sz="1400" dirty="0"/>
            </a:p>
          </p:txBody>
        </p:sp>
        <p:sp>
          <p:nvSpPr>
            <p:cNvPr id="11" name="Isosceles Triangle 10"/>
            <p:cNvSpPr/>
            <p:nvPr/>
          </p:nvSpPr>
          <p:spPr>
            <a:xfrm>
              <a:off x="3880303" y="4624314"/>
              <a:ext cx="536908" cy="462851"/>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19" name="Curved Connector 18"/>
            <p:cNvCxnSpPr>
              <a:stCxn id="4098" idx="0"/>
              <a:endCxn id="6" idx="2"/>
            </p:cNvCxnSpPr>
            <p:nvPr/>
          </p:nvCxnSpPr>
          <p:spPr>
            <a:xfrm rot="5400000" flipH="1" flipV="1">
              <a:off x="6006930" y="3056483"/>
              <a:ext cx="414862" cy="1103146"/>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7" name="Isosceles Triangle 6"/>
            <p:cNvSpPr/>
            <p:nvPr/>
          </p:nvSpPr>
          <p:spPr>
            <a:xfrm>
              <a:off x="5977117" y="3204474"/>
              <a:ext cx="536908" cy="462851"/>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22" name="Curved Connector 21"/>
            <p:cNvCxnSpPr>
              <a:stCxn id="4098" idx="3"/>
              <a:endCxn id="8" idx="0"/>
            </p:cNvCxnSpPr>
            <p:nvPr/>
          </p:nvCxnSpPr>
          <p:spPr>
            <a:xfrm>
              <a:off x="6497480" y="4506596"/>
              <a:ext cx="802281" cy="917919"/>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9" name="Isosceles Triangle 8"/>
            <p:cNvSpPr/>
            <p:nvPr/>
          </p:nvSpPr>
          <p:spPr>
            <a:xfrm>
              <a:off x="6883181" y="4580375"/>
              <a:ext cx="536908" cy="462851"/>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5" name="Slide Number Placeholder 4"/>
          <p:cNvSpPr>
            <a:spLocks noGrp="1"/>
          </p:cNvSpPr>
          <p:nvPr>
            <p:ph type="sldNum" sz="quarter" idx="12"/>
          </p:nvPr>
        </p:nvSpPr>
        <p:spPr/>
        <p:txBody>
          <a:bodyPr/>
          <a:lstStyle/>
          <a:p>
            <a:fld id="{D3A8D8F9-5373-4FB4-A8C6-FA962800DFAC}" type="slidenum">
              <a:rPr lang="en-US" smtClean="0"/>
              <a:t>28</a:t>
            </a:fld>
            <a:endParaRPr lang="en-US"/>
          </a:p>
        </p:txBody>
      </p:sp>
      <p:sp>
        <p:nvSpPr>
          <p:cNvPr id="20" name="Chevron 19"/>
          <p:cNvSpPr/>
          <p:nvPr/>
        </p:nvSpPr>
        <p:spPr>
          <a:xfrm>
            <a:off x="152400" y="1467854"/>
            <a:ext cx="1752600" cy="762000"/>
          </a:xfrm>
          <a:prstGeom prst="chevron">
            <a:avLst>
              <a:gd name="adj" fmla="val 21579"/>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chemeClr val="tx1"/>
                </a:solidFill>
              </a:rPr>
              <a:t>Acquisition</a:t>
            </a:r>
            <a:br>
              <a:rPr lang="en-US" dirty="0" smtClean="0">
                <a:solidFill>
                  <a:schemeClr val="tx1"/>
                </a:solidFill>
              </a:rPr>
            </a:br>
            <a:r>
              <a:rPr lang="en-US" dirty="0" smtClean="0">
                <a:solidFill>
                  <a:schemeClr val="tx1"/>
                </a:solidFill>
              </a:rPr>
              <a:t>Model</a:t>
            </a:r>
            <a:endParaRPr lang="en-US" dirty="0">
              <a:solidFill>
                <a:schemeClr val="tx1"/>
              </a:solidFill>
            </a:endParaRPr>
          </a:p>
        </p:txBody>
      </p:sp>
      <p:sp>
        <p:nvSpPr>
          <p:cNvPr id="29" name="Oval 28"/>
          <p:cNvSpPr/>
          <p:nvPr/>
        </p:nvSpPr>
        <p:spPr>
          <a:xfrm>
            <a:off x="2444022" y="1163054"/>
            <a:ext cx="1927622" cy="6858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Information</a:t>
            </a:r>
            <a:br>
              <a:rPr lang="en-US" dirty="0" smtClean="0"/>
            </a:br>
            <a:r>
              <a:rPr lang="en-US" dirty="0" smtClean="0"/>
              <a:t>Model</a:t>
            </a:r>
            <a:endParaRPr lang="en-US" dirty="0"/>
          </a:p>
        </p:txBody>
      </p:sp>
      <p:sp>
        <p:nvSpPr>
          <p:cNvPr id="31" name="Oval 30"/>
          <p:cNvSpPr/>
          <p:nvPr/>
        </p:nvSpPr>
        <p:spPr>
          <a:xfrm>
            <a:off x="2525442" y="1315454"/>
            <a:ext cx="1927622" cy="6858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Information</a:t>
            </a:r>
            <a:br>
              <a:rPr lang="en-US" dirty="0" smtClean="0"/>
            </a:br>
            <a:r>
              <a:rPr lang="en-US" dirty="0" smtClean="0"/>
              <a:t>Model</a:t>
            </a:r>
            <a:endParaRPr lang="en-US" dirty="0"/>
          </a:p>
        </p:txBody>
      </p:sp>
      <p:sp>
        <p:nvSpPr>
          <p:cNvPr id="32" name="Oval 31"/>
          <p:cNvSpPr/>
          <p:nvPr/>
        </p:nvSpPr>
        <p:spPr>
          <a:xfrm>
            <a:off x="2606862" y="1467854"/>
            <a:ext cx="1927622" cy="6858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Information</a:t>
            </a:r>
            <a:br>
              <a:rPr lang="en-US" dirty="0" smtClean="0"/>
            </a:br>
            <a:r>
              <a:rPr lang="en-US" dirty="0" smtClean="0"/>
              <a:t>Model</a:t>
            </a:r>
            <a:endParaRPr lang="en-US" dirty="0"/>
          </a:p>
        </p:txBody>
      </p:sp>
      <p:sp>
        <p:nvSpPr>
          <p:cNvPr id="33" name="Oval 32"/>
          <p:cNvSpPr/>
          <p:nvPr/>
        </p:nvSpPr>
        <p:spPr>
          <a:xfrm>
            <a:off x="2688282" y="1620254"/>
            <a:ext cx="1927622" cy="6858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Information</a:t>
            </a:r>
            <a:br>
              <a:rPr lang="en-US" dirty="0" smtClean="0"/>
            </a:br>
            <a:r>
              <a:rPr lang="en-US" dirty="0" smtClean="0"/>
              <a:t>Model</a:t>
            </a:r>
            <a:endParaRPr lang="en-US" dirty="0"/>
          </a:p>
        </p:txBody>
      </p:sp>
      <p:sp>
        <p:nvSpPr>
          <p:cNvPr id="34" name="Oval 33"/>
          <p:cNvSpPr/>
          <p:nvPr/>
        </p:nvSpPr>
        <p:spPr>
          <a:xfrm>
            <a:off x="2769702" y="1772654"/>
            <a:ext cx="1927622" cy="6858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Information</a:t>
            </a:r>
            <a:br>
              <a:rPr lang="en-US" dirty="0" smtClean="0"/>
            </a:br>
            <a:r>
              <a:rPr lang="en-US" dirty="0" smtClean="0"/>
              <a:t>Model</a:t>
            </a:r>
            <a:endParaRPr lang="en-US" dirty="0"/>
          </a:p>
        </p:txBody>
      </p:sp>
      <p:cxnSp>
        <p:nvCxnSpPr>
          <p:cNvPr id="35" name="Straight Arrow Connector 34"/>
          <p:cNvCxnSpPr>
            <a:stCxn id="20" idx="3"/>
            <a:endCxn id="29" idx="2"/>
          </p:cNvCxnSpPr>
          <p:nvPr/>
        </p:nvCxnSpPr>
        <p:spPr>
          <a:xfrm flipV="1">
            <a:off x="1905000" y="1505954"/>
            <a:ext cx="539022" cy="342900"/>
          </a:xfrm>
          <a:prstGeom prst="straightConnector1">
            <a:avLst/>
          </a:prstGeom>
          <a:ln w="28575">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0" idx="3"/>
            <a:endCxn id="31" idx="2"/>
          </p:cNvCxnSpPr>
          <p:nvPr/>
        </p:nvCxnSpPr>
        <p:spPr>
          <a:xfrm flipV="1">
            <a:off x="1905000" y="1658354"/>
            <a:ext cx="620442" cy="190500"/>
          </a:xfrm>
          <a:prstGeom prst="straightConnector1">
            <a:avLst/>
          </a:prstGeom>
          <a:ln w="28575">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0" idx="3"/>
            <a:endCxn id="32" idx="2"/>
          </p:cNvCxnSpPr>
          <p:nvPr/>
        </p:nvCxnSpPr>
        <p:spPr>
          <a:xfrm flipV="1">
            <a:off x="1905000" y="1810754"/>
            <a:ext cx="701862" cy="38100"/>
          </a:xfrm>
          <a:prstGeom prst="straightConnector1">
            <a:avLst/>
          </a:prstGeom>
          <a:ln w="28575">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0" idx="3"/>
            <a:endCxn id="33" idx="2"/>
          </p:cNvCxnSpPr>
          <p:nvPr/>
        </p:nvCxnSpPr>
        <p:spPr>
          <a:xfrm>
            <a:off x="1905000" y="1848854"/>
            <a:ext cx="783282" cy="114300"/>
          </a:xfrm>
          <a:prstGeom prst="straightConnector1">
            <a:avLst/>
          </a:prstGeom>
          <a:ln w="28575">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20" idx="3"/>
            <a:endCxn id="34" idx="2"/>
          </p:cNvCxnSpPr>
          <p:nvPr/>
        </p:nvCxnSpPr>
        <p:spPr>
          <a:xfrm>
            <a:off x="1905000" y="1848854"/>
            <a:ext cx="864702" cy="266700"/>
          </a:xfrm>
          <a:prstGeom prst="straightConnector1">
            <a:avLst/>
          </a:prstGeom>
          <a:ln w="28575">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Date Placeholder 47"/>
          <p:cNvSpPr>
            <a:spLocks noGrp="1"/>
          </p:cNvSpPr>
          <p:nvPr>
            <p:ph type="dt" sz="half" idx="10"/>
          </p:nvPr>
        </p:nvSpPr>
        <p:spPr/>
        <p:txBody>
          <a:bodyPr/>
          <a:lstStyle/>
          <a:p>
            <a:r>
              <a:rPr lang="en-US" smtClean="0"/>
              <a:t>8/31/2011</a:t>
            </a:r>
            <a:endParaRPr lang="en-US"/>
          </a:p>
        </p:txBody>
      </p:sp>
      <p:sp>
        <p:nvSpPr>
          <p:cNvPr id="49" name="Footer Placeholder 48"/>
          <p:cNvSpPr>
            <a:spLocks noGrp="1"/>
          </p:cNvSpPr>
          <p:nvPr>
            <p:ph type="ftr" sz="quarter" idx="11"/>
          </p:nvPr>
        </p:nvSpPr>
        <p:spPr/>
        <p:txBody>
          <a:bodyPr/>
          <a:lstStyle/>
          <a:p>
            <a:r>
              <a:rPr lang="en-US" smtClean="0"/>
              <a:t>VLDB 2011</a:t>
            </a:r>
            <a:endParaRPr lang="en-US"/>
          </a:p>
        </p:txBody>
      </p:sp>
    </p:spTree>
    <p:extLst>
      <p:ext uri="{BB962C8B-B14F-4D97-AF65-F5344CB8AC3E}">
        <p14:creationId xmlns:p14="http://schemas.microsoft.com/office/powerpoint/2010/main" val="40323324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685800"/>
            <a:ext cx="8229600" cy="5562600"/>
          </a:xfrm>
          <a:solidFill>
            <a:schemeClr val="bg2">
              <a:lumMod val="90000"/>
            </a:schemeClr>
          </a:solidFill>
          <a:ln>
            <a:solidFill>
              <a:schemeClr val="bg2">
                <a:lumMod val="10000"/>
              </a:schemeClr>
            </a:solidFill>
          </a:ln>
          <a:effectLst>
            <a:outerShdw blurRad="50800" dist="38100" dir="2700000" algn="tl" rotWithShape="0">
              <a:prstClr val="black">
                <a:alpha val="40000"/>
              </a:prstClr>
            </a:outerShdw>
          </a:effectLst>
        </p:spPr>
        <p:txBody>
          <a:bodyPr>
            <a:normAutofit fontScale="92500" lnSpcReduction="10000"/>
          </a:bodyPr>
          <a:lstStyle/>
          <a:p>
            <a:pPr marL="0" indent="0">
              <a:buNone/>
            </a:pPr>
            <a:r>
              <a:rPr lang="en-US" sz="3300" b="1" dirty="0"/>
              <a:t>Pattern: </a:t>
            </a:r>
            <a:r>
              <a:rPr lang="en-US" sz="3300" b="1" dirty="0" smtClean="0"/>
              <a:t>Model Development</a:t>
            </a:r>
            <a:endParaRPr lang="en-US" sz="3300" b="1" i="1" u="sng" dirty="0" smtClean="0"/>
          </a:p>
          <a:p>
            <a:r>
              <a:rPr lang="en-US" i="1" u="sng" dirty="0" smtClean="0"/>
              <a:t>Intent</a:t>
            </a:r>
            <a:r>
              <a:rPr lang="en-US" dirty="0"/>
              <a:t>: </a:t>
            </a:r>
            <a:r>
              <a:rPr lang="en-US" dirty="0" smtClean="0"/>
              <a:t>Enable “</a:t>
            </a:r>
            <a:r>
              <a:rPr lang="en-US" dirty="0" err="1" smtClean="0"/>
              <a:t>sensemaking</a:t>
            </a:r>
            <a:r>
              <a:rPr lang="en-US" dirty="0" smtClean="0"/>
              <a:t>” directly over the Digital Shoebox without extensive up front modeling</a:t>
            </a:r>
            <a:endParaRPr lang="en-US" dirty="0"/>
          </a:p>
          <a:p>
            <a:r>
              <a:rPr lang="en-US" i="1" u="sng" dirty="0"/>
              <a:t>Applicability</a:t>
            </a:r>
            <a:r>
              <a:rPr lang="en-US" dirty="0"/>
              <a:t>: </a:t>
            </a:r>
            <a:r>
              <a:rPr lang="en-US" dirty="0" smtClean="0"/>
              <a:t>Used to create knowledge from Digital Shoebox contents</a:t>
            </a:r>
          </a:p>
          <a:p>
            <a:r>
              <a:rPr lang="en-US" i="1" u="sng" dirty="0" smtClean="0"/>
              <a:t>Description</a:t>
            </a:r>
            <a:r>
              <a:rPr lang="en-US" dirty="0"/>
              <a:t>:</a:t>
            </a:r>
          </a:p>
          <a:p>
            <a:pPr lvl="1"/>
            <a:r>
              <a:rPr lang="en-US" dirty="0" smtClean="0"/>
              <a:t>Provide a suite of tools which operate efficiently to enable model discovery, refinement and validation</a:t>
            </a:r>
          </a:p>
          <a:p>
            <a:r>
              <a:rPr lang="en-US" i="1" u="sng" dirty="0" smtClean="0"/>
              <a:t>Implementation</a:t>
            </a:r>
            <a:r>
              <a:rPr lang="en-US" dirty="0"/>
              <a:t>: </a:t>
            </a:r>
            <a:endParaRPr lang="en-US" i="1" u="sng" dirty="0"/>
          </a:p>
          <a:p>
            <a:pPr lvl="1"/>
            <a:r>
              <a:rPr lang="en-US" dirty="0"/>
              <a:t>Requires </a:t>
            </a:r>
            <a:r>
              <a:rPr lang="en-US" dirty="0" smtClean="0"/>
              <a:t>exploration, visualization, and statistical tools</a:t>
            </a:r>
            <a:endParaRPr lang="en-US" dirty="0"/>
          </a:p>
          <a:p>
            <a:endParaRPr lang="en-US" dirty="0"/>
          </a:p>
        </p:txBody>
      </p:sp>
      <p:sp>
        <p:nvSpPr>
          <p:cNvPr id="2" name="Slide Number Placeholder 1"/>
          <p:cNvSpPr>
            <a:spLocks noGrp="1"/>
          </p:cNvSpPr>
          <p:nvPr>
            <p:ph type="sldNum" sz="quarter" idx="12"/>
          </p:nvPr>
        </p:nvSpPr>
        <p:spPr/>
        <p:txBody>
          <a:bodyPr/>
          <a:lstStyle/>
          <a:p>
            <a:fld id="{D3A8D8F9-5373-4FB4-A8C6-FA962800DFAC}" type="slidenum">
              <a:rPr lang="en-US" smtClean="0"/>
              <a:t>29</a:t>
            </a:fld>
            <a:endParaRPr lang="en-US"/>
          </a:p>
        </p:txBody>
      </p:sp>
      <p:sp>
        <p:nvSpPr>
          <p:cNvPr id="3" name="Date Placeholder 2"/>
          <p:cNvSpPr>
            <a:spLocks noGrp="1"/>
          </p:cNvSpPr>
          <p:nvPr>
            <p:ph type="dt" sz="half" idx="10"/>
          </p:nvPr>
        </p:nvSpPr>
        <p:spPr/>
        <p:txBody>
          <a:bodyPr/>
          <a:lstStyle/>
          <a:p>
            <a:r>
              <a:rPr lang="en-US" smtClean="0"/>
              <a:t>8/31/2011</a:t>
            </a:r>
            <a:endParaRPr lang="en-US"/>
          </a:p>
        </p:txBody>
      </p:sp>
      <p:sp>
        <p:nvSpPr>
          <p:cNvPr id="5" name="Footer Placeholder 4"/>
          <p:cNvSpPr>
            <a:spLocks noGrp="1"/>
          </p:cNvSpPr>
          <p:nvPr>
            <p:ph type="ftr" sz="quarter" idx="11"/>
          </p:nvPr>
        </p:nvSpPr>
        <p:spPr/>
        <p:txBody>
          <a:bodyPr/>
          <a:lstStyle/>
          <a:p>
            <a:r>
              <a:rPr lang="en-US" smtClean="0"/>
              <a:t>VLDB 2011</a:t>
            </a:r>
            <a:endParaRPr lang="en-US"/>
          </a:p>
        </p:txBody>
      </p:sp>
    </p:spTree>
    <p:extLst>
      <p:ext uri="{BB962C8B-B14F-4D97-AF65-F5344CB8AC3E}">
        <p14:creationId xmlns:p14="http://schemas.microsoft.com/office/powerpoint/2010/main" val="3334899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Journey: Process</a:t>
            </a:r>
            <a:endParaRPr lang="en-US" dirty="0"/>
          </a:p>
        </p:txBody>
      </p:sp>
      <p:sp>
        <p:nvSpPr>
          <p:cNvPr id="3" name="Content Placeholder 2"/>
          <p:cNvSpPr>
            <a:spLocks noGrp="1"/>
          </p:cNvSpPr>
          <p:nvPr>
            <p:ph idx="1"/>
          </p:nvPr>
        </p:nvSpPr>
        <p:spPr/>
        <p:txBody>
          <a:bodyPr/>
          <a:lstStyle/>
          <a:p>
            <a:r>
              <a:rPr lang="en-US" dirty="0" smtClean="0"/>
              <a:t>Engaged and connected with many people</a:t>
            </a:r>
          </a:p>
          <a:p>
            <a:pPr lvl="1"/>
            <a:r>
              <a:rPr lang="en-US" dirty="0" smtClean="0"/>
              <a:t>Many interesting debates</a:t>
            </a:r>
          </a:p>
          <a:p>
            <a:r>
              <a:rPr lang="en-US" dirty="0" smtClean="0"/>
              <a:t>Created, tested, and refined a frame to explain Big Data phenomenon</a:t>
            </a:r>
          </a:p>
          <a:p>
            <a:pPr lvl="1"/>
            <a:r>
              <a:rPr lang="en-US" dirty="0" smtClean="0"/>
              <a:t>Major driving forces</a:t>
            </a:r>
          </a:p>
          <a:p>
            <a:pPr lvl="1"/>
            <a:r>
              <a:rPr lang="en-US" dirty="0" smtClean="0"/>
              <a:t>Encountered independently evolved common patterns</a:t>
            </a:r>
          </a:p>
          <a:p>
            <a:r>
              <a:rPr lang="en-US" dirty="0" smtClean="0"/>
              <a:t>Wrote code &amp; prototyped</a:t>
            </a:r>
          </a:p>
        </p:txBody>
      </p:sp>
      <p:sp>
        <p:nvSpPr>
          <p:cNvPr id="4" name="Slide Number Placeholder 3"/>
          <p:cNvSpPr>
            <a:spLocks noGrp="1"/>
          </p:cNvSpPr>
          <p:nvPr>
            <p:ph type="sldNum" sz="quarter" idx="12"/>
          </p:nvPr>
        </p:nvSpPr>
        <p:spPr/>
        <p:txBody>
          <a:bodyPr/>
          <a:lstStyle/>
          <a:p>
            <a:fld id="{D3A8D8F9-5373-4FB4-A8C6-FA962800DFAC}" type="slidenum">
              <a:rPr lang="en-US" smtClean="0"/>
              <a:t>3</a:t>
            </a:fld>
            <a:endParaRPr lang="en-US"/>
          </a:p>
        </p:txBody>
      </p:sp>
      <p:sp>
        <p:nvSpPr>
          <p:cNvPr id="5" name="Date Placeholder 4"/>
          <p:cNvSpPr>
            <a:spLocks noGrp="1"/>
          </p:cNvSpPr>
          <p:nvPr>
            <p:ph type="dt" sz="half" idx="10"/>
          </p:nvPr>
        </p:nvSpPr>
        <p:spPr/>
        <p:txBody>
          <a:bodyPr/>
          <a:lstStyle/>
          <a:p>
            <a:r>
              <a:rPr lang="en-US" smtClean="0"/>
              <a:t>8/31/2011</a:t>
            </a:r>
            <a:endParaRPr lang="en-US"/>
          </a:p>
        </p:txBody>
      </p:sp>
      <p:sp>
        <p:nvSpPr>
          <p:cNvPr id="6" name="Footer Placeholder 5"/>
          <p:cNvSpPr>
            <a:spLocks noGrp="1"/>
          </p:cNvSpPr>
          <p:nvPr>
            <p:ph type="ftr" sz="quarter" idx="11"/>
          </p:nvPr>
        </p:nvSpPr>
        <p:spPr/>
        <p:txBody>
          <a:bodyPr/>
          <a:lstStyle/>
          <a:p>
            <a:r>
              <a:rPr lang="en-US" smtClean="0"/>
              <a:t>VLDB 2011</a:t>
            </a:r>
            <a:endParaRPr lang="en-US"/>
          </a:p>
        </p:txBody>
      </p:sp>
    </p:spTree>
    <p:extLst>
      <p:ext uri="{BB962C8B-B14F-4D97-AF65-F5344CB8AC3E}">
        <p14:creationId xmlns:p14="http://schemas.microsoft.com/office/powerpoint/2010/main" val="14969248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Development Example</a:t>
            </a:r>
            <a:endParaRPr lang="en-US" dirty="0"/>
          </a:p>
        </p:txBody>
      </p:sp>
      <p:sp>
        <p:nvSpPr>
          <p:cNvPr id="7" name="Slide Number Placeholder 6"/>
          <p:cNvSpPr>
            <a:spLocks noGrp="1"/>
          </p:cNvSpPr>
          <p:nvPr>
            <p:ph type="sldNum" sz="quarter" idx="12"/>
          </p:nvPr>
        </p:nvSpPr>
        <p:spPr/>
        <p:txBody>
          <a:bodyPr/>
          <a:lstStyle/>
          <a:p>
            <a:fld id="{D3A8D8F9-5373-4FB4-A8C6-FA962800DFAC}" type="slidenum">
              <a:rPr lang="en-US" smtClean="0"/>
              <a:t>30</a:t>
            </a:fld>
            <a:endParaRPr lang="en-US"/>
          </a:p>
        </p:txBody>
      </p:sp>
      <p:sp>
        <p:nvSpPr>
          <p:cNvPr id="8" name="Date Placeholder 7"/>
          <p:cNvSpPr>
            <a:spLocks noGrp="1"/>
          </p:cNvSpPr>
          <p:nvPr>
            <p:ph type="dt" sz="half" idx="10"/>
          </p:nvPr>
        </p:nvSpPr>
        <p:spPr/>
        <p:txBody>
          <a:bodyPr/>
          <a:lstStyle/>
          <a:p>
            <a:r>
              <a:rPr lang="en-US" smtClean="0"/>
              <a:t>8/31/2011</a:t>
            </a:r>
            <a:endParaRPr lang="en-US"/>
          </a:p>
        </p:txBody>
      </p:sp>
      <p:sp>
        <p:nvSpPr>
          <p:cNvPr id="9" name="Footer Placeholder 8"/>
          <p:cNvSpPr>
            <a:spLocks noGrp="1"/>
          </p:cNvSpPr>
          <p:nvPr>
            <p:ph type="ftr" sz="quarter" idx="11"/>
          </p:nvPr>
        </p:nvSpPr>
        <p:spPr/>
        <p:txBody>
          <a:bodyPr/>
          <a:lstStyle/>
          <a:p>
            <a:r>
              <a:rPr lang="en-US" smtClean="0"/>
              <a:t>VLDB 2011</a:t>
            </a: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 y="1324176"/>
            <a:ext cx="8578137" cy="4467024"/>
          </a:xfrm>
          <a:prstGeom prst="rect">
            <a:avLst/>
          </a:prstGeom>
          <a:ln>
            <a:noFill/>
          </a:ln>
          <a:effectLst>
            <a:outerShdw blurRad="292100" dist="139700" dir="2700000" algn="tl" rotWithShape="0">
              <a:srgbClr val="333333">
                <a:alpha val="65000"/>
              </a:srgbClr>
            </a:outerShdw>
          </a:effectLst>
        </p:spPr>
      </p:pic>
      <p:grpSp>
        <p:nvGrpSpPr>
          <p:cNvPr id="21" name="Group 20"/>
          <p:cNvGrpSpPr/>
          <p:nvPr/>
        </p:nvGrpSpPr>
        <p:grpSpPr>
          <a:xfrm>
            <a:off x="1981200" y="1519535"/>
            <a:ext cx="6475555" cy="3357265"/>
            <a:chOff x="1981200" y="1519535"/>
            <a:chExt cx="6475555" cy="3357265"/>
          </a:xfrm>
        </p:grpSpPr>
        <p:sp>
          <p:nvSpPr>
            <p:cNvPr id="11" name="Flowchart: Process 10"/>
            <p:cNvSpPr/>
            <p:nvPr/>
          </p:nvSpPr>
          <p:spPr>
            <a:xfrm>
              <a:off x="3962400" y="1981200"/>
              <a:ext cx="228600" cy="2895600"/>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Process 11"/>
            <p:cNvSpPr/>
            <p:nvPr/>
          </p:nvSpPr>
          <p:spPr>
            <a:xfrm>
              <a:off x="7391400" y="1981200"/>
              <a:ext cx="228600" cy="2895600"/>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981200" y="1519535"/>
              <a:ext cx="6475555"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400" dirty="0" smtClean="0"/>
                <a:t>It’s clear that I’m an “early to be, early to rise”, guy</a:t>
              </a:r>
              <a:endParaRPr lang="en-US" sz="2400" dirty="0"/>
            </a:p>
          </p:txBody>
        </p:sp>
        <p:cxnSp>
          <p:nvCxnSpPr>
            <p:cNvPr id="15" name="Straight Arrow Connector 14"/>
            <p:cNvCxnSpPr>
              <a:stCxn id="13" idx="2"/>
            </p:cNvCxnSpPr>
            <p:nvPr/>
          </p:nvCxnSpPr>
          <p:spPr>
            <a:xfrm flipH="1">
              <a:off x="4191000" y="1981200"/>
              <a:ext cx="1027978" cy="376535"/>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6" name="Straight Arrow Connector 15"/>
            <p:cNvCxnSpPr>
              <a:stCxn id="13" idx="2"/>
            </p:cNvCxnSpPr>
            <p:nvPr/>
          </p:nvCxnSpPr>
          <p:spPr>
            <a:xfrm>
              <a:off x="5218978" y="1981200"/>
              <a:ext cx="2172422" cy="376535"/>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grpSp>
      <p:grpSp>
        <p:nvGrpSpPr>
          <p:cNvPr id="26" name="Group 25"/>
          <p:cNvGrpSpPr/>
          <p:nvPr/>
        </p:nvGrpSpPr>
        <p:grpSpPr>
          <a:xfrm>
            <a:off x="380998" y="3332994"/>
            <a:ext cx="7467602" cy="1419478"/>
            <a:chOff x="380998" y="3332994"/>
            <a:chExt cx="7467602" cy="1419478"/>
          </a:xfrm>
        </p:grpSpPr>
        <p:sp>
          <p:nvSpPr>
            <p:cNvPr id="20" name="Flowchart: Process 19"/>
            <p:cNvSpPr/>
            <p:nvPr/>
          </p:nvSpPr>
          <p:spPr>
            <a:xfrm>
              <a:off x="380998" y="4502799"/>
              <a:ext cx="7467602" cy="249673"/>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82074" y="3332994"/>
              <a:ext cx="6360652"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400" dirty="0" smtClean="0"/>
                <a:t>Marcia gets up after me and likes to read in bed…</a:t>
              </a:r>
              <a:endParaRPr lang="en-US" sz="2400" dirty="0"/>
            </a:p>
          </p:txBody>
        </p:sp>
        <p:cxnSp>
          <p:nvCxnSpPr>
            <p:cNvPr id="24" name="Straight Arrow Connector 23"/>
            <p:cNvCxnSpPr>
              <a:stCxn id="22" idx="2"/>
            </p:cNvCxnSpPr>
            <p:nvPr/>
          </p:nvCxnSpPr>
          <p:spPr>
            <a:xfrm flipH="1">
              <a:off x="3830074" y="3794659"/>
              <a:ext cx="132326" cy="714279"/>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grpSp>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71600"/>
            <a:ext cx="8001000" cy="4393407"/>
          </a:xfrm>
          <a:prstGeom prst="rect">
            <a:avLst/>
          </a:prstGeom>
          <a:ln>
            <a:noFill/>
          </a:ln>
          <a:effectLst>
            <a:outerShdw blurRad="292100" dist="139700" dir="2700000" algn="tl" rotWithShape="0">
              <a:srgbClr val="333333">
                <a:alpha val="65000"/>
              </a:srgbClr>
            </a:outerShdw>
          </a:effectLst>
        </p:spPr>
      </p:pic>
      <p:sp>
        <p:nvSpPr>
          <p:cNvPr id="36" name="TextBox 35"/>
          <p:cNvSpPr txBox="1"/>
          <p:nvPr/>
        </p:nvSpPr>
        <p:spPr>
          <a:xfrm>
            <a:off x="1149034" y="1744123"/>
            <a:ext cx="5993692" cy="32451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When not home, only activity is from the pet-sitter &amp; cleaners</a:t>
            </a:r>
            <a:endParaRPr lang="en-US" dirty="0"/>
          </a:p>
        </p:txBody>
      </p:sp>
    </p:spTree>
    <p:extLst>
      <p:ext uri="{BB962C8B-B14F-4D97-AF65-F5344CB8AC3E}">
        <p14:creationId xmlns:p14="http://schemas.microsoft.com/office/powerpoint/2010/main" val="106847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685800"/>
            <a:ext cx="8229600" cy="5562600"/>
          </a:xfrm>
          <a:solidFill>
            <a:schemeClr val="bg2">
              <a:lumMod val="90000"/>
            </a:schemeClr>
          </a:solidFill>
          <a:ln>
            <a:solidFill>
              <a:schemeClr val="bg2">
                <a:lumMod val="10000"/>
              </a:schemeClr>
            </a:solidFill>
          </a:ln>
          <a:effectLst>
            <a:outerShdw blurRad="50800" dist="38100" dir="2700000" algn="tl" rotWithShape="0">
              <a:prstClr val="black">
                <a:alpha val="40000"/>
              </a:prstClr>
            </a:outerShdw>
          </a:effectLst>
        </p:spPr>
        <p:txBody>
          <a:bodyPr>
            <a:normAutofit fontScale="92500"/>
          </a:bodyPr>
          <a:lstStyle/>
          <a:p>
            <a:pPr marL="0" indent="0">
              <a:buNone/>
            </a:pPr>
            <a:r>
              <a:rPr lang="en-US" sz="3300" b="1" dirty="0"/>
              <a:t>Pattern: </a:t>
            </a:r>
            <a:r>
              <a:rPr lang="en-US" sz="3300" b="1" dirty="0" smtClean="0"/>
              <a:t>Monitor, Mine, Manage</a:t>
            </a:r>
            <a:endParaRPr lang="en-US" sz="3300" b="1" i="1" u="sng" dirty="0" smtClean="0"/>
          </a:p>
          <a:p>
            <a:r>
              <a:rPr lang="en-US" i="1" u="sng" dirty="0" smtClean="0"/>
              <a:t>Intent</a:t>
            </a:r>
            <a:r>
              <a:rPr lang="en-US" dirty="0"/>
              <a:t>: </a:t>
            </a:r>
            <a:r>
              <a:rPr lang="en-US" dirty="0" smtClean="0"/>
              <a:t>Develop and use generated models to perform active management or intervention</a:t>
            </a:r>
            <a:endParaRPr lang="en-US" dirty="0"/>
          </a:p>
          <a:p>
            <a:r>
              <a:rPr lang="en-US" i="1" u="sng" dirty="0"/>
              <a:t>Applicability</a:t>
            </a:r>
            <a:r>
              <a:rPr lang="en-US" dirty="0"/>
              <a:t>: </a:t>
            </a:r>
            <a:r>
              <a:rPr lang="en-US" dirty="0" smtClean="0"/>
              <a:t>Use for fraud detection, system alerting, intrusion detection, user classification, …</a:t>
            </a:r>
          </a:p>
          <a:p>
            <a:r>
              <a:rPr lang="en-US" i="1" u="sng" dirty="0" smtClean="0"/>
              <a:t>Description</a:t>
            </a:r>
            <a:r>
              <a:rPr lang="en-US" dirty="0"/>
              <a:t>:</a:t>
            </a:r>
          </a:p>
          <a:p>
            <a:pPr lvl="1"/>
            <a:r>
              <a:rPr lang="en-US" dirty="0" smtClean="0"/>
              <a:t>Historical data is used to develop a model (</a:t>
            </a:r>
            <a:r>
              <a:rPr lang="en-US" dirty="0" err="1" smtClean="0"/>
              <a:t>algorythm</a:t>
            </a:r>
            <a:r>
              <a:rPr lang="en-US" dirty="0" smtClean="0"/>
              <a:t>) which is installed in active system</a:t>
            </a:r>
          </a:p>
          <a:p>
            <a:r>
              <a:rPr lang="en-US" i="1" u="sng" dirty="0" smtClean="0"/>
              <a:t>Implementation</a:t>
            </a:r>
            <a:r>
              <a:rPr lang="en-US" dirty="0"/>
              <a:t>: </a:t>
            </a:r>
            <a:endParaRPr lang="en-US" i="1" u="sng" dirty="0"/>
          </a:p>
          <a:p>
            <a:pPr lvl="1"/>
            <a:r>
              <a:rPr lang="en-US" dirty="0" smtClean="0"/>
              <a:t>Requires model generation pattern, active monitoring system [e.g. Complex Event Processing (CEP)]</a:t>
            </a:r>
            <a:endParaRPr lang="en-US" dirty="0"/>
          </a:p>
          <a:p>
            <a:endParaRPr lang="en-US" dirty="0"/>
          </a:p>
        </p:txBody>
      </p:sp>
      <p:sp>
        <p:nvSpPr>
          <p:cNvPr id="2" name="Slide Number Placeholder 1"/>
          <p:cNvSpPr>
            <a:spLocks noGrp="1"/>
          </p:cNvSpPr>
          <p:nvPr>
            <p:ph type="sldNum" sz="quarter" idx="12"/>
          </p:nvPr>
        </p:nvSpPr>
        <p:spPr/>
        <p:txBody>
          <a:bodyPr/>
          <a:lstStyle/>
          <a:p>
            <a:fld id="{D3A8D8F9-5373-4FB4-A8C6-FA962800DFAC}" type="slidenum">
              <a:rPr lang="en-US" smtClean="0"/>
              <a:t>31</a:t>
            </a:fld>
            <a:endParaRPr lang="en-US"/>
          </a:p>
        </p:txBody>
      </p:sp>
      <p:sp>
        <p:nvSpPr>
          <p:cNvPr id="3" name="Date Placeholder 2"/>
          <p:cNvSpPr>
            <a:spLocks noGrp="1"/>
          </p:cNvSpPr>
          <p:nvPr>
            <p:ph type="dt" sz="half" idx="10"/>
          </p:nvPr>
        </p:nvSpPr>
        <p:spPr/>
        <p:txBody>
          <a:bodyPr/>
          <a:lstStyle/>
          <a:p>
            <a:r>
              <a:rPr lang="en-US" smtClean="0"/>
              <a:t>8/31/2011</a:t>
            </a:r>
            <a:endParaRPr lang="en-US"/>
          </a:p>
        </p:txBody>
      </p:sp>
      <p:sp>
        <p:nvSpPr>
          <p:cNvPr id="5" name="Footer Placeholder 4"/>
          <p:cNvSpPr>
            <a:spLocks noGrp="1"/>
          </p:cNvSpPr>
          <p:nvPr>
            <p:ph type="ftr" sz="quarter" idx="11"/>
          </p:nvPr>
        </p:nvSpPr>
        <p:spPr/>
        <p:txBody>
          <a:bodyPr/>
          <a:lstStyle/>
          <a:p>
            <a:r>
              <a:rPr lang="en-US" smtClean="0"/>
              <a:t>VLDB 2011</a:t>
            </a:r>
            <a:endParaRPr lang="en-US"/>
          </a:p>
        </p:txBody>
      </p:sp>
    </p:spTree>
    <p:extLst>
      <p:ext uri="{BB962C8B-B14F-4D97-AF65-F5344CB8AC3E}">
        <p14:creationId xmlns:p14="http://schemas.microsoft.com/office/powerpoint/2010/main" val="12028290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Pattern: Monitor, Mine, Manage</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2438400"/>
            <a:ext cx="2024687"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lowchart: Connector 2"/>
          <p:cNvSpPr/>
          <p:nvPr/>
        </p:nvSpPr>
        <p:spPr>
          <a:xfrm>
            <a:off x="921822" y="2611086"/>
            <a:ext cx="381000" cy="38100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1</a:t>
            </a:r>
            <a:endParaRPr lang="en-US" dirty="0"/>
          </a:p>
        </p:txBody>
      </p:sp>
      <p:sp>
        <p:nvSpPr>
          <p:cNvPr id="4" name="Right Arrow 3"/>
          <p:cNvSpPr/>
          <p:nvPr/>
        </p:nvSpPr>
        <p:spPr>
          <a:xfrm>
            <a:off x="304800" y="3276600"/>
            <a:ext cx="838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1964843" y="1429987"/>
            <a:ext cx="381000" cy="38100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2</a:t>
            </a:r>
            <a:endParaRPr lang="en-US" dirty="0"/>
          </a:p>
        </p:txBody>
      </p:sp>
      <p:sp>
        <p:nvSpPr>
          <p:cNvPr id="5" name="Circular Arrow 4"/>
          <p:cNvSpPr/>
          <p:nvPr/>
        </p:nvSpPr>
        <p:spPr>
          <a:xfrm rot="1994128">
            <a:off x="1565536" y="1823027"/>
            <a:ext cx="1179615" cy="1179615"/>
          </a:xfrm>
          <a:prstGeom prst="circularArrow">
            <a:avLst>
              <a:gd name="adj1" fmla="val 12500"/>
              <a:gd name="adj2" fmla="val 1142319"/>
              <a:gd name="adj3" fmla="val 20457681"/>
              <a:gd name="adj4" fmla="val 7050703"/>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lowchart: Collate 6"/>
          <p:cNvSpPr/>
          <p:nvPr/>
        </p:nvSpPr>
        <p:spPr>
          <a:xfrm>
            <a:off x="369619" y="3162300"/>
            <a:ext cx="304800" cy="609600"/>
          </a:xfrm>
          <a:prstGeom prst="flowChartCol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9" name="Flowchart: Connector 8"/>
          <p:cNvSpPr/>
          <p:nvPr/>
        </p:nvSpPr>
        <p:spPr>
          <a:xfrm>
            <a:off x="311726" y="3796640"/>
            <a:ext cx="381000" cy="38100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3</a:t>
            </a:r>
            <a:endParaRPr lang="en-US" dirty="0"/>
          </a:p>
        </p:txBody>
      </p:sp>
      <p:sp>
        <p:nvSpPr>
          <p:cNvPr id="8" name="TextBox 7"/>
          <p:cNvSpPr txBox="1"/>
          <p:nvPr/>
        </p:nvSpPr>
        <p:spPr>
          <a:xfrm>
            <a:off x="3276600" y="1429987"/>
            <a:ext cx="5534849" cy="1200329"/>
          </a:xfrm>
          <a:prstGeom prst="rect">
            <a:avLst/>
          </a:prstGeom>
          <a:noFill/>
          <a:ln>
            <a:solidFill>
              <a:schemeClr val="accent5">
                <a:lumMod val="60000"/>
                <a:lumOff val="40000"/>
              </a:schemeClr>
            </a:solidFill>
          </a:ln>
        </p:spPr>
        <p:txBody>
          <a:bodyPr wrap="none" rtlCol="0">
            <a:spAutoFit/>
          </a:bodyPr>
          <a:lstStyle/>
          <a:p>
            <a:pPr marL="342900" indent="-342900">
              <a:buFont typeface="+mj-lt"/>
              <a:buAutoNum type="arabicPeriod"/>
            </a:pPr>
            <a:r>
              <a:rPr lang="en-US" sz="2400" dirty="0" smtClean="0"/>
              <a:t>Monitor &amp; collect data</a:t>
            </a:r>
          </a:p>
          <a:p>
            <a:pPr marL="342900" indent="-342900">
              <a:buFont typeface="+mj-lt"/>
              <a:buAutoNum type="arabicPeriod"/>
            </a:pPr>
            <a:r>
              <a:rPr lang="en-US" sz="2400" dirty="0" smtClean="0"/>
              <a:t>Mine and create online model</a:t>
            </a:r>
          </a:p>
          <a:p>
            <a:pPr marL="342900" indent="-342900">
              <a:buFont typeface="+mj-lt"/>
              <a:buAutoNum type="arabicPeriod"/>
            </a:pPr>
            <a:r>
              <a:rPr lang="en-US" sz="2400" dirty="0" smtClean="0"/>
              <a:t>Deploy online model to actively manage</a:t>
            </a:r>
            <a:endParaRPr lang="en-US" sz="2400" dirty="0"/>
          </a:p>
        </p:txBody>
      </p:sp>
      <p:sp>
        <p:nvSpPr>
          <p:cNvPr id="11" name="TextBox 10"/>
          <p:cNvSpPr txBox="1"/>
          <p:nvPr/>
        </p:nvSpPr>
        <p:spPr>
          <a:xfrm>
            <a:off x="832382" y="4495800"/>
            <a:ext cx="7024239" cy="1938992"/>
          </a:xfrm>
          <a:prstGeom prst="rect">
            <a:avLst/>
          </a:prstGeom>
          <a:noFill/>
          <a:ln>
            <a:solidFill>
              <a:schemeClr val="accent5">
                <a:lumMod val="60000"/>
                <a:lumOff val="40000"/>
              </a:schemeClr>
            </a:solidFill>
          </a:ln>
        </p:spPr>
        <p:txBody>
          <a:bodyPr wrap="square" rtlCol="0">
            <a:spAutoFit/>
          </a:bodyPr>
          <a:lstStyle/>
          <a:p>
            <a:r>
              <a:rPr lang="en-US" sz="2400" dirty="0" smtClean="0"/>
              <a:t>Examples:</a:t>
            </a:r>
          </a:p>
          <a:p>
            <a:pPr marL="285750" indent="-285750">
              <a:buFont typeface="Arial" pitchFamily="34" charset="0"/>
              <a:buChar char="•"/>
            </a:pPr>
            <a:r>
              <a:rPr lang="en-US" sz="2400" dirty="0" smtClean="0"/>
              <a:t>Financial fraud detection and prevention</a:t>
            </a:r>
          </a:p>
          <a:p>
            <a:pPr marL="285750" indent="-285750">
              <a:buFont typeface="Arial" pitchFamily="34" charset="0"/>
              <a:buChar char="•"/>
            </a:pPr>
            <a:r>
              <a:rPr lang="en-US" sz="2400" dirty="0" smtClean="0"/>
              <a:t>Audience intelligence</a:t>
            </a:r>
          </a:p>
          <a:p>
            <a:pPr marL="285750" indent="-285750">
              <a:buFont typeface="Arial" pitchFamily="34" charset="0"/>
              <a:buChar char="•"/>
            </a:pPr>
            <a:r>
              <a:rPr lang="en-US" sz="2400" dirty="0" smtClean="0"/>
              <a:t>Personal: “Home &amp; Away” settings for home automation</a:t>
            </a:r>
            <a:endParaRPr lang="en-US" sz="2400" dirty="0"/>
          </a:p>
        </p:txBody>
      </p:sp>
      <p:sp>
        <p:nvSpPr>
          <p:cNvPr id="10" name="Slide Number Placeholder 9"/>
          <p:cNvSpPr>
            <a:spLocks noGrp="1"/>
          </p:cNvSpPr>
          <p:nvPr>
            <p:ph type="sldNum" sz="quarter" idx="12"/>
          </p:nvPr>
        </p:nvSpPr>
        <p:spPr/>
        <p:txBody>
          <a:bodyPr/>
          <a:lstStyle/>
          <a:p>
            <a:fld id="{D3A8D8F9-5373-4FB4-A8C6-FA962800DFAC}" type="slidenum">
              <a:rPr lang="en-US" smtClean="0"/>
              <a:t>32</a:t>
            </a:fld>
            <a:endParaRPr lang="en-US"/>
          </a:p>
        </p:txBody>
      </p:sp>
      <p:sp>
        <p:nvSpPr>
          <p:cNvPr id="12" name="Date Placeholder 11"/>
          <p:cNvSpPr>
            <a:spLocks noGrp="1"/>
          </p:cNvSpPr>
          <p:nvPr>
            <p:ph type="dt" sz="half" idx="10"/>
          </p:nvPr>
        </p:nvSpPr>
        <p:spPr/>
        <p:txBody>
          <a:bodyPr/>
          <a:lstStyle/>
          <a:p>
            <a:r>
              <a:rPr lang="en-US" smtClean="0"/>
              <a:t>8/31/2011</a:t>
            </a:r>
            <a:endParaRPr lang="en-US"/>
          </a:p>
        </p:txBody>
      </p:sp>
      <p:sp>
        <p:nvSpPr>
          <p:cNvPr id="13" name="Footer Placeholder 12"/>
          <p:cNvSpPr>
            <a:spLocks noGrp="1"/>
          </p:cNvSpPr>
          <p:nvPr>
            <p:ph type="ftr" sz="quarter" idx="11"/>
          </p:nvPr>
        </p:nvSpPr>
        <p:spPr/>
        <p:txBody>
          <a:bodyPr/>
          <a:lstStyle/>
          <a:p>
            <a:r>
              <a:rPr lang="en-US" smtClean="0"/>
              <a:t>VLDB 2011</a:t>
            </a:r>
            <a:endParaRPr lang="en-US"/>
          </a:p>
        </p:txBody>
      </p:sp>
      <p:sp>
        <p:nvSpPr>
          <p:cNvPr id="14" name="TextBox 13"/>
          <p:cNvSpPr txBox="1"/>
          <p:nvPr/>
        </p:nvSpPr>
        <p:spPr>
          <a:xfrm>
            <a:off x="3507817" y="3140242"/>
            <a:ext cx="5173404"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400" dirty="0" smtClean="0"/>
              <a:t>This is about reducing “Time to Action”!</a:t>
            </a:r>
            <a:endParaRPr lang="en-US" sz="2400" dirty="0"/>
          </a:p>
        </p:txBody>
      </p:sp>
    </p:spTree>
    <p:extLst>
      <p:ext uri="{BB962C8B-B14F-4D97-AF65-F5344CB8AC3E}">
        <p14:creationId xmlns:p14="http://schemas.microsoft.com/office/powerpoint/2010/main" val="1167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 Map</a:t>
            </a:r>
            <a:endParaRPr lang="en-US" dirty="0"/>
          </a:p>
        </p:txBody>
      </p:sp>
      <p:sp>
        <p:nvSpPr>
          <p:cNvPr id="3" name="Slide Number Placeholder 2"/>
          <p:cNvSpPr>
            <a:spLocks noGrp="1"/>
          </p:cNvSpPr>
          <p:nvPr>
            <p:ph type="sldNum" sz="quarter" idx="12"/>
          </p:nvPr>
        </p:nvSpPr>
        <p:spPr/>
        <p:txBody>
          <a:bodyPr/>
          <a:lstStyle/>
          <a:p>
            <a:fld id="{D3A8D8F9-5373-4FB4-A8C6-FA962800DFAC}" type="slidenum">
              <a:rPr lang="en-US" smtClean="0"/>
              <a:t>33</a:t>
            </a:fld>
            <a:endParaRPr lang="en-US"/>
          </a:p>
        </p:txBody>
      </p:sp>
      <p:sp>
        <p:nvSpPr>
          <p:cNvPr id="5" name="Rounded Rectangle 4"/>
          <p:cNvSpPr/>
          <p:nvPr/>
        </p:nvSpPr>
        <p:spPr>
          <a:xfrm>
            <a:off x="228600" y="2730787"/>
            <a:ext cx="1828800" cy="58477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Digital Shoebox</a:t>
            </a:r>
            <a:endParaRPr lang="en-US" dirty="0"/>
          </a:p>
        </p:txBody>
      </p:sp>
      <p:sp>
        <p:nvSpPr>
          <p:cNvPr id="6" name="Rounded Rectangle 5"/>
          <p:cNvSpPr/>
          <p:nvPr/>
        </p:nvSpPr>
        <p:spPr>
          <a:xfrm>
            <a:off x="1911178" y="3721387"/>
            <a:ext cx="1828800" cy="55822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Information Production</a:t>
            </a:r>
            <a:endParaRPr lang="en-US" dirty="0"/>
          </a:p>
        </p:txBody>
      </p:sp>
      <p:sp>
        <p:nvSpPr>
          <p:cNvPr id="7" name="Rounded Rectangle 6"/>
          <p:cNvSpPr/>
          <p:nvPr/>
        </p:nvSpPr>
        <p:spPr>
          <a:xfrm>
            <a:off x="3499021" y="4814154"/>
            <a:ext cx="1828800" cy="55822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Transform &amp; Load</a:t>
            </a:r>
            <a:endParaRPr lang="en-US" dirty="0"/>
          </a:p>
        </p:txBody>
      </p:sp>
      <p:sp>
        <p:nvSpPr>
          <p:cNvPr id="8" name="Rounded Rectangle 7"/>
          <p:cNvSpPr/>
          <p:nvPr/>
        </p:nvSpPr>
        <p:spPr>
          <a:xfrm>
            <a:off x="4499919" y="3163162"/>
            <a:ext cx="1828800" cy="55822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Model Development</a:t>
            </a:r>
            <a:endParaRPr lang="en-US" dirty="0"/>
          </a:p>
        </p:txBody>
      </p:sp>
      <p:sp>
        <p:nvSpPr>
          <p:cNvPr id="9" name="Rounded Rectangle 8"/>
          <p:cNvSpPr/>
          <p:nvPr/>
        </p:nvSpPr>
        <p:spPr>
          <a:xfrm>
            <a:off x="7086600" y="3785175"/>
            <a:ext cx="1828800" cy="55822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Monitor, Mine &amp; Manage</a:t>
            </a:r>
            <a:endParaRPr lang="en-US" dirty="0"/>
          </a:p>
        </p:txBody>
      </p:sp>
      <p:cxnSp>
        <p:nvCxnSpPr>
          <p:cNvPr id="11" name="Curved Connector 10"/>
          <p:cNvCxnSpPr>
            <a:stCxn id="5" idx="2"/>
            <a:endCxn id="6" idx="1"/>
          </p:cNvCxnSpPr>
          <p:nvPr/>
        </p:nvCxnSpPr>
        <p:spPr>
          <a:xfrm rot="16200000" flipH="1">
            <a:off x="1184621" y="3273942"/>
            <a:ext cx="684937" cy="768178"/>
          </a:xfrm>
          <a:prstGeom prst="curvedConnector2">
            <a:avLst/>
          </a:prstGeom>
          <a:ln w="34925">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5" idx="2"/>
            <a:endCxn id="7" idx="1"/>
          </p:cNvCxnSpPr>
          <p:nvPr/>
        </p:nvCxnSpPr>
        <p:spPr>
          <a:xfrm rot="16200000" flipH="1">
            <a:off x="1432158" y="3026404"/>
            <a:ext cx="1777704" cy="2356021"/>
          </a:xfrm>
          <a:prstGeom prst="curvedConnector2">
            <a:avLst/>
          </a:prstGeom>
          <a:ln w="34925">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6" name="Curved Connector 15"/>
          <p:cNvCxnSpPr>
            <a:stCxn id="6" idx="2"/>
            <a:endCxn id="7" idx="1"/>
          </p:cNvCxnSpPr>
          <p:nvPr/>
        </p:nvCxnSpPr>
        <p:spPr>
          <a:xfrm rot="16200000" flipH="1">
            <a:off x="2755472" y="4349717"/>
            <a:ext cx="813655" cy="673443"/>
          </a:xfrm>
          <a:prstGeom prst="curvedConnector2">
            <a:avLst/>
          </a:prstGeom>
          <a:ln w="34925">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6" idx="3"/>
            <a:endCxn id="8" idx="1"/>
          </p:cNvCxnSpPr>
          <p:nvPr/>
        </p:nvCxnSpPr>
        <p:spPr>
          <a:xfrm flipV="1">
            <a:off x="3739978" y="3442275"/>
            <a:ext cx="759941" cy="558225"/>
          </a:xfrm>
          <a:prstGeom prst="curvedConnector3">
            <a:avLst>
              <a:gd name="adj1" fmla="val 50000"/>
            </a:avLst>
          </a:prstGeom>
          <a:ln w="34925">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8" idx="3"/>
            <a:endCxn id="9" idx="1"/>
          </p:cNvCxnSpPr>
          <p:nvPr/>
        </p:nvCxnSpPr>
        <p:spPr>
          <a:xfrm>
            <a:off x="6328719" y="3442275"/>
            <a:ext cx="757881" cy="622013"/>
          </a:xfrm>
          <a:prstGeom prst="curvedConnector3">
            <a:avLst>
              <a:gd name="adj1" fmla="val 50000"/>
            </a:avLst>
          </a:prstGeom>
          <a:ln w="34925">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9" name="Curved Connector 28"/>
          <p:cNvCxnSpPr>
            <a:stCxn id="5" idx="3"/>
            <a:endCxn id="8" idx="1"/>
          </p:cNvCxnSpPr>
          <p:nvPr/>
        </p:nvCxnSpPr>
        <p:spPr>
          <a:xfrm>
            <a:off x="2057400" y="3023175"/>
            <a:ext cx="2442519" cy="419100"/>
          </a:xfrm>
          <a:prstGeom prst="curvedConnector3">
            <a:avLst>
              <a:gd name="adj1" fmla="val 50000"/>
            </a:avLst>
          </a:prstGeom>
          <a:ln w="34925">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57" name="Date Placeholder 56"/>
          <p:cNvSpPr>
            <a:spLocks noGrp="1"/>
          </p:cNvSpPr>
          <p:nvPr>
            <p:ph type="dt" sz="half" idx="10"/>
          </p:nvPr>
        </p:nvSpPr>
        <p:spPr/>
        <p:txBody>
          <a:bodyPr/>
          <a:lstStyle/>
          <a:p>
            <a:r>
              <a:rPr lang="en-US" smtClean="0"/>
              <a:t>8/31/2011</a:t>
            </a:r>
            <a:endParaRPr lang="en-US"/>
          </a:p>
        </p:txBody>
      </p:sp>
      <p:sp>
        <p:nvSpPr>
          <p:cNvPr id="58" name="Footer Placeholder 57"/>
          <p:cNvSpPr>
            <a:spLocks noGrp="1"/>
          </p:cNvSpPr>
          <p:nvPr>
            <p:ph type="ftr" sz="quarter" idx="11"/>
          </p:nvPr>
        </p:nvSpPr>
        <p:spPr/>
        <p:txBody>
          <a:bodyPr/>
          <a:lstStyle/>
          <a:p>
            <a:r>
              <a:rPr lang="en-US" smtClean="0"/>
              <a:t>VLDB 2011</a:t>
            </a:r>
            <a:endParaRPr lang="en-US"/>
          </a:p>
        </p:txBody>
      </p:sp>
    </p:spTree>
    <p:extLst>
      <p:ext uri="{BB962C8B-B14F-4D97-AF65-F5344CB8AC3E}">
        <p14:creationId xmlns:p14="http://schemas.microsoft.com/office/powerpoint/2010/main" val="7138398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fontScale="90000"/>
          </a:bodyPr>
          <a:lstStyle/>
          <a:p>
            <a:r>
              <a:rPr lang="en-US" dirty="0" smtClean="0"/>
              <a:t>Tying it Together</a:t>
            </a:r>
            <a:endParaRPr lang="en-US" dirty="0"/>
          </a:p>
        </p:txBody>
      </p:sp>
      <p:cxnSp>
        <p:nvCxnSpPr>
          <p:cNvPr id="4" name="Straight Arrow Connector 3"/>
          <p:cNvCxnSpPr/>
          <p:nvPr/>
        </p:nvCxnSpPr>
        <p:spPr>
          <a:xfrm>
            <a:off x="990600" y="5410200"/>
            <a:ext cx="70866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 name="Straight Arrow Connector 4"/>
          <p:cNvCxnSpPr/>
          <p:nvPr/>
        </p:nvCxnSpPr>
        <p:spPr>
          <a:xfrm flipV="1">
            <a:off x="998483" y="1524000"/>
            <a:ext cx="0" cy="3886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3505200" y="6172200"/>
            <a:ext cx="2092561" cy="461665"/>
          </a:xfrm>
          <a:prstGeom prst="rect">
            <a:avLst/>
          </a:prstGeom>
          <a:noFill/>
        </p:spPr>
        <p:txBody>
          <a:bodyPr wrap="none" rtlCol="0">
            <a:spAutoFit/>
          </a:bodyPr>
          <a:lstStyle/>
          <a:p>
            <a:r>
              <a:rPr lang="en-US" sz="2400" dirty="0" smtClean="0"/>
              <a:t>Effort / Latency</a:t>
            </a:r>
            <a:endParaRPr lang="en-US" sz="2400" dirty="0"/>
          </a:p>
        </p:txBody>
      </p:sp>
      <p:sp>
        <p:nvSpPr>
          <p:cNvPr id="9" name="TextBox 8"/>
          <p:cNvSpPr txBox="1"/>
          <p:nvPr/>
        </p:nvSpPr>
        <p:spPr>
          <a:xfrm rot="16200000">
            <a:off x="-354285" y="3170485"/>
            <a:ext cx="2297104" cy="461665"/>
          </a:xfrm>
          <a:prstGeom prst="rect">
            <a:avLst/>
          </a:prstGeom>
          <a:noFill/>
        </p:spPr>
        <p:txBody>
          <a:bodyPr wrap="none" rtlCol="0">
            <a:spAutoFit/>
          </a:bodyPr>
          <a:lstStyle/>
          <a:p>
            <a:r>
              <a:rPr lang="en-US" sz="2400" dirty="0" smtClean="0"/>
              <a:t>Structure / Value</a:t>
            </a:r>
            <a:endParaRPr lang="en-US" sz="2400" dirty="0"/>
          </a:p>
        </p:txBody>
      </p:sp>
      <p:sp>
        <p:nvSpPr>
          <p:cNvPr id="10" name="TextBox 9"/>
          <p:cNvSpPr txBox="1"/>
          <p:nvPr/>
        </p:nvSpPr>
        <p:spPr>
          <a:xfrm>
            <a:off x="1295400" y="4648200"/>
            <a:ext cx="920445" cy="461665"/>
          </a:xfrm>
          <a:prstGeom prst="rect">
            <a:avLst/>
          </a:prstGeom>
          <a:solidFill>
            <a:schemeClr val="bg1">
              <a:lumMod val="95000"/>
            </a:schemeClr>
          </a:solidFill>
          <a:ln>
            <a:solidFill>
              <a:schemeClr val="accent1">
                <a:lumMod val="40000"/>
                <a:lumOff val="60000"/>
              </a:schemeClr>
            </a:solidFill>
          </a:ln>
        </p:spPr>
        <p:txBody>
          <a:bodyPr wrap="none" rtlCol="0">
            <a:spAutoFit/>
          </a:bodyPr>
          <a:lstStyle>
            <a:defPPr>
              <a:defRPr lang="en-US"/>
            </a:defPPr>
            <a:lvl1pPr>
              <a:defRPr sz="2400"/>
            </a:lvl1pPr>
          </a:lstStyle>
          <a:p>
            <a:r>
              <a:rPr lang="en-US" dirty="0"/>
              <a:t>Signal</a:t>
            </a:r>
          </a:p>
        </p:txBody>
      </p:sp>
      <p:sp>
        <p:nvSpPr>
          <p:cNvPr id="11" name="TextBox 10"/>
          <p:cNvSpPr txBox="1"/>
          <p:nvPr/>
        </p:nvSpPr>
        <p:spPr>
          <a:xfrm>
            <a:off x="2590800" y="3962400"/>
            <a:ext cx="764697" cy="461665"/>
          </a:xfrm>
          <a:prstGeom prst="rect">
            <a:avLst/>
          </a:prstGeom>
          <a:noFill/>
          <a:ln>
            <a:solidFill>
              <a:schemeClr val="accent1">
                <a:lumMod val="40000"/>
                <a:lumOff val="60000"/>
              </a:schemeClr>
            </a:solidFill>
          </a:ln>
        </p:spPr>
        <p:txBody>
          <a:bodyPr wrap="none" rtlCol="0">
            <a:spAutoFit/>
          </a:bodyPr>
          <a:lstStyle>
            <a:defPPr>
              <a:defRPr lang="en-US"/>
            </a:defPPr>
            <a:lvl1pPr>
              <a:defRPr sz="2400"/>
            </a:lvl1pPr>
          </a:lstStyle>
          <a:p>
            <a:r>
              <a:rPr lang="en-US" dirty="0">
                <a:solidFill>
                  <a:schemeClr val="bg1">
                    <a:lumMod val="65000"/>
                  </a:schemeClr>
                </a:solidFill>
              </a:rPr>
              <a:t>Data</a:t>
            </a:r>
          </a:p>
        </p:txBody>
      </p:sp>
      <p:sp>
        <p:nvSpPr>
          <p:cNvPr id="12" name="TextBox 11"/>
          <p:cNvSpPr txBox="1"/>
          <p:nvPr/>
        </p:nvSpPr>
        <p:spPr>
          <a:xfrm>
            <a:off x="3668095" y="3170484"/>
            <a:ext cx="1665905" cy="461665"/>
          </a:xfrm>
          <a:prstGeom prst="rect">
            <a:avLst/>
          </a:prstGeom>
          <a:noFill/>
          <a:ln>
            <a:solidFill>
              <a:schemeClr val="accent1">
                <a:lumMod val="40000"/>
                <a:lumOff val="60000"/>
              </a:schemeClr>
            </a:solidFill>
          </a:ln>
        </p:spPr>
        <p:txBody>
          <a:bodyPr wrap="none" rtlCol="0">
            <a:spAutoFit/>
          </a:bodyPr>
          <a:lstStyle>
            <a:defPPr>
              <a:defRPr lang="en-US"/>
            </a:defPPr>
            <a:lvl1pPr>
              <a:defRPr sz="2400">
                <a:solidFill>
                  <a:schemeClr val="bg1">
                    <a:lumMod val="65000"/>
                  </a:schemeClr>
                </a:solidFill>
              </a:defRPr>
            </a:lvl1pPr>
          </a:lstStyle>
          <a:p>
            <a:r>
              <a:rPr lang="en-US" dirty="0"/>
              <a:t>Information</a:t>
            </a:r>
          </a:p>
        </p:txBody>
      </p:sp>
      <p:sp>
        <p:nvSpPr>
          <p:cNvPr id="13" name="TextBox 12"/>
          <p:cNvSpPr txBox="1"/>
          <p:nvPr/>
        </p:nvSpPr>
        <p:spPr>
          <a:xfrm>
            <a:off x="5105400" y="2389156"/>
            <a:ext cx="1564274" cy="461665"/>
          </a:xfrm>
          <a:prstGeom prst="rect">
            <a:avLst/>
          </a:prstGeom>
          <a:noFill/>
          <a:ln>
            <a:solidFill>
              <a:schemeClr val="accent1">
                <a:lumMod val="40000"/>
                <a:lumOff val="60000"/>
              </a:schemeClr>
            </a:solidFill>
          </a:ln>
        </p:spPr>
        <p:txBody>
          <a:bodyPr wrap="none" rtlCol="0">
            <a:spAutoFit/>
          </a:bodyPr>
          <a:lstStyle>
            <a:defPPr>
              <a:defRPr lang="en-US"/>
            </a:defPPr>
            <a:lvl1pPr>
              <a:defRPr sz="2400">
                <a:solidFill>
                  <a:schemeClr val="bg1">
                    <a:lumMod val="65000"/>
                  </a:schemeClr>
                </a:solidFill>
              </a:defRPr>
            </a:lvl1pPr>
          </a:lstStyle>
          <a:p>
            <a:r>
              <a:rPr lang="en-US" dirty="0"/>
              <a:t>Knowledge</a:t>
            </a:r>
          </a:p>
        </p:txBody>
      </p:sp>
      <p:sp>
        <p:nvSpPr>
          <p:cNvPr id="14" name="TextBox 13"/>
          <p:cNvSpPr txBox="1"/>
          <p:nvPr/>
        </p:nvSpPr>
        <p:spPr>
          <a:xfrm>
            <a:off x="6480929" y="1371600"/>
            <a:ext cx="1596271" cy="830997"/>
          </a:xfrm>
          <a:prstGeom prst="rect">
            <a:avLst/>
          </a:prstGeom>
          <a:noFill/>
          <a:ln>
            <a:solidFill>
              <a:schemeClr val="accent1">
                <a:lumMod val="40000"/>
                <a:lumOff val="60000"/>
              </a:schemeClr>
            </a:solidFill>
          </a:ln>
        </p:spPr>
        <p:txBody>
          <a:bodyPr wrap="none" rtlCol="0">
            <a:spAutoFit/>
          </a:bodyPr>
          <a:lstStyle>
            <a:defPPr>
              <a:defRPr lang="en-US"/>
            </a:defPPr>
            <a:lvl1pPr>
              <a:defRPr sz="2400">
                <a:solidFill>
                  <a:schemeClr val="bg1">
                    <a:lumMod val="65000"/>
                  </a:schemeClr>
                </a:solidFill>
              </a:defRPr>
            </a:lvl1pPr>
          </a:lstStyle>
          <a:p>
            <a:r>
              <a:rPr lang="en-US" dirty="0"/>
              <a:t>Knowledge</a:t>
            </a:r>
          </a:p>
          <a:p>
            <a:r>
              <a:rPr lang="en-US" dirty="0"/>
              <a:t>Application</a:t>
            </a:r>
          </a:p>
        </p:txBody>
      </p:sp>
      <p:sp>
        <p:nvSpPr>
          <p:cNvPr id="15" name="TextBox 14"/>
          <p:cNvSpPr txBox="1"/>
          <p:nvPr/>
        </p:nvSpPr>
        <p:spPr>
          <a:xfrm>
            <a:off x="1676400" y="3962400"/>
            <a:ext cx="764697" cy="461665"/>
          </a:xfrm>
          <a:prstGeom prst="rect">
            <a:avLst/>
          </a:prstGeom>
          <a:solidFill>
            <a:schemeClr val="bg1">
              <a:lumMod val="95000"/>
            </a:schemeClr>
          </a:solidFill>
          <a:ln>
            <a:solidFill>
              <a:schemeClr val="accent1">
                <a:lumMod val="40000"/>
                <a:lumOff val="60000"/>
              </a:schemeClr>
            </a:solidFill>
          </a:ln>
        </p:spPr>
        <p:txBody>
          <a:bodyPr wrap="none" rtlCol="0">
            <a:spAutoFit/>
          </a:bodyPr>
          <a:lstStyle>
            <a:defPPr>
              <a:defRPr lang="en-US"/>
            </a:defPPr>
            <a:lvl1pPr>
              <a:defRPr sz="2400"/>
            </a:lvl1pPr>
          </a:lstStyle>
          <a:p>
            <a:r>
              <a:rPr lang="en-US" dirty="0"/>
              <a:t>Data</a:t>
            </a:r>
          </a:p>
        </p:txBody>
      </p:sp>
      <p:cxnSp>
        <p:nvCxnSpPr>
          <p:cNvPr id="17" name="Straight Arrow Connector 16"/>
          <p:cNvCxnSpPr>
            <a:stCxn id="11" idx="1"/>
            <a:endCxn id="15" idx="3"/>
          </p:cNvCxnSpPr>
          <p:nvPr/>
        </p:nvCxnSpPr>
        <p:spPr>
          <a:xfrm flipH="1">
            <a:off x="2441097" y="4193233"/>
            <a:ext cx="149703" cy="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682995" y="3170483"/>
            <a:ext cx="1665905" cy="461665"/>
          </a:xfrm>
          <a:prstGeom prst="rect">
            <a:avLst/>
          </a:prstGeom>
          <a:solidFill>
            <a:schemeClr val="bg1">
              <a:lumMod val="95000"/>
            </a:schemeClr>
          </a:solidFill>
          <a:ln>
            <a:solidFill>
              <a:schemeClr val="accent1">
                <a:lumMod val="40000"/>
                <a:lumOff val="60000"/>
              </a:schemeClr>
            </a:solidFill>
          </a:ln>
        </p:spPr>
        <p:txBody>
          <a:bodyPr wrap="none" rtlCol="0">
            <a:spAutoFit/>
          </a:bodyPr>
          <a:lstStyle>
            <a:defPPr>
              <a:defRPr lang="en-US"/>
            </a:defPPr>
            <a:lvl1pPr>
              <a:defRPr sz="2400"/>
            </a:lvl1pPr>
          </a:lstStyle>
          <a:p>
            <a:r>
              <a:rPr lang="en-US" dirty="0"/>
              <a:t>Information</a:t>
            </a:r>
          </a:p>
        </p:txBody>
      </p:sp>
      <p:sp>
        <p:nvSpPr>
          <p:cNvPr id="19" name="TextBox 18"/>
          <p:cNvSpPr txBox="1"/>
          <p:nvPr/>
        </p:nvSpPr>
        <p:spPr>
          <a:xfrm>
            <a:off x="2215845" y="2389156"/>
            <a:ext cx="1564274" cy="461665"/>
          </a:xfrm>
          <a:prstGeom prst="rect">
            <a:avLst/>
          </a:prstGeom>
          <a:solidFill>
            <a:schemeClr val="bg1">
              <a:lumMod val="95000"/>
            </a:schemeClr>
          </a:solidFill>
          <a:ln>
            <a:solidFill>
              <a:schemeClr val="accent1">
                <a:lumMod val="40000"/>
                <a:lumOff val="60000"/>
              </a:schemeClr>
            </a:solidFill>
          </a:ln>
        </p:spPr>
        <p:txBody>
          <a:bodyPr wrap="none" rtlCol="0">
            <a:spAutoFit/>
          </a:bodyPr>
          <a:lstStyle>
            <a:defPPr>
              <a:defRPr lang="en-US"/>
            </a:defPPr>
            <a:lvl1pPr>
              <a:defRPr sz="2400"/>
            </a:lvl1pPr>
          </a:lstStyle>
          <a:p>
            <a:r>
              <a:rPr lang="en-US" dirty="0"/>
              <a:t>Knowledge</a:t>
            </a:r>
          </a:p>
        </p:txBody>
      </p:sp>
      <p:sp>
        <p:nvSpPr>
          <p:cNvPr id="20" name="TextBox 19"/>
          <p:cNvSpPr txBox="1"/>
          <p:nvPr/>
        </p:nvSpPr>
        <p:spPr>
          <a:xfrm>
            <a:off x="2937629" y="1371600"/>
            <a:ext cx="1596271" cy="830997"/>
          </a:xfrm>
          <a:prstGeom prst="rect">
            <a:avLst/>
          </a:prstGeom>
          <a:solidFill>
            <a:schemeClr val="bg1">
              <a:lumMod val="95000"/>
            </a:schemeClr>
          </a:solidFill>
          <a:ln>
            <a:solidFill>
              <a:schemeClr val="accent1">
                <a:lumMod val="40000"/>
                <a:lumOff val="60000"/>
              </a:schemeClr>
            </a:solidFill>
          </a:ln>
        </p:spPr>
        <p:txBody>
          <a:bodyPr wrap="none" rtlCol="0">
            <a:spAutoFit/>
          </a:bodyPr>
          <a:lstStyle>
            <a:defPPr>
              <a:defRPr lang="en-US"/>
            </a:defPPr>
            <a:lvl1pPr>
              <a:defRPr sz="2400"/>
            </a:lvl1pPr>
          </a:lstStyle>
          <a:p>
            <a:r>
              <a:rPr lang="en-US" dirty="0"/>
              <a:t>Knowledge</a:t>
            </a:r>
          </a:p>
          <a:p>
            <a:r>
              <a:rPr lang="en-US" dirty="0"/>
              <a:t>Application</a:t>
            </a:r>
          </a:p>
        </p:txBody>
      </p:sp>
      <p:cxnSp>
        <p:nvCxnSpPr>
          <p:cNvPr id="21" name="Straight Arrow Connector 20"/>
          <p:cNvCxnSpPr>
            <a:stCxn id="12" idx="1"/>
            <a:endCxn id="18" idx="3"/>
          </p:cNvCxnSpPr>
          <p:nvPr/>
        </p:nvCxnSpPr>
        <p:spPr>
          <a:xfrm flipH="1" flipV="1">
            <a:off x="3348900" y="3401316"/>
            <a:ext cx="319195" cy="1"/>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3" idx="1"/>
            <a:endCxn id="19" idx="3"/>
          </p:cNvCxnSpPr>
          <p:nvPr/>
        </p:nvCxnSpPr>
        <p:spPr>
          <a:xfrm flipH="1">
            <a:off x="3780119" y="2619989"/>
            <a:ext cx="1325281" cy="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1"/>
            <a:endCxn id="20" idx="3"/>
          </p:cNvCxnSpPr>
          <p:nvPr/>
        </p:nvCxnSpPr>
        <p:spPr>
          <a:xfrm flipH="1">
            <a:off x="4533900" y="1787099"/>
            <a:ext cx="1947029" cy="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690878" y="5620675"/>
            <a:ext cx="5700522"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1" name="Straight Connector 30"/>
          <p:cNvCxnSpPr/>
          <p:nvPr/>
        </p:nvCxnSpPr>
        <p:spPr>
          <a:xfrm>
            <a:off x="1690878" y="5235226"/>
            <a:ext cx="0" cy="672745"/>
          </a:xfrm>
          <a:prstGeom prst="line">
            <a:avLst/>
          </a:prstGeom>
          <a:ln/>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a:off x="7391400" y="5238171"/>
            <a:ext cx="0" cy="672745"/>
          </a:xfrm>
          <a:prstGeom prst="line">
            <a:avLst/>
          </a:prstGeom>
          <a:ln/>
        </p:spPr>
        <p:style>
          <a:lnRef idx="2">
            <a:schemeClr val="dk1"/>
          </a:lnRef>
          <a:fillRef idx="0">
            <a:schemeClr val="dk1"/>
          </a:fillRef>
          <a:effectRef idx="1">
            <a:schemeClr val="dk1"/>
          </a:effectRef>
          <a:fontRef idx="minor">
            <a:schemeClr val="tx1"/>
          </a:fontRef>
        </p:style>
      </p:cxnSp>
      <p:sp>
        <p:nvSpPr>
          <p:cNvPr id="33" name="TextBox 32"/>
          <p:cNvSpPr txBox="1"/>
          <p:nvPr/>
        </p:nvSpPr>
        <p:spPr>
          <a:xfrm>
            <a:off x="1919478" y="5334000"/>
            <a:ext cx="490840" cy="369332"/>
          </a:xfrm>
          <a:prstGeom prst="rect">
            <a:avLst/>
          </a:prstGeom>
          <a:noFill/>
        </p:spPr>
        <p:txBody>
          <a:bodyPr wrap="none" rtlCol="0">
            <a:spAutoFit/>
          </a:bodyPr>
          <a:lstStyle/>
          <a:p>
            <a:r>
              <a:rPr lang="en-US" dirty="0"/>
              <a:t>t</a:t>
            </a:r>
            <a:r>
              <a:rPr lang="en-US" dirty="0" smtClean="0"/>
              <a:t> </a:t>
            </a:r>
            <a:r>
              <a:rPr lang="en-US" sz="1400" dirty="0" smtClean="0">
                <a:sym typeface="Wingdings" pitchFamily="2" charset="2"/>
              </a:rPr>
              <a:t></a:t>
            </a:r>
            <a:endParaRPr lang="en-US" dirty="0"/>
          </a:p>
        </p:txBody>
      </p:sp>
      <p:cxnSp>
        <p:nvCxnSpPr>
          <p:cNvPr id="37" name="Straight Connector 36"/>
          <p:cNvCxnSpPr/>
          <p:nvPr/>
        </p:nvCxnSpPr>
        <p:spPr>
          <a:xfrm>
            <a:off x="3962400" y="5235225"/>
            <a:ext cx="0" cy="672745"/>
          </a:xfrm>
          <a:prstGeom prst="line">
            <a:avLst/>
          </a:prstGeom>
          <a:ln/>
        </p:spPr>
        <p:style>
          <a:lnRef idx="2">
            <a:schemeClr val="dk1"/>
          </a:lnRef>
          <a:fillRef idx="0">
            <a:schemeClr val="dk1"/>
          </a:fillRef>
          <a:effectRef idx="1">
            <a:schemeClr val="dk1"/>
          </a:effectRef>
          <a:fontRef idx="minor">
            <a:schemeClr val="tx1"/>
          </a:fontRef>
        </p:style>
      </p:cxnSp>
      <p:cxnSp>
        <p:nvCxnSpPr>
          <p:cNvPr id="38" name="Straight Arrow Connector 37"/>
          <p:cNvCxnSpPr/>
          <p:nvPr/>
        </p:nvCxnSpPr>
        <p:spPr>
          <a:xfrm>
            <a:off x="1686910" y="5773075"/>
            <a:ext cx="227549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0" name="Right Arrow 39"/>
          <p:cNvSpPr/>
          <p:nvPr/>
        </p:nvSpPr>
        <p:spPr>
          <a:xfrm rot="10800000">
            <a:off x="3962399" y="5571596"/>
            <a:ext cx="3429000" cy="461665"/>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5" name="TextBox 34"/>
          <p:cNvSpPr txBox="1"/>
          <p:nvPr/>
        </p:nvSpPr>
        <p:spPr>
          <a:xfrm>
            <a:off x="4910956" y="5617780"/>
            <a:ext cx="1642244" cy="369332"/>
          </a:xfrm>
          <a:prstGeom prst="rect">
            <a:avLst/>
          </a:prstGeom>
          <a:noFill/>
        </p:spPr>
        <p:txBody>
          <a:bodyPr wrap="none" rtlCol="0">
            <a:spAutoFit/>
          </a:bodyPr>
          <a:lstStyle/>
          <a:p>
            <a:r>
              <a:rPr lang="en-US" dirty="0" smtClean="0"/>
              <a:t>Time to Insight</a:t>
            </a:r>
            <a:endParaRPr lang="en-US" dirty="0"/>
          </a:p>
        </p:txBody>
      </p:sp>
      <p:cxnSp>
        <p:nvCxnSpPr>
          <p:cNvPr id="6" name="Curved Connector 5"/>
          <p:cNvCxnSpPr>
            <a:stCxn id="10" idx="3"/>
          </p:cNvCxnSpPr>
          <p:nvPr/>
        </p:nvCxnSpPr>
        <p:spPr>
          <a:xfrm flipV="1">
            <a:off x="2215845" y="4424065"/>
            <a:ext cx="194473" cy="454968"/>
          </a:xfrm>
          <a:prstGeom prst="curvedConnector2">
            <a:avLst/>
          </a:prstGeom>
          <a:ln>
            <a:tailEnd type="arrow"/>
          </a:ln>
        </p:spPr>
        <p:style>
          <a:lnRef idx="3">
            <a:schemeClr val="accent4"/>
          </a:lnRef>
          <a:fillRef idx="0">
            <a:schemeClr val="accent4"/>
          </a:fillRef>
          <a:effectRef idx="2">
            <a:schemeClr val="accent4"/>
          </a:effectRef>
          <a:fontRef idx="minor">
            <a:schemeClr val="tx1"/>
          </a:fontRef>
        </p:style>
      </p:cxnSp>
      <p:sp>
        <p:nvSpPr>
          <p:cNvPr id="16" name="Line Callout 2 (No Border) 15"/>
          <p:cNvSpPr/>
          <p:nvPr/>
        </p:nvSpPr>
        <p:spPr>
          <a:xfrm>
            <a:off x="3316816" y="4786286"/>
            <a:ext cx="1727295" cy="306324"/>
          </a:xfrm>
          <a:prstGeom prst="callout2">
            <a:avLst>
              <a:gd name="adj1" fmla="val 50172"/>
              <a:gd name="adj2" fmla="val 26"/>
              <a:gd name="adj3" fmla="val 50172"/>
              <a:gd name="adj4" fmla="val -24329"/>
              <a:gd name="adj5" fmla="val -21042"/>
              <a:gd name="adj6" fmla="val -52936"/>
            </a:avLst>
          </a:prstGeom>
          <a:solidFill>
            <a:schemeClr val="accent6">
              <a:lumMod val="40000"/>
              <a:lumOff val="60000"/>
            </a:schemeClr>
          </a:solidFill>
          <a:ln w="19050">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Digital Shoebox</a:t>
            </a:r>
            <a:endParaRPr lang="en-US" dirty="0">
              <a:solidFill>
                <a:schemeClr val="tx1"/>
              </a:solidFill>
            </a:endParaRPr>
          </a:p>
        </p:txBody>
      </p:sp>
      <p:cxnSp>
        <p:nvCxnSpPr>
          <p:cNvPr id="34" name="Curved Connector 33"/>
          <p:cNvCxnSpPr>
            <a:stCxn id="15" idx="3"/>
          </p:cNvCxnSpPr>
          <p:nvPr/>
        </p:nvCxnSpPr>
        <p:spPr>
          <a:xfrm flipV="1">
            <a:off x="2441097" y="3632148"/>
            <a:ext cx="395581" cy="561085"/>
          </a:xfrm>
          <a:prstGeom prst="curvedConnector2">
            <a:avLst/>
          </a:prstGeom>
          <a:ln>
            <a:tailEnd type="arrow"/>
          </a:ln>
        </p:spPr>
        <p:style>
          <a:lnRef idx="3">
            <a:schemeClr val="accent4"/>
          </a:lnRef>
          <a:fillRef idx="0">
            <a:schemeClr val="accent4"/>
          </a:fillRef>
          <a:effectRef idx="2">
            <a:schemeClr val="accent4"/>
          </a:effectRef>
          <a:fontRef idx="minor">
            <a:schemeClr val="tx1"/>
          </a:fontRef>
        </p:style>
      </p:cxnSp>
      <p:sp>
        <p:nvSpPr>
          <p:cNvPr id="36" name="Line Callout 2 (No Border) 35"/>
          <p:cNvSpPr/>
          <p:nvPr/>
        </p:nvSpPr>
        <p:spPr>
          <a:xfrm>
            <a:off x="3579111" y="4341876"/>
            <a:ext cx="2440689" cy="306324"/>
          </a:xfrm>
          <a:prstGeom prst="callout2">
            <a:avLst>
              <a:gd name="adj1" fmla="val 50172"/>
              <a:gd name="adj2" fmla="val 26"/>
              <a:gd name="adj3" fmla="val 50172"/>
              <a:gd name="adj4" fmla="val -24329"/>
              <a:gd name="adj5" fmla="val -60319"/>
              <a:gd name="adj6" fmla="val -38147"/>
            </a:avLst>
          </a:prstGeom>
          <a:solidFill>
            <a:schemeClr val="accent6">
              <a:lumMod val="40000"/>
              <a:lumOff val="60000"/>
            </a:schemeClr>
          </a:solidFill>
          <a:ln w="19050">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Information Production</a:t>
            </a:r>
            <a:endParaRPr lang="en-US" dirty="0">
              <a:solidFill>
                <a:schemeClr val="tx1"/>
              </a:solidFill>
            </a:endParaRPr>
          </a:p>
        </p:txBody>
      </p:sp>
      <p:cxnSp>
        <p:nvCxnSpPr>
          <p:cNvPr id="39" name="Curved Connector 38"/>
          <p:cNvCxnSpPr>
            <a:stCxn id="15" idx="1"/>
            <a:endCxn id="20" idx="1"/>
          </p:cNvCxnSpPr>
          <p:nvPr/>
        </p:nvCxnSpPr>
        <p:spPr>
          <a:xfrm rot="10800000" flipH="1">
            <a:off x="1676399" y="1787099"/>
            <a:ext cx="1261229" cy="2406134"/>
          </a:xfrm>
          <a:prstGeom prst="curvedConnector3">
            <a:avLst>
              <a:gd name="adj1" fmla="val -36250"/>
            </a:avLst>
          </a:prstGeom>
          <a:ln>
            <a:tailEnd type="arrow"/>
          </a:ln>
        </p:spPr>
        <p:style>
          <a:lnRef idx="3">
            <a:schemeClr val="accent4"/>
          </a:lnRef>
          <a:fillRef idx="0">
            <a:schemeClr val="accent4"/>
          </a:fillRef>
          <a:effectRef idx="2">
            <a:schemeClr val="accent4"/>
          </a:effectRef>
          <a:fontRef idx="minor">
            <a:schemeClr val="tx1"/>
          </a:fontRef>
        </p:style>
      </p:cxnSp>
      <p:sp>
        <p:nvSpPr>
          <p:cNvPr id="41" name="Line Callout 2 (No Border) 40"/>
          <p:cNvSpPr/>
          <p:nvPr/>
        </p:nvSpPr>
        <p:spPr>
          <a:xfrm>
            <a:off x="4257059" y="914400"/>
            <a:ext cx="2440689" cy="306324"/>
          </a:xfrm>
          <a:prstGeom prst="callout2">
            <a:avLst>
              <a:gd name="adj1" fmla="val 50172"/>
              <a:gd name="adj2" fmla="val 26"/>
              <a:gd name="adj3" fmla="val 50172"/>
              <a:gd name="adj4" fmla="val -98766"/>
              <a:gd name="adj5" fmla="val 332454"/>
              <a:gd name="adj6" fmla="val -85964"/>
            </a:avLst>
          </a:prstGeom>
          <a:solidFill>
            <a:schemeClr val="accent6">
              <a:lumMod val="40000"/>
              <a:lumOff val="60000"/>
            </a:schemeClr>
          </a:solidFill>
          <a:ln w="19050">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Monitor, Mine, Manage</a:t>
            </a:r>
            <a:endParaRPr lang="en-US" dirty="0">
              <a:solidFill>
                <a:schemeClr val="tx1"/>
              </a:solidFill>
            </a:endParaRPr>
          </a:p>
        </p:txBody>
      </p:sp>
      <p:sp>
        <p:nvSpPr>
          <p:cNvPr id="42" name="Line Callout 2 (No Border) 41"/>
          <p:cNvSpPr/>
          <p:nvPr/>
        </p:nvSpPr>
        <p:spPr>
          <a:xfrm>
            <a:off x="3682900" y="3940764"/>
            <a:ext cx="1835136" cy="306324"/>
          </a:xfrm>
          <a:prstGeom prst="callout2">
            <a:avLst>
              <a:gd name="adj1" fmla="val 50172"/>
              <a:gd name="adj2" fmla="val 26"/>
              <a:gd name="adj3" fmla="val 50172"/>
              <a:gd name="adj4" fmla="val -37137"/>
              <a:gd name="adj5" fmla="val 6453"/>
              <a:gd name="adj6" fmla="val -46188"/>
            </a:avLst>
          </a:prstGeom>
          <a:solidFill>
            <a:schemeClr val="accent6">
              <a:lumMod val="40000"/>
              <a:lumOff val="60000"/>
            </a:schemeClr>
          </a:solidFill>
          <a:ln w="19050">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Transform &amp; Load</a:t>
            </a:r>
            <a:endParaRPr lang="en-US" dirty="0">
              <a:solidFill>
                <a:schemeClr val="tx1"/>
              </a:solidFill>
            </a:endParaRPr>
          </a:p>
        </p:txBody>
      </p:sp>
      <p:cxnSp>
        <p:nvCxnSpPr>
          <p:cNvPr id="43" name="Curved Connector 42"/>
          <p:cNvCxnSpPr>
            <a:stCxn id="15" idx="1"/>
            <a:endCxn id="19" idx="1"/>
          </p:cNvCxnSpPr>
          <p:nvPr/>
        </p:nvCxnSpPr>
        <p:spPr>
          <a:xfrm rot="10800000" flipH="1">
            <a:off x="1676399" y="2619989"/>
            <a:ext cx="539445" cy="1573244"/>
          </a:xfrm>
          <a:prstGeom prst="curvedConnector3">
            <a:avLst>
              <a:gd name="adj1" fmla="val -28995"/>
            </a:avLst>
          </a:prstGeom>
          <a:ln>
            <a:tailEnd type="arrow"/>
          </a:ln>
        </p:spPr>
        <p:style>
          <a:lnRef idx="3">
            <a:schemeClr val="accent4"/>
          </a:lnRef>
          <a:fillRef idx="0">
            <a:schemeClr val="accent4"/>
          </a:fillRef>
          <a:effectRef idx="2">
            <a:schemeClr val="accent4"/>
          </a:effectRef>
          <a:fontRef idx="minor">
            <a:schemeClr val="tx1"/>
          </a:fontRef>
        </p:style>
      </p:cxnSp>
      <p:sp>
        <p:nvSpPr>
          <p:cNvPr id="47" name="Line Callout 2 (No Border) 46"/>
          <p:cNvSpPr/>
          <p:nvPr/>
        </p:nvSpPr>
        <p:spPr>
          <a:xfrm>
            <a:off x="3916528" y="2866587"/>
            <a:ext cx="2018650" cy="306324"/>
          </a:xfrm>
          <a:prstGeom prst="callout2">
            <a:avLst>
              <a:gd name="adj1" fmla="val 50172"/>
              <a:gd name="adj2" fmla="val 26"/>
              <a:gd name="adj3" fmla="val 50172"/>
              <a:gd name="adj4" fmla="val -95547"/>
              <a:gd name="adj5" fmla="val -5330"/>
              <a:gd name="adj6" fmla="val -102214"/>
            </a:avLst>
          </a:prstGeom>
          <a:solidFill>
            <a:schemeClr val="accent6">
              <a:lumMod val="40000"/>
              <a:lumOff val="60000"/>
            </a:schemeClr>
          </a:solidFill>
          <a:ln w="19050">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Model Generation</a:t>
            </a:r>
            <a:endParaRPr lang="en-US" dirty="0">
              <a:solidFill>
                <a:schemeClr val="tx1"/>
              </a:solidFill>
            </a:endParaRPr>
          </a:p>
        </p:txBody>
      </p:sp>
      <p:sp>
        <p:nvSpPr>
          <p:cNvPr id="48" name="Slide Number Placeholder 47"/>
          <p:cNvSpPr>
            <a:spLocks noGrp="1"/>
          </p:cNvSpPr>
          <p:nvPr>
            <p:ph type="sldNum" sz="quarter" idx="12"/>
          </p:nvPr>
        </p:nvSpPr>
        <p:spPr/>
        <p:txBody>
          <a:bodyPr/>
          <a:lstStyle/>
          <a:p>
            <a:fld id="{D3A8D8F9-5373-4FB4-A8C6-FA962800DFAC}" type="slidenum">
              <a:rPr lang="en-US" smtClean="0"/>
              <a:t>34</a:t>
            </a:fld>
            <a:endParaRPr lang="en-US"/>
          </a:p>
        </p:txBody>
      </p:sp>
      <p:sp>
        <p:nvSpPr>
          <p:cNvPr id="49" name="Date Placeholder 48"/>
          <p:cNvSpPr>
            <a:spLocks noGrp="1"/>
          </p:cNvSpPr>
          <p:nvPr>
            <p:ph type="dt" sz="half" idx="10"/>
          </p:nvPr>
        </p:nvSpPr>
        <p:spPr/>
        <p:txBody>
          <a:bodyPr/>
          <a:lstStyle/>
          <a:p>
            <a:r>
              <a:rPr lang="en-US" smtClean="0"/>
              <a:t>8/31/2011</a:t>
            </a:r>
            <a:endParaRPr lang="en-US"/>
          </a:p>
        </p:txBody>
      </p:sp>
      <p:sp>
        <p:nvSpPr>
          <p:cNvPr id="50" name="Footer Placeholder 49"/>
          <p:cNvSpPr>
            <a:spLocks noGrp="1"/>
          </p:cNvSpPr>
          <p:nvPr>
            <p:ph type="ftr" sz="quarter" idx="11"/>
          </p:nvPr>
        </p:nvSpPr>
        <p:spPr/>
        <p:txBody>
          <a:bodyPr/>
          <a:lstStyle/>
          <a:p>
            <a:r>
              <a:rPr lang="en-US" smtClean="0"/>
              <a:t>VLDB 2011</a:t>
            </a:r>
            <a:endParaRPr lang="en-US"/>
          </a:p>
        </p:txBody>
      </p:sp>
    </p:spTree>
    <p:extLst>
      <p:ext uri="{BB962C8B-B14F-4D97-AF65-F5344CB8AC3E}">
        <p14:creationId xmlns:p14="http://schemas.microsoft.com/office/powerpoint/2010/main" val="50506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par>
                                <p:cTn id="29" presetID="10"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500"/>
                                        <p:tgtEl>
                                          <p:spTgt spid="41"/>
                                        </p:tgtEl>
                                      </p:cBhvr>
                                    </p:animEffect>
                                  </p:childTnLst>
                                </p:cTn>
                              </p:par>
                              <p:par>
                                <p:cTn id="37" presetID="10" presetClass="entr" presetSubtype="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6" grpId="0" animBg="1"/>
      <p:bldP spid="41" grpId="0" animBg="1"/>
      <p:bldP spid="42" grpId="0" animBg="1"/>
      <p:bldP spid="4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R&amp;D Agenda</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Improved </a:t>
            </a:r>
            <a:r>
              <a:rPr lang="en-US" dirty="0" err="1" smtClean="0"/>
              <a:t>sensemaking</a:t>
            </a:r>
            <a:r>
              <a:rPr lang="en-US" dirty="0" smtClean="0"/>
              <a:t> tools:</a:t>
            </a:r>
          </a:p>
          <a:p>
            <a:pPr lvl="1"/>
            <a:r>
              <a:rPr lang="en-US" dirty="0" smtClean="0"/>
              <a:t>Visualization</a:t>
            </a:r>
          </a:p>
          <a:p>
            <a:pPr lvl="1"/>
            <a:r>
              <a:rPr lang="en-US" dirty="0" smtClean="0"/>
              <a:t>Temporal and spatial correlation</a:t>
            </a:r>
          </a:p>
          <a:p>
            <a:r>
              <a:rPr lang="en-US" dirty="0" smtClean="0"/>
              <a:t>Machine learning</a:t>
            </a:r>
          </a:p>
          <a:p>
            <a:pPr lvl="1"/>
            <a:r>
              <a:rPr lang="en-US" dirty="0" smtClean="0"/>
              <a:t>Large “Ambient Data” can eclipse existing methods</a:t>
            </a:r>
          </a:p>
          <a:p>
            <a:pPr lvl="2"/>
            <a:r>
              <a:rPr lang="en-US" dirty="0" smtClean="0"/>
              <a:t>E.g. language translation</a:t>
            </a:r>
          </a:p>
          <a:p>
            <a:r>
              <a:rPr lang="en-US" dirty="0" smtClean="0"/>
              <a:t>Robust big-data query processing</a:t>
            </a:r>
          </a:p>
          <a:p>
            <a:pPr lvl="1"/>
            <a:r>
              <a:rPr lang="en-US" dirty="0" smtClean="0"/>
              <a:t>Leverage various degrees of structure and modeling</a:t>
            </a:r>
          </a:p>
          <a:p>
            <a:pPr lvl="1"/>
            <a:r>
              <a:rPr lang="en-US" dirty="0" smtClean="0"/>
              <a:t>General locality awareness</a:t>
            </a:r>
          </a:p>
          <a:p>
            <a:pPr lvl="1"/>
            <a:r>
              <a:rPr lang="en-US" dirty="0" smtClean="0"/>
              <a:t>Checkpoint vs. restart tradeoff</a:t>
            </a:r>
          </a:p>
          <a:p>
            <a:pPr lvl="1"/>
            <a:r>
              <a:rPr lang="en-US" dirty="0" smtClean="0"/>
              <a:t>Emergent intermediate structure – infer and reify dimensions</a:t>
            </a:r>
          </a:p>
          <a:p>
            <a:r>
              <a:rPr lang="en-US" dirty="0" smtClean="0"/>
              <a:t>Re-stating history</a:t>
            </a:r>
          </a:p>
          <a:p>
            <a:pPr lvl="1"/>
            <a:r>
              <a:rPr lang="en-US" dirty="0" smtClean="0"/>
              <a:t>Re-feed downstream systems sourcing from big-data environment</a:t>
            </a:r>
          </a:p>
          <a:p>
            <a:pPr lvl="1"/>
            <a:r>
              <a:rPr lang="en-US" dirty="0" smtClean="0"/>
              <a:t>Re-think slowly changing dimensions</a:t>
            </a:r>
          </a:p>
        </p:txBody>
      </p:sp>
      <p:sp>
        <p:nvSpPr>
          <p:cNvPr id="4" name="Slide Number Placeholder 3"/>
          <p:cNvSpPr>
            <a:spLocks noGrp="1"/>
          </p:cNvSpPr>
          <p:nvPr>
            <p:ph type="sldNum" sz="quarter" idx="12"/>
          </p:nvPr>
        </p:nvSpPr>
        <p:spPr/>
        <p:txBody>
          <a:bodyPr/>
          <a:lstStyle/>
          <a:p>
            <a:fld id="{D3A8D8F9-5373-4FB4-A8C6-FA962800DFAC}" type="slidenum">
              <a:rPr lang="en-US" smtClean="0"/>
              <a:t>35</a:t>
            </a:fld>
            <a:endParaRPr lang="en-US"/>
          </a:p>
        </p:txBody>
      </p:sp>
      <p:sp>
        <p:nvSpPr>
          <p:cNvPr id="5" name="Date Placeholder 4"/>
          <p:cNvSpPr>
            <a:spLocks noGrp="1"/>
          </p:cNvSpPr>
          <p:nvPr>
            <p:ph type="dt" sz="half" idx="10"/>
          </p:nvPr>
        </p:nvSpPr>
        <p:spPr/>
        <p:txBody>
          <a:bodyPr/>
          <a:lstStyle/>
          <a:p>
            <a:r>
              <a:rPr lang="en-US" smtClean="0"/>
              <a:t>8/31/2011</a:t>
            </a:r>
            <a:endParaRPr lang="en-US"/>
          </a:p>
        </p:txBody>
      </p:sp>
      <p:sp>
        <p:nvSpPr>
          <p:cNvPr id="6" name="Footer Placeholder 5"/>
          <p:cNvSpPr>
            <a:spLocks noGrp="1"/>
          </p:cNvSpPr>
          <p:nvPr>
            <p:ph type="ftr" sz="quarter" idx="11"/>
          </p:nvPr>
        </p:nvSpPr>
        <p:spPr/>
        <p:txBody>
          <a:bodyPr/>
          <a:lstStyle/>
          <a:p>
            <a:r>
              <a:rPr lang="en-US" smtClean="0"/>
              <a:t>VLDB 2011</a:t>
            </a:r>
            <a:endParaRPr lang="en-US"/>
          </a:p>
        </p:txBody>
      </p:sp>
    </p:spTree>
    <p:extLst>
      <p:ext uri="{BB962C8B-B14F-4D97-AF65-F5344CB8AC3E}">
        <p14:creationId xmlns:p14="http://schemas.microsoft.com/office/powerpoint/2010/main" val="8975567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Wrap up</a:t>
            </a:r>
            <a:endParaRPr lang="en-US" dirty="0"/>
          </a:p>
        </p:txBody>
      </p:sp>
      <p:sp>
        <p:nvSpPr>
          <p:cNvPr id="3" name="Content Placeholder 2"/>
          <p:cNvSpPr>
            <a:spLocks noGrp="1"/>
          </p:cNvSpPr>
          <p:nvPr>
            <p:ph idx="1"/>
          </p:nvPr>
        </p:nvSpPr>
        <p:spPr>
          <a:xfrm>
            <a:off x="457200" y="1295400"/>
            <a:ext cx="8229600" cy="4830763"/>
          </a:xfrm>
        </p:spPr>
        <p:txBody>
          <a:bodyPr>
            <a:normAutofit fontScale="92500"/>
          </a:bodyPr>
          <a:lstStyle/>
          <a:p>
            <a:r>
              <a:rPr lang="en-US" dirty="0" smtClean="0"/>
              <a:t>Big Data is multi-faceted</a:t>
            </a:r>
            <a:endParaRPr lang="en-US" dirty="0" smtClean="0"/>
          </a:p>
          <a:p>
            <a:r>
              <a:rPr lang="en-US" dirty="0" smtClean="0"/>
              <a:t>Interesting architecture/design patterns emerging</a:t>
            </a:r>
            <a:endParaRPr lang="en-US" dirty="0" smtClean="0"/>
          </a:p>
          <a:p>
            <a:r>
              <a:rPr lang="en-US" dirty="0" smtClean="0"/>
              <a:t>Realizing new value requires </a:t>
            </a:r>
            <a:r>
              <a:rPr lang="en-US" dirty="0" smtClean="0"/>
              <a:t>re-thinking existing system assumptions</a:t>
            </a:r>
          </a:p>
          <a:p>
            <a:r>
              <a:rPr lang="en-US" dirty="0" smtClean="0"/>
              <a:t>“Time to insight/action” should be a driving metric</a:t>
            </a:r>
            <a:endParaRPr lang="en-US" dirty="0" smtClean="0"/>
          </a:p>
          <a:p>
            <a:r>
              <a:rPr lang="en-US" dirty="0" smtClean="0"/>
              <a:t>Complements existing data platform</a:t>
            </a:r>
          </a:p>
          <a:p>
            <a:r>
              <a:rPr lang="en-US" dirty="0" smtClean="0"/>
              <a:t>Intersection with HPC/TC world</a:t>
            </a:r>
            <a:endParaRPr lang="en-US" dirty="0" smtClean="0"/>
          </a:p>
          <a:p>
            <a:r>
              <a:rPr lang="en-US" dirty="0" smtClean="0"/>
              <a:t>This is reshaping </a:t>
            </a:r>
            <a:r>
              <a:rPr lang="en-US" dirty="0" smtClean="0"/>
              <a:t>information management</a:t>
            </a:r>
            <a:endParaRPr lang="en-US" dirty="0"/>
          </a:p>
        </p:txBody>
      </p:sp>
      <p:sp>
        <p:nvSpPr>
          <p:cNvPr id="4" name="Slide Number Placeholder 3"/>
          <p:cNvSpPr>
            <a:spLocks noGrp="1"/>
          </p:cNvSpPr>
          <p:nvPr>
            <p:ph type="sldNum" sz="quarter" idx="12"/>
          </p:nvPr>
        </p:nvSpPr>
        <p:spPr/>
        <p:txBody>
          <a:bodyPr/>
          <a:lstStyle/>
          <a:p>
            <a:fld id="{D3A8D8F9-5373-4FB4-A8C6-FA962800DFAC}" type="slidenum">
              <a:rPr lang="en-US" smtClean="0"/>
              <a:t>36</a:t>
            </a:fld>
            <a:endParaRPr lang="en-US"/>
          </a:p>
        </p:txBody>
      </p:sp>
      <p:sp>
        <p:nvSpPr>
          <p:cNvPr id="5" name="Date Placeholder 4"/>
          <p:cNvSpPr>
            <a:spLocks noGrp="1"/>
          </p:cNvSpPr>
          <p:nvPr>
            <p:ph type="dt" sz="half" idx="10"/>
          </p:nvPr>
        </p:nvSpPr>
        <p:spPr/>
        <p:txBody>
          <a:bodyPr/>
          <a:lstStyle/>
          <a:p>
            <a:r>
              <a:rPr lang="en-US" smtClean="0"/>
              <a:t>8/31/2011</a:t>
            </a:r>
            <a:endParaRPr lang="en-US"/>
          </a:p>
        </p:txBody>
      </p:sp>
      <p:sp>
        <p:nvSpPr>
          <p:cNvPr id="6" name="Footer Placeholder 5"/>
          <p:cNvSpPr>
            <a:spLocks noGrp="1"/>
          </p:cNvSpPr>
          <p:nvPr>
            <p:ph type="ftr" sz="quarter" idx="11"/>
          </p:nvPr>
        </p:nvSpPr>
        <p:spPr/>
        <p:txBody>
          <a:bodyPr/>
          <a:lstStyle/>
          <a:p>
            <a:r>
              <a:rPr lang="en-US" smtClean="0"/>
              <a:t>VLDB 2011</a:t>
            </a:r>
            <a:endParaRPr lang="en-US"/>
          </a:p>
        </p:txBody>
      </p:sp>
    </p:spTree>
    <p:extLst>
      <p:ext uri="{BB962C8B-B14F-4D97-AF65-F5344CB8AC3E}">
        <p14:creationId xmlns:p14="http://schemas.microsoft.com/office/powerpoint/2010/main" val="830399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Journey: Results</a:t>
            </a:r>
            <a:endParaRPr lang="en-US" dirty="0"/>
          </a:p>
        </p:txBody>
      </p:sp>
      <p:sp>
        <p:nvSpPr>
          <p:cNvPr id="3" name="Content Placeholder 2"/>
          <p:cNvSpPr>
            <a:spLocks noGrp="1"/>
          </p:cNvSpPr>
          <p:nvPr>
            <p:ph idx="1"/>
          </p:nvPr>
        </p:nvSpPr>
        <p:spPr/>
        <p:txBody>
          <a:bodyPr/>
          <a:lstStyle/>
          <a:p>
            <a:r>
              <a:rPr lang="en-US" dirty="0" smtClean="0"/>
              <a:t>An (one) explanation for the phenomenon</a:t>
            </a:r>
          </a:p>
          <a:p>
            <a:r>
              <a:rPr lang="en-US" dirty="0" smtClean="0"/>
              <a:t>A set of design &amp; architecture patterns</a:t>
            </a:r>
          </a:p>
          <a:p>
            <a:r>
              <a:rPr lang="en-US" dirty="0" smtClean="0"/>
              <a:t>Material to inform an R&amp;D agenda</a:t>
            </a:r>
          </a:p>
          <a:p>
            <a:pPr lvl="1"/>
            <a:endParaRPr lang="en-US" dirty="0"/>
          </a:p>
        </p:txBody>
      </p:sp>
      <p:sp>
        <p:nvSpPr>
          <p:cNvPr id="4" name="Slide Number Placeholder 3"/>
          <p:cNvSpPr>
            <a:spLocks noGrp="1"/>
          </p:cNvSpPr>
          <p:nvPr>
            <p:ph type="sldNum" sz="quarter" idx="12"/>
          </p:nvPr>
        </p:nvSpPr>
        <p:spPr/>
        <p:txBody>
          <a:bodyPr/>
          <a:lstStyle/>
          <a:p>
            <a:fld id="{D3A8D8F9-5373-4FB4-A8C6-FA962800DFAC}" type="slidenum">
              <a:rPr lang="en-US" smtClean="0"/>
              <a:t>4</a:t>
            </a:fld>
            <a:endParaRPr lang="en-US"/>
          </a:p>
        </p:txBody>
      </p:sp>
      <p:sp>
        <p:nvSpPr>
          <p:cNvPr id="5" name="Date Placeholder 4"/>
          <p:cNvSpPr>
            <a:spLocks noGrp="1"/>
          </p:cNvSpPr>
          <p:nvPr>
            <p:ph type="dt" sz="half" idx="10"/>
          </p:nvPr>
        </p:nvSpPr>
        <p:spPr/>
        <p:txBody>
          <a:bodyPr/>
          <a:lstStyle/>
          <a:p>
            <a:r>
              <a:rPr lang="en-US" smtClean="0"/>
              <a:t>8/31/2011</a:t>
            </a:r>
            <a:endParaRPr lang="en-US"/>
          </a:p>
        </p:txBody>
      </p:sp>
      <p:sp>
        <p:nvSpPr>
          <p:cNvPr id="6" name="Footer Placeholder 5"/>
          <p:cNvSpPr>
            <a:spLocks noGrp="1"/>
          </p:cNvSpPr>
          <p:nvPr>
            <p:ph type="ftr" sz="quarter" idx="11"/>
          </p:nvPr>
        </p:nvSpPr>
        <p:spPr/>
        <p:txBody>
          <a:bodyPr/>
          <a:lstStyle/>
          <a:p>
            <a:r>
              <a:rPr lang="en-US" smtClean="0"/>
              <a:t>VLDB 2011</a:t>
            </a:r>
            <a:endParaRPr lang="en-US"/>
          </a:p>
        </p:txBody>
      </p:sp>
    </p:spTree>
    <p:extLst>
      <p:ext uri="{BB962C8B-B14F-4D97-AF65-F5344CB8AC3E}">
        <p14:creationId xmlns:p14="http://schemas.microsoft.com/office/powerpoint/2010/main" val="4080750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819400"/>
            <a:ext cx="8229600" cy="944562"/>
          </a:xfrm>
        </p:spPr>
        <p:txBody>
          <a:bodyPr/>
          <a:lstStyle/>
          <a:p>
            <a:r>
              <a:rPr lang="en-US" dirty="0" smtClean="0"/>
              <a:t>The Story</a:t>
            </a:r>
            <a:endParaRPr lang="en-US" dirty="0"/>
          </a:p>
        </p:txBody>
      </p:sp>
      <p:sp>
        <p:nvSpPr>
          <p:cNvPr id="5" name="Slide Number Placeholder 4"/>
          <p:cNvSpPr>
            <a:spLocks noGrp="1"/>
          </p:cNvSpPr>
          <p:nvPr>
            <p:ph type="sldNum" sz="quarter" idx="12"/>
          </p:nvPr>
        </p:nvSpPr>
        <p:spPr/>
        <p:txBody>
          <a:bodyPr/>
          <a:lstStyle/>
          <a:p>
            <a:fld id="{D3A8D8F9-5373-4FB4-A8C6-FA962800DFAC}" type="slidenum">
              <a:rPr lang="en-US" smtClean="0"/>
              <a:t>5</a:t>
            </a:fld>
            <a:endParaRPr lang="en-US"/>
          </a:p>
        </p:txBody>
      </p:sp>
      <p:sp>
        <p:nvSpPr>
          <p:cNvPr id="6" name="Date Placeholder 5"/>
          <p:cNvSpPr>
            <a:spLocks noGrp="1"/>
          </p:cNvSpPr>
          <p:nvPr>
            <p:ph type="dt" sz="half" idx="10"/>
          </p:nvPr>
        </p:nvSpPr>
        <p:spPr/>
        <p:txBody>
          <a:bodyPr/>
          <a:lstStyle/>
          <a:p>
            <a:r>
              <a:rPr lang="en-US" smtClean="0"/>
              <a:t>8/31/2011</a:t>
            </a:r>
            <a:endParaRPr lang="en-US"/>
          </a:p>
        </p:txBody>
      </p:sp>
      <p:sp>
        <p:nvSpPr>
          <p:cNvPr id="7" name="Footer Placeholder 6"/>
          <p:cNvSpPr>
            <a:spLocks noGrp="1"/>
          </p:cNvSpPr>
          <p:nvPr>
            <p:ph type="ftr" sz="quarter" idx="11"/>
          </p:nvPr>
        </p:nvSpPr>
        <p:spPr/>
        <p:txBody>
          <a:bodyPr/>
          <a:lstStyle/>
          <a:p>
            <a:r>
              <a:rPr lang="en-US" smtClean="0"/>
              <a:t>VLDB 2011</a:t>
            </a:r>
            <a:endParaRPr lang="en-US"/>
          </a:p>
        </p:txBody>
      </p:sp>
    </p:spTree>
    <p:extLst>
      <p:ext uri="{BB962C8B-B14F-4D97-AF65-F5344CB8AC3E}">
        <p14:creationId xmlns:p14="http://schemas.microsoft.com/office/powerpoint/2010/main" val="601537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rot="19780575">
            <a:off x="1252140" y="2364404"/>
            <a:ext cx="7553109" cy="1981200"/>
          </a:xfrm>
          <a:prstGeom prst="rightArrow">
            <a:avLst>
              <a:gd name="adj1" fmla="val 65825"/>
              <a:gd name="adj2" fmla="val 50000"/>
            </a:avLst>
          </a:prstGeom>
          <a:gradFill flip="none" rotWithShape="1">
            <a:gsLst>
              <a:gs pos="0">
                <a:schemeClr val="tx2">
                  <a:lumMod val="75000"/>
                  <a:alpha val="15000"/>
                </a:schemeClr>
              </a:gs>
              <a:gs pos="50000">
                <a:schemeClr val="tx2">
                  <a:lumMod val="60000"/>
                  <a:lumOff val="40000"/>
                  <a:alpha val="7000"/>
                </a:schemeClr>
              </a:gs>
              <a:gs pos="100000">
                <a:schemeClr val="accent1">
                  <a:lumMod val="60000"/>
                  <a:lumOff val="4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The Knowledge Hierarchy</a:t>
            </a:r>
            <a:endParaRPr lang="en-US" dirty="0"/>
          </a:p>
        </p:txBody>
      </p:sp>
      <p:cxnSp>
        <p:nvCxnSpPr>
          <p:cNvPr id="4" name="Straight Arrow Connector 3"/>
          <p:cNvCxnSpPr/>
          <p:nvPr/>
        </p:nvCxnSpPr>
        <p:spPr>
          <a:xfrm>
            <a:off x="990600" y="5715000"/>
            <a:ext cx="70866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 name="Straight Arrow Connector 4"/>
          <p:cNvCxnSpPr/>
          <p:nvPr/>
        </p:nvCxnSpPr>
        <p:spPr>
          <a:xfrm flipV="1">
            <a:off x="998483" y="1828800"/>
            <a:ext cx="0" cy="3886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3581400" y="5834398"/>
            <a:ext cx="2092561" cy="461665"/>
          </a:xfrm>
          <a:prstGeom prst="rect">
            <a:avLst/>
          </a:prstGeom>
          <a:noFill/>
        </p:spPr>
        <p:txBody>
          <a:bodyPr wrap="none" rtlCol="0">
            <a:spAutoFit/>
          </a:bodyPr>
          <a:lstStyle/>
          <a:p>
            <a:r>
              <a:rPr lang="en-US" sz="2400" dirty="0" smtClean="0"/>
              <a:t>Effort / Latency</a:t>
            </a:r>
            <a:endParaRPr lang="en-US" sz="2400" dirty="0"/>
          </a:p>
        </p:txBody>
      </p:sp>
      <p:sp>
        <p:nvSpPr>
          <p:cNvPr id="9" name="TextBox 8"/>
          <p:cNvSpPr txBox="1"/>
          <p:nvPr/>
        </p:nvSpPr>
        <p:spPr>
          <a:xfrm rot="16200000">
            <a:off x="-354285" y="3475285"/>
            <a:ext cx="2297104" cy="461665"/>
          </a:xfrm>
          <a:prstGeom prst="rect">
            <a:avLst/>
          </a:prstGeom>
          <a:noFill/>
        </p:spPr>
        <p:txBody>
          <a:bodyPr wrap="none" rtlCol="0">
            <a:spAutoFit/>
          </a:bodyPr>
          <a:lstStyle/>
          <a:p>
            <a:r>
              <a:rPr lang="en-US" sz="2400" dirty="0" smtClean="0"/>
              <a:t>Structure / Value</a:t>
            </a:r>
            <a:endParaRPr lang="en-US" sz="2400" dirty="0"/>
          </a:p>
        </p:txBody>
      </p:sp>
      <p:sp>
        <p:nvSpPr>
          <p:cNvPr id="10" name="TextBox 9"/>
          <p:cNvSpPr txBox="1"/>
          <p:nvPr/>
        </p:nvSpPr>
        <p:spPr>
          <a:xfrm>
            <a:off x="1295400" y="4953000"/>
            <a:ext cx="920445" cy="461665"/>
          </a:xfrm>
          <a:prstGeom prst="rect">
            <a:avLst/>
          </a:prstGeom>
          <a:solidFill>
            <a:schemeClr val="bg1">
              <a:lumMod val="95000"/>
            </a:schemeClr>
          </a:solidFill>
          <a:ln>
            <a:solidFill>
              <a:schemeClr val="accent1">
                <a:lumMod val="40000"/>
                <a:lumOff val="60000"/>
              </a:schemeClr>
            </a:solidFill>
          </a:ln>
        </p:spPr>
        <p:txBody>
          <a:bodyPr wrap="none" rtlCol="0">
            <a:spAutoFit/>
          </a:bodyPr>
          <a:lstStyle>
            <a:defPPr>
              <a:defRPr lang="en-US"/>
            </a:defPPr>
            <a:lvl1pPr>
              <a:defRPr sz="2400"/>
            </a:lvl1pPr>
          </a:lstStyle>
          <a:p>
            <a:r>
              <a:rPr lang="en-US" dirty="0"/>
              <a:t>Signal</a:t>
            </a:r>
          </a:p>
        </p:txBody>
      </p:sp>
      <p:sp>
        <p:nvSpPr>
          <p:cNvPr id="11" name="TextBox 10"/>
          <p:cNvSpPr txBox="1"/>
          <p:nvPr/>
        </p:nvSpPr>
        <p:spPr>
          <a:xfrm>
            <a:off x="2590800" y="4267200"/>
            <a:ext cx="764697" cy="461665"/>
          </a:xfrm>
          <a:prstGeom prst="rect">
            <a:avLst/>
          </a:prstGeom>
          <a:solidFill>
            <a:schemeClr val="bg1">
              <a:lumMod val="95000"/>
            </a:schemeClr>
          </a:solidFill>
          <a:ln>
            <a:solidFill>
              <a:schemeClr val="accent1">
                <a:lumMod val="40000"/>
                <a:lumOff val="60000"/>
              </a:schemeClr>
            </a:solidFill>
          </a:ln>
        </p:spPr>
        <p:txBody>
          <a:bodyPr wrap="none" rtlCol="0">
            <a:spAutoFit/>
          </a:bodyPr>
          <a:lstStyle>
            <a:defPPr>
              <a:defRPr lang="en-US"/>
            </a:defPPr>
            <a:lvl1pPr>
              <a:defRPr sz="2400"/>
            </a:lvl1pPr>
          </a:lstStyle>
          <a:p>
            <a:r>
              <a:rPr lang="en-US" dirty="0"/>
              <a:t>Data</a:t>
            </a:r>
          </a:p>
        </p:txBody>
      </p:sp>
      <p:sp>
        <p:nvSpPr>
          <p:cNvPr id="12" name="TextBox 11"/>
          <p:cNvSpPr txBox="1"/>
          <p:nvPr/>
        </p:nvSpPr>
        <p:spPr>
          <a:xfrm>
            <a:off x="3581400" y="3475284"/>
            <a:ext cx="1665905" cy="461665"/>
          </a:xfrm>
          <a:prstGeom prst="rect">
            <a:avLst/>
          </a:prstGeom>
          <a:solidFill>
            <a:schemeClr val="bg1">
              <a:lumMod val="95000"/>
            </a:schemeClr>
          </a:solidFill>
          <a:ln>
            <a:solidFill>
              <a:schemeClr val="accent1">
                <a:lumMod val="40000"/>
                <a:lumOff val="60000"/>
              </a:schemeClr>
            </a:solidFill>
          </a:ln>
        </p:spPr>
        <p:txBody>
          <a:bodyPr wrap="none" rtlCol="0">
            <a:spAutoFit/>
          </a:bodyPr>
          <a:lstStyle>
            <a:defPPr>
              <a:defRPr lang="en-US"/>
            </a:defPPr>
            <a:lvl1pPr>
              <a:defRPr sz="2400"/>
            </a:lvl1pPr>
          </a:lstStyle>
          <a:p>
            <a:r>
              <a:rPr lang="en-US" dirty="0"/>
              <a:t>Information</a:t>
            </a:r>
          </a:p>
        </p:txBody>
      </p:sp>
      <p:sp>
        <p:nvSpPr>
          <p:cNvPr id="13" name="TextBox 12"/>
          <p:cNvSpPr txBox="1"/>
          <p:nvPr/>
        </p:nvSpPr>
        <p:spPr>
          <a:xfrm>
            <a:off x="5105400" y="2693956"/>
            <a:ext cx="1564274" cy="461665"/>
          </a:xfrm>
          <a:prstGeom prst="rect">
            <a:avLst/>
          </a:prstGeom>
          <a:solidFill>
            <a:schemeClr val="bg1">
              <a:lumMod val="95000"/>
            </a:schemeClr>
          </a:solidFill>
          <a:ln>
            <a:solidFill>
              <a:schemeClr val="accent1">
                <a:lumMod val="40000"/>
                <a:lumOff val="60000"/>
              </a:schemeClr>
            </a:solidFill>
          </a:ln>
        </p:spPr>
        <p:txBody>
          <a:bodyPr wrap="none" rtlCol="0">
            <a:spAutoFit/>
          </a:bodyPr>
          <a:lstStyle>
            <a:defPPr>
              <a:defRPr lang="en-US"/>
            </a:defPPr>
            <a:lvl1pPr>
              <a:defRPr sz="2400"/>
            </a:lvl1pPr>
          </a:lstStyle>
          <a:p>
            <a:r>
              <a:rPr lang="en-US" dirty="0"/>
              <a:t>Knowledge</a:t>
            </a:r>
          </a:p>
        </p:txBody>
      </p:sp>
      <p:sp>
        <p:nvSpPr>
          <p:cNvPr id="14" name="TextBox 13"/>
          <p:cNvSpPr txBox="1"/>
          <p:nvPr/>
        </p:nvSpPr>
        <p:spPr>
          <a:xfrm>
            <a:off x="6480929" y="1676400"/>
            <a:ext cx="1596271" cy="830997"/>
          </a:xfrm>
          <a:prstGeom prst="rect">
            <a:avLst/>
          </a:prstGeom>
          <a:solidFill>
            <a:schemeClr val="bg1">
              <a:lumMod val="95000"/>
            </a:schemeClr>
          </a:solidFill>
          <a:ln>
            <a:solidFill>
              <a:schemeClr val="accent1">
                <a:lumMod val="40000"/>
                <a:lumOff val="60000"/>
              </a:schemeClr>
            </a:solidFill>
          </a:ln>
        </p:spPr>
        <p:txBody>
          <a:bodyPr wrap="none" rtlCol="0">
            <a:spAutoFit/>
          </a:bodyPr>
          <a:lstStyle>
            <a:defPPr>
              <a:defRPr lang="en-US"/>
            </a:defPPr>
            <a:lvl1pPr>
              <a:defRPr sz="2400"/>
            </a:lvl1pPr>
          </a:lstStyle>
          <a:p>
            <a:r>
              <a:rPr lang="en-US" dirty="0"/>
              <a:t>Knowledge</a:t>
            </a:r>
          </a:p>
          <a:p>
            <a:r>
              <a:rPr lang="en-US" dirty="0"/>
              <a:t>Application</a:t>
            </a:r>
          </a:p>
        </p:txBody>
      </p:sp>
      <p:sp>
        <p:nvSpPr>
          <p:cNvPr id="6" name="Slide Number Placeholder 5"/>
          <p:cNvSpPr>
            <a:spLocks noGrp="1"/>
          </p:cNvSpPr>
          <p:nvPr>
            <p:ph type="sldNum" sz="quarter" idx="12"/>
          </p:nvPr>
        </p:nvSpPr>
        <p:spPr/>
        <p:txBody>
          <a:bodyPr/>
          <a:lstStyle/>
          <a:p>
            <a:fld id="{D3A8D8F9-5373-4FB4-A8C6-FA962800DFAC}" type="slidenum">
              <a:rPr lang="en-US" smtClean="0"/>
              <a:t>6</a:t>
            </a:fld>
            <a:endParaRPr lang="en-US"/>
          </a:p>
        </p:txBody>
      </p:sp>
      <p:sp>
        <p:nvSpPr>
          <p:cNvPr id="7" name="Date Placeholder 6"/>
          <p:cNvSpPr>
            <a:spLocks noGrp="1"/>
          </p:cNvSpPr>
          <p:nvPr>
            <p:ph type="dt" sz="half" idx="10"/>
          </p:nvPr>
        </p:nvSpPr>
        <p:spPr/>
        <p:txBody>
          <a:bodyPr/>
          <a:lstStyle/>
          <a:p>
            <a:r>
              <a:rPr lang="en-US" smtClean="0"/>
              <a:t>8/31/2011</a:t>
            </a:r>
            <a:endParaRPr lang="en-US"/>
          </a:p>
        </p:txBody>
      </p:sp>
      <p:sp>
        <p:nvSpPr>
          <p:cNvPr id="15" name="Footer Placeholder 14"/>
          <p:cNvSpPr>
            <a:spLocks noGrp="1"/>
          </p:cNvSpPr>
          <p:nvPr>
            <p:ph type="ftr" sz="quarter" idx="11"/>
          </p:nvPr>
        </p:nvSpPr>
        <p:spPr/>
        <p:txBody>
          <a:bodyPr/>
          <a:lstStyle/>
          <a:p>
            <a:r>
              <a:rPr lang="en-US" smtClean="0"/>
              <a:t>VLDB 2011</a:t>
            </a:r>
            <a:endParaRPr lang="en-US"/>
          </a:p>
        </p:txBody>
      </p:sp>
    </p:spTree>
    <p:extLst>
      <p:ext uri="{BB962C8B-B14F-4D97-AF65-F5344CB8AC3E}">
        <p14:creationId xmlns:p14="http://schemas.microsoft.com/office/powerpoint/2010/main" val="1642168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Current Paradigm</a:t>
            </a:r>
            <a:endParaRPr lang="en-US" dirty="0"/>
          </a:p>
        </p:txBody>
      </p:sp>
      <p:sp>
        <p:nvSpPr>
          <p:cNvPr id="7" name="Rectangle 6"/>
          <p:cNvSpPr/>
          <p:nvPr/>
        </p:nvSpPr>
        <p:spPr>
          <a:xfrm>
            <a:off x="609599" y="1293176"/>
            <a:ext cx="7904680" cy="381222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1160231" y="2590800"/>
            <a:ext cx="6358531" cy="1517543"/>
          </a:xfrm>
          <a:prstGeom prst="rightArrow">
            <a:avLst>
              <a:gd name="adj1" fmla="val 66059"/>
              <a:gd name="adj2" fmla="val 44358"/>
            </a:avLst>
          </a:prstGeom>
          <a:solidFill>
            <a:schemeClr val="accent1">
              <a:alpha val="39000"/>
            </a:schemeClr>
          </a:solidFill>
          <a:ln>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tx2">
                  <a:lumMod val="75000"/>
                </a:schemeClr>
              </a:solidFill>
              <a:effectLst>
                <a:outerShdw blurRad="38100" dist="38100" dir="2700000" algn="tl">
                  <a:srgbClr val="000000">
                    <a:alpha val="43137"/>
                  </a:srgbClr>
                </a:outerShdw>
              </a:effectLst>
            </a:endParaRPr>
          </a:p>
        </p:txBody>
      </p:sp>
      <p:sp>
        <p:nvSpPr>
          <p:cNvPr id="9" name="TextBox 8"/>
          <p:cNvSpPr txBox="1"/>
          <p:nvPr/>
        </p:nvSpPr>
        <p:spPr>
          <a:xfrm rot="19017518">
            <a:off x="923114" y="2273468"/>
            <a:ext cx="2746842" cy="461665"/>
          </a:xfrm>
          <a:prstGeom prst="rect">
            <a:avLst/>
          </a:prstGeom>
          <a:noFill/>
        </p:spPr>
        <p:txBody>
          <a:bodyPr wrap="none" rtlCol="0">
            <a:spAutoFit/>
          </a:bodyPr>
          <a:lstStyle/>
          <a:p>
            <a:r>
              <a:rPr lang="en-US" sz="2400" dirty="0" smtClean="0"/>
              <a:t>Questions to answer</a:t>
            </a:r>
            <a:endParaRPr lang="en-US" sz="2400" dirty="0"/>
          </a:p>
        </p:txBody>
      </p:sp>
      <p:sp>
        <p:nvSpPr>
          <p:cNvPr id="10" name="TextBox 9"/>
          <p:cNvSpPr txBox="1"/>
          <p:nvPr/>
        </p:nvSpPr>
        <p:spPr>
          <a:xfrm rot="19017518">
            <a:off x="1633372" y="2128680"/>
            <a:ext cx="3125471" cy="461665"/>
          </a:xfrm>
          <a:prstGeom prst="rect">
            <a:avLst/>
          </a:prstGeom>
          <a:noFill/>
        </p:spPr>
        <p:txBody>
          <a:bodyPr wrap="none" rtlCol="0">
            <a:spAutoFit/>
          </a:bodyPr>
          <a:lstStyle/>
          <a:p>
            <a:r>
              <a:rPr lang="en-US" sz="2400" dirty="0" smtClean="0"/>
              <a:t>Build conceptual model</a:t>
            </a:r>
            <a:endParaRPr lang="en-US" sz="2400" dirty="0"/>
          </a:p>
        </p:txBody>
      </p:sp>
      <p:sp>
        <p:nvSpPr>
          <p:cNvPr id="11" name="TextBox 10"/>
          <p:cNvSpPr txBox="1"/>
          <p:nvPr/>
        </p:nvSpPr>
        <p:spPr>
          <a:xfrm rot="19017518">
            <a:off x="3152765" y="2278683"/>
            <a:ext cx="2694639" cy="451300"/>
          </a:xfrm>
          <a:prstGeom prst="rect">
            <a:avLst/>
          </a:prstGeom>
          <a:noFill/>
        </p:spPr>
        <p:txBody>
          <a:bodyPr wrap="none" rtlCol="0">
            <a:spAutoFit/>
          </a:bodyPr>
          <a:lstStyle/>
          <a:p>
            <a:r>
              <a:rPr lang="en-US" sz="2400" dirty="0" smtClean="0"/>
              <a:t>Build a logical model</a:t>
            </a:r>
            <a:endParaRPr lang="en-US" sz="2400" dirty="0"/>
          </a:p>
        </p:txBody>
      </p:sp>
      <p:sp>
        <p:nvSpPr>
          <p:cNvPr id="12" name="TextBox 11"/>
          <p:cNvSpPr txBox="1"/>
          <p:nvPr/>
        </p:nvSpPr>
        <p:spPr>
          <a:xfrm rot="19017518">
            <a:off x="3899490" y="2206114"/>
            <a:ext cx="2888386" cy="451300"/>
          </a:xfrm>
          <a:prstGeom prst="rect">
            <a:avLst/>
          </a:prstGeom>
          <a:noFill/>
        </p:spPr>
        <p:txBody>
          <a:bodyPr wrap="none" rtlCol="0">
            <a:spAutoFit/>
          </a:bodyPr>
          <a:lstStyle/>
          <a:p>
            <a:r>
              <a:rPr lang="en-US" sz="2400" dirty="0" smtClean="0"/>
              <a:t>Build a physical model</a:t>
            </a:r>
            <a:endParaRPr lang="en-US" sz="2400" dirty="0"/>
          </a:p>
        </p:txBody>
      </p:sp>
      <p:sp>
        <p:nvSpPr>
          <p:cNvPr id="13" name="TextBox 12"/>
          <p:cNvSpPr txBox="1"/>
          <p:nvPr/>
        </p:nvSpPr>
        <p:spPr>
          <a:xfrm rot="19017518">
            <a:off x="4719972" y="2560495"/>
            <a:ext cx="1852275" cy="451300"/>
          </a:xfrm>
          <a:prstGeom prst="rect">
            <a:avLst/>
          </a:prstGeom>
          <a:noFill/>
        </p:spPr>
        <p:txBody>
          <a:bodyPr wrap="none" rtlCol="0">
            <a:spAutoFit/>
          </a:bodyPr>
          <a:lstStyle/>
          <a:p>
            <a:r>
              <a:rPr lang="en-US" sz="2400" dirty="0" smtClean="0"/>
              <a:t>Load the data</a:t>
            </a:r>
            <a:endParaRPr lang="en-US" sz="2400" dirty="0"/>
          </a:p>
        </p:txBody>
      </p:sp>
      <p:sp>
        <p:nvSpPr>
          <p:cNvPr id="14" name="TextBox 13"/>
          <p:cNvSpPr txBox="1"/>
          <p:nvPr/>
        </p:nvSpPr>
        <p:spPr>
          <a:xfrm rot="19017518">
            <a:off x="5556002" y="2850743"/>
            <a:ext cx="957885" cy="451300"/>
          </a:xfrm>
          <a:prstGeom prst="rect">
            <a:avLst/>
          </a:prstGeom>
          <a:noFill/>
        </p:spPr>
        <p:txBody>
          <a:bodyPr wrap="none" rtlCol="0">
            <a:spAutoFit/>
          </a:bodyPr>
          <a:lstStyle/>
          <a:p>
            <a:r>
              <a:rPr lang="en-US" sz="2400" dirty="0" smtClean="0"/>
              <a:t>(Tune)</a:t>
            </a:r>
            <a:endParaRPr lang="en-US" sz="2400" dirty="0"/>
          </a:p>
        </p:txBody>
      </p:sp>
      <p:sp>
        <p:nvSpPr>
          <p:cNvPr id="15" name="TextBox 14"/>
          <p:cNvSpPr txBox="1"/>
          <p:nvPr/>
        </p:nvSpPr>
        <p:spPr>
          <a:xfrm rot="19017518">
            <a:off x="5955542" y="2192791"/>
            <a:ext cx="2889317" cy="461665"/>
          </a:xfrm>
          <a:prstGeom prst="rect">
            <a:avLst/>
          </a:prstGeom>
          <a:noFill/>
        </p:spPr>
        <p:txBody>
          <a:bodyPr wrap="none" rtlCol="0">
            <a:spAutoFit/>
          </a:bodyPr>
          <a:lstStyle/>
          <a:p>
            <a:r>
              <a:rPr lang="en-US" sz="2400" dirty="0" smtClean="0"/>
              <a:t>Answer the </a:t>
            </a:r>
            <a:r>
              <a:rPr lang="en-US" sz="2400" dirty="0" smtClean="0"/>
              <a:t>questions</a:t>
            </a:r>
            <a:endParaRPr lang="en-US" sz="2400" dirty="0"/>
          </a:p>
        </p:txBody>
      </p:sp>
      <p:grpSp>
        <p:nvGrpSpPr>
          <p:cNvPr id="28" name="Group 27"/>
          <p:cNvGrpSpPr/>
          <p:nvPr/>
        </p:nvGrpSpPr>
        <p:grpSpPr>
          <a:xfrm>
            <a:off x="1447800" y="3594455"/>
            <a:ext cx="5029200" cy="1346877"/>
            <a:chOff x="1447800" y="3594455"/>
            <a:chExt cx="5029200" cy="1346877"/>
          </a:xfrm>
        </p:grpSpPr>
        <p:cxnSp>
          <p:nvCxnSpPr>
            <p:cNvPr id="16" name="Straight Arrow Connector 15"/>
            <p:cNvCxnSpPr/>
            <p:nvPr/>
          </p:nvCxnSpPr>
          <p:spPr>
            <a:xfrm>
              <a:off x="1447800" y="4108343"/>
              <a:ext cx="50292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8" name="Straight Connector 17"/>
            <p:cNvCxnSpPr/>
            <p:nvPr/>
          </p:nvCxnSpPr>
          <p:spPr>
            <a:xfrm>
              <a:off x="1447800" y="3594455"/>
              <a:ext cx="0" cy="672745"/>
            </a:xfrm>
            <a:prstGeom prst="line">
              <a:avLst/>
            </a:prstGeom>
            <a:ln/>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a:off x="6477000" y="3606795"/>
              <a:ext cx="0" cy="672745"/>
            </a:xfrm>
            <a:prstGeom prst="line">
              <a:avLst/>
            </a:prstGeom>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1676400" y="3821668"/>
              <a:ext cx="490840" cy="369332"/>
            </a:xfrm>
            <a:prstGeom prst="rect">
              <a:avLst/>
            </a:prstGeom>
            <a:noFill/>
          </p:spPr>
          <p:txBody>
            <a:bodyPr wrap="none" rtlCol="0">
              <a:spAutoFit/>
            </a:bodyPr>
            <a:lstStyle/>
            <a:p>
              <a:r>
                <a:rPr lang="en-US" dirty="0"/>
                <a:t>t</a:t>
              </a:r>
              <a:r>
                <a:rPr lang="en-US" dirty="0" smtClean="0"/>
                <a:t> </a:t>
              </a:r>
              <a:r>
                <a:rPr lang="en-US" sz="1400" dirty="0" smtClean="0">
                  <a:sym typeface="Wingdings" pitchFamily="2" charset="2"/>
                </a:rPr>
                <a:t></a:t>
              </a:r>
              <a:endParaRPr lang="en-US" dirty="0"/>
            </a:p>
          </p:txBody>
        </p:sp>
        <p:sp>
          <p:nvSpPr>
            <p:cNvPr id="22" name="Right Brace 21"/>
            <p:cNvSpPr/>
            <p:nvPr/>
          </p:nvSpPr>
          <p:spPr>
            <a:xfrm rot="5400000">
              <a:off x="3813213" y="1929868"/>
              <a:ext cx="298373" cy="5029200"/>
            </a:xfrm>
            <a:prstGeom prst="rightBrace">
              <a:avLst>
                <a:gd name="adj1" fmla="val 11855"/>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2294679" y="4572000"/>
              <a:ext cx="3344121" cy="369332"/>
            </a:xfrm>
            <a:prstGeom prst="rect">
              <a:avLst/>
            </a:prstGeom>
            <a:noFill/>
          </p:spPr>
          <p:txBody>
            <a:bodyPr wrap="none" rtlCol="0">
              <a:spAutoFit/>
            </a:bodyPr>
            <a:lstStyle/>
            <a:p>
              <a:r>
                <a:rPr lang="en-US" dirty="0" smtClean="0"/>
                <a:t>Time to Insight: </a:t>
              </a:r>
              <a:r>
                <a:rPr lang="en-US" dirty="0" smtClean="0">
                  <a:sym typeface="Wingdings" pitchFamily="2" charset="2"/>
                </a:rPr>
                <a:t>Weeks to Months</a:t>
              </a:r>
              <a:endParaRPr lang="en-US" dirty="0"/>
            </a:p>
          </p:txBody>
        </p:sp>
      </p:grpSp>
      <p:sp>
        <p:nvSpPr>
          <p:cNvPr id="24" name="Slide Number Placeholder 23"/>
          <p:cNvSpPr>
            <a:spLocks noGrp="1"/>
          </p:cNvSpPr>
          <p:nvPr>
            <p:ph type="sldNum" sz="quarter" idx="12"/>
          </p:nvPr>
        </p:nvSpPr>
        <p:spPr/>
        <p:txBody>
          <a:bodyPr/>
          <a:lstStyle/>
          <a:p>
            <a:fld id="{D3A8D8F9-5373-4FB4-A8C6-FA962800DFAC}" type="slidenum">
              <a:rPr lang="en-US" smtClean="0"/>
              <a:t>7</a:t>
            </a:fld>
            <a:endParaRPr lang="en-US"/>
          </a:p>
        </p:txBody>
      </p:sp>
      <p:sp>
        <p:nvSpPr>
          <p:cNvPr id="26" name="TextBox 25"/>
          <p:cNvSpPr txBox="1"/>
          <p:nvPr/>
        </p:nvSpPr>
        <p:spPr>
          <a:xfrm rot="19017518">
            <a:off x="2459498" y="2490733"/>
            <a:ext cx="2146485" cy="461665"/>
          </a:xfrm>
          <a:prstGeom prst="rect">
            <a:avLst/>
          </a:prstGeom>
          <a:noFill/>
        </p:spPr>
        <p:txBody>
          <a:bodyPr wrap="none" rtlCol="0">
            <a:spAutoFit/>
          </a:bodyPr>
          <a:lstStyle/>
          <a:p>
            <a:r>
              <a:rPr lang="en-US" sz="2400" dirty="0" smtClean="0"/>
              <a:t>Collect the data</a:t>
            </a:r>
            <a:endParaRPr lang="en-US" sz="2400" dirty="0"/>
          </a:p>
        </p:txBody>
      </p:sp>
      <p:sp>
        <p:nvSpPr>
          <p:cNvPr id="25" name="Date Placeholder 24"/>
          <p:cNvSpPr>
            <a:spLocks noGrp="1"/>
          </p:cNvSpPr>
          <p:nvPr>
            <p:ph type="dt" sz="half" idx="10"/>
          </p:nvPr>
        </p:nvSpPr>
        <p:spPr/>
        <p:txBody>
          <a:bodyPr/>
          <a:lstStyle/>
          <a:p>
            <a:r>
              <a:rPr lang="en-US" smtClean="0"/>
              <a:t>8/31/2011</a:t>
            </a:r>
            <a:endParaRPr lang="en-US"/>
          </a:p>
        </p:txBody>
      </p:sp>
      <p:sp>
        <p:nvSpPr>
          <p:cNvPr id="27" name="Footer Placeholder 26"/>
          <p:cNvSpPr>
            <a:spLocks noGrp="1"/>
          </p:cNvSpPr>
          <p:nvPr>
            <p:ph type="ftr" sz="quarter" idx="11"/>
          </p:nvPr>
        </p:nvSpPr>
        <p:spPr/>
        <p:txBody>
          <a:bodyPr/>
          <a:lstStyle/>
          <a:p>
            <a:r>
              <a:rPr lang="en-US" smtClean="0"/>
              <a:t>VLDB 2011</a:t>
            </a:r>
            <a:endParaRPr lang="en-US"/>
          </a:p>
        </p:txBody>
      </p:sp>
    </p:spTree>
    <p:extLst>
      <p:ext uri="{BB962C8B-B14F-4D97-AF65-F5344CB8AC3E}">
        <p14:creationId xmlns:p14="http://schemas.microsoft.com/office/powerpoint/2010/main" val="339918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childTnLst>
                                </p:cTn>
                              </p:par>
                            </p:childTnLst>
                          </p:cTn>
                        </p:par>
                        <p:par>
                          <p:cTn id="28" fill="hold">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585566">
            <a:off x="1499878" y="1412625"/>
            <a:ext cx="2061560" cy="1029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Lifecycle of a Question</a:t>
            </a:r>
            <a:endParaRPr lang="en-US" dirty="0"/>
          </a:p>
        </p:txBody>
      </p:sp>
      <p:sp>
        <p:nvSpPr>
          <p:cNvPr id="4" name="TextBox 3"/>
          <p:cNvSpPr txBox="1"/>
          <p:nvPr/>
        </p:nvSpPr>
        <p:spPr>
          <a:xfrm>
            <a:off x="1295400" y="2662535"/>
            <a:ext cx="1320939" cy="461665"/>
          </a:xfrm>
          <a:prstGeom prst="rect">
            <a:avLst/>
          </a:prstGeom>
          <a:noFill/>
        </p:spPr>
        <p:txBody>
          <a:bodyPr wrap="none" rtlCol="0">
            <a:spAutoFit/>
          </a:bodyPr>
          <a:lstStyle/>
          <a:p>
            <a:r>
              <a:rPr lang="en-US" sz="2400" dirty="0" smtClean="0"/>
              <a:t>Question</a:t>
            </a:r>
            <a:endParaRPr lang="en-US" sz="2400" dirty="0"/>
          </a:p>
        </p:txBody>
      </p:sp>
      <p:sp>
        <p:nvSpPr>
          <p:cNvPr id="5" name="TextBox 4"/>
          <p:cNvSpPr txBox="1"/>
          <p:nvPr/>
        </p:nvSpPr>
        <p:spPr>
          <a:xfrm>
            <a:off x="3433775" y="1752600"/>
            <a:ext cx="1434239" cy="461665"/>
          </a:xfrm>
          <a:prstGeom prst="rect">
            <a:avLst/>
          </a:prstGeom>
          <a:noFill/>
        </p:spPr>
        <p:txBody>
          <a:bodyPr wrap="none" rtlCol="0">
            <a:spAutoFit/>
          </a:bodyPr>
          <a:lstStyle/>
          <a:p>
            <a:r>
              <a:rPr lang="en-US" sz="2400" dirty="0" smtClean="0"/>
              <a:t>Validation</a:t>
            </a:r>
            <a:endParaRPr lang="en-US" sz="2400" dirty="0"/>
          </a:p>
        </p:txBody>
      </p:sp>
      <p:sp>
        <p:nvSpPr>
          <p:cNvPr id="6" name="Freeform 5"/>
          <p:cNvSpPr/>
          <p:nvPr/>
        </p:nvSpPr>
        <p:spPr>
          <a:xfrm>
            <a:off x="2286000" y="1905001"/>
            <a:ext cx="1147775" cy="857798"/>
          </a:xfrm>
          <a:custGeom>
            <a:avLst/>
            <a:gdLst>
              <a:gd name="connsiteX0" fmla="*/ 0 w 1251284"/>
              <a:gd name="connsiteY0" fmla="*/ 131893 h 131893"/>
              <a:gd name="connsiteX1" fmla="*/ 613611 w 1251284"/>
              <a:gd name="connsiteY1" fmla="*/ 11577 h 131893"/>
              <a:gd name="connsiteX2" fmla="*/ 1251284 w 1251284"/>
              <a:gd name="connsiteY2" fmla="*/ 11577 h 131893"/>
            </a:gdLst>
            <a:ahLst/>
            <a:cxnLst>
              <a:cxn ang="0">
                <a:pos x="connsiteX0" y="connsiteY0"/>
              </a:cxn>
              <a:cxn ang="0">
                <a:pos x="connsiteX1" y="connsiteY1"/>
              </a:cxn>
              <a:cxn ang="0">
                <a:pos x="connsiteX2" y="connsiteY2"/>
              </a:cxn>
            </a:cxnLst>
            <a:rect l="l" t="t" r="r" b="b"/>
            <a:pathLst>
              <a:path w="1251284" h="131893">
                <a:moveTo>
                  <a:pt x="0" y="131893"/>
                </a:moveTo>
                <a:cubicBezTo>
                  <a:pt x="202532" y="81761"/>
                  <a:pt x="405064" y="31630"/>
                  <a:pt x="613611" y="11577"/>
                </a:cubicBezTo>
                <a:cubicBezTo>
                  <a:pt x="822158" y="-8476"/>
                  <a:pt x="1036721" y="1550"/>
                  <a:pt x="1251284" y="11577"/>
                </a:cubicBezTo>
              </a:path>
            </a:pathLst>
          </a:cu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7" name="Group 26"/>
          <p:cNvGrpSpPr/>
          <p:nvPr/>
        </p:nvGrpSpPr>
        <p:grpSpPr>
          <a:xfrm>
            <a:off x="4838728" y="2057400"/>
            <a:ext cx="3205245" cy="1595110"/>
            <a:chOff x="4838728" y="2057400"/>
            <a:chExt cx="3205245" cy="1595110"/>
          </a:xfrm>
        </p:grpSpPr>
        <p:sp>
          <p:nvSpPr>
            <p:cNvPr id="10" name="TextBox 9"/>
            <p:cNvSpPr txBox="1"/>
            <p:nvPr/>
          </p:nvSpPr>
          <p:spPr>
            <a:xfrm>
              <a:off x="5334000" y="3190845"/>
              <a:ext cx="2709973" cy="461665"/>
            </a:xfrm>
            <a:prstGeom prst="rect">
              <a:avLst/>
            </a:prstGeom>
            <a:noFill/>
          </p:spPr>
          <p:txBody>
            <a:bodyPr wrap="none" rtlCol="0">
              <a:spAutoFit/>
            </a:bodyPr>
            <a:lstStyle/>
            <a:p>
              <a:r>
                <a:rPr lang="en-US" sz="2400" dirty="0" smtClean="0"/>
                <a:t>Worth asking again?</a:t>
              </a:r>
              <a:endParaRPr lang="en-US" sz="2400" dirty="0"/>
            </a:p>
          </p:txBody>
        </p:sp>
        <p:sp>
          <p:nvSpPr>
            <p:cNvPr id="13" name="Freeform 12"/>
            <p:cNvSpPr/>
            <p:nvPr/>
          </p:nvSpPr>
          <p:spPr>
            <a:xfrm>
              <a:off x="4838728" y="2057400"/>
              <a:ext cx="1658326" cy="1174630"/>
            </a:xfrm>
            <a:custGeom>
              <a:avLst/>
              <a:gdLst>
                <a:gd name="connsiteX0" fmla="*/ 56474 w 1632611"/>
                <a:gd name="connsiteY0" fmla="*/ 18523 h 571976"/>
                <a:gd name="connsiteX1" fmla="*/ 128663 w 1632611"/>
                <a:gd name="connsiteY1" fmla="*/ 18523 h 571976"/>
                <a:gd name="connsiteX2" fmla="*/ 1187442 w 1632611"/>
                <a:gd name="connsiteY2" fmla="*/ 211028 h 571976"/>
                <a:gd name="connsiteX3" fmla="*/ 1632611 w 1632611"/>
                <a:gd name="connsiteY3" fmla="*/ 571976 h 571976"/>
              </a:gdLst>
              <a:ahLst/>
              <a:cxnLst>
                <a:cxn ang="0">
                  <a:pos x="connsiteX0" y="connsiteY0"/>
                </a:cxn>
                <a:cxn ang="0">
                  <a:pos x="connsiteX1" y="connsiteY1"/>
                </a:cxn>
                <a:cxn ang="0">
                  <a:pos x="connsiteX2" y="connsiteY2"/>
                </a:cxn>
                <a:cxn ang="0">
                  <a:pos x="connsiteX3" y="connsiteY3"/>
                </a:cxn>
              </a:cxnLst>
              <a:rect l="l" t="t" r="r" b="b"/>
              <a:pathLst>
                <a:path w="1632611" h="571976">
                  <a:moveTo>
                    <a:pt x="56474" y="18523"/>
                  </a:moveTo>
                  <a:cubicBezTo>
                    <a:pt x="-1679" y="2481"/>
                    <a:pt x="-59832" y="-13561"/>
                    <a:pt x="128663" y="18523"/>
                  </a:cubicBezTo>
                  <a:cubicBezTo>
                    <a:pt x="317158" y="50607"/>
                    <a:pt x="936784" y="118786"/>
                    <a:pt x="1187442" y="211028"/>
                  </a:cubicBezTo>
                  <a:cubicBezTo>
                    <a:pt x="1438100" y="303270"/>
                    <a:pt x="1535355" y="437623"/>
                    <a:pt x="1632611" y="571976"/>
                  </a:cubicBezTo>
                </a:path>
              </a:pathLst>
            </a:cu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 name="Group 28"/>
          <p:cNvGrpSpPr/>
          <p:nvPr/>
        </p:nvGrpSpPr>
        <p:grpSpPr>
          <a:xfrm>
            <a:off x="1600200" y="3123746"/>
            <a:ext cx="4932065" cy="3070442"/>
            <a:chOff x="1600200" y="3123746"/>
            <a:chExt cx="4932065" cy="3070442"/>
          </a:xfrm>
        </p:grpSpPr>
        <p:sp>
          <p:nvSpPr>
            <p:cNvPr id="12" name="TextBox 11"/>
            <p:cNvSpPr txBox="1"/>
            <p:nvPr/>
          </p:nvSpPr>
          <p:spPr>
            <a:xfrm>
              <a:off x="3678535" y="5732523"/>
              <a:ext cx="2853730" cy="461665"/>
            </a:xfrm>
            <a:prstGeom prst="rect">
              <a:avLst/>
            </a:prstGeom>
            <a:noFill/>
          </p:spPr>
          <p:txBody>
            <a:bodyPr wrap="none" rtlCol="0">
              <a:spAutoFit/>
            </a:bodyPr>
            <a:lstStyle/>
            <a:p>
              <a:r>
                <a:rPr lang="en-US" sz="2400" dirty="0" smtClean="0"/>
                <a:t>Bring it to production</a:t>
              </a:r>
              <a:endParaRPr lang="en-US" sz="2400" dirty="0"/>
            </a:p>
          </p:txBody>
        </p:sp>
        <p:sp>
          <p:nvSpPr>
            <p:cNvPr id="15" name="Freeform 14"/>
            <p:cNvSpPr/>
            <p:nvPr/>
          </p:nvSpPr>
          <p:spPr>
            <a:xfrm>
              <a:off x="5690937" y="4964577"/>
              <a:ext cx="517358" cy="806116"/>
            </a:xfrm>
            <a:custGeom>
              <a:avLst/>
              <a:gdLst>
                <a:gd name="connsiteX0" fmla="*/ 517358 w 517358"/>
                <a:gd name="connsiteY0" fmla="*/ 0 h 806116"/>
                <a:gd name="connsiteX1" fmla="*/ 312821 w 517358"/>
                <a:gd name="connsiteY1" fmla="*/ 397042 h 806116"/>
                <a:gd name="connsiteX2" fmla="*/ 0 w 517358"/>
                <a:gd name="connsiteY2" fmla="*/ 806116 h 806116"/>
              </a:gdLst>
              <a:ahLst/>
              <a:cxnLst>
                <a:cxn ang="0">
                  <a:pos x="connsiteX0" y="connsiteY0"/>
                </a:cxn>
                <a:cxn ang="0">
                  <a:pos x="connsiteX1" y="connsiteY1"/>
                </a:cxn>
                <a:cxn ang="0">
                  <a:pos x="connsiteX2" y="connsiteY2"/>
                </a:cxn>
              </a:cxnLst>
              <a:rect l="l" t="t" r="r" b="b"/>
              <a:pathLst>
                <a:path w="517358" h="806116">
                  <a:moveTo>
                    <a:pt x="517358" y="0"/>
                  </a:moveTo>
                  <a:cubicBezTo>
                    <a:pt x="458202" y="131344"/>
                    <a:pt x="399047" y="262689"/>
                    <a:pt x="312821" y="397042"/>
                  </a:cubicBezTo>
                  <a:cubicBezTo>
                    <a:pt x="226595" y="531395"/>
                    <a:pt x="113297" y="668755"/>
                    <a:pt x="0" y="806116"/>
                  </a:cubicBezTo>
                </a:path>
              </a:pathLst>
            </a:cu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1600200" y="3123746"/>
              <a:ext cx="2045368" cy="2815389"/>
            </a:xfrm>
            <a:custGeom>
              <a:avLst/>
              <a:gdLst>
                <a:gd name="connsiteX0" fmla="*/ 2045368 w 2045368"/>
                <a:gd name="connsiteY0" fmla="*/ 2815389 h 2815389"/>
                <a:gd name="connsiteX1" fmla="*/ 589547 w 2045368"/>
                <a:gd name="connsiteY1" fmla="*/ 1900989 h 2815389"/>
                <a:gd name="connsiteX2" fmla="*/ 0 w 2045368"/>
                <a:gd name="connsiteY2" fmla="*/ 0 h 2815389"/>
              </a:gdLst>
              <a:ahLst/>
              <a:cxnLst>
                <a:cxn ang="0">
                  <a:pos x="connsiteX0" y="connsiteY0"/>
                </a:cxn>
                <a:cxn ang="0">
                  <a:pos x="connsiteX1" y="connsiteY1"/>
                </a:cxn>
                <a:cxn ang="0">
                  <a:pos x="connsiteX2" y="connsiteY2"/>
                </a:cxn>
              </a:cxnLst>
              <a:rect l="l" t="t" r="r" b="b"/>
              <a:pathLst>
                <a:path w="2045368" h="2815389">
                  <a:moveTo>
                    <a:pt x="2045368" y="2815389"/>
                  </a:moveTo>
                  <a:cubicBezTo>
                    <a:pt x="1487905" y="2592804"/>
                    <a:pt x="930442" y="2370220"/>
                    <a:pt x="589547" y="1900989"/>
                  </a:cubicBezTo>
                  <a:cubicBezTo>
                    <a:pt x="248652" y="1431758"/>
                    <a:pt x="124326" y="715879"/>
                    <a:pt x="0" y="0"/>
                  </a:cubicBezTo>
                </a:path>
              </a:pathLst>
            </a:cu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 name="Group 22"/>
          <p:cNvGrpSpPr/>
          <p:nvPr/>
        </p:nvGrpSpPr>
        <p:grpSpPr>
          <a:xfrm>
            <a:off x="2017894" y="2480346"/>
            <a:ext cx="2173705" cy="728367"/>
            <a:chOff x="2017894" y="2480346"/>
            <a:chExt cx="2173705" cy="728367"/>
          </a:xfrm>
        </p:grpSpPr>
        <p:sp>
          <p:nvSpPr>
            <p:cNvPr id="9" name="Freeform 8"/>
            <p:cNvSpPr/>
            <p:nvPr/>
          </p:nvSpPr>
          <p:spPr>
            <a:xfrm rot="20722327">
              <a:off x="2017894" y="2480346"/>
              <a:ext cx="2173705" cy="728367"/>
            </a:xfrm>
            <a:custGeom>
              <a:avLst/>
              <a:gdLst>
                <a:gd name="connsiteX0" fmla="*/ 2057400 w 2057400"/>
                <a:gd name="connsiteY0" fmla="*/ 0 h 632412"/>
                <a:gd name="connsiteX1" fmla="*/ 854242 w 2057400"/>
                <a:gd name="connsiteY1" fmla="*/ 625642 h 632412"/>
                <a:gd name="connsiteX2" fmla="*/ 0 w 2057400"/>
                <a:gd name="connsiteY2" fmla="*/ 276726 h 632412"/>
              </a:gdLst>
              <a:ahLst/>
              <a:cxnLst>
                <a:cxn ang="0">
                  <a:pos x="connsiteX0" y="connsiteY0"/>
                </a:cxn>
                <a:cxn ang="0">
                  <a:pos x="connsiteX1" y="connsiteY1"/>
                </a:cxn>
                <a:cxn ang="0">
                  <a:pos x="connsiteX2" y="connsiteY2"/>
                </a:cxn>
              </a:cxnLst>
              <a:rect l="l" t="t" r="r" b="b"/>
              <a:pathLst>
                <a:path w="2057400" h="632412">
                  <a:moveTo>
                    <a:pt x="2057400" y="0"/>
                  </a:moveTo>
                  <a:cubicBezTo>
                    <a:pt x="1627271" y="289760"/>
                    <a:pt x="1197142" y="579521"/>
                    <a:pt x="854242" y="625642"/>
                  </a:cubicBezTo>
                  <a:cubicBezTo>
                    <a:pt x="511342" y="671763"/>
                    <a:pt x="255671" y="474244"/>
                    <a:pt x="0" y="276726"/>
                  </a:cubicBezTo>
                </a:path>
              </a:pathLst>
            </a:cu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rot="19260062">
              <a:off x="2498764" y="2659500"/>
              <a:ext cx="1538178" cy="307777"/>
            </a:xfrm>
            <a:prstGeom prst="rect">
              <a:avLst/>
            </a:prstGeom>
            <a:noFill/>
          </p:spPr>
          <p:txBody>
            <a:bodyPr wrap="none" rtlCol="0">
              <a:spAutoFit/>
            </a:bodyPr>
            <a:lstStyle/>
            <a:p>
              <a:r>
                <a:rPr lang="en-US" sz="1400" dirty="0" smtClean="0"/>
                <a:t>Different Question</a:t>
              </a:r>
              <a:endParaRPr lang="en-US" sz="1400" dirty="0"/>
            </a:p>
          </p:txBody>
        </p:sp>
      </p:grpSp>
      <p:grpSp>
        <p:nvGrpSpPr>
          <p:cNvPr id="28" name="Group 27"/>
          <p:cNvGrpSpPr/>
          <p:nvPr/>
        </p:nvGrpSpPr>
        <p:grpSpPr>
          <a:xfrm>
            <a:off x="1780674" y="3111714"/>
            <a:ext cx="5864396" cy="1917486"/>
            <a:chOff x="1780674" y="3111714"/>
            <a:chExt cx="5864396" cy="1917486"/>
          </a:xfrm>
        </p:grpSpPr>
        <p:sp>
          <p:nvSpPr>
            <p:cNvPr id="11" name="TextBox 10"/>
            <p:cNvSpPr txBox="1"/>
            <p:nvPr/>
          </p:nvSpPr>
          <p:spPr>
            <a:xfrm>
              <a:off x="5105400" y="4567535"/>
              <a:ext cx="2539670" cy="461665"/>
            </a:xfrm>
            <a:prstGeom prst="rect">
              <a:avLst/>
            </a:prstGeom>
            <a:noFill/>
          </p:spPr>
          <p:txBody>
            <a:bodyPr wrap="none" rtlCol="0">
              <a:spAutoFit/>
            </a:bodyPr>
            <a:lstStyle/>
            <a:p>
              <a:r>
                <a:rPr lang="en-US" sz="2400" dirty="0" smtClean="0"/>
                <a:t>Make it repeatable</a:t>
              </a:r>
              <a:endParaRPr lang="en-US" sz="2400" dirty="0"/>
            </a:p>
          </p:txBody>
        </p:sp>
        <p:sp>
          <p:nvSpPr>
            <p:cNvPr id="17" name="Freeform 16"/>
            <p:cNvSpPr/>
            <p:nvPr/>
          </p:nvSpPr>
          <p:spPr>
            <a:xfrm>
              <a:off x="1780674" y="3111714"/>
              <a:ext cx="3260558" cy="1720516"/>
            </a:xfrm>
            <a:custGeom>
              <a:avLst/>
              <a:gdLst>
                <a:gd name="connsiteX0" fmla="*/ 3260558 w 3260558"/>
                <a:gd name="connsiteY0" fmla="*/ 1720516 h 1720516"/>
                <a:gd name="connsiteX1" fmla="*/ 842210 w 3260558"/>
                <a:gd name="connsiteY1" fmla="*/ 1383632 h 1720516"/>
                <a:gd name="connsiteX2" fmla="*/ 0 w 3260558"/>
                <a:gd name="connsiteY2" fmla="*/ 0 h 1720516"/>
              </a:gdLst>
              <a:ahLst/>
              <a:cxnLst>
                <a:cxn ang="0">
                  <a:pos x="connsiteX0" y="connsiteY0"/>
                </a:cxn>
                <a:cxn ang="0">
                  <a:pos x="connsiteX1" y="connsiteY1"/>
                </a:cxn>
                <a:cxn ang="0">
                  <a:pos x="connsiteX2" y="connsiteY2"/>
                </a:cxn>
              </a:cxnLst>
              <a:rect l="l" t="t" r="r" b="b"/>
              <a:pathLst>
                <a:path w="3260558" h="1720516">
                  <a:moveTo>
                    <a:pt x="3260558" y="1720516"/>
                  </a:moveTo>
                  <a:cubicBezTo>
                    <a:pt x="2323097" y="1695450"/>
                    <a:pt x="1385636" y="1670385"/>
                    <a:pt x="842210" y="1383632"/>
                  </a:cubicBezTo>
                  <a:cubicBezTo>
                    <a:pt x="298784" y="1096879"/>
                    <a:pt x="149392" y="548439"/>
                    <a:pt x="0" y="0"/>
                  </a:cubicBezTo>
                </a:path>
              </a:pathLst>
            </a:cu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rot="2658327" flipH="1">
              <a:off x="6258279" y="3619448"/>
              <a:ext cx="421106" cy="962526"/>
            </a:xfrm>
            <a:custGeom>
              <a:avLst/>
              <a:gdLst>
                <a:gd name="connsiteX0" fmla="*/ 421106 w 421106"/>
                <a:gd name="connsiteY0" fmla="*/ 0 h 962526"/>
                <a:gd name="connsiteX1" fmla="*/ 72190 w 421106"/>
                <a:gd name="connsiteY1" fmla="*/ 421105 h 962526"/>
                <a:gd name="connsiteX2" fmla="*/ 0 w 421106"/>
                <a:gd name="connsiteY2" fmla="*/ 962526 h 962526"/>
                <a:gd name="connsiteX3" fmla="*/ 0 w 421106"/>
                <a:gd name="connsiteY3" fmla="*/ 962526 h 962526"/>
                <a:gd name="connsiteX4" fmla="*/ 0 w 421106"/>
                <a:gd name="connsiteY4" fmla="*/ 962526 h 962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106" h="962526">
                  <a:moveTo>
                    <a:pt x="421106" y="0"/>
                  </a:moveTo>
                  <a:cubicBezTo>
                    <a:pt x="281740" y="130342"/>
                    <a:pt x="142374" y="260684"/>
                    <a:pt x="72190" y="421105"/>
                  </a:cubicBezTo>
                  <a:cubicBezTo>
                    <a:pt x="2006" y="581526"/>
                    <a:pt x="0" y="962526"/>
                    <a:pt x="0" y="962526"/>
                  </a:cubicBezTo>
                  <a:lnTo>
                    <a:pt x="0" y="962526"/>
                  </a:lnTo>
                  <a:lnTo>
                    <a:pt x="0" y="962526"/>
                  </a:lnTo>
                </a:path>
              </a:pathLst>
            </a:cu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 name="Slide Number Placeholder 7"/>
          <p:cNvSpPr>
            <a:spLocks noGrp="1"/>
          </p:cNvSpPr>
          <p:nvPr>
            <p:ph type="sldNum" sz="quarter" idx="12"/>
          </p:nvPr>
        </p:nvSpPr>
        <p:spPr/>
        <p:txBody>
          <a:bodyPr/>
          <a:lstStyle/>
          <a:p>
            <a:fld id="{D3A8D8F9-5373-4FB4-A8C6-FA962800DFAC}" type="slidenum">
              <a:rPr lang="en-US" smtClean="0"/>
              <a:t>8</a:t>
            </a:fld>
            <a:endParaRPr lang="en-US"/>
          </a:p>
        </p:txBody>
      </p:sp>
      <p:sp>
        <p:nvSpPr>
          <p:cNvPr id="20" name="Date Placeholder 19"/>
          <p:cNvSpPr>
            <a:spLocks noGrp="1"/>
          </p:cNvSpPr>
          <p:nvPr>
            <p:ph type="dt" sz="half" idx="10"/>
          </p:nvPr>
        </p:nvSpPr>
        <p:spPr/>
        <p:txBody>
          <a:bodyPr/>
          <a:lstStyle/>
          <a:p>
            <a:r>
              <a:rPr lang="en-US" smtClean="0"/>
              <a:t>8/31/2011</a:t>
            </a:r>
            <a:endParaRPr lang="en-US"/>
          </a:p>
        </p:txBody>
      </p:sp>
      <p:sp>
        <p:nvSpPr>
          <p:cNvPr id="21" name="Footer Placeholder 20"/>
          <p:cNvSpPr>
            <a:spLocks noGrp="1"/>
          </p:cNvSpPr>
          <p:nvPr>
            <p:ph type="ftr" sz="quarter" idx="11"/>
          </p:nvPr>
        </p:nvSpPr>
        <p:spPr/>
        <p:txBody>
          <a:bodyPr/>
          <a:lstStyle/>
          <a:p>
            <a:r>
              <a:rPr lang="en-US" smtClean="0"/>
              <a:t>VLDB 2011</a:t>
            </a:r>
            <a:endParaRPr lang="en-US"/>
          </a:p>
        </p:txBody>
      </p:sp>
      <p:grpSp>
        <p:nvGrpSpPr>
          <p:cNvPr id="24" name="Group 23"/>
          <p:cNvGrpSpPr/>
          <p:nvPr/>
        </p:nvGrpSpPr>
        <p:grpSpPr>
          <a:xfrm>
            <a:off x="3559146" y="2222466"/>
            <a:ext cx="1279581" cy="1587534"/>
            <a:chOff x="3559146" y="2222466"/>
            <a:chExt cx="1279581" cy="1587534"/>
          </a:xfrm>
        </p:grpSpPr>
        <p:sp>
          <p:nvSpPr>
            <p:cNvPr id="14" name="Freeform 13"/>
            <p:cNvSpPr/>
            <p:nvPr/>
          </p:nvSpPr>
          <p:spPr>
            <a:xfrm rot="1632495" flipH="1">
              <a:off x="4037789" y="2222466"/>
              <a:ext cx="421106" cy="962526"/>
            </a:xfrm>
            <a:custGeom>
              <a:avLst/>
              <a:gdLst>
                <a:gd name="connsiteX0" fmla="*/ 421106 w 421106"/>
                <a:gd name="connsiteY0" fmla="*/ 0 h 962526"/>
                <a:gd name="connsiteX1" fmla="*/ 72190 w 421106"/>
                <a:gd name="connsiteY1" fmla="*/ 421105 h 962526"/>
                <a:gd name="connsiteX2" fmla="*/ 0 w 421106"/>
                <a:gd name="connsiteY2" fmla="*/ 962526 h 962526"/>
                <a:gd name="connsiteX3" fmla="*/ 0 w 421106"/>
                <a:gd name="connsiteY3" fmla="*/ 962526 h 962526"/>
                <a:gd name="connsiteX4" fmla="*/ 0 w 421106"/>
                <a:gd name="connsiteY4" fmla="*/ 962526 h 962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106" h="962526">
                  <a:moveTo>
                    <a:pt x="421106" y="0"/>
                  </a:moveTo>
                  <a:cubicBezTo>
                    <a:pt x="281740" y="130342"/>
                    <a:pt x="142374" y="260684"/>
                    <a:pt x="72190" y="421105"/>
                  </a:cubicBezTo>
                  <a:cubicBezTo>
                    <a:pt x="2006" y="581526"/>
                    <a:pt x="0" y="962526"/>
                    <a:pt x="0" y="962526"/>
                  </a:cubicBezTo>
                  <a:lnTo>
                    <a:pt x="0" y="962526"/>
                  </a:lnTo>
                  <a:lnTo>
                    <a:pt x="0" y="962526"/>
                  </a:lnTo>
                </a:path>
              </a:pathLst>
            </a:cu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3559146" y="3502223"/>
              <a:ext cx="1279581" cy="307777"/>
            </a:xfrm>
            <a:prstGeom prst="rect">
              <a:avLst/>
            </a:prstGeom>
            <a:noFill/>
          </p:spPr>
          <p:txBody>
            <a:bodyPr wrap="none" rtlCol="0">
              <a:spAutoFit/>
            </a:bodyPr>
            <a:lstStyle/>
            <a:p>
              <a:r>
                <a:rPr lang="en-US" sz="1400" dirty="0" smtClean="0"/>
                <a:t>Not interesting</a:t>
              </a:r>
              <a:endParaRPr lang="en-US" sz="1400" dirty="0"/>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4173" y="3336984"/>
              <a:ext cx="249525" cy="18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76545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0"/>
                                        </p:tgtEl>
                                        <p:attrNameLst>
                                          <p:attrName>style.visibility</p:attrName>
                                        </p:attrNameLst>
                                      </p:cBhvr>
                                      <p:to>
                                        <p:strVal val="visible"/>
                                      </p:to>
                                    </p:set>
                                    <p:animEffect transition="in" filter="fade">
                                      <p:cBhvr>
                                        <p:cTn id="4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hevron 31"/>
          <p:cNvSpPr/>
          <p:nvPr/>
        </p:nvSpPr>
        <p:spPr>
          <a:xfrm>
            <a:off x="914400" y="3224464"/>
            <a:ext cx="2045368" cy="838200"/>
          </a:xfrm>
          <a:prstGeom prst="chevron">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solidFill>
                  <a:schemeClr val="tx1"/>
                </a:solidFill>
              </a:rPr>
              <a:t>Available</a:t>
            </a:r>
          </a:p>
          <a:p>
            <a:pPr algn="ctr"/>
            <a:r>
              <a:rPr lang="en-US" sz="2000" dirty="0" smtClean="0">
                <a:solidFill>
                  <a:schemeClr val="tx1"/>
                </a:solidFill>
              </a:rPr>
              <a:t>Data</a:t>
            </a:r>
            <a:endParaRPr lang="en-US" sz="2000" dirty="0">
              <a:solidFill>
                <a:schemeClr val="tx1"/>
              </a:solidFill>
            </a:endParaRPr>
          </a:p>
        </p:txBody>
      </p:sp>
      <p:sp>
        <p:nvSpPr>
          <p:cNvPr id="33" name="Chevron 32"/>
          <p:cNvSpPr/>
          <p:nvPr/>
        </p:nvSpPr>
        <p:spPr>
          <a:xfrm>
            <a:off x="3593432" y="3224464"/>
            <a:ext cx="2045368" cy="838200"/>
          </a:xfrm>
          <a:prstGeom prst="chevron">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schemeClr val="tx1"/>
                </a:solidFill>
              </a:rPr>
              <a:t>Model</a:t>
            </a:r>
            <a:endParaRPr lang="en-US" sz="2000" dirty="0">
              <a:solidFill>
                <a:schemeClr val="tx1"/>
              </a:solidFill>
            </a:endParaRPr>
          </a:p>
        </p:txBody>
      </p:sp>
      <p:sp>
        <p:nvSpPr>
          <p:cNvPr id="34" name="Chevron 33"/>
          <p:cNvSpPr/>
          <p:nvPr/>
        </p:nvSpPr>
        <p:spPr>
          <a:xfrm>
            <a:off x="6184232" y="3224464"/>
            <a:ext cx="2045368" cy="838200"/>
          </a:xfrm>
          <a:prstGeom prst="chevr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smtClean="0">
                <a:solidFill>
                  <a:schemeClr val="tx1"/>
                </a:solidFill>
              </a:rPr>
              <a:t>Scope of</a:t>
            </a:r>
          </a:p>
          <a:p>
            <a:pPr algn="ctr"/>
            <a:r>
              <a:rPr lang="en-US" sz="2000" dirty="0" smtClean="0">
                <a:solidFill>
                  <a:schemeClr val="tx1"/>
                </a:solidFill>
              </a:rPr>
              <a:t>Analysis</a:t>
            </a:r>
            <a:endParaRPr lang="en-US" sz="2000" dirty="0">
              <a:solidFill>
                <a:schemeClr val="tx1"/>
              </a:solidFill>
            </a:endParaRPr>
          </a:p>
        </p:txBody>
      </p:sp>
      <p:sp>
        <p:nvSpPr>
          <p:cNvPr id="2" name="Title 1"/>
          <p:cNvSpPr>
            <a:spLocks noGrp="1"/>
          </p:cNvSpPr>
          <p:nvPr>
            <p:ph type="title"/>
          </p:nvPr>
        </p:nvSpPr>
        <p:spPr/>
        <p:txBody>
          <a:bodyPr/>
          <a:lstStyle/>
          <a:p>
            <a:r>
              <a:rPr lang="en-US" dirty="0" smtClean="0"/>
              <a:t>A Tightly Coupled System</a:t>
            </a:r>
            <a:endParaRPr lang="en-US" dirty="0"/>
          </a:p>
        </p:txBody>
      </p:sp>
      <p:grpSp>
        <p:nvGrpSpPr>
          <p:cNvPr id="7" name="Group 6"/>
          <p:cNvGrpSpPr/>
          <p:nvPr/>
        </p:nvGrpSpPr>
        <p:grpSpPr>
          <a:xfrm>
            <a:off x="1524000" y="4038600"/>
            <a:ext cx="6096000" cy="1905000"/>
            <a:chOff x="1752600" y="2667000"/>
            <a:chExt cx="6096000" cy="1905000"/>
          </a:xfrm>
        </p:grpSpPr>
        <p:sp>
          <p:nvSpPr>
            <p:cNvPr id="6" name="Trapezoid 5"/>
            <p:cNvSpPr/>
            <p:nvPr/>
          </p:nvSpPr>
          <p:spPr>
            <a:xfrm>
              <a:off x="2133600" y="2667000"/>
              <a:ext cx="5105400" cy="1905000"/>
            </a:xfrm>
            <a:prstGeom prst="trapezoid">
              <a:avLst>
                <a:gd name="adj" fmla="val 95432"/>
              </a:avLst>
            </a:prstGeom>
            <a:gradFill>
              <a:gsLst>
                <a:gs pos="0">
                  <a:schemeClr val="tx2">
                    <a:lumMod val="75000"/>
                    <a:alpha val="56000"/>
                  </a:schemeClr>
                </a:gs>
                <a:gs pos="50000">
                  <a:schemeClr val="tx2">
                    <a:lumMod val="60000"/>
                    <a:lumOff val="40000"/>
                    <a:alpha val="56000"/>
                  </a:schemeClr>
                </a:gs>
                <a:gs pos="100000">
                  <a:schemeClr val="accent1">
                    <a:lumMod val="60000"/>
                    <a:lumOff val="40000"/>
                    <a:alpha val="46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p:cNvGraphicFramePr/>
            <p:nvPr>
              <p:extLst>
                <p:ext uri="{D42A27DB-BD31-4B8C-83A1-F6EECF244321}">
                  <p14:modId xmlns:p14="http://schemas.microsoft.com/office/powerpoint/2010/main" val="1284595099"/>
                </p:ext>
              </p:extLst>
            </p:nvPr>
          </p:nvGraphicFramePr>
          <p:xfrm>
            <a:off x="1752600" y="3822032"/>
            <a:ext cx="6096000" cy="73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nvGrpSpPr>
          <p:cNvPr id="17" name="Group 16"/>
          <p:cNvGrpSpPr/>
          <p:nvPr/>
        </p:nvGrpSpPr>
        <p:grpSpPr>
          <a:xfrm>
            <a:off x="6400800" y="3124200"/>
            <a:ext cx="304800" cy="1066800"/>
            <a:chOff x="6705600" y="5029200"/>
            <a:chExt cx="304800" cy="1143000"/>
          </a:xfrm>
        </p:grpSpPr>
        <p:sp>
          <p:nvSpPr>
            <p:cNvPr id="15" name="Arc 14"/>
            <p:cNvSpPr/>
            <p:nvPr/>
          </p:nvSpPr>
          <p:spPr>
            <a:xfrm>
              <a:off x="6705600" y="5029200"/>
              <a:ext cx="304800" cy="1143000"/>
            </a:xfrm>
            <a:prstGeom prst="arc">
              <a:avLst/>
            </a:prstGeom>
            <a:ln w="28575">
              <a:solidFill>
                <a:schemeClr val="accent1">
                  <a:lumMod val="50000"/>
                  <a:alpha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p:cNvSpPr/>
            <p:nvPr/>
          </p:nvSpPr>
          <p:spPr>
            <a:xfrm flipV="1">
              <a:off x="6705600" y="5029200"/>
              <a:ext cx="304800" cy="1143000"/>
            </a:xfrm>
            <a:prstGeom prst="arc">
              <a:avLst/>
            </a:prstGeom>
            <a:ln w="28575">
              <a:solidFill>
                <a:schemeClr val="accent1">
                  <a:lumMod val="50000"/>
                  <a:alpha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38399" y="3124200"/>
            <a:ext cx="4267201" cy="1066800"/>
          </a:xfrm>
          <a:prstGeom prst="rect">
            <a:avLst/>
          </a:prstGeom>
        </p:spPr>
      </p:pic>
      <p:grpSp>
        <p:nvGrpSpPr>
          <p:cNvPr id="29" name="Group 28"/>
          <p:cNvGrpSpPr/>
          <p:nvPr/>
        </p:nvGrpSpPr>
        <p:grpSpPr>
          <a:xfrm rot="10800000">
            <a:off x="2426368" y="3124200"/>
            <a:ext cx="304800" cy="1066800"/>
            <a:chOff x="6705600" y="5029200"/>
            <a:chExt cx="304800" cy="1143000"/>
          </a:xfrm>
        </p:grpSpPr>
        <p:sp>
          <p:nvSpPr>
            <p:cNvPr id="30" name="Arc 29"/>
            <p:cNvSpPr/>
            <p:nvPr/>
          </p:nvSpPr>
          <p:spPr>
            <a:xfrm>
              <a:off x="6705600" y="5029200"/>
              <a:ext cx="304800" cy="1143000"/>
            </a:xfrm>
            <a:prstGeom prst="arc">
              <a:avLst/>
            </a:prstGeom>
            <a:ln w="28575">
              <a:solidFill>
                <a:schemeClr val="accent1">
                  <a:lumMod val="50000"/>
                  <a:alpha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Arc 30"/>
            <p:cNvSpPr/>
            <p:nvPr/>
          </p:nvSpPr>
          <p:spPr>
            <a:xfrm flipV="1">
              <a:off x="6705600" y="5029200"/>
              <a:ext cx="304800" cy="1143000"/>
            </a:xfrm>
            <a:prstGeom prst="arc">
              <a:avLst/>
            </a:prstGeom>
            <a:ln w="28575">
              <a:solidFill>
                <a:schemeClr val="accent1">
                  <a:lumMod val="50000"/>
                  <a:alpha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 name="Group 25"/>
          <p:cNvGrpSpPr/>
          <p:nvPr/>
        </p:nvGrpSpPr>
        <p:grpSpPr>
          <a:xfrm>
            <a:off x="2426368" y="3124200"/>
            <a:ext cx="304800" cy="1066800"/>
            <a:chOff x="6705600" y="5029200"/>
            <a:chExt cx="304800" cy="1143000"/>
          </a:xfrm>
        </p:grpSpPr>
        <p:sp>
          <p:nvSpPr>
            <p:cNvPr id="27" name="Arc 26"/>
            <p:cNvSpPr/>
            <p:nvPr/>
          </p:nvSpPr>
          <p:spPr>
            <a:xfrm>
              <a:off x="6705600" y="5029200"/>
              <a:ext cx="304800" cy="1143000"/>
            </a:xfrm>
            <a:prstGeom prst="arc">
              <a:avLst/>
            </a:prstGeom>
            <a:ln w="28575">
              <a:solidFill>
                <a:schemeClr val="accent1">
                  <a:lumMod val="50000"/>
                  <a:alpha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c 27"/>
            <p:cNvSpPr/>
            <p:nvPr/>
          </p:nvSpPr>
          <p:spPr>
            <a:xfrm flipV="1">
              <a:off x="6705600" y="5029200"/>
              <a:ext cx="304800" cy="1143000"/>
            </a:xfrm>
            <a:prstGeom prst="arc">
              <a:avLst/>
            </a:prstGeom>
            <a:ln w="28575">
              <a:solidFill>
                <a:schemeClr val="accent1">
                  <a:lumMod val="50000"/>
                  <a:alpha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 name="Group 36"/>
          <p:cNvGrpSpPr/>
          <p:nvPr/>
        </p:nvGrpSpPr>
        <p:grpSpPr>
          <a:xfrm>
            <a:off x="1600200" y="1524000"/>
            <a:ext cx="5791200" cy="1548064"/>
            <a:chOff x="1600200" y="1219200"/>
            <a:chExt cx="5791200" cy="1548064"/>
          </a:xfrm>
        </p:grpSpPr>
        <p:sp>
          <p:nvSpPr>
            <p:cNvPr id="36" name="TextBox 35"/>
            <p:cNvSpPr txBox="1"/>
            <p:nvPr/>
          </p:nvSpPr>
          <p:spPr>
            <a:xfrm>
              <a:off x="1600200" y="1219200"/>
              <a:ext cx="5791200" cy="1548064"/>
            </a:xfrm>
            <a:prstGeom prst="rect">
              <a:avLst/>
            </a:prstGeom>
            <a:solidFill>
              <a:schemeClr val="bg1">
                <a:alpha val="41000"/>
              </a:schemeClr>
            </a:solidFill>
            <a:effectLst>
              <a:outerShdw blurRad="50800" dist="38100" dir="2700000" algn="tl" rotWithShape="0">
                <a:prstClr val="black">
                  <a:alpha val="40000"/>
                </a:prstClr>
              </a:outerShdw>
            </a:effectLst>
          </p:spPr>
          <p:txBody>
            <a:bodyPr wrap="square" rtlCol="0">
              <a:noAutofit/>
            </a:bodyPr>
            <a:lstStyle/>
            <a:p>
              <a:pPr algn="ctr"/>
              <a:r>
                <a:rPr lang="en-US" sz="2400" dirty="0" smtClean="0"/>
                <a:t>Available data prepared on </a:t>
              </a:r>
              <a:br>
                <a:rPr lang="en-US" sz="2400" dirty="0" smtClean="0"/>
              </a:br>
              <a:r>
                <a:rPr lang="en-US" sz="2400" dirty="0" smtClean="0"/>
                <a:t>basis of scope of analysis</a:t>
              </a:r>
              <a:endParaRPr lang="en-US" sz="2400" dirty="0"/>
            </a:p>
          </p:txBody>
        </p:sp>
        <p:sp>
          <p:nvSpPr>
            <p:cNvPr id="35" name="Curved Up Arrow 34"/>
            <p:cNvSpPr/>
            <p:nvPr/>
          </p:nvSpPr>
          <p:spPr>
            <a:xfrm rot="10800000">
              <a:off x="1828800" y="2057400"/>
              <a:ext cx="5257800" cy="609600"/>
            </a:xfrm>
            <a:prstGeom prst="curved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tx1"/>
                </a:solidFill>
              </a:endParaRPr>
            </a:p>
          </p:txBody>
        </p:sp>
      </p:grpSp>
      <p:sp>
        <p:nvSpPr>
          <p:cNvPr id="38" name="Slide Number Placeholder 37"/>
          <p:cNvSpPr>
            <a:spLocks noGrp="1"/>
          </p:cNvSpPr>
          <p:nvPr>
            <p:ph type="sldNum" sz="quarter" idx="12"/>
          </p:nvPr>
        </p:nvSpPr>
        <p:spPr/>
        <p:txBody>
          <a:bodyPr/>
          <a:lstStyle/>
          <a:p>
            <a:fld id="{D3A8D8F9-5373-4FB4-A8C6-FA962800DFAC}" type="slidenum">
              <a:rPr lang="en-US" smtClean="0"/>
              <a:t>9</a:t>
            </a:fld>
            <a:endParaRPr lang="en-US"/>
          </a:p>
        </p:txBody>
      </p:sp>
      <p:sp>
        <p:nvSpPr>
          <p:cNvPr id="39" name="Date Placeholder 38"/>
          <p:cNvSpPr>
            <a:spLocks noGrp="1"/>
          </p:cNvSpPr>
          <p:nvPr>
            <p:ph type="dt" sz="half" idx="10"/>
          </p:nvPr>
        </p:nvSpPr>
        <p:spPr/>
        <p:txBody>
          <a:bodyPr/>
          <a:lstStyle/>
          <a:p>
            <a:r>
              <a:rPr lang="en-US" smtClean="0"/>
              <a:t>8/31/2011</a:t>
            </a:r>
            <a:endParaRPr lang="en-US"/>
          </a:p>
        </p:txBody>
      </p:sp>
      <p:sp>
        <p:nvSpPr>
          <p:cNvPr id="40" name="Footer Placeholder 39"/>
          <p:cNvSpPr>
            <a:spLocks noGrp="1"/>
          </p:cNvSpPr>
          <p:nvPr>
            <p:ph type="ftr" sz="quarter" idx="11"/>
          </p:nvPr>
        </p:nvSpPr>
        <p:spPr/>
        <p:txBody>
          <a:bodyPr/>
          <a:lstStyle/>
          <a:p>
            <a:r>
              <a:rPr lang="en-US" smtClean="0"/>
              <a:t>VLDB 2011</a:t>
            </a:r>
            <a:endParaRPr lang="en-US"/>
          </a:p>
        </p:txBody>
      </p:sp>
    </p:spTree>
    <p:extLst>
      <p:ext uri="{BB962C8B-B14F-4D97-AF65-F5344CB8AC3E}">
        <p14:creationId xmlns:p14="http://schemas.microsoft.com/office/powerpoint/2010/main" val="2765164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11425</TotalTime>
  <Words>1863</Words>
  <Application>Microsoft Office PowerPoint</Application>
  <PresentationFormat>On-screen Show (4:3)</PresentationFormat>
  <Paragraphs>510</Paragraphs>
  <Slides>36</Slides>
  <Notes>8</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Is it Still Big Data if it Fits in my Pocket?</vt:lpstr>
      <vt:lpstr>The Journey: Objective</vt:lpstr>
      <vt:lpstr>The Journey: Process</vt:lpstr>
      <vt:lpstr>The Journey: Results</vt:lpstr>
      <vt:lpstr>The Story</vt:lpstr>
      <vt:lpstr>The Knowledge Hierarchy</vt:lpstr>
      <vt:lpstr>The Current Paradigm</vt:lpstr>
      <vt:lpstr>Lifecycle of a Question</vt:lpstr>
      <vt:lpstr>A Tightly Coupled System</vt:lpstr>
      <vt:lpstr>Models have traditionally been coupled</vt:lpstr>
      <vt:lpstr>Today’s Challenge</vt:lpstr>
      <vt:lpstr>Sensemaking: Intelligence Analysis</vt:lpstr>
      <vt:lpstr>Sensemaking</vt:lpstr>
      <vt:lpstr>Key Value Proposition</vt:lpstr>
      <vt:lpstr>Reworking The Knowledge Hierarchy</vt:lpstr>
      <vt:lpstr>Objective: Change Shape of Two Curves</vt:lpstr>
      <vt:lpstr>Emergent Architectural Patterns</vt:lpstr>
      <vt:lpstr>Big Data Patterns</vt:lpstr>
      <vt:lpstr>PowerPoint Presentation</vt:lpstr>
      <vt:lpstr>Pattern: Digital Shoebox</vt:lpstr>
      <vt:lpstr>Personal Example</vt:lpstr>
      <vt:lpstr>PowerPoint Presentation</vt:lpstr>
      <vt:lpstr>Information Production</vt:lpstr>
      <vt:lpstr>Personal Example - GPS</vt:lpstr>
      <vt:lpstr>Commute Time as f(leaveTime)</vt:lpstr>
      <vt:lpstr>Event &amp; State Correlation</vt:lpstr>
      <vt:lpstr>PowerPoint Presentation</vt:lpstr>
      <vt:lpstr>Transform &amp; Load</vt:lpstr>
      <vt:lpstr>PowerPoint Presentation</vt:lpstr>
      <vt:lpstr>Model Development Example</vt:lpstr>
      <vt:lpstr>PowerPoint Presentation</vt:lpstr>
      <vt:lpstr>Pattern: Monitor, Mine, Manage</vt:lpstr>
      <vt:lpstr>Pattern Map</vt:lpstr>
      <vt:lpstr>Tying it Together</vt:lpstr>
      <vt:lpstr>R&amp;D Agenda</vt:lpstr>
      <vt:lpstr>Wrap up</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Ambient Data</dc:title>
  <dc:creator>Dave Campbell (SQL)</dc:creator>
  <cp:lastModifiedBy>Dave Campbell (SQL)</cp:lastModifiedBy>
  <cp:revision>117</cp:revision>
  <dcterms:created xsi:type="dcterms:W3CDTF">2011-01-20T16:15:18Z</dcterms:created>
  <dcterms:modified xsi:type="dcterms:W3CDTF">2011-09-01T12:35:52Z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821293636</vt:i4>
  </property>
  <property fmtid="{D5CDD505-2E9C-101B-9397-08002B2CF9AE}" pid="3" name="_NewReviewCycle">
    <vt:lpwstr/>
  </property>
  <property fmtid="{D5CDD505-2E9C-101B-9397-08002B2CF9AE}" pid="4" name="_EmailSubject">
    <vt:lpwstr>Copy of my slides from yesterday...</vt:lpwstr>
  </property>
  <property fmtid="{D5CDD505-2E9C-101B-9397-08002B2CF9AE}" pid="5" name="_AuthorEmail">
    <vt:lpwstr>Dave.Campbell@microsoft.com</vt:lpwstr>
  </property>
  <property fmtid="{D5CDD505-2E9C-101B-9397-08002B2CF9AE}" pid="6" name="_AuthorEmailDisplayName">
    <vt:lpwstr>Dave Campbell (SQL)</vt:lpwstr>
  </property>
</Properties>
</file>