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4" r:id="rId3"/>
  </p:sldMasterIdLst>
  <p:notesMasterIdLst>
    <p:notesMasterId r:id="rId52"/>
  </p:notesMasterIdLst>
  <p:sldIdLst>
    <p:sldId id="256" r:id="rId4"/>
    <p:sldId id="257" r:id="rId5"/>
    <p:sldId id="264" r:id="rId6"/>
    <p:sldId id="265" r:id="rId7"/>
    <p:sldId id="261" r:id="rId8"/>
    <p:sldId id="258" r:id="rId9"/>
    <p:sldId id="266" r:id="rId10"/>
    <p:sldId id="267" r:id="rId11"/>
    <p:sldId id="259" r:id="rId12"/>
    <p:sldId id="260" r:id="rId13"/>
    <p:sldId id="263" r:id="rId14"/>
    <p:sldId id="262"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03"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0E9"/>
    <a:srgbClr val="E9F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20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6F709-3A55-408B-8041-0BAEC03718B4}" type="datetimeFigureOut">
              <a:rPr lang="en-US" smtClean="0"/>
              <a:t>9/12/2011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9900B-31F4-4625-85F5-4287F3F7730C}" type="slidenum">
              <a:rPr lang="en-US" smtClean="0"/>
              <a:t>‹#›</a:t>
            </a:fld>
            <a:endParaRPr lang="en-US"/>
          </a:p>
        </p:txBody>
      </p:sp>
    </p:spTree>
    <p:extLst>
      <p:ext uri="{BB962C8B-B14F-4D97-AF65-F5344CB8AC3E}">
        <p14:creationId xmlns:p14="http://schemas.microsoft.com/office/powerpoint/2010/main" val="254219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9900B-31F4-4625-85F5-4287F3F7730C}" type="slidenum">
              <a:rPr lang="en-US" smtClean="0"/>
              <a:t>1</a:t>
            </a:fld>
            <a:endParaRPr lang="en-US"/>
          </a:p>
        </p:txBody>
      </p:sp>
    </p:spTree>
    <p:extLst>
      <p:ext uri="{BB962C8B-B14F-4D97-AF65-F5344CB8AC3E}">
        <p14:creationId xmlns:p14="http://schemas.microsoft.com/office/powerpoint/2010/main" val="239833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1E8B9-5747-5A44-84C8-EFFF56215427}" type="slidenum">
              <a:rPr lang="en-US"/>
              <a:pPr/>
              <a:t>21</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p:txBody>
          <a:bodyPr/>
          <a:lstStyle/>
          <a:p>
            <a:r>
              <a:rPr lang="en-US" dirty="0" smtClean="0"/>
              <a:t>When</a:t>
            </a:r>
            <a:r>
              <a:rPr lang="en-US" baseline="0" dirty="0" smtClean="0"/>
              <a:t> comparing the two item elements, we find that in additional to the name match, there is good matching of leaves in its sub-tree and hence the weighted similarity is higher than a threshold. Subsequently, we bump up inter-leaf similarity by a small amount. The result is that Line is now more likely to match </a:t>
            </a:r>
            <a:r>
              <a:rPr lang="en-US" baseline="0" dirty="0" err="1" smtClean="0"/>
              <a:t>ItemNum</a:t>
            </a:r>
            <a:r>
              <a:rPr lang="en-US" baseline="0" dirty="0" smtClean="0"/>
              <a:t>. Traversing up the trees, </a:t>
            </a:r>
            <a:r>
              <a:rPr lang="en-US" baseline="0" dirty="0" err="1" smtClean="0"/>
              <a:t>POLines</a:t>
            </a:r>
            <a:r>
              <a:rPr lang="en-US" baseline="0" dirty="0" smtClean="0"/>
              <a:t> is now even more likely to match Items given the near perfect alignment of its leaves. This information is used to further reinforce the inter-leaf similarity in their subtrees.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compared the results of our matching with two other systems: the MOMIS/ARTEMIS system from the Universities of Modena and Milano and the Dike system from the University of Calabria. We compared the results produced by each of these systems on canonical and real world examples. Each of the three systems had a notions of linguistic and structure matching, but did so differently. We found that linguistic matching with additional attention to tokenization did help. The structure matching helped to identify non-linguistic matches and to also disambiguate be seemingly identical structured in different contexts, and we found that Cupid was able to certain extent meet our </a:t>
            </a:r>
            <a:r>
              <a:rPr lang="en-US" baseline="0" dirty="0" err="1" smtClean="0"/>
              <a:t>genericity</a:t>
            </a:r>
            <a:r>
              <a:rPr lang="en-US" baseline="0" dirty="0" smtClean="0"/>
              <a:t> requirement by being able to compare across relational and XML schemas.</a:t>
            </a:r>
            <a:endParaRPr lang="en-US" dirty="0"/>
          </a:p>
        </p:txBody>
      </p:sp>
      <p:sp>
        <p:nvSpPr>
          <p:cNvPr id="4" name="Slide Number Placeholder 3"/>
          <p:cNvSpPr>
            <a:spLocks noGrp="1"/>
          </p:cNvSpPr>
          <p:nvPr>
            <p:ph type="sldNum" sz="quarter" idx="10"/>
          </p:nvPr>
        </p:nvSpPr>
        <p:spPr/>
        <p:txBody>
          <a:bodyPr/>
          <a:lstStyle/>
          <a:p>
            <a:fld id="{37F3CA4F-450C-BA40-8499-665708A437D7}" type="slidenum">
              <a:rPr lang="en-US" smtClean="0"/>
              <a:pPr/>
              <a:t>22</a:t>
            </a:fld>
            <a:endParaRPr lang="en-US"/>
          </a:p>
        </p:txBody>
      </p:sp>
    </p:spTree>
    <p:extLst>
      <p:ext uri="{BB962C8B-B14F-4D97-AF65-F5344CB8AC3E}">
        <p14:creationId xmlns:p14="http://schemas.microsoft.com/office/powerpoint/2010/main" val="3321422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3CA4F-450C-BA40-8499-665708A437D7}" type="slidenum">
              <a:rPr lang="en-US" smtClean="0"/>
              <a:pPr/>
              <a:t>23</a:t>
            </a:fld>
            <a:endParaRPr lang="en-US"/>
          </a:p>
        </p:txBody>
      </p:sp>
    </p:spTree>
    <p:extLst>
      <p:ext uri="{BB962C8B-B14F-4D97-AF65-F5344CB8AC3E}">
        <p14:creationId xmlns:p14="http://schemas.microsoft.com/office/powerpoint/2010/main" val="199257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Phil has mentioned earlier, schema matching results are at best approximate. They need to be manually verifies  and cannot to used as is in most traditional data integration applications. However, there are applications where they can be used as is. These tend to be the only those where the matching results contribute only implicitly to an end-user task. Take for example, a deep-web crawler, a crawler that can be used by a search engine to index content behind HTML forms. Such a crawler can be constructed as follows: we design a mediated schema that covers a few domains of interest. We collect </a:t>
            </a:r>
            <a:r>
              <a:rPr lang="en-US" baseline="0" dirty="0" err="1" smtClean="0"/>
              <a:t>webforms</a:t>
            </a:r>
            <a:r>
              <a:rPr lang="en-US" baseline="0" dirty="0" smtClean="0"/>
              <a:t> in that domain, extract the schemas underlying the </a:t>
            </a:r>
            <a:r>
              <a:rPr lang="en-US" baseline="0" dirty="0" err="1" smtClean="0"/>
              <a:t>webforms</a:t>
            </a:r>
            <a:r>
              <a:rPr lang="en-US" baseline="0" dirty="0" smtClean="0"/>
              <a:t> and match those schemas against the mediated schema. We can generate URLs corresponding the form submissions using the knowledge in the mediated schema and finally, add the generated pages to the index of a search engine. Now, a search engine user does not know what the matching – since they see only web pages. This is one of the approaches highlights in a VLDB’2008 paper I co-authored.</a:t>
            </a:r>
            <a:endParaRPr lang="en-US" dirty="0"/>
          </a:p>
        </p:txBody>
      </p:sp>
      <p:sp>
        <p:nvSpPr>
          <p:cNvPr id="4" name="Slide Number Placeholder 3"/>
          <p:cNvSpPr>
            <a:spLocks noGrp="1"/>
          </p:cNvSpPr>
          <p:nvPr>
            <p:ph type="sldNum" sz="quarter" idx="10"/>
          </p:nvPr>
        </p:nvSpPr>
        <p:spPr/>
        <p:txBody>
          <a:bodyPr/>
          <a:lstStyle/>
          <a:p>
            <a:fld id="{37F3CA4F-450C-BA40-8499-665708A437D7}" type="slidenum">
              <a:rPr lang="en-US" smtClean="0"/>
              <a:pPr/>
              <a:t>24</a:t>
            </a:fld>
            <a:endParaRPr lang="en-US"/>
          </a:p>
        </p:txBody>
      </p:sp>
    </p:spTree>
    <p:extLst>
      <p:ext uri="{BB962C8B-B14F-4D97-AF65-F5344CB8AC3E}">
        <p14:creationId xmlns:p14="http://schemas.microsoft.com/office/powerpoint/2010/main" val="2887113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2001, schema matching tended</a:t>
            </a:r>
            <a:r>
              <a:rPr lang="en-US" baseline="0" dirty="0" smtClean="0"/>
              <a:t> to be a one off operation. But this is rarely so. It is often the case the multiple matching tasks have to be performed over a period of time by a single organization. If this were the case then it ought to get easier over time. This idea was first explored by </a:t>
            </a:r>
            <a:r>
              <a:rPr lang="en-US" baseline="0" dirty="0" err="1" smtClean="0"/>
              <a:t>AnHai</a:t>
            </a:r>
            <a:r>
              <a:rPr lang="en-US" baseline="0" dirty="0" smtClean="0"/>
              <a:t> Doan and others in SIGMOD’01. Given mappings from multiple source schemas to a single mediated schema, they learned models for elements in the mediated schema and then used it to predict mappings to any other schema that was to be mapped to the mediated schema. In ICDE’02, Hong </a:t>
            </a:r>
            <a:r>
              <a:rPr lang="en-US" baseline="0" dirty="0" err="1" smtClean="0"/>
              <a:t>Hai</a:t>
            </a:r>
            <a:r>
              <a:rPr lang="en-US" baseline="0" dirty="0" smtClean="0"/>
              <a:t> Do and others showed that mappings can be predicted by composing other known mappings.</a:t>
            </a:r>
          </a:p>
        </p:txBody>
      </p:sp>
      <p:sp>
        <p:nvSpPr>
          <p:cNvPr id="4" name="Slide Number Placeholder 3"/>
          <p:cNvSpPr>
            <a:spLocks noGrp="1"/>
          </p:cNvSpPr>
          <p:nvPr>
            <p:ph type="sldNum" sz="quarter" idx="10"/>
          </p:nvPr>
        </p:nvSpPr>
        <p:spPr/>
        <p:txBody>
          <a:bodyPr/>
          <a:lstStyle/>
          <a:p>
            <a:fld id="{37F3CA4F-450C-BA40-8499-665708A437D7}" type="slidenum">
              <a:rPr lang="en-US" smtClean="0"/>
              <a:pPr/>
              <a:t>25</a:t>
            </a:fld>
            <a:endParaRPr lang="en-US"/>
          </a:p>
        </p:txBody>
      </p:sp>
    </p:spTree>
    <p:extLst>
      <p:ext uri="{BB962C8B-B14F-4D97-AF65-F5344CB8AC3E}">
        <p14:creationId xmlns:p14="http://schemas.microsoft.com/office/powerpoint/2010/main" val="135801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SIGMOD’03</a:t>
            </a:r>
            <a:r>
              <a:rPr lang="en-US" baseline="0" dirty="0" smtClean="0"/>
              <a:t>, Bin He and others showed that given sufficiently large numbers of schemas in a well-defined domain, a mediated schema can be constructed by clustering elements in multiple schemas. Further, in ICDE’05 I and my co-authors were able to schemas that you can predict mappings between new schemas in a domain by leveraging information from other schemas and mappings in that domain. Each of these approaches has pushed the envelope further about how the ability to predict mappings can improve as more schemas and mappings are analyzed within a single domain.</a:t>
            </a:r>
            <a:endParaRPr lang="en-US" dirty="0"/>
          </a:p>
        </p:txBody>
      </p:sp>
      <p:sp>
        <p:nvSpPr>
          <p:cNvPr id="4" name="Slide Number Placeholder 3"/>
          <p:cNvSpPr>
            <a:spLocks noGrp="1"/>
          </p:cNvSpPr>
          <p:nvPr>
            <p:ph type="sldNum" sz="quarter" idx="10"/>
          </p:nvPr>
        </p:nvSpPr>
        <p:spPr/>
        <p:txBody>
          <a:bodyPr/>
          <a:lstStyle/>
          <a:p>
            <a:fld id="{37F3CA4F-450C-BA40-8499-665708A437D7}" type="slidenum">
              <a:rPr lang="en-US" smtClean="0"/>
              <a:pPr/>
              <a:t>26</a:t>
            </a:fld>
            <a:endParaRPr lang="en-US"/>
          </a:p>
        </p:txBody>
      </p:sp>
    </p:spTree>
    <p:extLst>
      <p:ext uri="{BB962C8B-B14F-4D97-AF65-F5344CB8AC3E}">
        <p14:creationId xmlns:p14="http://schemas.microsoft.com/office/powerpoint/2010/main" val="272327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3CA4F-450C-BA40-8499-665708A437D7}" type="slidenum">
              <a:rPr lang="en-US" smtClean="0"/>
              <a:pPr/>
              <a:t>27</a:t>
            </a:fld>
            <a:endParaRPr lang="en-US"/>
          </a:p>
        </p:txBody>
      </p:sp>
    </p:spTree>
    <p:extLst>
      <p:ext uri="{BB962C8B-B14F-4D97-AF65-F5344CB8AC3E}">
        <p14:creationId xmlns:p14="http://schemas.microsoft.com/office/powerpoint/2010/main" val="372613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0C6DB4B4-4BEC-49EA-8697-7E754B4C1887}" type="slidenum">
              <a:rPr lang="de-DE" smtClean="0">
                <a:solidFill>
                  <a:prstClr val="black"/>
                </a:solidFill>
              </a:rPr>
              <a:pPr>
                <a:defRPr/>
              </a:pPr>
              <a:t>28</a:t>
            </a:fld>
            <a:endParaRPr lang="de-DE">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0C6DB4B4-4BEC-49EA-8697-7E754B4C1887}" type="slidenum">
              <a:rPr lang="de-DE" smtClean="0">
                <a:solidFill>
                  <a:prstClr val="black"/>
                </a:solidFill>
              </a:rPr>
              <a:pPr>
                <a:defRPr/>
              </a:pPr>
              <a:t>30</a:t>
            </a:fld>
            <a:endParaRPr lang="de-DE">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0C6DB4B4-4BEC-49EA-8697-7E754B4C1887}" type="slidenum">
              <a:rPr lang="de-DE" smtClean="0">
                <a:solidFill>
                  <a:prstClr val="black"/>
                </a:solidFill>
              </a:rPr>
              <a:pPr>
                <a:defRPr/>
              </a:pPr>
              <a:t>31</a:t>
            </a:fld>
            <a:endParaRPr lang="de-DE">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3CA4F-450C-BA40-8499-665708A437D7}" type="slidenum">
              <a:rPr lang="en-US" smtClean="0"/>
              <a:pPr/>
              <a:t>13</a:t>
            </a:fld>
            <a:endParaRPr lang="en-US"/>
          </a:p>
        </p:txBody>
      </p:sp>
    </p:spTree>
    <p:extLst>
      <p:ext uri="{BB962C8B-B14F-4D97-AF65-F5344CB8AC3E}">
        <p14:creationId xmlns:p14="http://schemas.microsoft.com/office/powerpoint/2010/main" val="3726130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0C6DB4B4-4BEC-49EA-8697-7E754B4C1887}" type="slidenum">
              <a:rPr lang="de-DE" smtClean="0">
                <a:solidFill>
                  <a:prstClr val="black"/>
                </a:solidFill>
              </a:rPr>
              <a:pPr>
                <a:defRPr/>
              </a:pPr>
              <a:t>32</a:t>
            </a:fld>
            <a:endParaRPr lang="de-DE">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0C6DB4B4-4BEC-49EA-8697-7E754B4C1887}" type="slidenum">
              <a:rPr lang="de-DE" smtClean="0">
                <a:solidFill>
                  <a:prstClr val="black"/>
                </a:solidFill>
              </a:rPr>
              <a:pPr>
                <a:defRPr/>
              </a:pPr>
              <a:t>33</a:t>
            </a:fld>
            <a:endParaRPr lang="de-DE">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0C6DB4B4-4BEC-49EA-8697-7E754B4C1887}" type="slidenum">
              <a:rPr lang="de-DE" smtClean="0">
                <a:solidFill>
                  <a:prstClr val="black"/>
                </a:solidFill>
              </a:rPr>
              <a:pPr>
                <a:defRPr/>
              </a:pPr>
              <a:t>34</a:t>
            </a:fld>
            <a:endParaRPr lang="de-DE">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work</a:t>
            </a:r>
            <a:r>
              <a:rPr lang="en-US" baseline="0" dirty="0" smtClean="0"/>
              <a:t> on this paper in the summer of 2010. Let</a:t>
            </a:r>
            <a:endParaRPr lang="en-US" dirty="0"/>
          </a:p>
        </p:txBody>
      </p:sp>
      <p:sp>
        <p:nvSpPr>
          <p:cNvPr id="4" name="Slide Number Placeholder 3"/>
          <p:cNvSpPr>
            <a:spLocks noGrp="1"/>
          </p:cNvSpPr>
          <p:nvPr>
            <p:ph type="sldNum" sz="quarter" idx="10"/>
          </p:nvPr>
        </p:nvSpPr>
        <p:spPr/>
        <p:txBody>
          <a:bodyPr/>
          <a:lstStyle/>
          <a:p>
            <a:fld id="{37F3CA4F-450C-BA40-8499-665708A437D7}" type="slidenum">
              <a:rPr lang="en-US" smtClean="0"/>
              <a:pPr/>
              <a:t>14</a:t>
            </a:fld>
            <a:endParaRPr lang="en-US"/>
          </a:p>
        </p:txBody>
      </p:sp>
    </p:spTree>
    <p:extLst>
      <p:ext uri="{BB962C8B-B14F-4D97-AF65-F5344CB8AC3E}">
        <p14:creationId xmlns:p14="http://schemas.microsoft.com/office/powerpoint/2010/main" val="232161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a:t>
            </a:r>
            <a:r>
              <a:rPr lang="en-US" baseline="0" dirty="0" smtClean="0"/>
              <a:t> working on schema matching against such a backdrop. When we started, our original goals were to introduce schema matching as an independent problem and as an independent component that could be fitted into a model management system. We wanted to provide a credible candidate implementation that we could reuse in the future. Given the model management angle, the algorithm had to be generic, i.e., as independent of data model and target application as possible.</a:t>
            </a:r>
          </a:p>
          <a:p>
            <a:endParaRPr lang="en-US" dirty="0" smtClean="0"/>
          </a:p>
          <a:p>
            <a:r>
              <a:rPr lang="en-US" dirty="0" smtClean="0"/>
              <a:t>Besides these technical goals, I was first year</a:t>
            </a:r>
            <a:r>
              <a:rPr lang="en-US" baseline="0" dirty="0" smtClean="0"/>
              <a:t> </a:t>
            </a:r>
            <a:r>
              <a:rPr lang="en-US" dirty="0" smtClean="0"/>
              <a:t>graduate</a:t>
            </a:r>
            <a:r>
              <a:rPr lang="en-US" baseline="0" dirty="0" smtClean="0"/>
              <a:t> student right here in Seattle at the University of Washington. This was my first research project. So, needless to say, I was h</a:t>
            </a:r>
            <a:r>
              <a:rPr lang="en-US" dirty="0" smtClean="0"/>
              <a:t>oping to do a good job… and</a:t>
            </a:r>
            <a:r>
              <a:rPr lang="en-US" baseline="0" dirty="0" smtClean="0"/>
              <a:t> well, </a:t>
            </a:r>
            <a:r>
              <a:rPr lang="en-US" dirty="0" smtClean="0"/>
              <a:t>if things worked out,</a:t>
            </a:r>
            <a:r>
              <a:rPr lang="en-US" baseline="0" dirty="0" smtClean="0"/>
              <a:t> I’d get a trip to Rome out of it. Nothing like international travel to motivate a new grad student.</a:t>
            </a:r>
          </a:p>
          <a:p>
            <a:endParaRPr lang="en-US" baseline="0" dirty="0" smtClean="0"/>
          </a:p>
          <a:p>
            <a:r>
              <a:rPr lang="en-US" baseline="0" dirty="0" smtClean="0"/>
              <a:t>In the paper we claimed the contributions to be a taxonomy of schema matching algorithms, our specific schema matching algorithm, and what at that was one of the first side-by-side evaluations of schema matching approaches.</a:t>
            </a:r>
          </a:p>
          <a:p>
            <a:r>
              <a:rPr lang="en-US" baseline="0" dirty="0" smtClean="0"/>
              <a:t>In retrospect too, these did turn out to be contributions.</a:t>
            </a:r>
          </a:p>
          <a:p>
            <a:endParaRPr lang="en-US" baseline="0" dirty="0" smtClean="0"/>
          </a:p>
          <a:p>
            <a:r>
              <a:rPr lang="en-US" baseline="0" dirty="0" smtClean="0"/>
              <a:t>Erhard is going to come back to the taxonomy. Let me start with an overview of our approach – one that we called Cupid.</a:t>
            </a:r>
            <a:endParaRPr lang="en-US" dirty="0"/>
          </a:p>
        </p:txBody>
      </p:sp>
      <p:sp>
        <p:nvSpPr>
          <p:cNvPr id="4" name="Slide Number Placeholder 3"/>
          <p:cNvSpPr>
            <a:spLocks noGrp="1"/>
          </p:cNvSpPr>
          <p:nvPr>
            <p:ph type="sldNum" sz="quarter" idx="10"/>
          </p:nvPr>
        </p:nvSpPr>
        <p:spPr/>
        <p:txBody>
          <a:bodyPr/>
          <a:lstStyle/>
          <a:p>
            <a:fld id="{37F3CA4F-450C-BA40-8499-665708A437D7}" type="slidenum">
              <a:rPr lang="en-US" smtClean="0"/>
              <a:pPr/>
              <a:t>15</a:t>
            </a:fld>
            <a:endParaRPr lang="en-US"/>
          </a:p>
        </p:txBody>
      </p:sp>
    </p:spTree>
    <p:extLst>
      <p:ext uri="{BB962C8B-B14F-4D97-AF65-F5344CB8AC3E}">
        <p14:creationId xmlns:p14="http://schemas.microsoft.com/office/powerpoint/2010/main" val="420557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case you haven’t already figured it out, </a:t>
            </a:r>
            <a:r>
              <a:rPr lang="en-US" dirty="0" smtClean="0"/>
              <a:t>this is the Match</a:t>
            </a:r>
            <a:r>
              <a:rPr lang="en-US" baseline="0" dirty="0" smtClean="0"/>
              <a:t> operator we are talking about and Cupid was the match maker.</a:t>
            </a:r>
          </a:p>
          <a:p>
            <a:r>
              <a:rPr lang="en-US" baseline="0" dirty="0" smtClean="0"/>
              <a:t>Using the taxonomy we proposed, Cupid was a schema-based hybrid algorithm, i.e., it combined multiple approaches that in turn based only on schema information (no instances).</a:t>
            </a:r>
          </a:p>
          <a:p>
            <a:r>
              <a:rPr lang="en-US" baseline="0" dirty="0" smtClean="0"/>
              <a:t>Given two schema graphs as input, our goal was to compute a similarity matrix with a similarity value between each pair of elements in the two schemas. An input mapping can be provided as a hint and an output mapping can be generated by selecting high similarity value pairs from the matrix.</a:t>
            </a:r>
          </a:p>
          <a:p>
            <a:endParaRPr lang="en-US" baseline="0" dirty="0" smtClean="0"/>
          </a:p>
          <a:p>
            <a:r>
              <a:rPr lang="en-US" baseline="0" dirty="0" smtClean="0"/>
              <a:t>The matching proceeded in two phases. First, was a linguistic matching phase, where the elements were compared based on their names. Then, we did a structure matching were the elements were compared based on their context or their relationships to other element. A weighted similarity value was computed a  linear combination of the linguistic and structure similarity values.</a:t>
            </a:r>
          </a:p>
          <a:p>
            <a:endParaRPr lang="en-US" baseline="0" dirty="0" smtClean="0"/>
          </a:p>
          <a:p>
            <a:r>
              <a:rPr lang="en-US" baseline="0" dirty="0" smtClean="0"/>
              <a:t>I should note that the idea of doing linguistic and structure matching was not new and we essentially improved upon some of the related that had been proposed in the literature at that time.</a:t>
            </a:r>
            <a:endParaRPr lang="en-US" dirty="0"/>
          </a:p>
        </p:txBody>
      </p:sp>
      <p:sp>
        <p:nvSpPr>
          <p:cNvPr id="4" name="Slide Number Placeholder 3"/>
          <p:cNvSpPr>
            <a:spLocks noGrp="1"/>
          </p:cNvSpPr>
          <p:nvPr>
            <p:ph type="sldNum" sz="quarter" idx="10"/>
          </p:nvPr>
        </p:nvSpPr>
        <p:spPr/>
        <p:txBody>
          <a:bodyPr/>
          <a:lstStyle/>
          <a:p>
            <a:fld id="{37F3CA4F-450C-BA40-8499-665708A437D7}" type="slidenum">
              <a:rPr lang="en-US" smtClean="0"/>
              <a:pPr/>
              <a:t>16</a:t>
            </a:fld>
            <a:endParaRPr lang="en-US"/>
          </a:p>
        </p:txBody>
      </p:sp>
    </p:spTree>
    <p:extLst>
      <p:ext uri="{BB962C8B-B14F-4D97-AF65-F5344CB8AC3E}">
        <p14:creationId xmlns:p14="http://schemas.microsoft.com/office/powerpoint/2010/main" val="160718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F2FC6-A569-1148-ACE7-A17BFEE87DBA}" type="slidenum">
              <a:rPr lang="en-US"/>
              <a:pPr/>
              <a:t>17</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p:txBody>
          <a:bodyPr/>
          <a:lstStyle/>
          <a:p>
            <a:r>
              <a:rPr lang="en-US" dirty="0" smtClean="0"/>
              <a:t>This is a example</a:t>
            </a:r>
            <a:r>
              <a:rPr lang="en-US" baseline="0" dirty="0" smtClean="0"/>
              <a:t> that I picked out of my VLDB’01 presentation. What we have are two XML schemas for purchase orders: while to human the schemas might appear instantly to be similar, there are differences in naming as well as differences in structure, e.g., Address, that make automatic matching challenging.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with linguistic matching: we consider the name of each element in insolation. The names were tokenized based changes in casing and/or punctuations. We expanded out acronyms, and we eliminated stop words. Each of this was done by looking up a thesaurus. Each element name was now a set of tokens. The tokens (and hence the elements) were assigned category labels based on the presence of specific keywords, data types or hierarchical structure. Only elements within the same category were compared. Computing linguistic similarity was now a matter of comparing two sets of tokens, and was achieved by a combination of string similarity measures and thesaurus lookups. The details are in the paper. We used a thesaurus at that time that was hand crafted, and needless to say results were sensitive to some extent on the contents of the thesaurus. There have been a few interesting works since then that focus on effectively using an off-the-shelf thesaurus like </a:t>
            </a:r>
            <a:r>
              <a:rPr lang="en-US" baseline="0" dirty="0" err="1" smtClean="0"/>
              <a:t>WordNet</a:t>
            </a:r>
            <a:r>
              <a:rPr lang="en-US" baseline="0" dirty="0" smtClean="0"/>
              <a:t>. I would like to bring attention particularly to recent work by Mike Cafarella and others that shows that schemas synonyms can be learned within a domain by analyzing the headers of tables extracted on the web.</a:t>
            </a:r>
            <a:endParaRPr lang="en-US" dirty="0"/>
          </a:p>
        </p:txBody>
      </p:sp>
      <p:sp>
        <p:nvSpPr>
          <p:cNvPr id="4" name="Slide Number Placeholder 3"/>
          <p:cNvSpPr>
            <a:spLocks noGrp="1"/>
          </p:cNvSpPr>
          <p:nvPr>
            <p:ph type="sldNum" sz="quarter" idx="10"/>
          </p:nvPr>
        </p:nvSpPr>
        <p:spPr/>
        <p:txBody>
          <a:bodyPr/>
          <a:lstStyle/>
          <a:p>
            <a:fld id="{37F3CA4F-450C-BA40-8499-665708A437D7}" type="slidenum">
              <a:rPr lang="en-US" smtClean="0"/>
              <a:pPr/>
              <a:t>18</a:t>
            </a:fld>
            <a:endParaRPr lang="en-US"/>
          </a:p>
        </p:txBody>
      </p:sp>
    </p:spTree>
    <p:extLst>
      <p:ext uri="{BB962C8B-B14F-4D97-AF65-F5344CB8AC3E}">
        <p14:creationId xmlns:p14="http://schemas.microsoft.com/office/powerpoint/2010/main" val="294538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F2FC6-A569-1148-ACE7-A17BFEE87DBA}" type="slidenum">
              <a:rPr lang="en-US"/>
              <a:pPr/>
              <a:t>19</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p:txBody>
          <a:bodyPr/>
          <a:lstStyle/>
          <a:p>
            <a:r>
              <a:rPr lang="en-US" dirty="0" smtClean="0"/>
              <a:t>Lets now look</a:t>
            </a:r>
            <a:r>
              <a:rPr lang="en-US" baseline="0" dirty="0" smtClean="0"/>
              <a:t> at structure matching. Assuming the three elements linguistically match, this clearly makes it very likely that Line matches </a:t>
            </a:r>
            <a:r>
              <a:rPr lang="en-US" baseline="0" dirty="0" err="1" smtClean="0"/>
              <a:t>ItemNumber</a:t>
            </a:r>
            <a:r>
              <a:rPr lang="en-US" baseline="0" dirty="0" smtClean="0"/>
              <a:t>. Similarly, that fact that Name, City and Street match and that Ship is somewhat related linguistically to Deliver, greatly increases the changes that </a:t>
            </a:r>
            <a:r>
              <a:rPr lang="en-US" baseline="0" dirty="0" err="1" smtClean="0"/>
              <a:t>POShipTo</a:t>
            </a:r>
            <a:r>
              <a:rPr lang="en-US" baseline="0" dirty="0" smtClean="0"/>
              <a:t> matches </a:t>
            </a:r>
            <a:r>
              <a:rPr lang="en-US" baseline="0" dirty="0" err="1" smtClean="0"/>
              <a:t>DeliverTo</a:t>
            </a:r>
            <a:r>
              <a:rPr lang="en-US" baseline="0" dirty="0" smtClean="0"/>
              <a:t>, albeit the fact that there exists an unmatched internal element Address. These intuitions form the basic for our </a:t>
            </a:r>
            <a:r>
              <a:rPr lang="en-US" baseline="0" dirty="0" err="1" smtClean="0"/>
              <a:t>TreeMatch</a:t>
            </a:r>
            <a:r>
              <a:rPr lang="en-US" baseline="0" dirty="0" smtClean="0"/>
              <a:t> algorithm.</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C097D-F8C5-F448-B70E-72D3A8DB6E56}" type="slidenum">
              <a:rPr lang="en-US"/>
              <a:pPr/>
              <a:t>20</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p:txBody>
          <a:bodyPr/>
          <a:lstStyle/>
          <a:p>
            <a:r>
              <a:rPr lang="en-US" dirty="0" smtClean="0"/>
              <a:t>First, atomic elements</a:t>
            </a:r>
            <a:r>
              <a:rPr lang="en-US" baseline="0" dirty="0" smtClean="0"/>
              <a:t> are similar if they are linguistically similar and they have compatible data types and that they have contexts, I.e., ancestors that are similar.</a:t>
            </a:r>
          </a:p>
          <a:p>
            <a:r>
              <a:rPr lang="en-US" baseline="0" dirty="0" smtClean="0"/>
              <a:t>Conversely, component elements are similar if they are linguistically similar and they have other elements in their context that are similar, i.e., their </a:t>
            </a:r>
            <a:r>
              <a:rPr lang="en-US" baseline="0" dirty="0" err="1" smtClean="0"/>
              <a:t>subtrees</a:t>
            </a:r>
            <a:r>
              <a:rPr lang="en-US" baseline="0" dirty="0" smtClean="0"/>
              <a:t> are similar.</a:t>
            </a:r>
          </a:p>
          <a:p>
            <a:r>
              <a:rPr lang="en-US" baseline="0" dirty="0" smtClean="0"/>
              <a:t>This leads to a mutually dependent formulation. Leaves determine internal node similarity, and similarity of internal nodes leads to the increase in leaf similarity.</a:t>
            </a:r>
          </a:p>
          <a:p>
            <a:r>
              <a:rPr lang="en-US" baseline="0" dirty="0" smtClean="0"/>
              <a:t>The tree match algorithm exploits these ideas as it traversals both schemas trees in bottom-up order.</a:t>
            </a:r>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9/12/2011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4FB9599-41FF-5B4D-B67A-E2B8FF1B3693}" type="datetime4">
              <a:rPr lang="en-US">
                <a:solidFill>
                  <a:srgbClr val="000000"/>
                </a:solidFill>
              </a:rPr>
              <a:pPr/>
              <a:t>September 12, 2011</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6" name="Slide Number Placeholder 5"/>
          <p:cNvSpPr>
            <a:spLocks noGrp="1"/>
          </p:cNvSpPr>
          <p:nvPr>
            <p:ph type="sldNum" sz="quarter" idx="12"/>
          </p:nvPr>
        </p:nvSpPr>
        <p:spPr/>
        <p:txBody>
          <a:bodyPr/>
          <a:lstStyle>
            <a:lvl1pPr>
              <a:defRPr/>
            </a:lvl1pPr>
          </a:lstStyle>
          <a:p>
            <a:fld id="{1B8EBA15-E150-2942-BCA3-BB740581FB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6646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E19F87-9C59-EC49-9AE7-E8C5FECE2C9B}" type="datetime4">
              <a:rPr lang="en-US">
                <a:solidFill>
                  <a:srgbClr val="000000"/>
                </a:solidFill>
              </a:rPr>
              <a:pPr/>
              <a:t>September 12, 2011</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6" name="Slide Number Placeholder 5"/>
          <p:cNvSpPr>
            <a:spLocks noGrp="1"/>
          </p:cNvSpPr>
          <p:nvPr>
            <p:ph type="sldNum" sz="quarter" idx="12"/>
          </p:nvPr>
        </p:nvSpPr>
        <p:spPr/>
        <p:txBody>
          <a:bodyPr/>
          <a:lstStyle>
            <a:lvl1pPr>
              <a:defRPr/>
            </a:lvl1pPr>
          </a:lstStyle>
          <a:p>
            <a:fld id="{62F8359E-67CA-AE4D-B991-5DAD14EB9D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992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68846B6-806A-6B43-A33A-B437A6594E52}" type="datetime4">
              <a:rPr lang="en-US">
                <a:solidFill>
                  <a:srgbClr val="000000"/>
                </a:solidFill>
              </a:rPr>
              <a:pPr/>
              <a:t>September 12, 2011</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6" name="Slide Number Placeholder 5"/>
          <p:cNvSpPr>
            <a:spLocks noGrp="1"/>
          </p:cNvSpPr>
          <p:nvPr>
            <p:ph type="sldNum" sz="quarter" idx="12"/>
          </p:nvPr>
        </p:nvSpPr>
        <p:spPr/>
        <p:txBody>
          <a:bodyPr/>
          <a:lstStyle>
            <a:lvl1pPr>
              <a:defRPr/>
            </a:lvl1pPr>
          </a:lstStyle>
          <a:p>
            <a:fld id="{9F8222A6-C69E-D348-87AA-5E16703A02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4332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F0C406A-9EF6-4940-9C1B-DACA3646B582}" type="datetime4">
              <a:rPr lang="en-US">
                <a:solidFill>
                  <a:srgbClr val="000000"/>
                </a:solidFill>
              </a:rPr>
              <a:pPr/>
              <a:t>September 12, 2011</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7" name="Slide Number Placeholder 6"/>
          <p:cNvSpPr>
            <a:spLocks noGrp="1"/>
          </p:cNvSpPr>
          <p:nvPr>
            <p:ph type="sldNum" sz="quarter" idx="12"/>
          </p:nvPr>
        </p:nvSpPr>
        <p:spPr/>
        <p:txBody>
          <a:bodyPr/>
          <a:lstStyle>
            <a:lvl1pPr>
              <a:defRPr/>
            </a:lvl1pPr>
          </a:lstStyle>
          <a:p>
            <a:fld id="{6025C616-8AEC-4D4F-94AA-600AB50BAC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9914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B120C0A-D653-BD4D-B3FB-62205DF380EC}" type="datetime4">
              <a:rPr lang="en-US">
                <a:solidFill>
                  <a:srgbClr val="000000"/>
                </a:solidFill>
              </a:rPr>
              <a:pPr/>
              <a:t>September 12, 2011</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9" name="Slide Number Placeholder 8"/>
          <p:cNvSpPr>
            <a:spLocks noGrp="1"/>
          </p:cNvSpPr>
          <p:nvPr>
            <p:ph type="sldNum" sz="quarter" idx="12"/>
          </p:nvPr>
        </p:nvSpPr>
        <p:spPr/>
        <p:txBody>
          <a:bodyPr/>
          <a:lstStyle>
            <a:lvl1pPr>
              <a:defRPr/>
            </a:lvl1pPr>
          </a:lstStyle>
          <a:p>
            <a:fld id="{CCEFDE93-E888-A94B-8D1F-BCEE738E2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0632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69F5A10-603B-E149-A685-EA63B31C7479}" type="datetime4">
              <a:rPr lang="en-US">
                <a:solidFill>
                  <a:srgbClr val="000000"/>
                </a:solidFill>
              </a:rPr>
              <a:pPr/>
              <a:t>September 12, 2011</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5" name="Slide Number Placeholder 4"/>
          <p:cNvSpPr>
            <a:spLocks noGrp="1"/>
          </p:cNvSpPr>
          <p:nvPr>
            <p:ph type="sldNum" sz="quarter" idx="12"/>
          </p:nvPr>
        </p:nvSpPr>
        <p:spPr/>
        <p:txBody>
          <a:bodyPr/>
          <a:lstStyle>
            <a:lvl1pPr>
              <a:defRPr/>
            </a:lvl1pPr>
          </a:lstStyle>
          <a:p>
            <a:fld id="{65342A42-8C6C-A54F-BA1B-2E971B36C5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9982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E00B46D-48E7-D04E-9FFA-1275D29A056A}" type="datetime4">
              <a:rPr lang="en-US">
                <a:solidFill>
                  <a:srgbClr val="000000"/>
                </a:solidFill>
              </a:rPr>
              <a:pPr/>
              <a:t>September 12, 2011</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4" name="Slide Number Placeholder 3"/>
          <p:cNvSpPr>
            <a:spLocks noGrp="1"/>
          </p:cNvSpPr>
          <p:nvPr>
            <p:ph type="sldNum" sz="quarter" idx="12"/>
          </p:nvPr>
        </p:nvSpPr>
        <p:spPr/>
        <p:txBody>
          <a:bodyPr/>
          <a:lstStyle>
            <a:lvl1pPr>
              <a:defRPr/>
            </a:lvl1pPr>
          </a:lstStyle>
          <a:p>
            <a:fld id="{3A2C19C7-B1E6-6E47-940D-A07296E7C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527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AA575D8-1115-7E48-8AA3-A1FDC1AE0794}" type="datetime4">
              <a:rPr lang="en-US">
                <a:solidFill>
                  <a:srgbClr val="000000"/>
                </a:solidFill>
              </a:rPr>
              <a:pPr/>
              <a:t>September 12, 2011</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7" name="Slide Number Placeholder 6"/>
          <p:cNvSpPr>
            <a:spLocks noGrp="1"/>
          </p:cNvSpPr>
          <p:nvPr>
            <p:ph type="sldNum" sz="quarter" idx="12"/>
          </p:nvPr>
        </p:nvSpPr>
        <p:spPr/>
        <p:txBody>
          <a:bodyPr/>
          <a:lstStyle>
            <a:lvl1pPr>
              <a:defRPr/>
            </a:lvl1pPr>
          </a:lstStyle>
          <a:p>
            <a:fld id="{852BB059-E650-2D42-BE40-EBE4E12E5B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099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CDF7F6F-6A71-E64B-86A1-7D74A5282417}" type="datetime4">
              <a:rPr lang="en-US">
                <a:solidFill>
                  <a:srgbClr val="000000"/>
                </a:solidFill>
              </a:rPr>
              <a:pPr/>
              <a:t>September 12, 2011</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7" name="Slide Number Placeholder 6"/>
          <p:cNvSpPr>
            <a:spLocks noGrp="1"/>
          </p:cNvSpPr>
          <p:nvPr>
            <p:ph type="sldNum" sz="quarter" idx="12"/>
          </p:nvPr>
        </p:nvSpPr>
        <p:spPr/>
        <p:txBody>
          <a:bodyPr/>
          <a:lstStyle>
            <a:lvl1pPr>
              <a:defRPr/>
            </a:lvl1pPr>
          </a:lstStyle>
          <a:p>
            <a:fld id="{65A07E30-A2A7-1644-8930-19E36A3730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0817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9B3752-B21D-774C-B6DC-3E20CCB2BDA1}" type="datetime4">
              <a:rPr lang="en-US">
                <a:solidFill>
                  <a:srgbClr val="000000"/>
                </a:solidFill>
              </a:rPr>
              <a:pPr/>
              <a:t>September 12, 2011</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6" name="Slide Number Placeholder 5"/>
          <p:cNvSpPr>
            <a:spLocks noGrp="1"/>
          </p:cNvSpPr>
          <p:nvPr>
            <p:ph type="sldNum" sz="quarter" idx="12"/>
          </p:nvPr>
        </p:nvSpPr>
        <p:spPr/>
        <p:txBody>
          <a:bodyPr/>
          <a:lstStyle>
            <a:lvl1pPr>
              <a:defRPr/>
            </a:lvl1pPr>
          </a:lstStyle>
          <a:p>
            <a:fld id="{E9519623-6F86-8E45-BCC1-59CC1F93BA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9745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B9604C-2224-DB4F-BF44-517325B5FFD8}" type="datetime4">
              <a:rPr lang="en-US">
                <a:solidFill>
                  <a:srgbClr val="000000"/>
                </a:solidFill>
              </a:rPr>
              <a:pPr/>
              <a:t>September 12, 2011</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Schemas, Heterogeneity, and Matching</a:t>
            </a:r>
          </a:p>
        </p:txBody>
      </p:sp>
      <p:sp>
        <p:nvSpPr>
          <p:cNvPr id="6" name="Slide Number Placeholder 5"/>
          <p:cNvSpPr>
            <a:spLocks noGrp="1"/>
          </p:cNvSpPr>
          <p:nvPr>
            <p:ph type="sldNum" sz="quarter" idx="12"/>
          </p:nvPr>
        </p:nvSpPr>
        <p:spPr/>
        <p:txBody>
          <a:bodyPr/>
          <a:lstStyle>
            <a:lvl1pPr>
              <a:defRPr/>
            </a:lvl1pPr>
          </a:lstStyle>
          <a:p>
            <a:fld id="{E07E85F1-60D4-1C45-9E68-5B98B5DFCB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1096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8006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685800" y="6400800"/>
            <a:ext cx="1905000" cy="457200"/>
          </a:xfrm>
        </p:spPr>
        <p:txBody>
          <a:bodyPr/>
          <a:lstStyle>
            <a:lvl1pPr>
              <a:defRPr/>
            </a:lvl1pPr>
          </a:lstStyle>
          <a:p>
            <a:fld id="{13721F12-36E9-5A49-B274-9FBDD05CCA3C}" type="datetime4">
              <a:rPr lang="en-US">
                <a:solidFill>
                  <a:srgbClr val="000000"/>
                </a:solidFill>
              </a:rPr>
              <a:pPr/>
              <a:t>September 12, 2011</a:t>
            </a:fld>
            <a:endParaRPr lang="en-US">
              <a:solidFill>
                <a:srgbClr val="000000"/>
              </a:solidFill>
            </a:endParaRPr>
          </a:p>
        </p:txBody>
      </p:sp>
      <p:sp>
        <p:nvSpPr>
          <p:cNvPr id="5" name="Footer Placeholder 4"/>
          <p:cNvSpPr>
            <a:spLocks noGrp="1"/>
          </p:cNvSpPr>
          <p:nvPr>
            <p:ph type="ftr" sz="quarter" idx="11"/>
          </p:nvPr>
        </p:nvSpPr>
        <p:spPr>
          <a:xfrm>
            <a:off x="3124200" y="6400800"/>
            <a:ext cx="2895600" cy="457200"/>
          </a:xfrm>
        </p:spPr>
        <p:txBody>
          <a:bodyPr/>
          <a:lstStyle>
            <a:lvl1pPr>
              <a:defRPr/>
            </a:lvl1pPr>
          </a:lstStyle>
          <a:p>
            <a:r>
              <a:rPr lang="en-US">
                <a:solidFill>
                  <a:srgbClr val="000000"/>
                </a:solidFill>
              </a:rPr>
              <a:t>Schemas, Heterogeneity, and Matching</a:t>
            </a:r>
          </a:p>
        </p:txBody>
      </p:sp>
      <p:sp>
        <p:nvSpPr>
          <p:cNvPr id="6" name="Slide Number Placeholder 5"/>
          <p:cNvSpPr>
            <a:spLocks noGrp="1"/>
          </p:cNvSpPr>
          <p:nvPr>
            <p:ph type="sldNum" sz="quarter" idx="12"/>
          </p:nvPr>
        </p:nvSpPr>
        <p:spPr>
          <a:xfrm>
            <a:off x="7162800" y="6400800"/>
            <a:ext cx="1905000" cy="457200"/>
          </a:xfrm>
        </p:spPr>
        <p:txBody>
          <a:bodyPr/>
          <a:lstStyle>
            <a:lvl1pPr>
              <a:defRPr/>
            </a:lvl1pPr>
          </a:lstStyle>
          <a:p>
            <a:fld id="{A4A56FB9-1582-A54F-AB2C-9D3FC2295C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7931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358D3BBF-A3A1-8543-95C2-931CAED9E4D4}" type="datetime4">
              <a:rPr lang="en-US">
                <a:solidFill>
                  <a:srgbClr val="000000"/>
                </a:solidFill>
              </a:rPr>
              <a:pPr/>
              <a:t>September 12, 2011</a:t>
            </a:fld>
            <a:endParaRPr lang="en-US">
              <a:solidFill>
                <a:srgbClr val="000000"/>
              </a:solidFill>
            </a:endParaRP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r>
              <a:rPr lang="en-US">
                <a:solidFill>
                  <a:srgbClr val="000000"/>
                </a:solidFill>
              </a:rPr>
              <a:t>Schemas, Heterogeneity, and Matching</a:t>
            </a:r>
          </a:p>
        </p:txBody>
      </p:sp>
      <p:sp>
        <p:nvSpPr>
          <p:cNvPr id="7" name="Slide Number Placeholder 6"/>
          <p:cNvSpPr>
            <a:spLocks noGrp="1"/>
          </p:cNvSpPr>
          <p:nvPr>
            <p:ph type="sldNum" sz="quarter" idx="12"/>
          </p:nvPr>
        </p:nvSpPr>
        <p:spPr>
          <a:xfrm>
            <a:off x="7162800" y="6400800"/>
            <a:ext cx="1905000" cy="457200"/>
          </a:xfrm>
        </p:spPr>
        <p:txBody>
          <a:bodyPr/>
          <a:lstStyle>
            <a:lvl1pPr>
              <a:defRPr/>
            </a:lvl1pPr>
          </a:lstStyle>
          <a:p>
            <a:fld id="{68BB0736-C785-3949-AF14-3613EE0ADC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4394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5A38C060-7296-0E42-814F-C87F006C7811}" type="datetime4">
              <a:rPr lang="en-US">
                <a:solidFill>
                  <a:srgbClr val="000000"/>
                </a:solidFill>
              </a:rPr>
              <a:pPr/>
              <a:t>September 12, 2011</a:t>
            </a:fld>
            <a:endParaRPr lang="en-US">
              <a:solidFill>
                <a:srgbClr val="000000"/>
              </a:solidFill>
            </a:endParaRPr>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r>
              <a:rPr lang="en-US">
                <a:solidFill>
                  <a:srgbClr val="000000"/>
                </a:solidFill>
              </a:rPr>
              <a:t>Schemas, Heterogeneity, and Matching</a:t>
            </a:r>
          </a:p>
        </p:txBody>
      </p:sp>
      <p:sp>
        <p:nvSpPr>
          <p:cNvPr id="8" name="Slide Number Placeholder 7"/>
          <p:cNvSpPr>
            <a:spLocks noGrp="1"/>
          </p:cNvSpPr>
          <p:nvPr>
            <p:ph type="sldNum" sz="quarter" idx="12"/>
          </p:nvPr>
        </p:nvSpPr>
        <p:spPr>
          <a:xfrm>
            <a:off x="7162800" y="6400800"/>
            <a:ext cx="1905000" cy="457200"/>
          </a:xfrm>
        </p:spPr>
        <p:txBody>
          <a:bodyPr/>
          <a:lstStyle>
            <a:lvl1pPr>
              <a:defRPr/>
            </a:lvl1pPr>
          </a:lstStyle>
          <a:p>
            <a:fld id="{D941D184-18DC-144C-B897-338F328E14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8479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6041EC2D-A54C-034C-A154-FD34985052DF}" type="datetime4">
              <a:rPr lang="en-US">
                <a:solidFill>
                  <a:srgbClr val="000000"/>
                </a:solidFill>
              </a:rPr>
              <a:pPr/>
              <a:t>September 12, 2011</a:t>
            </a:fld>
            <a:endParaRPr lang="en-US">
              <a:solidFill>
                <a:srgbClr val="000000"/>
              </a:solidFill>
            </a:endParaRPr>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r>
              <a:rPr lang="en-US">
                <a:solidFill>
                  <a:srgbClr val="000000"/>
                </a:solidFill>
              </a:rPr>
              <a:t>Schemas, Heterogeneity, and Matching</a:t>
            </a:r>
          </a:p>
        </p:txBody>
      </p:sp>
      <p:sp>
        <p:nvSpPr>
          <p:cNvPr id="8" name="Slide Number Placeholder 7"/>
          <p:cNvSpPr>
            <a:spLocks noGrp="1"/>
          </p:cNvSpPr>
          <p:nvPr>
            <p:ph type="sldNum" sz="quarter" idx="12"/>
          </p:nvPr>
        </p:nvSpPr>
        <p:spPr>
          <a:xfrm>
            <a:off x="7162800" y="6400800"/>
            <a:ext cx="1905000" cy="457200"/>
          </a:xfrm>
        </p:spPr>
        <p:txBody>
          <a:bodyPr/>
          <a:lstStyle>
            <a:lvl1pPr>
              <a:defRPr/>
            </a:lvl1pPr>
          </a:lstStyle>
          <a:p>
            <a:fld id="{4FC42AF0-A192-0747-83B0-A58F4B2CB5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2205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winkliges Dreieck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3200">
              <a:solidFill>
                <a:prstClr val="white"/>
              </a:solidFill>
            </a:endParaRPr>
          </a:p>
        </p:txBody>
      </p:sp>
      <p:sp>
        <p:nvSpPr>
          <p:cNvPr id="9" name="Titel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de-DE" smtClean="0"/>
              <a:t>Titelmasterformat durch Klicken bearbeiten</a:t>
            </a:r>
            <a:endParaRPr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smtClean="0"/>
              <a:t>Formatvorlage des Untertitelmasters durch Klicken bearbeiten</a:t>
            </a:r>
            <a:endParaRPr lang="en-US"/>
          </a:p>
        </p:txBody>
      </p:sp>
      <p:sp>
        <p:nvSpPr>
          <p:cNvPr id="11" name="Datumsplatzhalter 29"/>
          <p:cNvSpPr>
            <a:spLocks noGrp="1"/>
          </p:cNvSpPr>
          <p:nvPr>
            <p:ph type="dt" sz="half" idx="10"/>
          </p:nvPr>
        </p:nvSpPr>
        <p:spPr>
          <a:xfrm>
            <a:off x="6727825" y="6408738"/>
            <a:ext cx="1919288" cy="365125"/>
          </a:xfrm>
          <a:prstGeom prst="rect">
            <a:avLst/>
          </a:prstGeom>
        </p:spPr>
        <p:txBody>
          <a:bodyPr/>
          <a:lstStyle>
            <a:lvl1pPr>
              <a:defRPr>
                <a:solidFill>
                  <a:srgbClr val="FFFFFF"/>
                </a:solidFill>
              </a:defRPr>
            </a:lvl1pPr>
            <a:extLst/>
          </a:lstStyle>
          <a:p>
            <a:pPr fontAlgn="base">
              <a:spcBef>
                <a:spcPct val="0"/>
              </a:spcBef>
              <a:spcAft>
                <a:spcPct val="0"/>
              </a:spcAft>
              <a:defRPr/>
            </a:pPr>
            <a:endParaRPr lang="de-DE" sz="3200">
              <a:latin typeface="Times New Roman" pitchFamily="18" charset="0"/>
            </a:endParaRPr>
          </a:p>
        </p:txBody>
      </p:sp>
      <p:sp>
        <p:nvSpPr>
          <p:cNvPr id="12" name="Fußzeilenplatzhalter 18"/>
          <p:cNvSpPr>
            <a:spLocks noGrp="1"/>
          </p:cNvSpPr>
          <p:nvPr>
            <p:ph type="ftr" sz="quarter" idx="11"/>
          </p:nvPr>
        </p:nvSpPr>
        <p:spPr>
          <a:xfrm>
            <a:off x="4379913" y="6408738"/>
            <a:ext cx="2351087" cy="365125"/>
          </a:xfrm>
          <a:prstGeom prst="rect">
            <a:avLst/>
          </a:prstGeom>
        </p:spPr>
        <p:txBody>
          <a:bodyPr/>
          <a:lstStyle>
            <a:lvl1pPr>
              <a:defRPr>
                <a:solidFill>
                  <a:schemeClr val="accent1">
                    <a:tint val="20000"/>
                  </a:schemeClr>
                </a:solidFill>
              </a:defRPr>
            </a:lvl1pPr>
            <a:extLst/>
          </a:lstStyle>
          <a:p>
            <a:pPr fontAlgn="base">
              <a:spcBef>
                <a:spcPct val="0"/>
              </a:spcBef>
              <a:spcAft>
                <a:spcPct val="0"/>
              </a:spcAft>
              <a:defRPr/>
            </a:pPr>
            <a:endParaRPr lang="de-DE" sz="3200">
              <a:solidFill>
                <a:srgbClr val="F0A22E">
                  <a:tint val="20000"/>
                </a:srgbClr>
              </a:solidFill>
              <a:latin typeface="Times New Roman" pitchFamily="18" charset="0"/>
            </a:endParaRPr>
          </a:p>
        </p:txBody>
      </p:sp>
      <p:sp>
        <p:nvSpPr>
          <p:cNvPr id="13" name="Foliennummernplatzhalter 26"/>
          <p:cNvSpPr>
            <a:spLocks noGrp="1"/>
          </p:cNvSpPr>
          <p:nvPr>
            <p:ph type="sldNum" sz="quarter" idx="12"/>
          </p:nvPr>
        </p:nvSpPr>
        <p:spPr>
          <a:xfrm>
            <a:off x="8647113" y="6408738"/>
            <a:ext cx="366712" cy="365125"/>
          </a:xfrm>
          <a:prstGeom prst="rect">
            <a:avLst/>
          </a:prstGeom>
        </p:spPr>
        <p:txBody>
          <a:bodyPr/>
          <a:lstStyle>
            <a:lvl1pPr>
              <a:defRPr>
                <a:solidFill>
                  <a:srgbClr val="FFFFFF"/>
                </a:solidFill>
              </a:defRPr>
            </a:lvl1pPr>
            <a:extLst/>
          </a:lstStyle>
          <a:p>
            <a:pPr fontAlgn="base">
              <a:spcBef>
                <a:spcPct val="0"/>
              </a:spcBef>
              <a:spcAft>
                <a:spcPct val="0"/>
              </a:spcAft>
              <a:defRPr/>
            </a:pPr>
            <a:fld id="{133AA507-941F-4E27-99D4-1C32FEBFD902}" type="slidenum">
              <a:rPr lang="de-DE" sz="3200">
                <a:latin typeface="Times New Roman" pitchFamily="18" charset="0"/>
              </a:rPr>
              <a:pPr fontAlgn="base">
                <a:spcBef>
                  <a:spcPct val="0"/>
                </a:spcBef>
                <a:spcAft>
                  <a:spcPct val="0"/>
                </a:spcAft>
                <a:defRPr/>
              </a:pPr>
              <a:t>‹#›</a:t>
            </a:fld>
            <a:endParaRPr lang="de-DE" sz="3200">
              <a:latin typeface="Times New Roman" pitchFamily="18" charset="0"/>
            </a:endParaRPr>
          </a:p>
        </p:txBody>
      </p:sp>
    </p:spTree>
    <p:extLst>
      <p:ext uri="{BB962C8B-B14F-4D97-AF65-F5344CB8AC3E}">
        <p14:creationId xmlns:p14="http://schemas.microsoft.com/office/powerpoint/2010/main" val="428651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57158" y="1214422"/>
            <a:ext cx="8329642" cy="5286412"/>
          </a:xfrm>
        </p:spPr>
        <p:txBody>
          <a:bodyPr/>
          <a:lstStyle>
            <a:lvl1pPr>
              <a:buSzPct val="80000"/>
              <a:buFont typeface="Wingdings 3" pitchFamily="18" charset="2"/>
              <a:buChar char=""/>
              <a:defRPr sz="2400"/>
            </a:lvl1pPr>
            <a:lvl2pPr>
              <a:buSzPct val="80000"/>
              <a:buFont typeface="Wingdings" pitchFamily="2" charset="2"/>
              <a:buChar char="Ø"/>
              <a:defRPr sz="2200"/>
            </a:lvl2pPr>
            <a:lvl3pPr>
              <a:buFont typeface="Wingdings" pitchFamily="2" charset="2"/>
              <a:buChar char="ü"/>
              <a:defRPr sz="2000"/>
            </a:lvl3pPr>
            <a:lvl4pPr>
              <a:defRPr sz="1800"/>
            </a:lvl4pPr>
            <a:lvl5pPr>
              <a:defRPr sz="1800"/>
            </a:lvl5pPr>
            <a:extLst/>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Titel 6"/>
          <p:cNvSpPr>
            <a:spLocks noGrp="1"/>
          </p:cNvSpPr>
          <p:nvPr>
            <p:ph type="title"/>
          </p:nvPr>
        </p:nvSpPr>
        <p:spPr>
          <a:xfrm>
            <a:off x="357158" y="274638"/>
            <a:ext cx="8329642" cy="725470"/>
          </a:xfrm>
        </p:spPr>
        <p:txBody>
          <a:bodyPr rtlCol="0">
            <a:noAutofit/>
          </a:bodyPr>
          <a:lstStyle>
            <a:lvl1pPr>
              <a:defRPr sz="3600"/>
            </a:lvl1pPr>
            <a:extLst/>
          </a:lstStyle>
          <a:p>
            <a:r>
              <a:rPr lang="de-DE" dirty="0" smtClean="0"/>
              <a:t>Titelmasterformat</a:t>
            </a:r>
            <a:endParaRPr lang="en-US" dirty="0"/>
          </a:p>
        </p:txBody>
      </p:sp>
    </p:spTree>
    <p:extLst>
      <p:ext uri="{BB962C8B-B14F-4D97-AF65-F5344CB8AC3E}">
        <p14:creationId xmlns:p14="http://schemas.microsoft.com/office/powerpoint/2010/main" val="190906261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0" name="Inhaltsplatzhalter 2"/>
          <p:cNvSpPr>
            <a:spLocks noGrp="1"/>
          </p:cNvSpPr>
          <p:nvPr>
            <p:ph idx="1"/>
          </p:nvPr>
        </p:nvSpPr>
        <p:spPr>
          <a:xfrm>
            <a:off x="357158" y="1214422"/>
            <a:ext cx="8329642" cy="5286412"/>
          </a:xfrm>
        </p:spPr>
        <p:txBody>
          <a:bodyPr/>
          <a:lstStyle>
            <a:lvl1pPr>
              <a:buSzPct val="80000"/>
              <a:buFont typeface="Wingdings 3" pitchFamily="18" charset="2"/>
              <a:buChar char=""/>
              <a:defRPr sz="2400"/>
            </a:lvl1pPr>
            <a:lvl2pPr>
              <a:buSzPct val="80000"/>
              <a:buFont typeface="Wingdings" pitchFamily="2" charset="2"/>
              <a:buChar char="Ø"/>
              <a:defRPr sz="2200"/>
            </a:lvl2pPr>
            <a:lvl3pPr>
              <a:buFont typeface="Wingdings" pitchFamily="2" charset="2"/>
              <a:buChar char="ü"/>
              <a:defRPr sz="2000"/>
            </a:lvl3pPr>
            <a:lvl4pPr>
              <a:defRPr sz="1800"/>
            </a:lvl4pPr>
            <a:lvl5pPr>
              <a:defRPr sz="1800"/>
            </a:lvl5pPr>
            <a:extLst/>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Titel 6"/>
          <p:cNvSpPr>
            <a:spLocks noGrp="1"/>
          </p:cNvSpPr>
          <p:nvPr>
            <p:ph type="title"/>
          </p:nvPr>
        </p:nvSpPr>
        <p:spPr>
          <a:xfrm>
            <a:off x="357158" y="274638"/>
            <a:ext cx="8329642" cy="725470"/>
          </a:xfrm>
        </p:spPr>
        <p:txBody>
          <a:bodyPr rtlCol="0">
            <a:noAutofit/>
          </a:bodyPr>
          <a:lstStyle>
            <a:lvl1pPr>
              <a:defRPr sz="3600"/>
            </a:lvl1pPr>
            <a:extLst/>
          </a:lstStyle>
          <a:p>
            <a:r>
              <a:rPr lang="de-DE" dirty="0" smtClean="0"/>
              <a:t>Titelmasterformat</a:t>
            </a:r>
            <a:endParaRPr lang="en-US" dirty="0"/>
          </a:p>
        </p:txBody>
      </p:sp>
    </p:spTree>
    <p:extLst>
      <p:ext uri="{BB962C8B-B14F-4D97-AF65-F5344CB8AC3E}">
        <p14:creationId xmlns:p14="http://schemas.microsoft.com/office/powerpoint/2010/main" val="312766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2"/>
          <p:cNvSpPr>
            <a:spLocks noGrp="1"/>
          </p:cNvSpPr>
          <p:nvPr>
            <p:ph idx="1"/>
          </p:nvPr>
        </p:nvSpPr>
        <p:spPr>
          <a:xfrm>
            <a:off x="357158" y="1214422"/>
            <a:ext cx="8329642" cy="5286412"/>
          </a:xfrm>
        </p:spPr>
        <p:txBody>
          <a:bodyPr/>
          <a:lstStyle>
            <a:lvl1pPr>
              <a:buSzPct val="80000"/>
              <a:buFont typeface="Wingdings 3" pitchFamily="18" charset="2"/>
              <a:buChar char=""/>
              <a:defRPr sz="2400"/>
            </a:lvl1pPr>
            <a:lvl2pPr>
              <a:buSzPct val="80000"/>
              <a:buFont typeface="Wingdings" pitchFamily="2" charset="2"/>
              <a:buChar char="Ø"/>
              <a:defRPr sz="2200"/>
            </a:lvl2pPr>
            <a:lvl3pPr>
              <a:buFont typeface="Wingdings" pitchFamily="2" charset="2"/>
              <a:buChar char="ü"/>
              <a:defRPr sz="2000"/>
            </a:lvl3pPr>
            <a:lvl4pPr>
              <a:defRPr sz="1800"/>
            </a:lvl4pPr>
            <a:lvl5pPr>
              <a:defRPr sz="1800"/>
            </a:lvl5pPr>
            <a:extLst/>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Titel 6"/>
          <p:cNvSpPr txBox="1">
            <a:spLocks/>
          </p:cNvSpPr>
          <p:nvPr userDrawn="1"/>
        </p:nvSpPr>
        <p:spPr>
          <a:xfrm>
            <a:off x="357158" y="274638"/>
            <a:ext cx="8329642" cy="725470"/>
          </a:xfrm>
          <a:prstGeom prst="rect">
            <a:avLst/>
          </a:prstGeom>
        </p:spPr>
        <p:txBody>
          <a:bodyPr vert="horz" rtlCol="0" anchor="ctr">
            <a:noAutofit/>
            <a:scene3d>
              <a:camera prst="orthographicFront"/>
              <a:lightRig rig="soft" dir="t"/>
            </a:scene3d>
            <a:sp3d prstMaterial="softEdge">
              <a:bevelT w="25400" h="25400"/>
            </a:sp3d>
          </a:bodyPr>
          <a:lstStyle>
            <a:lvl1pPr>
              <a:defRPr sz="3600"/>
            </a:lvl1pPr>
            <a:extLst/>
          </a:lstStyle>
          <a:p>
            <a:pPr eaLnBrk="0" fontAlgn="base" hangingPunct="0">
              <a:spcBef>
                <a:spcPct val="0"/>
              </a:spcBef>
              <a:spcAft>
                <a:spcPct val="0"/>
              </a:spcAft>
              <a:defRPr/>
            </a:pPr>
            <a:r>
              <a:rPr lang="de-DE" b="1" dirty="0" err="1" smtClean="0">
                <a:solidFill>
                  <a:srgbClr val="4E3B30"/>
                </a:solidFill>
                <a:effectLst>
                  <a:outerShdw blurRad="31750" dist="25400" dir="5400000" algn="tl" rotWithShape="0">
                    <a:srgbClr val="000000">
                      <a:alpha val="25000"/>
                    </a:srgbClr>
                  </a:outerShdw>
                </a:effectLst>
              </a:rPr>
              <a:t>Titelasterformat</a:t>
            </a:r>
            <a:endParaRPr lang="en-US" b="1" dirty="0">
              <a:solidFill>
                <a:srgbClr val="4E3B30"/>
              </a:solidFill>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2588954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23850" y="152400"/>
            <a:ext cx="8515350" cy="828675"/>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42900" y="1196975"/>
            <a:ext cx="4162425" cy="525621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57725" y="1196975"/>
            <a:ext cx="4162425" cy="255111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57725" y="3900488"/>
            <a:ext cx="4162425" cy="25527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0"/>
          </p:nvPr>
        </p:nvSpPr>
        <p:spPr>
          <a:xfrm>
            <a:off x="7956550" y="6597650"/>
            <a:ext cx="1152525" cy="228600"/>
          </a:xfrm>
          <a:prstGeom prst="rect">
            <a:avLst/>
          </a:prstGeom>
        </p:spPr>
        <p:txBody>
          <a:bodyPr/>
          <a:lstStyle>
            <a:lvl1pPr>
              <a:defRPr/>
            </a:lvl1pPr>
          </a:lstStyle>
          <a:p>
            <a:pPr fontAlgn="base">
              <a:spcBef>
                <a:spcPct val="0"/>
              </a:spcBef>
              <a:spcAft>
                <a:spcPct val="0"/>
              </a:spcAft>
            </a:pPr>
            <a:fld id="{F300FE8C-759A-4B8A-B422-349442102DAB}" type="slidenum">
              <a:rPr lang="en-GB" sz="3200">
                <a:solidFill>
                  <a:prstClr val="black"/>
                </a:solidFill>
                <a:latin typeface="Times New Roman" pitchFamily="18" charset="0"/>
              </a:rPr>
              <a:pPr fontAlgn="base">
                <a:spcBef>
                  <a:spcPct val="0"/>
                </a:spcBef>
                <a:spcAft>
                  <a:spcPct val="0"/>
                </a:spcAft>
              </a:pPr>
              <a:t>‹#›</a:t>
            </a:fld>
            <a:endParaRPr lang="en-GB" sz="3200">
              <a:solidFill>
                <a:prstClr val="black"/>
              </a:solidFill>
              <a:latin typeface="Times New Roman" pitchFamily="18" charset="0"/>
            </a:endParaRPr>
          </a:p>
        </p:txBody>
      </p:sp>
    </p:spTree>
    <p:extLst>
      <p:ext uri="{BB962C8B-B14F-4D97-AF65-F5344CB8AC3E}">
        <p14:creationId xmlns:p14="http://schemas.microsoft.com/office/powerpoint/2010/main" val="3348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9/12/2011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9/12/2011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9/12/2011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9/12/2011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9/12/2011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9/12/2011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152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099" name="Rectangle 3"/>
          <p:cNvSpPr>
            <a:spLocks noGrp="1" noChangeArrowheads="1"/>
          </p:cNvSpPr>
          <p:nvPr>
            <p:ph type="body" idx="1"/>
          </p:nvPr>
        </p:nvSpPr>
        <p:spPr bwMode="auto">
          <a:xfrm>
            <a:off x="685800" y="12954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00"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nSpc>
                <a:spcPct val="100000"/>
              </a:lnSpc>
              <a:spcBef>
                <a:spcPct val="0"/>
              </a:spcBef>
              <a:buSzTx/>
              <a:defRPr sz="1200">
                <a:solidFill>
                  <a:schemeClr val="tx1"/>
                </a:solidFill>
              </a:defRPr>
            </a:lvl1pPr>
          </a:lstStyle>
          <a:p>
            <a:pPr fontAlgn="base">
              <a:spcAft>
                <a:spcPct val="0"/>
              </a:spcAft>
            </a:pPr>
            <a:fld id="{C2809F22-2542-C046-9D87-8B5B29B9D832}" type="datetime4">
              <a:rPr lang="en-US">
                <a:solidFill>
                  <a:srgbClr val="000000"/>
                </a:solidFill>
                <a:cs typeface="Arial" charset="0"/>
              </a:rPr>
              <a:pPr fontAlgn="base">
                <a:spcAft>
                  <a:spcPct val="0"/>
                </a:spcAft>
              </a:pPr>
              <a:t>September 12, 2011</a:t>
            </a:fld>
            <a:endParaRPr lang="en-US">
              <a:solidFill>
                <a:srgbClr val="000000"/>
              </a:solidFill>
              <a:cs typeface="Arial" charset="0"/>
            </a:endParaRPr>
          </a:p>
        </p:txBody>
      </p:sp>
      <p:sp>
        <p:nvSpPr>
          <p:cNvPr id="4101" name="Rectangle 5"/>
          <p:cNvSpPr>
            <a:spLocks noGrp="1" noChangeArrowheads="1"/>
          </p:cNvSpPr>
          <p:nvPr>
            <p:ph type="ftr" sz="quarter" idx="3"/>
          </p:nvPr>
        </p:nvSpPr>
        <p:spPr bwMode="auto">
          <a:xfrm>
            <a:off x="2895600" y="64008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SzTx/>
              <a:defRPr sz="1200">
                <a:solidFill>
                  <a:schemeClr val="tx1"/>
                </a:solidFill>
              </a:defRPr>
            </a:lvl1pPr>
          </a:lstStyle>
          <a:p>
            <a:pPr fontAlgn="base">
              <a:spcAft>
                <a:spcPct val="0"/>
              </a:spcAft>
            </a:pPr>
            <a:r>
              <a:rPr lang="en-US">
                <a:solidFill>
                  <a:srgbClr val="000000"/>
                </a:solidFill>
                <a:cs typeface="Arial" charset="0"/>
              </a:rPr>
              <a:t>Schemas, Heterogeneity, and Matching</a:t>
            </a:r>
          </a:p>
        </p:txBody>
      </p:sp>
      <p:sp>
        <p:nvSpPr>
          <p:cNvPr id="4102" name="Rectangle 6"/>
          <p:cNvSpPr>
            <a:spLocks noGrp="1" noChangeArrowheads="1"/>
          </p:cNvSpPr>
          <p:nvPr>
            <p:ph type="sldNum" sz="quarter" idx="4"/>
          </p:nvPr>
        </p:nvSpPr>
        <p:spPr bwMode="auto">
          <a:xfrm>
            <a:off x="7162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SzTx/>
              <a:defRPr sz="1200">
                <a:solidFill>
                  <a:schemeClr val="tx1"/>
                </a:solidFill>
              </a:defRPr>
            </a:lvl1pPr>
          </a:lstStyle>
          <a:p>
            <a:pPr fontAlgn="base">
              <a:spcAft>
                <a:spcPct val="0"/>
              </a:spcAft>
            </a:pPr>
            <a:fld id="{2D8C1516-7017-8E4E-BB4F-791967175A68}" type="slidenum">
              <a:rPr lang="en-US">
                <a:solidFill>
                  <a:srgbClr val="000000"/>
                </a:solidFill>
                <a:cs typeface="Arial" charset="0"/>
              </a:rPr>
              <a:pPr fontAlgn="base">
                <a:spcAft>
                  <a:spcPct val="0"/>
                </a:spcAft>
              </a:pPr>
              <a:t>‹#›</a:t>
            </a:fld>
            <a:endParaRPr lang="en-US">
              <a:solidFill>
                <a:srgbClr val="000000"/>
              </a:solidFill>
              <a:cs typeface="Arial" charset="0"/>
            </a:endParaRPr>
          </a:p>
        </p:txBody>
      </p:sp>
    </p:spTree>
    <p:extLst>
      <p:ext uri="{BB962C8B-B14F-4D97-AF65-F5344CB8AC3E}">
        <p14:creationId xmlns:p14="http://schemas.microsoft.com/office/powerpoint/2010/main" val="26225587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hf hdr="0" ftr="0" dt="0"/>
  <p:txStyles>
    <p:titleStyle>
      <a:lvl1pPr algn="ctr" rtl="0" eaLnBrk="1" fontAlgn="base" hangingPunct="1">
        <a:spcBef>
          <a:spcPct val="0"/>
        </a:spcBef>
        <a:spcAft>
          <a:spcPct val="0"/>
        </a:spcAft>
        <a:defRPr sz="3600">
          <a:solidFill>
            <a:srgbClr val="CC3300"/>
          </a:solidFill>
          <a:latin typeface="+mj-lt"/>
          <a:ea typeface="+mj-ea"/>
          <a:cs typeface="+mj-cs"/>
        </a:defRPr>
      </a:lvl1pPr>
      <a:lvl2pPr algn="ctr" rtl="0" eaLnBrk="1" fontAlgn="base" hangingPunct="1">
        <a:spcBef>
          <a:spcPct val="0"/>
        </a:spcBef>
        <a:spcAft>
          <a:spcPct val="0"/>
        </a:spcAft>
        <a:defRPr sz="3600">
          <a:solidFill>
            <a:srgbClr val="CC3300"/>
          </a:solidFill>
          <a:latin typeface="Arial" charset="0"/>
          <a:ea typeface="ＭＳ Ｐゴシック" charset="0"/>
        </a:defRPr>
      </a:lvl2pPr>
      <a:lvl3pPr algn="ctr" rtl="0" eaLnBrk="1" fontAlgn="base" hangingPunct="1">
        <a:spcBef>
          <a:spcPct val="0"/>
        </a:spcBef>
        <a:spcAft>
          <a:spcPct val="0"/>
        </a:spcAft>
        <a:defRPr sz="3600">
          <a:solidFill>
            <a:srgbClr val="CC3300"/>
          </a:solidFill>
          <a:latin typeface="Arial" charset="0"/>
          <a:ea typeface="ＭＳ Ｐゴシック" charset="0"/>
        </a:defRPr>
      </a:lvl3pPr>
      <a:lvl4pPr algn="ctr" rtl="0" eaLnBrk="1" fontAlgn="base" hangingPunct="1">
        <a:spcBef>
          <a:spcPct val="0"/>
        </a:spcBef>
        <a:spcAft>
          <a:spcPct val="0"/>
        </a:spcAft>
        <a:defRPr sz="3600">
          <a:solidFill>
            <a:srgbClr val="CC3300"/>
          </a:solidFill>
          <a:latin typeface="Arial" charset="0"/>
          <a:ea typeface="ＭＳ Ｐゴシック" charset="0"/>
        </a:defRPr>
      </a:lvl4pPr>
      <a:lvl5pPr algn="ctr" rtl="0" eaLnBrk="1" fontAlgn="base" hangingPunct="1">
        <a:spcBef>
          <a:spcPct val="0"/>
        </a:spcBef>
        <a:spcAft>
          <a:spcPct val="0"/>
        </a:spcAft>
        <a:defRPr sz="3600">
          <a:solidFill>
            <a:srgbClr val="CC3300"/>
          </a:solidFill>
          <a:latin typeface="Arial" charset="0"/>
          <a:ea typeface="ＭＳ Ｐゴシック" charset="0"/>
        </a:defRPr>
      </a:lvl5pPr>
      <a:lvl6pPr marL="457200" algn="ctr" rtl="0" eaLnBrk="1" fontAlgn="base" hangingPunct="1">
        <a:spcBef>
          <a:spcPct val="0"/>
        </a:spcBef>
        <a:spcAft>
          <a:spcPct val="0"/>
        </a:spcAft>
        <a:defRPr sz="3600">
          <a:solidFill>
            <a:srgbClr val="CC3300"/>
          </a:solidFill>
          <a:latin typeface="Arial" charset="0"/>
          <a:ea typeface="ＭＳ Ｐゴシック" charset="0"/>
        </a:defRPr>
      </a:lvl6pPr>
      <a:lvl7pPr marL="914400" algn="ctr" rtl="0" eaLnBrk="1" fontAlgn="base" hangingPunct="1">
        <a:spcBef>
          <a:spcPct val="0"/>
        </a:spcBef>
        <a:spcAft>
          <a:spcPct val="0"/>
        </a:spcAft>
        <a:defRPr sz="3600">
          <a:solidFill>
            <a:srgbClr val="CC3300"/>
          </a:solidFill>
          <a:latin typeface="Arial" charset="0"/>
          <a:ea typeface="ＭＳ Ｐゴシック" charset="0"/>
        </a:defRPr>
      </a:lvl7pPr>
      <a:lvl8pPr marL="1371600" algn="ctr" rtl="0" eaLnBrk="1" fontAlgn="base" hangingPunct="1">
        <a:spcBef>
          <a:spcPct val="0"/>
        </a:spcBef>
        <a:spcAft>
          <a:spcPct val="0"/>
        </a:spcAft>
        <a:defRPr sz="3600">
          <a:solidFill>
            <a:srgbClr val="CC3300"/>
          </a:solidFill>
          <a:latin typeface="Arial" charset="0"/>
          <a:ea typeface="ＭＳ Ｐゴシック" charset="0"/>
        </a:defRPr>
      </a:lvl8pPr>
      <a:lvl9pPr marL="1828800" algn="ctr" rtl="0" eaLnBrk="1" fontAlgn="base" hangingPunct="1">
        <a:spcBef>
          <a:spcPct val="0"/>
        </a:spcBef>
        <a:spcAft>
          <a:spcPct val="0"/>
        </a:spcAft>
        <a:defRPr sz="3600">
          <a:solidFill>
            <a:srgbClr val="CC3300"/>
          </a:solidFill>
          <a:latin typeface="Arial" charset="0"/>
          <a:ea typeface="ＭＳ Ｐゴシック" charset="0"/>
        </a:defRPr>
      </a:lvl9pPr>
    </p:titleStyle>
    <p:bodyStyle>
      <a:lvl1pPr marL="342900" indent="-342900" algn="l" rtl="0" eaLnBrk="1" fontAlgn="base" hangingPunct="1">
        <a:spcBef>
          <a:spcPct val="20000"/>
        </a:spcBef>
        <a:spcAft>
          <a:spcPct val="0"/>
        </a:spcAft>
        <a:buSzPct val="75000"/>
        <a:buBlip>
          <a:blip r:embed="rId17"/>
        </a:buBlip>
        <a:defRPr sz="2400">
          <a:solidFill>
            <a:srgbClr val="000099"/>
          </a:solidFill>
          <a:latin typeface="+mn-lt"/>
          <a:ea typeface="+mn-ea"/>
          <a:cs typeface="+mn-cs"/>
        </a:defRPr>
      </a:lvl1pPr>
      <a:lvl2pPr marL="742950" indent="-285750" algn="l" rtl="0" eaLnBrk="1" fontAlgn="base" hangingPunct="1">
        <a:spcBef>
          <a:spcPct val="20000"/>
        </a:spcBef>
        <a:spcAft>
          <a:spcPct val="0"/>
        </a:spcAft>
        <a:buSzPct val="80000"/>
        <a:buBlip>
          <a:blip r:embed="rId18"/>
        </a:buBlip>
        <a:defRPr sz="2000">
          <a:solidFill>
            <a:srgbClr val="000099"/>
          </a:solidFill>
          <a:latin typeface="+mn-lt"/>
          <a:ea typeface="+mn-ea"/>
        </a:defRPr>
      </a:lvl2pPr>
      <a:lvl3pPr marL="1143000" indent="-228600" algn="l" rtl="0" eaLnBrk="1" fontAlgn="base" hangingPunct="1">
        <a:spcBef>
          <a:spcPct val="20000"/>
        </a:spcBef>
        <a:spcAft>
          <a:spcPct val="0"/>
        </a:spcAft>
        <a:buSzPct val="80000"/>
        <a:buBlip>
          <a:blip r:embed="rId17"/>
        </a:buBlip>
        <a:defRPr>
          <a:solidFill>
            <a:srgbClr val="000099"/>
          </a:solidFill>
          <a:latin typeface="+mn-lt"/>
          <a:ea typeface="+mn-ea"/>
        </a:defRPr>
      </a:lvl3pPr>
      <a:lvl4pPr marL="1600200" indent="-228600" algn="l" rtl="0" eaLnBrk="1" fontAlgn="base" hangingPunct="1">
        <a:spcBef>
          <a:spcPct val="20000"/>
        </a:spcBef>
        <a:spcAft>
          <a:spcPct val="0"/>
        </a:spcAft>
        <a:buSzPct val="80000"/>
        <a:buBlip>
          <a:blip r:embed="rId18"/>
        </a:buBlip>
        <a:defRPr sz="1600">
          <a:solidFill>
            <a:srgbClr val="000099"/>
          </a:solidFill>
          <a:latin typeface="+mn-lt"/>
          <a:ea typeface="+mn-ea"/>
        </a:defRPr>
      </a:lvl4pPr>
      <a:lvl5pPr marL="2057400" indent="-228600" algn="l" rtl="0" eaLnBrk="1" fontAlgn="base" hangingPunct="1">
        <a:spcBef>
          <a:spcPct val="20000"/>
        </a:spcBef>
        <a:spcAft>
          <a:spcPct val="0"/>
        </a:spcAft>
        <a:buSzPct val="80000"/>
        <a:buBlip>
          <a:blip r:embed="rId17"/>
        </a:buBlip>
        <a:defRPr sz="1600">
          <a:solidFill>
            <a:srgbClr val="000099"/>
          </a:solidFill>
          <a:latin typeface="+mn-lt"/>
          <a:ea typeface="+mn-ea"/>
        </a:defRPr>
      </a:lvl5pPr>
      <a:lvl6pPr marL="2514600" indent="-228600" algn="l" rtl="0" eaLnBrk="1" fontAlgn="base" hangingPunct="1">
        <a:spcBef>
          <a:spcPct val="20000"/>
        </a:spcBef>
        <a:spcAft>
          <a:spcPct val="0"/>
        </a:spcAft>
        <a:buSzPct val="80000"/>
        <a:buBlip>
          <a:blip r:embed="rId17"/>
        </a:buBlip>
        <a:defRPr sz="1600">
          <a:solidFill>
            <a:srgbClr val="000099"/>
          </a:solidFill>
          <a:latin typeface="+mn-lt"/>
          <a:ea typeface="+mn-ea"/>
        </a:defRPr>
      </a:lvl6pPr>
      <a:lvl7pPr marL="2971800" indent="-228600" algn="l" rtl="0" eaLnBrk="1" fontAlgn="base" hangingPunct="1">
        <a:spcBef>
          <a:spcPct val="20000"/>
        </a:spcBef>
        <a:spcAft>
          <a:spcPct val="0"/>
        </a:spcAft>
        <a:buSzPct val="80000"/>
        <a:buBlip>
          <a:blip r:embed="rId17"/>
        </a:buBlip>
        <a:defRPr sz="1600">
          <a:solidFill>
            <a:srgbClr val="000099"/>
          </a:solidFill>
          <a:latin typeface="+mn-lt"/>
          <a:ea typeface="+mn-ea"/>
        </a:defRPr>
      </a:lvl7pPr>
      <a:lvl8pPr marL="3429000" indent="-228600" algn="l" rtl="0" eaLnBrk="1" fontAlgn="base" hangingPunct="1">
        <a:spcBef>
          <a:spcPct val="20000"/>
        </a:spcBef>
        <a:spcAft>
          <a:spcPct val="0"/>
        </a:spcAft>
        <a:buSzPct val="80000"/>
        <a:buBlip>
          <a:blip r:embed="rId17"/>
        </a:buBlip>
        <a:defRPr sz="1600">
          <a:solidFill>
            <a:srgbClr val="000099"/>
          </a:solidFill>
          <a:latin typeface="+mn-lt"/>
          <a:ea typeface="+mn-ea"/>
        </a:defRPr>
      </a:lvl8pPr>
      <a:lvl9pPr marL="3886200" indent="-228600" algn="l" rtl="0" eaLnBrk="1" fontAlgn="base" hangingPunct="1">
        <a:spcBef>
          <a:spcPct val="20000"/>
        </a:spcBef>
        <a:spcAft>
          <a:spcPct val="0"/>
        </a:spcAft>
        <a:buSzPct val="80000"/>
        <a:buBlip>
          <a:blip r:embed="rId17"/>
        </a:buBlip>
        <a:defRPr sz="1600">
          <a:solidFill>
            <a:srgbClr val="00009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elplatzhalter 8"/>
          <p:cNvSpPr>
            <a:spLocks noGrp="1"/>
          </p:cNvSpPr>
          <p:nvPr>
            <p:ph type="title"/>
          </p:nvPr>
        </p:nvSpPr>
        <p:spPr>
          <a:xfrm>
            <a:off x="457200" y="274638"/>
            <a:ext cx="8229600" cy="939800"/>
          </a:xfrm>
          <a:prstGeom prst="rect">
            <a:avLst/>
          </a:prstGeom>
        </p:spPr>
        <p:txBody>
          <a:bodyPr vert="horz" anchor="ctr">
            <a:normAutofit/>
            <a:scene3d>
              <a:camera prst="orthographicFront"/>
              <a:lightRig rig="soft" dir="t"/>
            </a:scene3d>
            <a:sp3d prstMaterial="softEdge">
              <a:bevelT w="25400" h="25400"/>
            </a:sp3d>
          </a:bodyPr>
          <a:lstStyle>
            <a:extLst/>
          </a:lstStyle>
          <a:p>
            <a:r>
              <a:rPr lang="de-DE" dirty="0" smtClean="0"/>
              <a:t>Titelmasterformat durch Klicken bearbeiten</a:t>
            </a:r>
            <a:endParaRPr lang="en-US" dirty="0"/>
          </a:p>
        </p:txBody>
      </p:sp>
      <p:sp>
        <p:nvSpPr>
          <p:cNvPr id="13316" name="Textplatzhalter 29"/>
          <p:cNvSpPr>
            <a:spLocks noGrp="1"/>
          </p:cNvSpPr>
          <p:nvPr>
            <p:ph type="body" idx="1"/>
          </p:nvPr>
        </p:nvSpPr>
        <p:spPr bwMode="auto">
          <a:xfrm>
            <a:off x="457200" y="1481138"/>
            <a:ext cx="8229600" cy="4733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Tree>
    <p:extLst>
      <p:ext uri="{BB962C8B-B14F-4D97-AF65-F5344CB8AC3E}">
        <p14:creationId xmlns:p14="http://schemas.microsoft.com/office/powerpoint/2010/main" val="395645162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8.xml"/><Relationship Id="rId1" Type="http://schemas.openxmlformats.org/officeDocument/2006/relationships/tags" Target="../tags/tag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8.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8.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8.xml"/><Relationship Id="rId1" Type="http://schemas.openxmlformats.org/officeDocument/2006/relationships/tags" Target="../tags/tag13.xml"/><Relationship Id="rId5" Type="http://schemas.openxmlformats.org/officeDocument/2006/relationships/image" Target="../media/image27.emf"/><Relationship Id="rId4" Type="http://schemas.openxmlformats.org/officeDocument/2006/relationships/image" Target="../media/image26.emf"/></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4.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772400" cy="1829761"/>
          </a:xfrm>
        </p:spPr>
        <p:txBody>
          <a:bodyPr>
            <a:normAutofit fontScale="90000"/>
          </a:bodyPr>
          <a:lstStyle/>
          <a:p>
            <a:r>
              <a:rPr lang="en-US" b="1" dirty="0"/>
              <a:t>Generic Schema Matching, Ten Years Later</a:t>
            </a:r>
            <a:endParaRPr lang="en-US" dirty="0"/>
          </a:p>
        </p:txBody>
      </p:sp>
      <p:sp>
        <p:nvSpPr>
          <p:cNvPr id="3" name="Subtitle 2"/>
          <p:cNvSpPr>
            <a:spLocks noGrp="1"/>
          </p:cNvSpPr>
          <p:nvPr>
            <p:ph type="subTitle" idx="1"/>
          </p:nvPr>
        </p:nvSpPr>
        <p:spPr>
          <a:xfrm>
            <a:off x="762000" y="3124200"/>
            <a:ext cx="7772400" cy="1199704"/>
          </a:xfrm>
        </p:spPr>
        <p:txBody>
          <a:bodyPr>
            <a:normAutofit fontScale="92500" lnSpcReduction="20000"/>
          </a:bodyPr>
          <a:lstStyle/>
          <a:p>
            <a:pPr algn="l"/>
            <a:r>
              <a:rPr lang="en-US" dirty="0" smtClean="0"/>
              <a:t>Philip A. Bernstein      Microsoft Corp.</a:t>
            </a:r>
          </a:p>
          <a:p>
            <a:pPr algn="l"/>
            <a:r>
              <a:rPr lang="en-US" dirty="0" smtClean="0"/>
              <a:t>Jayant </a:t>
            </a:r>
            <a:r>
              <a:rPr lang="en-US" dirty="0" err="1" smtClean="0"/>
              <a:t>Madhavan</a:t>
            </a:r>
            <a:r>
              <a:rPr lang="en-US" dirty="0" smtClean="0"/>
              <a:t>        Google</a:t>
            </a:r>
          </a:p>
          <a:p>
            <a:pPr algn="l"/>
            <a:r>
              <a:rPr lang="en-US" dirty="0" smtClean="0"/>
              <a:t>Erhard Rahm              Univ. of Leipzig</a:t>
            </a:r>
            <a:endParaRPr lang="en-US" dirty="0"/>
          </a:p>
        </p:txBody>
      </p:sp>
      <p:sp>
        <p:nvSpPr>
          <p:cNvPr id="4" name="Footer Placeholder 3"/>
          <p:cNvSpPr>
            <a:spLocks noGrp="1"/>
          </p:cNvSpPr>
          <p:nvPr>
            <p:ph type="ftr" sz="quarter" idx="11"/>
          </p:nvPr>
        </p:nvSpPr>
        <p:spPr>
          <a:xfrm>
            <a:off x="3581400" y="6400800"/>
            <a:ext cx="2350681" cy="365125"/>
          </a:xfrm>
        </p:spPr>
        <p:txBody>
          <a:bodyPr/>
          <a:lstStyle/>
          <a:p>
            <a:r>
              <a:rPr lang="en-US" dirty="0" smtClean="0"/>
              <a:t>Copyright ©  2011 Microsoft Corp.</a:t>
            </a:r>
            <a:endParaRPr lang="en-US" dirty="0"/>
          </a:p>
        </p:txBody>
      </p:sp>
    </p:spTree>
    <p:extLst>
      <p:ext uri="{BB962C8B-B14F-4D97-AF65-F5344CB8AC3E}">
        <p14:creationId xmlns:p14="http://schemas.microsoft.com/office/powerpoint/2010/main" val="130739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763000" cy="4800600"/>
          </a:xfrm>
        </p:spPr>
        <p:txBody>
          <a:bodyPr>
            <a:normAutofit/>
          </a:bodyPr>
          <a:lstStyle/>
          <a:p>
            <a:r>
              <a:rPr lang="en-US" dirty="0" smtClean="0"/>
              <a:t>They’re all multi-step</a:t>
            </a:r>
          </a:p>
          <a:p>
            <a:pPr lvl="1">
              <a:spcAft>
                <a:spcPts val="600"/>
              </a:spcAft>
            </a:pPr>
            <a:r>
              <a:rPr lang="en-US" dirty="0" smtClean="0"/>
              <a:t>The first step usually generates a mapping: S-</a:t>
            </a:r>
            <a:r>
              <a:rPr lang="en-US" sz="2000" dirty="0" smtClean="0"/>
              <a:t>map</a:t>
            </a:r>
            <a:r>
              <a:rPr lang="en-US" dirty="0" smtClean="0"/>
              <a:t>-T</a:t>
            </a:r>
          </a:p>
          <a:p>
            <a:pPr lvl="1">
              <a:spcAft>
                <a:spcPts val="1800"/>
              </a:spcAft>
            </a:pPr>
            <a:r>
              <a:rPr lang="en-US" dirty="0" smtClean="0"/>
              <a:t>Then merge(S,T), diff(S,T), compose(S</a:t>
            </a:r>
            <a:r>
              <a:rPr lang="en-US" dirty="0">
                <a:sym typeface="Symbol"/>
              </a:rPr>
              <a:t></a:t>
            </a:r>
            <a:r>
              <a:rPr lang="en-US" dirty="0" smtClean="0"/>
              <a:t>-</a:t>
            </a:r>
            <a:r>
              <a:rPr lang="en-US" sz="2000" dirty="0"/>
              <a:t>map</a:t>
            </a:r>
            <a:r>
              <a:rPr lang="en-US" dirty="0" smtClean="0"/>
              <a:t>-S, S-</a:t>
            </a:r>
            <a:r>
              <a:rPr lang="en-US" sz="2000" dirty="0"/>
              <a:t>map</a:t>
            </a:r>
            <a:r>
              <a:rPr lang="en-US" dirty="0" smtClean="0"/>
              <a:t>-T)</a:t>
            </a:r>
          </a:p>
          <a:p>
            <a:r>
              <a:rPr lang="en-US" dirty="0" smtClean="0"/>
              <a:t>So the Match operator was the place to start.</a:t>
            </a:r>
          </a:p>
          <a:p>
            <a:pPr lvl="1">
              <a:spcAft>
                <a:spcPts val="600"/>
              </a:spcAft>
            </a:pPr>
            <a:r>
              <a:rPr lang="en-US" dirty="0" smtClean="0"/>
              <a:t>Survey the literature</a:t>
            </a:r>
          </a:p>
          <a:p>
            <a:pPr lvl="1">
              <a:spcAft>
                <a:spcPts val="1800"/>
              </a:spcAft>
            </a:pPr>
            <a:r>
              <a:rPr lang="en-US" dirty="0" smtClean="0"/>
              <a:t>Develop new match algorithms</a:t>
            </a:r>
          </a:p>
          <a:p>
            <a:r>
              <a:rPr lang="en-US" dirty="0" smtClean="0"/>
              <a:t>We found existing work on schema matching was embedded in other multi-step solutions</a:t>
            </a:r>
            <a:endParaRPr lang="en-US" dirty="0"/>
          </a:p>
        </p:txBody>
      </p:sp>
      <p:sp>
        <p:nvSpPr>
          <p:cNvPr id="3" name="Title 2"/>
          <p:cNvSpPr>
            <a:spLocks noGrp="1"/>
          </p:cNvSpPr>
          <p:nvPr>
            <p:ph type="title"/>
          </p:nvPr>
        </p:nvSpPr>
        <p:spPr/>
        <p:txBody>
          <a:bodyPr/>
          <a:lstStyle/>
          <a:p>
            <a:r>
              <a:rPr lang="en-US" dirty="0" smtClean="0"/>
              <a:t>Model Management Scenarios</a:t>
            </a:r>
            <a:endParaRPr lang="en-US" dirty="0"/>
          </a:p>
        </p:txBody>
      </p:sp>
    </p:spTree>
    <p:custDataLst>
      <p:tags r:id="rId1"/>
    </p:custDataLst>
    <p:extLst>
      <p:ext uri="{BB962C8B-B14F-4D97-AF65-F5344CB8AC3E}">
        <p14:creationId xmlns:p14="http://schemas.microsoft.com/office/powerpoint/2010/main" val="166885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left)">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left)">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534400" cy="4495800"/>
          </a:xfrm>
        </p:spPr>
        <p:txBody>
          <a:bodyPr/>
          <a:lstStyle/>
          <a:p>
            <a:pPr>
              <a:spcAft>
                <a:spcPts val="1200"/>
              </a:spcAft>
            </a:pPr>
            <a:r>
              <a:rPr lang="en-US" dirty="0" smtClean="0"/>
              <a:t>It was one of our contributions</a:t>
            </a:r>
          </a:p>
          <a:p>
            <a:pPr>
              <a:spcAft>
                <a:spcPts val="1200"/>
              </a:spcAft>
            </a:pPr>
            <a:r>
              <a:rPr lang="en-US" dirty="0" smtClean="0"/>
              <a:t>There are now hundreds of papers on the topic</a:t>
            </a:r>
          </a:p>
          <a:p>
            <a:r>
              <a:rPr lang="en-US" dirty="0" smtClean="0"/>
              <a:t>The problem can’t be solved perfectly because </a:t>
            </a:r>
          </a:p>
          <a:p>
            <a:pPr lvl="1"/>
            <a:r>
              <a:rPr lang="en-US" dirty="0" smtClean="0"/>
              <a:t>It depends on the available information</a:t>
            </a:r>
          </a:p>
          <a:p>
            <a:pPr lvl="1"/>
            <a:r>
              <a:rPr lang="en-US" dirty="0" smtClean="0"/>
              <a:t>It depends on the required accuracy</a:t>
            </a:r>
          </a:p>
          <a:p>
            <a:pPr lvl="1">
              <a:spcAft>
                <a:spcPts val="1200"/>
              </a:spcAft>
            </a:pPr>
            <a:r>
              <a:rPr lang="en-US" dirty="0" smtClean="0"/>
              <a:t>It depends on the application and usage scenario</a:t>
            </a:r>
          </a:p>
          <a:p>
            <a:r>
              <a:rPr lang="en-US" dirty="0" smtClean="0"/>
              <a:t>So it’s no wonder our paper is highly cited!</a:t>
            </a:r>
          </a:p>
          <a:p>
            <a:endParaRPr lang="en-US" dirty="0"/>
          </a:p>
        </p:txBody>
      </p:sp>
      <p:sp>
        <p:nvSpPr>
          <p:cNvPr id="3" name="Title 2"/>
          <p:cNvSpPr>
            <a:spLocks noGrp="1"/>
          </p:cNvSpPr>
          <p:nvPr>
            <p:ph type="title"/>
          </p:nvPr>
        </p:nvSpPr>
        <p:spPr>
          <a:xfrm>
            <a:off x="457200" y="274638"/>
            <a:ext cx="8229600" cy="1554162"/>
          </a:xfrm>
        </p:spPr>
        <p:txBody>
          <a:bodyPr>
            <a:normAutofit/>
          </a:bodyPr>
          <a:lstStyle/>
          <a:p>
            <a:r>
              <a:rPr lang="en-US" dirty="0" smtClean="0"/>
              <a:t>Schema Matching is an Independent Problem </a:t>
            </a:r>
            <a:endParaRPr lang="en-US" dirty="0"/>
          </a:p>
        </p:txBody>
      </p:sp>
    </p:spTree>
    <p:custDataLst>
      <p:tags r:id="rId1"/>
    </p:custDataLst>
    <p:extLst>
      <p:ext uri="{BB962C8B-B14F-4D97-AF65-F5344CB8AC3E}">
        <p14:creationId xmlns:p14="http://schemas.microsoft.com/office/powerpoint/2010/main" val="209154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525963"/>
          </a:xfrm>
        </p:spPr>
        <p:txBody>
          <a:bodyPr>
            <a:normAutofit/>
          </a:bodyPr>
          <a:lstStyle/>
          <a:p>
            <a:pPr>
              <a:lnSpc>
                <a:spcPct val="150000"/>
              </a:lnSpc>
              <a:buSzPct val="120000"/>
              <a:buFont typeface="Wingdings" pitchFamily="2" charset="2"/>
              <a:buChar char=""/>
            </a:pPr>
            <a:r>
              <a:rPr lang="en-US" dirty="0" smtClean="0"/>
              <a:t>Problem definition </a:t>
            </a:r>
          </a:p>
          <a:p>
            <a:pPr>
              <a:lnSpc>
                <a:spcPct val="150000"/>
              </a:lnSpc>
              <a:buSzPct val="120000"/>
              <a:buFont typeface="Wingdings" pitchFamily="2" charset="2"/>
              <a:buChar char="ü"/>
            </a:pPr>
            <a:r>
              <a:rPr lang="en-US" dirty="0" smtClean="0"/>
              <a:t>History – what led us to the problem</a:t>
            </a:r>
          </a:p>
          <a:p>
            <a:pPr>
              <a:lnSpc>
                <a:spcPct val="150000"/>
              </a:lnSpc>
            </a:pPr>
            <a:r>
              <a:rPr lang="en-US" dirty="0" smtClean="0"/>
              <a:t>Summary of our 2001 paper (Jayant </a:t>
            </a:r>
            <a:r>
              <a:rPr lang="en-US" dirty="0" err="1" smtClean="0"/>
              <a:t>Madhavan</a:t>
            </a:r>
            <a:r>
              <a:rPr lang="en-US" dirty="0" smtClean="0"/>
              <a:t>)</a:t>
            </a:r>
          </a:p>
          <a:p>
            <a:pPr>
              <a:lnSpc>
                <a:spcPct val="150000"/>
              </a:lnSpc>
            </a:pPr>
            <a:r>
              <a:rPr lang="en-US" dirty="0" smtClean="0"/>
              <a:t>Approaches since 2001 &amp; Future trends </a:t>
            </a:r>
            <a:br>
              <a:rPr lang="en-US" dirty="0" smtClean="0"/>
            </a:br>
            <a:r>
              <a:rPr lang="en-US" dirty="0" smtClean="0"/>
              <a:t>(Erhard Rahm)</a:t>
            </a:r>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08948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0"/>
            <a:ext cx="6477000" cy="1447800"/>
          </a:xfrm>
        </p:spPr>
        <p:txBody>
          <a:bodyPr/>
          <a:lstStyle/>
          <a:p>
            <a:r>
              <a:rPr lang="en-US" sz="4000" dirty="0" smtClean="0"/>
              <a:t>Generic Schema Matching, Ten Years Later</a:t>
            </a:r>
            <a:endParaRPr lang="en-US" sz="4000" dirty="0"/>
          </a:p>
        </p:txBody>
      </p:sp>
      <p:sp>
        <p:nvSpPr>
          <p:cNvPr id="4" name="Slide Number Placeholder 3"/>
          <p:cNvSpPr>
            <a:spLocks noGrp="1"/>
          </p:cNvSpPr>
          <p:nvPr>
            <p:ph type="sldNum" sz="quarter" idx="12"/>
          </p:nvPr>
        </p:nvSpPr>
        <p:spPr/>
        <p:txBody>
          <a:bodyPr/>
          <a:lstStyle/>
          <a:p>
            <a:fld id="{62F8359E-67CA-AE4D-B991-5DAD14EB9DA3}" type="slidenum">
              <a:rPr lang="en-US" smtClean="0">
                <a:solidFill>
                  <a:srgbClr val="000000"/>
                </a:solidFill>
              </a:rPr>
              <a:pPr/>
              <a:t>13</a:t>
            </a:fld>
            <a:endParaRPr lang="en-US">
              <a:solidFill>
                <a:srgbClr val="000000"/>
              </a:solidFill>
            </a:endParaRPr>
          </a:p>
        </p:txBody>
      </p:sp>
      <p:sp>
        <p:nvSpPr>
          <p:cNvPr id="5" name="Content Placeholder 4"/>
          <p:cNvSpPr>
            <a:spLocks noGrp="1"/>
          </p:cNvSpPr>
          <p:nvPr>
            <p:ph idx="1"/>
          </p:nvPr>
        </p:nvSpPr>
        <p:spPr>
          <a:xfrm>
            <a:off x="685800" y="4191000"/>
            <a:ext cx="7772400" cy="1905000"/>
          </a:xfrm>
        </p:spPr>
        <p:txBody>
          <a:bodyPr/>
          <a:lstStyle/>
          <a:p>
            <a:pPr marL="0" indent="0">
              <a:buNone/>
            </a:pPr>
            <a:r>
              <a:rPr lang="en-US" dirty="0" smtClean="0"/>
              <a:t>Jayant </a:t>
            </a:r>
            <a:r>
              <a:rPr lang="en-US" dirty="0" err="1" smtClean="0"/>
              <a:t>Madhavan</a:t>
            </a:r>
            <a:endParaRPr lang="en-US" dirty="0" smtClean="0"/>
          </a:p>
          <a:p>
            <a:pPr marL="0" indent="0">
              <a:buNone/>
            </a:pPr>
            <a:r>
              <a:rPr lang="en-US" dirty="0" smtClean="0"/>
              <a:t>Google</a:t>
            </a:r>
            <a:endParaRPr lang="en-US" dirty="0"/>
          </a:p>
        </p:txBody>
      </p:sp>
      <p:sp>
        <p:nvSpPr>
          <p:cNvPr id="6" name="Footer Placeholder 3"/>
          <p:cNvSpPr>
            <a:spLocks noGrp="1"/>
          </p:cNvSpPr>
          <p:nvPr>
            <p:ph type="ftr" sz="quarter" idx="11"/>
          </p:nvPr>
        </p:nvSpPr>
        <p:spPr>
          <a:xfrm>
            <a:off x="3581400" y="6324600"/>
            <a:ext cx="2743200" cy="365125"/>
          </a:xfrm>
        </p:spPr>
        <p:txBody>
          <a:bodyPr/>
          <a:lstStyle/>
          <a:p>
            <a:r>
              <a:rPr lang="en-US" dirty="0" smtClean="0"/>
              <a:t>Copyright ©  2011 Google, Inc.</a:t>
            </a:r>
            <a:endParaRPr lang="en-US" dirty="0"/>
          </a:p>
        </p:txBody>
      </p:sp>
    </p:spTree>
    <p:extLst>
      <p:ext uri="{BB962C8B-B14F-4D97-AF65-F5344CB8AC3E}">
        <p14:creationId xmlns:p14="http://schemas.microsoft.com/office/powerpoint/2010/main" val="83717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F8359E-67CA-AE4D-B991-5DAD14EB9DA3}" type="slidenum">
              <a:rPr lang="en-US" smtClean="0">
                <a:solidFill>
                  <a:srgbClr val="000000"/>
                </a:solidFill>
              </a:rPr>
              <a:pPr/>
              <a:t>14</a:t>
            </a:fld>
            <a:endParaRPr lang="en-US">
              <a:solidFill>
                <a:srgbClr val="000000"/>
              </a:solidFill>
            </a:endParaRPr>
          </a:p>
        </p:txBody>
      </p:sp>
      <p:pic>
        <p:nvPicPr>
          <p:cNvPr id="5" name="Picture 4"/>
          <p:cNvPicPr>
            <a:picLocks noChangeAspect="1"/>
          </p:cNvPicPr>
          <p:nvPr/>
        </p:nvPicPr>
        <p:blipFill>
          <a:blip r:embed="rId3"/>
          <a:stretch>
            <a:fillRect/>
          </a:stretch>
        </p:blipFill>
        <p:spPr>
          <a:xfrm>
            <a:off x="558800" y="685800"/>
            <a:ext cx="1938859" cy="2590800"/>
          </a:xfrm>
          <a:prstGeom prst="rect">
            <a:avLst/>
          </a:prstGeom>
        </p:spPr>
      </p:pic>
      <p:pic>
        <p:nvPicPr>
          <p:cNvPr id="6" name="Picture 5"/>
          <p:cNvPicPr>
            <a:picLocks noChangeAspect="1"/>
          </p:cNvPicPr>
          <p:nvPr/>
        </p:nvPicPr>
        <p:blipFill>
          <a:blip r:embed="rId4"/>
          <a:stretch>
            <a:fillRect/>
          </a:stretch>
        </p:blipFill>
        <p:spPr>
          <a:xfrm>
            <a:off x="3073400" y="685799"/>
            <a:ext cx="1752600" cy="2518707"/>
          </a:xfrm>
          <a:prstGeom prst="rect">
            <a:avLst/>
          </a:prstGeom>
        </p:spPr>
      </p:pic>
      <p:pic>
        <p:nvPicPr>
          <p:cNvPr id="7" name="Picture 6"/>
          <p:cNvPicPr>
            <a:picLocks noChangeAspect="1"/>
          </p:cNvPicPr>
          <p:nvPr/>
        </p:nvPicPr>
        <p:blipFill>
          <a:blip r:embed="rId5"/>
          <a:stretch>
            <a:fillRect/>
          </a:stretch>
        </p:blipFill>
        <p:spPr>
          <a:xfrm>
            <a:off x="5207000" y="876300"/>
            <a:ext cx="1600200" cy="533400"/>
          </a:xfrm>
          <a:prstGeom prst="rect">
            <a:avLst/>
          </a:prstGeom>
        </p:spPr>
      </p:pic>
      <p:pic>
        <p:nvPicPr>
          <p:cNvPr id="8" name="Picture 7"/>
          <p:cNvPicPr>
            <a:picLocks noChangeAspect="1"/>
          </p:cNvPicPr>
          <p:nvPr/>
        </p:nvPicPr>
        <p:blipFill>
          <a:blip r:embed="rId6"/>
          <a:stretch>
            <a:fillRect/>
          </a:stretch>
        </p:blipFill>
        <p:spPr>
          <a:xfrm>
            <a:off x="5207000" y="1714500"/>
            <a:ext cx="1524000" cy="468442"/>
          </a:xfrm>
          <a:prstGeom prst="rect">
            <a:avLst/>
          </a:prstGeom>
        </p:spPr>
      </p:pic>
      <p:pic>
        <p:nvPicPr>
          <p:cNvPr id="9" name="Picture 8"/>
          <p:cNvPicPr>
            <a:picLocks noChangeAspect="1"/>
          </p:cNvPicPr>
          <p:nvPr/>
        </p:nvPicPr>
        <p:blipFill>
          <a:blip r:embed="rId7"/>
          <a:stretch>
            <a:fillRect/>
          </a:stretch>
        </p:blipFill>
        <p:spPr>
          <a:xfrm>
            <a:off x="5207000" y="2552700"/>
            <a:ext cx="1657350" cy="342900"/>
          </a:xfrm>
          <a:prstGeom prst="rect">
            <a:avLst/>
          </a:prstGeom>
        </p:spPr>
      </p:pic>
      <p:pic>
        <p:nvPicPr>
          <p:cNvPr id="10" name="Picture 9"/>
          <p:cNvPicPr>
            <a:picLocks noChangeAspect="1"/>
          </p:cNvPicPr>
          <p:nvPr/>
        </p:nvPicPr>
        <p:blipFill>
          <a:blip r:embed="rId8"/>
          <a:stretch>
            <a:fillRect/>
          </a:stretch>
        </p:blipFill>
        <p:spPr>
          <a:xfrm>
            <a:off x="7112000" y="1066800"/>
            <a:ext cx="1727200" cy="1270000"/>
          </a:xfrm>
          <a:prstGeom prst="rect">
            <a:avLst/>
          </a:prstGeom>
        </p:spPr>
      </p:pic>
      <p:pic>
        <p:nvPicPr>
          <p:cNvPr id="11" name="Picture 10"/>
          <p:cNvPicPr>
            <a:picLocks noChangeAspect="1"/>
          </p:cNvPicPr>
          <p:nvPr/>
        </p:nvPicPr>
        <p:blipFill>
          <a:blip r:embed="rId9"/>
          <a:stretch>
            <a:fillRect/>
          </a:stretch>
        </p:blipFill>
        <p:spPr>
          <a:xfrm>
            <a:off x="482600" y="4019550"/>
            <a:ext cx="2286000" cy="2000250"/>
          </a:xfrm>
          <a:prstGeom prst="rect">
            <a:avLst/>
          </a:prstGeom>
        </p:spPr>
      </p:pic>
      <p:pic>
        <p:nvPicPr>
          <p:cNvPr id="12" name="Picture 11"/>
          <p:cNvPicPr>
            <a:picLocks noChangeAspect="1"/>
          </p:cNvPicPr>
          <p:nvPr/>
        </p:nvPicPr>
        <p:blipFill>
          <a:blip r:embed="rId10"/>
          <a:stretch>
            <a:fillRect/>
          </a:stretch>
        </p:blipFill>
        <p:spPr>
          <a:xfrm>
            <a:off x="6477000" y="4038600"/>
            <a:ext cx="1494218" cy="1981200"/>
          </a:xfrm>
          <a:prstGeom prst="rect">
            <a:avLst/>
          </a:prstGeom>
        </p:spPr>
      </p:pic>
      <p:pic>
        <p:nvPicPr>
          <p:cNvPr id="13" name="Picture 12"/>
          <p:cNvPicPr>
            <a:picLocks noChangeAspect="1"/>
          </p:cNvPicPr>
          <p:nvPr/>
        </p:nvPicPr>
        <p:blipFill>
          <a:blip r:embed="rId11"/>
          <a:stretch>
            <a:fillRect/>
          </a:stretch>
        </p:blipFill>
        <p:spPr>
          <a:xfrm>
            <a:off x="3352800" y="4191000"/>
            <a:ext cx="2483555" cy="1676400"/>
          </a:xfrm>
          <a:prstGeom prst="rect">
            <a:avLst/>
          </a:prstGeom>
        </p:spPr>
      </p:pic>
    </p:spTree>
    <p:extLst>
      <p:ext uri="{BB962C8B-B14F-4D97-AF65-F5344CB8AC3E}">
        <p14:creationId xmlns:p14="http://schemas.microsoft.com/office/powerpoint/2010/main" val="140660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Goals and Contributions</a:t>
            </a:r>
            <a:endParaRPr lang="en-US" dirty="0"/>
          </a:p>
        </p:txBody>
      </p:sp>
      <p:sp>
        <p:nvSpPr>
          <p:cNvPr id="7" name="Content Placeholder 6"/>
          <p:cNvSpPr>
            <a:spLocks noGrp="1"/>
          </p:cNvSpPr>
          <p:nvPr>
            <p:ph idx="1"/>
          </p:nvPr>
        </p:nvSpPr>
        <p:spPr/>
        <p:txBody>
          <a:bodyPr>
            <a:normAutofit/>
          </a:bodyPr>
          <a:lstStyle/>
          <a:p>
            <a:r>
              <a:rPr lang="en-US" dirty="0" smtClean="0"/>
              <a:t>Our original goals</a:t>
            </a:r>
          </a:p>
          <a:p>
            <a:pPr lvl="1"/>
            <a:r>
              <a:rPr lang="en-US" dirty="0" smtClean="0"/>
              <a:t>Introduce schema matching as an independent problem and independent component</a:t>
            </a:r>
          </a:p>
          <a:p>
            <a:pPr lvl="1"/>
            <a:r>
              <a:rPr lang="en-US" dirty="0" smtClean="0"/>
              <a:t>Provide a credible candidate algorithm and implementation as a basis for future work</a:t>
            </a:r>
          </a:p>
          <a:p>
            <a:pPr lvl="1"/>
            <a:r>
              <a:rPr lang="en-US" dirty="0"/>
              <a:t>Generic: independent of data model and target </a:t>
            </a:r>
            <a:r>
              <a:rPr lang="en-US" dirty="0" smtClean="0"/>
              <a:t>application</a:t>
            </a:r>
          </a:p>
          <a:p>
            <a:pPr marL="457200" lvl="1" indent="0">
              <a:buNone/>
            </a:pPr>
            <a:endParaRPr lang="en-US" dirty="0" smtClean="0"/>
          </a:p>
          <a:p>
            <a:r>
              <a:rPr lang="en-US" dirty="0" smtClean="0"/>
              <a:t>Our contributions</a:t>
            </a:r>
          </a:p>
          <a:p>
            <a:pPr lvl="1"/>
            <a:r>
              <a:rPr lang="en-US" dirty="0" smtClean="0"/>
              <a:t>Taxonomy of schema matching algorithms</a:t>
            </a:r>
          </a:p>
          <a:p>
            <a:pPr lvl="1"/>
            <a:r>
              <a:rPr lang="en-US" dirty="0"/>
              <a:t>S</a:t>
            </a:r>
            <a:r>
              <a:rPr lang="en-US" dirty="0" smtClean="0"/>
              <a:t>chema-based hybrid matching algorithm</a:t>
            </a:r>
          </a:p>
          <a:p>
            <a:pPr lvl="1"/>
            <a:r>
              <a:rPr lang="en-US" dirty="0" smtClean="0"/>
              <a:t>Evaluation that compared multiple approaches</a:t>
            </a:r>
          </a:p>
        </p:txBody>
      </p:sp>
      <p:sp>
        <p:nvSpPr>
          <p:cNvPr id="2" name="Date Placeholder 1"/>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3" name="Footer Placeholder 2"/>
          <p:cNvSpPr>
            <a:spLocks noGrp="1"/>
          </p:cNvSpPr>
          <p:nvPr>
            <p:ph type="ftr" sz="quarter" idx="11"/>
          </p:nvPr>
        </p:nvSpPr>
        <p:spPr/>
        <p:txBody>
          <a:bodyPr/>
          <a:lstStyle/>
          <a:p>
            <a:r>
              <a:rPr lang="en-US" smtClean="0">
                <a:solidFill>
                  <a:srgbClr val="000000"/>
                </a:solidFill>
              </a:rPr>
              <a:t>Generic Schema Matching, Ten Years Later</a:t>
            </a:r>
            <a:endParaRPr lang="en-US">
              <a:solidFill>
                <a:srgbClr val="000000"/>
              </a:solidFill>
            </a:endParaRPr>
          </a:p>
        </p:txBody>
      </p:sp>
      <p:sp>
        <p:nvSpPr>
          <p:cNvPr id="4" name="Slide Number Placeholder 3"/>
          <p:cNvSpPr>
            <a:spLocks noGrp="1"/>
          </p:cNvSpPr>
          <p:nvPr>
            <p:ph type="sldNum" sz="quarter" idx="12"/>
          </p:nvPr>
        </p:nvSpPr>
        <p:spPr/>
        <p:txBody>
          <a:bodyPr/>
          <a:lstStyle/>
          <a:p>
            <a:fld id="{40DB492A-D6BC-5847-BC80-7A48DCA1C7E4}"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20471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Cupid overview</a:t>
            </a:r>
            <a:endParaRPr lang="en-US" dirty="0"/>
          </a:p>
        </p:txBody>
      </p:sp>
      <p:sp>
        <p:nvSpPr>
          <p:cNvPr id="3" name="Content Placeholder 2"/>
          <p:cNvSpPr>
            <a:spLocks noGrp="1"/>
          </p:cNvSpPr>
          <p:nvPr>
            <p:ph idx="1"/>
          </p:nvPr>
        </p:nvSpPr>
        <p:spPr>
          <a:xfrm>
            <a:off x="381000" y="1295400"/>
            <a:ext cx="8229600" cy="5105400"/>
          </a:xfrm>
        </p:spPr>
        <p:txBody>
          <a:bodyPr>
            <a:normAutofit/>
          </a:bodyPr>
          <a:lstStyle/>
          <a:p>
            <a:pPr marL="0" indent="0">
              <a:buNone/>
            </a:pPr>
            <a:r>
              <a:rPr lang="en-US" sz="2000" dirty="0" smtClean="0"/>
              <a:t>Schema-based hybrid matching algorithm</a:t>
            </a:r>
          </a:p>
          <a:p>
            <a:pPr lvl="1"/>
            <a:r>
              <a:rPr lang="en-US" sz="1800" dirty="0" smtClean="0"/>
              <a:t>Combines multiple approaches that use only schema (no instances)</a:t>
            </a:r>
          </a:p>
          <a:p>
            <a:endParaRPr lang="en-US" sz="2000" dirty="0"/>
          </a:p>
          <a:p>
            <a:pPr marL="0" indent="0">
              <a:buNone/>
            </a:pPr>
            <a:r>
              <a:rPr lang="en-US" sz="2000" dirty="0" smtClean="0"/>
              <a:t>Input: Two schema graphs</a:t>
            </a:r>
          </a:p>
          <a:p>
            <a:pPr marL="0" indent="0">
              <a:buNone/>
            </a:pPr>
            <a:r>
              <a:rPr lang="en-US" sz="2000" dirty="0" smtClean="0"/>
              <a:t>Output</a:t>
            </a:r>
            <a:r>
              <a:rPr lang="en-US" sz="2000" dirty="0"/>
              <a:t>: Similarity matrix and candidate </a:t>
            </a:r>
            <a:r>
              <a:rPr lang="en-US" sz="2000" dirty="0" smtClean="0"/>
              <a:t>mapping</a:t>
            </a:r>
          </a:p>
          <a:p>
            <a:endParaRPr lang="en-US" sz="2000" dirty="0" smtClean="0"/>
          </a:p>
          <a:p>
            <a:r>
              <a:rPr lang="en-US" sz="2000" dirty="0" smtClean="0"/>
              <a:t>Linguistic matching: compare elements based on names </a:t>
            </a:r>
          </a:p>
          <a:p>
            <a:r>
              <a:rPr lang="en-US" sz="2000" dirty="0" smtClean="0"/>
              <a:t>Structure matching: compare elements based on relationships</a:t>
            </a:r>
          </a:p>
          <a:p>
            <a:pPr marL="0" indent="0" algn="ctr">
              <a:buNone/>
            </a:pPr>
            <a:endParaRPr lang="en-US" sz="2000" dirty="0" smtClean="0"/>
          </a:p>
          <a:p>
            <a:pPr marL="0" indent="0" algn="ctr">
              <a:buNone/>
            </a:pPr>
            <a:r>
              <a:rPr lang="en-US" sz="2000" dirty="0" err="1" smtClean="0"/>
              <a:t>Wsim</a:t>
            </a:r>
            <a:r>
              <a:rPr lang="en-US" sz="2000" dirty="0" smtClean="0"/>
              <a:t> </a:t>
            </a:r>
            <a:r>
              <a:rPr lang="en-US" sz="2000" dirty="0"/>
              <a:t>= w * </a:t>
            </a:r>
            <a:r>
              <a:rPr lang="en-US" sz="2000" dirty="0" err="1"/>
              <a:t>Lsim</a:t>
            </a:r>
            <a:r>
              <a:rPr lang="en-US" sz="2000" dirty="0"/>
              <a:t> + (1 – w) * </a:t>
            </a:r>
            <a:r>
              <a:rPr lang="en-US" sz="2000" dirty="0" err="1"/>
              <a:t>Ssim</a:t>
            </a:r>
            <a:endParaRPr lang="en-US" sz="2000" dirty="0"/>
          </a:p>
          <a:p>
            <a:endParaRPr lang="en-US" sz="2000" dirty="0" smtClean="0"/>
          </a:p>
          <a:p>
            <a:r>
              <a:rPr lang="en-US" sz="2000" dirty="0" smtClean="0"/>
              <a:t>Not the first to propose either linguistic or structure matching</a:t>
            </a:r>
          </a:p>
          <a:p>
            <a:pPr lvl="1"/>
            <a:endParaRPr lang="en-US" sz="1800" dirty="0" smtClean="0"/>
          </a:p>
          <a:p>
            <a:pPr marL="0" indent="0">
              <a:buNone/>
            </a:pPr>
            <a:endParaRPr lang="en-US" sz="2000" dirty="0" smtClean="0"/>
          </a:p>
          <a:p>
            <a:pPr lvl="1"/>
            <a:endParaRPr lang="en-US" sz="1800" dirty="0"/>
          </a:p>
          <a:p>
            <a:endParaRPr lang="en-US" sz="2000" dirty="0"/>
          </a:p>
        </p:txBody>
      </p:sp>
      <p:sp>
        <p:nvSpPr>
          <p:cNvPr id="4" name="Date Placeholder 3"/>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solidFill>
              </a:rPr>
              <a:t>Generic Schema Matching, Ten Years Later</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0DB492A-D6BC-5847-BC80-7A48DCA1C7E4}" type="slidenum">
              <a:rPr lang="en-US" smtClean="0">
                <a:solidFill>
                  <a:srgbClr val="000000"/>
                </a:solidFill>
              </a:rPr>
              <a:pPr/>
              <a:t>16</a:t>
            </a:fld>
            <a:endParaRPr lang="en-US">
              <a:solidFill>
                <a:srgbClr val="000000"/>
              </a:solidFill>
            </a:endParaRPr>
          </a:p>
        </p:txBody>
      </p:sp>
      <p:pic>
        <p:nvPicPr>
          <p:cNvPr id="7" name="Picture 6"/>
          <p:cNvPicPr>
            <a:picLocks noChangeAspect="1"/>
          </p:cNvPicPr>
          <p:nvPr/>
        </p:nvPicPr>
        <p:blipFill>
          <a:blip r:embed="rId3"/>
          <a:stretch>
            <a:fillRect/>
          </a:stretch>
        </p:blipFill>
        <p:spPr>
          <a:xfrm>
            <a:off x="7696200" y="0"/>
            <a:ext cx="1460500" cy="1774508"/>
          </a:xfrm>
          <a:prstGeom prst="rect">
            <a:avLst/>
          </a:prstGeom>
        </p:spPr>
      </p:pic>
    </p:spTree>
    <p:extLst>
      <p:ext uri="{BB962C8B-B14F-4D97-AF65-F5344CB8AC3E}">
        <p14:creationId xmlns:p14="http://schemas.microsoft.com/office/powerpoint/2010/main" val="3727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75" name="Footer Placeholder 4"/>
          <p:cNvSpPr>
            <a:spLocks noGrp="1"/>
          </p:cNvSpPr>
          <p:nvPr>
            <p:ph type="ftr" sz="quarter" idx="11"/>
          </p:nvPr>
        </p:nvSpPr>
        <p:spPr/>
        <p:txBody>
          <a:bodyPr/>
          <a:lstStyle/>
          <a:p>
            <a:r>
              <a:rPr lang="en-US" smtClean="0">
                <a:solidFill>
                  <a:srgbClr val="000000"/>
                </a:solidFill>
              </a:rPr>
              <a:t>Generic Schema Matching, Ten Years Later</a:t>
            </a:r>
            <a:endParaRPr lang="en-US">
              <a:solidFill>
                <a:srgbClr val="000000"/>
              </a:solidFill>
            </a:endParaRPr>
          </a:p>
        </p:txBody>
      </p:sp>
      <p:sp>
        <p:nvSpPr>
          <p:cNvPr id="76" name="Slide Number Placeholder 5"/>
          <p:cNvSpPr>
            <a:spLocks noGrp="1"/>
          </p:cNvSpPr>
          <p:nvPr>
            <p:ph type="sldNum" sz="quarter" idx="12"/>
          </p:nvPr>
        </p:nvSpPr>
        <p:spPr/>
        <p:txBody>
          <a:bodyPr/>
          <a:lstStyle/>
          <a:p>
            <a:fld id="{00445802-99A8-0841-8E54-36B70A702429}" type="slidenum">
              <a:rPr lang="en-US">
                <a:solidFill>
                  <a:srgbClr val="000000"/>
                </a:solidFill>
              </a:rPr>
              <a:pPr/>
              <a:t>17</a:t>
            </a:fld>
            <a:endParaRPr lang="en-US">
              <a:solidFill>
                <a:srgbClr val="000000"/>
              </a:solidFill>
            </a:endParaRPr>
          </a:p>
        </p:txBody>
      </p:sp>
      <p:sp>
        <p:nvSpPr>
          <p:cNvPr id="55298" name="Rectangle 2"/>
          <p:cNvSpPr>
            <a:spLocks noGrp="1" noChangeArrowheads="1"/>
          </p:cNvSpPr>
          <p:nvPr>
            <p:ph type="title"/>
          </p:nvPr>
        </p:nvSpPr>
        <p:spPr>
          <a:xfrm>
            <a:off x="480940" y="76200"/>
            <a:ext cx="8229600" cy="1143000"/>
          </a:xfrm>
        </p:spPr>
        <p:txBody>
          <a:bodyPr/>
          <a:lstStyle/>
          <a:p>
            <a:r>
              <a:rPr lang="en-US" dirty="0" smtClean="0"/>
              <a:t>Example from VLDB’01</a:t>
            </a:r>
            <a:endParaRPr lang="en-US" dirty="0"/>
          </a:p>
        </p:txBody>
      </p:sp>
      <p:sp>
        <p:nvSpPr>
          <p:cNvPr id="55304" name="Text Box 8"/>
          <p:cNvSpPr txBox="1">
            <a:spLocks noChangeArrowheads="1"/>
          </p:cNvSpPr>
          <p:nvPr/>
        </p:nvSpPr>
        <p:spPr bwMode="auto">
          <a:xfrm>
            <a:off x="1981200" y="1447800"/>
            <a:ext cx="609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PO</a:t>
            </a:r>
          </a:p>
        </p:txBody>
      </p:sp>
      <p:sp>
        <p:nvSpPr>
          <p:cNvPr id="55305" name="Text Box 9"/>
          <p:cNvSpPr txBox="1">
            <a:spLocks noChangeArrowheads="1"/>
          </p:cNvSpPr>
          <p:nvPr/>
        </p:nvSpPr>
        <p:spPr bwMode="auto">
          <a:xfrm>
            <a:off x="2590800" y="3124200"/>
            <a:ext cx="8382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Item</a:t>
            </a:r>
          </a:p>
        </p:txBody>
      </p:sp>
      <p:sp>
        <p:nvSpPr>
          <p:cNvPr id="55306" name="Text Box 10"/>
          <p:cNvSpPr txBox="1">
            <a:spLocks noChangeArrowheads="1"/>
          </p:cNvSpPr>
          <p:nvPr/>
        </p:nvSpPr>
        <p:spPr bwMode="auto">
          <a:xfrm>
            <a:off x="2590800" y="2209800"/>
            <a:ext cx="12192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POLines</a:t>
            </a:r>
          </a:p>
        </p:txBody>
      </p:sp>
      <p:sp>
        <p:nvSpPr>
          <p:cNvPr id="55307" name="Text Box 11"/>
          <p:cNvSpPr txBox="1">
            <a:spLocks noChangeArrowheads="1"/>
          </p:cNvSpPr>
          <p:nvPr/>
        </p:nvSpPr>
        <p:spPr bwMode="auto">
          <a:xfrm>
            <a:off x="3276600" y="5119688"/>
            <a:ext cx="685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Qty</a:t>
            </a:r>
          </a:p>
        </p:txBody>
      </p:sp>
      <p:sp>
        <p:nvSpPr>
          <p:cNvPr id="55308" name="Text Box 12"/>
          <p:cNvSpPr txBox="1">
            <a:spLocks noChangeArrowheads="1"/>
          </p:cNvSpPr>
          <p:nvPr/>
        </p:nvSpPr>
        <p:spPr bwMode="auto">
          <a:xfrm>
            <a:off x="3276600" y="4191000"/>
            <a:ext cx="7620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dirty="0">
                <a:solidFill>
                  <a:srgbClr val="000099"/>
                </a:solidFill>
                <a:cs typeface="Arial" charset="0"/>
              </a:rPr>
              <a:t>Line</a:t>
            </a:r>
          </a:p>
        </p:txBody>
      </p:sp>
      <p:sp>
        <p:nvSpPr>
          <p:cNvPr id="55309" name="Text Box 13"/>
          <p:cNvSpPr txBox="1">
            <a:spLocks noChangeArrowheads="1"/>
          </p:cNvSpPr>
          <p:nvPr/>
        </p:nvSpPr>
        <p:spPr bwMode="auto">
          <a:xfrm>
            <a:off x="3276600" y="4662488"/>
            <a:ext cx="7620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UoM</a:t>
            </a:r>
          </a:p>
        </p:txBody>
      </p:sp>
      <p:cxnSp>
        <p:nvCxnSpPr>
          <p:cNvPr id="55310" name="AutoShape 14"/>
          <p:cNvCxnSpPr>
            <a:cxnSpLocks noChangeShapeType="1"/>
            <a:stCxn id="55304" idx="2"/>
            <a:endCxn id="55306" idx="0"/>
          </p:cNvCxnSpPr>
          <p:nvPr/>
        </p:nvCxnSpPr>
        <p:spPr bwMode="auto">
          <a:xfrm>
            <a:off x="2286000" y="1822261"/>
            <a:ext cx="914400" cy="3875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11" name="AutoShape 15"/>
          <p:cNvCxnSpPr>
            <a:cxnSpLocks noChangeShapeType="1"/>
            <a:stCxn id="55306" idx="2"/>
            <a:endCxn id="55305" idx="0"/>
          </p:cNvCxnSpPr>
          <p:nvPr/>
        </p:nvCxnSpPr>
        <p:spPr bwMode="auto">
          <a:xfrm flipH="1">
            <a:off x="3009900" y="2584261"/>
            <a:ext cx="190500" cy="5399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17" name="AutoShape 21"/>
          <p:cNvCxnSpPr>
            <a:cxnSpLocks noChangeShapeType="1"/>
            <a:stCxn id="55304" idx="2"/>
            <a:endCxn id="55312" idx="0"/>
          </p:cNvCxnSpPr>
          <p:nvPr/>
        </p:nvCxnSpPr>
        <p:spPr bwMode="auto">
          <a:xfrm flipH="1">
            <a:off x="1485900" y="1822261"/>
            <a:ext cx="800100" cy="76854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321" name="Text Box 25"/>
          <p:cNvSpPr txBox="1">
            <a:spLocks noChangeArrowheads="1"/>
          </p:cNvSpPr>
          <p:nvPr/>
        </p:nvSpPr>
        <p:spPr bwMode="auto">
          <a:xfrm>
            <a:off x="2057400" y="3581400"/>
            <a:ext cx="685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City</a:t>
            </a:r>
          </a:p>
        </p:txBody>
      </p:sp>
      <p:sp>
        <p:nvSpPr>
          <p:cNvPr id="55322" name="Text Box 26"/>
          <p:cNvSpPr txBox="1">
            <a:spLocks noChangeArrowheads="1"/>
          </p:cNvSpPr>
          <p:nvPr/>
        </p:nvSpPr>
        <p:spPr bwMode="auto">
          <a:xfrm>
            <a:off x="1295400" y="4038600"/>
            <a:ext cx="990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Street</a:t>
            </a:r>
          </a:p>
        </p:txBody>
      </p:sp>
      <p:cxnSp>
        <p:nvCxnSpPr>
          <p:cNvPr id="55323" name="AutoShape 27"/>
          <p:cNvCxnSpPr>
            <a:cxnSpLocks noChangeShapeType="1"/>
            <a:stCxn id="55312" idx="2"/>
            <a:endCxn id="55321" idx="0"/>
          </p:cNvCxnSpPr>
          <p:nvPr/>
        </p:nvCxnSpPr>
        <p:spPr bwMode="auto">
          <a:xfrm>
            <a:off x="1485900" y="2965455"/>
            <a:ext cx="914400" cy="61594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24" name="AutoShape 28"/>
          <p:cNvCxnSpPr>
            <a:cxnSpLocks noChangeShapeType="1"/>
            <a:stCxn id="55312" idx="2"/>
            <a:endCxn id="55322" idx="0"/>
          </p:cNvCxnSpPr>
          <p:nvPr/>
        </p:nvCxnSpPr>
        <p:spPr bwMode="auto">
          <a:xfrm>
            <a:off x="1485900" y="2965455"/>
            <a:ext cx="304800" cy="107314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25" name="AutoShape 29"/>
          <p:cNvCxnSpPr>
            <a:cxnSpLocks noChangeShapeType="1"/>
            <a:stCxn id="55305" idx="2"/>
            <a:endCxn id="55308" idx="1"/>
          </p:cNvCxnSpPr>
          <p:nvPr/>
        </p:nvCxnSpPr>
        <p:spPr bwMode="auto">
          <a:xfrm rot="16200000" flipH="1">
            <a:off x="2703465" y="3805096"/>
            <a:ext cx="879570" cy="266700"/>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26" name="AutoShape 30"/>
          <p:cNvCxnSpPr>
            <a:cxnSpLocks noChangeShapeType="1"/>
            <a:stCxn id="55305" idx="2"/>
            <a:endCxn id="55309" idx="1"/>
          </p:cNvCxnSpPr>
          <p:nvPr/>
        </p:nvCxnSpPr>
        <p:spPr bwMode="auto">
          <a:xfrm rot="16200000" flipH="1">
            <a:off x="2467721" y="4040840"/>
            <a:ext cx="1351058" cy="266700"/>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27" name="AutoShape 31"/>
          <p:cNvCxnSpPr>
            <a:cxnSpLocks noChangeShapeType="1"/>
            <a:stCxn id="55305" idx="2"/>
            <a:endCxn id="55307" idx="1"/>
          </p:cNvCxnSpPr>
          <p:nvPr/>
        </p:nvCxnSpPr>
        <p:spPr bwMode="auto">
          <a:xfrm rot="16200000" flipH="1">
            <a:off x="2239121" y="4269440"/>
            <a:ext cx="1808258" cy="266700"/>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332" name="Text Box 36"/>
          <p:cNvSpPr txBox="1">
            <a:spLocks noChangeArrowheads="1"/>
          </p:cNvSpPr>
          <p:nvPr/>
        </p:nvSpPr>
        <p:spPr bwMode="auto">
          <a:xfrm>
            <a:off x="4724400" y="3124200"/>
            <a:ext cx="9144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Item</a:t>
            </a:r>
          </a:p>
        </p:txBody>
      </p:sp>
      <p:sp>
        <p:nvSpPr>
          <p:cNvPr id="55334" name="Text Box 38"/>
          <p:cNvSpPr txBox="1">
            <a:spLocks noChangeArrowheads="1"/>
          </p:cNvSpPr>
          <p:nvPr/>
        </p:nvSpPr>
        <p:spPr bwMode="auto">
          <a:xfrm>
            <a:off x="5410200" y="1447800"/>
            <a:ext cx="2133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PurchaseOrder</a:t>
            </a:r>
          </a:p>
        </p:txBody>
      </p:sp>
      <p:sp>
        <p:nvSpPr>
          <p:cNvPr id="55335" name="Text Box 39"/>
          <p:cNvSpPr txBox="1">
            <a:spLocks noChangeArrowheads="1"/>
          </p:cNvSpPr>
          <p:nvPr/>
        </p:nvSpPr>
        <p:spPr bwMode="auto">
          <a:xfrm>
            <a:off x="4953000" y="2209800"/>
            <a:ext cx="1066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Items</a:t>
            </a:r>
          </a:p>
        </p:txBody>
      </p:sp>
      <p:sp>
        <p:nvSpPr>
          <p:cNvPr id="55336" name="Text Box 40"/>
          <p:cNvSpPr txBox="1">
            <a:spLocks noChangeArrowheads="1"/>
          </p:cNvSpPr>
          <p:nvPr/>
        </p:nvSpPr>
        <p:spPr bwMode="auto">
          <a:xfrm>
            <a:off x="5257800" y="5119688"/>
            <a:ext cx="11430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base">
              <a:lnSpc>
                <a:spcPct val="90000"/>
              </a:lnSpc>
              <a:spcBef>
                <a:spcPct val="20000"/>
              </a:spcBef>
              <a:spcAft>
                <a:spcPct val="0"/>
              </a:spcAft>
              <a:buSzPct val="100000"/>
            </a:pPr>
            <a:r>
              <a:rPr lang="en-US" sz="2000" dirty="0">
                <a:solidFill>
                  <a:srgbClr val="000099"/>
                </a:solidFill>
                <a:cs typeface="Arial" charset="0"/>
              </a:rPr>
              <a:t>Quantity</a:t>
            </a:r>
          </a:p>
        </p:txBody>
      </p:sp>
      <p:sp>
        <p:nvSpPr>
          <p:cNvPr id="55337" name="Text Box 41"/>
          <p:cNvSpPr txBox="1">
            <a:spLocks noChangeArrowheads="1"/>
          </p:cNvSpPr>
          <p:nvPr/>
        </p:nvSpPr>
        <p:spPr bwMode="auto">
          <a:xfrm>
            <a:off x="4800600" y="4191000"/>
            <a:ext cx="16002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base">
              <a:lnSpc>
                <a:spcPct val="90000"/>
              </a:lnSpc>
              <a:spcBef>
                <a:spcPct val="20000"/>
              </a:spcBef>
              <a:spcAft>
                <a:spcPct val="0"/>
              </a:spcAft>
              <a:buSzPct val="100000"/>
            </a:pPr>
            <a:r>
              <a:rPr lang="en-US" sz="2000" dirty="0" err="1">
                <a:solidFill>
                  <a:srgbClr val="000099"/>
                </a:solidFill>
                <a:cs typeface="Arial" charset="0"/>
              </a:rPr>
              <a:t>ItemNumber</a:t>
            </a:r>
            <a:endParaRPr lang="en-US" sz="2000" dirty="0">
              <a:solidFill>
                <a:srgbClr val="000099"/>
              </a:solidFill>
              <a:cs typeface="Arial" charset="0"/>
            </a:endParaRPr>
          </a:p>
        </p:txBody>
      </p:sp>
      <p:sp>
        <p:nvSpPr>
          <p:cNvPr id="55338" name="Text Box 42"/>
          <p:cNvSpPr txBox="1">
            <a:spLocks noChangeArrowheads="1"/>
          </p:cNvSpPr>
          <p:nvPr/>
        </p:nvSpPr>
        <p:spPr bwMode="auto">
          <a:xfrm>
            <a:off x="4495800" y="4664075"/>
            <a:ext cx="19050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base">
              <a:lnSpc>
                <a:spcPct val="90000"/>
              </a:lnSpc>
              <a:spcBef>
                <a:spcPct val="20000"/>
              </a:spcBef>
              <a:spcAft>
                <a:spcPct val="0"/>
              </a:spcAft>
              <a:buSzPct val="100000"/>
            </a:pPr>
            <a:r>
              <a:rPr lang="en-US" sz="2000" dirty="0" err="1" smtClean="0">
                <a:solidFill>
                  <a:srgbClr val="000099"/>
                </a:solidFill>
                <a:cs typeface="Arial" charset="0"/>
              </a:rPr>
              <a:t>UnitOfMeasure</a:t>
            </a:r>
            <a:endParaRPr lang="en-US" sz="2000" dirty="0">
              <a:solidFill>
                <a:srgbClr val="000099"/>
              </a:solidFill>
              <a:cs typeface="Arial" charset="0"/>
            </a:endParaRPr>
          </a:p>
        </p:txBody>
      </p:sp>
      <p:cxnSp>
        <p:nvCxnSpPr>
          <p:cNvPr id="55339" name="AutoShape 43"/>
          <p:cNvCxnSpPr>
            <a:cxnSpLocks noChangeShapeType="1"/>
            <a:stCxn id="55334" idx="2"/>
            <a:endCxn id="55335" idx="0"/>
          </p:cNvCxnSpPr>
          <p:nvPr/>
        </p:nvCxnSpPr>
        <p:spPr bwMode="auto">
          <a:xfrm flipH="1">
            <a:off x="5486400" y="1822261"/>
            <a:ext cx="990600" cy="3875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40" name="AutoShape 44"/>
          <p:cNvCxnSpPr>
            <a:cxnSpLocks noChangeShapeType="1"/>
            <a:stCxn id="55335" idx="2"/>
            <a:endCxn id="55332" idx="0"/>
          </p:cNvCxnSpPr>
          <p:nvPr/>
        </p:nvCxnSpPr>
        <p:spPr bwMode="auto">
          <a:xfrm flipH="1">
            <a:off x="5181600" y="2584261"/>
            <a:ext cx="304800" cy="5399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5411" name="Group 115"/>
          <p:cNvGrpSpPr>
            <a:grpSpLocks/>
          </p:cNvGrpSpPr>
          <p:nvPr/>
        </p:nvGrpSpPr>
        <p:grpSpPr bwMode="auto">
          <a:xfrm>
            <a:off x="762000" y="2589221"/>
            <a:ext cx="7696200" cy="376238"/>
            <a:chOff x="768" y="1823"/>
            <a:chExt cx="4848" cy="237"/>
          </a:xfrm>
        </p:grpSpPr>
        <p:sp>
          <p:nvSpPr>
            <p:cNvPr id="55312" name="Text Box 16"/>
            <p:cNvSpPr txBox="1">
              <a:spLocks noChangeArrowheads="1"/>
            </p:cNvSpPr>
            <p:nvPr/>
          </p:nvSpPr>
          <p:spPr bwMode="auto">
            <a:xfrm>
              <a:off x="768" y="1824"/>
              <a:ext cx="912"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dirty="0" err="1">
                  <a:solidFill>
                    <a:srgbClr val="000099"/>
                  </a:solidFill>
                  <a:cs typeface="Arial" charset="0"/>
                </a:rPr>
                <a:t>POShipTo</a:t>
              </a:r>
              <a:endParaRPr lang="en-US" sz="2000" dirty="0">
                <a:solidFill>
                  <a:srgbClr val="000099"/>
                </a:solidFill>
                <a:cs typeface="Arial" charset="0"/>
              </a:endParaRPr>
            </a:p>
          </p:txBody>
        </p:sp>
        <p:sp>
          <p:nvSpPr>
            <p:cNvPr id="55341" name="Text Box 45"/>
            <p:cNvSpPr txBox="1">
              <a:spLocks noChangeArrowheads="1"/>
            </p:cNvSpPr>
            <p:nvPr/>
          </p:nvSpPr>
          <p:spPr bwMode="auto">
            <a:xfrm>
              <a:off x="4704" y="1823"/>
              <a:ext cx="912"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DeliverTo</a:t>
              </a:r>
            </a:p>
          </p:txBody>
        </p:sp>
      </p:grpSp>
      <p:cxnSp>
        <p:nvCxnSpPr>
          <p:cNvPr id="55347" name="AutoShape 51"/>
          <p:cNvCxnSpPr>
            <a:cxnSpLocks noChangeShapeType="1"/>
            <a:stCxn id="55334" idx="2"/>
            <a:endCxn id="55341" idx="0"/>
          </p:cNvCxnSpPr>
          <p:nvPr/>
        </p:nvCxnSpPr>
        <p:spPr bwMode="auto">
          <a:xfrm>
            <a:off x="6477000" y="1822261"/>
            <a:ext cx="1257300" cy="766960"/>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49" name="AutoShape 53"/>
          <p:cNvCxnSpPr>
            <a:cxnSpLocks noChangeShapeType="1"/>
            <a:stCxn id="55332" idx="2"/>
            <a:endCxn id="55337" idx="3"/>
          </p:cNvCxnSpPr>
          <p:nvPr/>
        </p:nvCxnSpPr>
        <p:spPr bwMode="auto">
          <a:xfrm rot="16200000" flipH="1">
            <a:off x="5351415" y="3328846"/>
            <a:ext cx="879570" cy="1219200"/>
          </a:xfrm>
          <a:prstGeom prst="bentConnector4">
            <a:avLst>
              <a:gd name="adj1" fmla="val 64041"/>
              <a:gd name="adj2" fmla="val 11875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50" name="AutoShape 54"/>
          <p:cNvCxnSpPr>
            <a:cxnSpLocks noChangeShapeType="1"/>
            <a:stCxn id="55332" idx="2"/>
            <a:endCxn id="55338" idx="3"/>
          </p:cNvCxnSpPr>
          <p:nvPr/>
        </p:nvCxnSpPr>
        <p:spPr bwMode="auto">
          <a:xfrm rot="16200000" flipH="1">
            <a:off x="5114878" y="3565383"/>
            <a:ext cx="1352645" cy="1219200"/>
          </a:xfrm>
          <a:prstGeom prst="bentConnector4">
            <a:avLst>
              <a:gd name="adj1" fmla="val 43079"/>
              <a:gd name="adj2" fmla="val 11875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51" name="AutoShape 55"/>
          <p:cNvCxnSpPr>
            <a:cxnSpLocks noChangeShapeType="1"/>
            <a:stCxn id="55332" idx="2"/>
            <a:endCxn id="55336" idx="3"/>
          </p:cNvCxnSpPr>
          <p:nvPr/>
        </p:nvCxnSpPr>
        <p:spPr bwMode="auto">
          <a:xfrm rot="16200000" flipH="1">
            <a:off x="4887071" y="3793190"/>
            <a:ext cx="1808258" cy="1219200"/>
          </a:xfrm>
          <a:prstGeom prst="bentConnector4">
            <a:avLst>
              <a:gd name="adj1" fmla="val 32816"/>
              <a:gd name="adj2" fmla="val 11875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358" name="Text Box 62"/>
          <p:cNvSpPr txBox="1">
            <a:spLocks noChangeArrowheads="1"/>
          </p:cNvSpPr>
          <p:nvPr/>
        </p:nvSpPr>
        <p:spPr bwMode="auto">
          <a:xfrm>
            <a:off x="7010400" y="4343400"/>
            <a:ext cx="685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City</a:t>
            </a:r>
          </a:p>
        </p:txBody>
      </p:sp>
      <p:sp>
        <p:nvSpPr>
          <p:cNvPr id="55359" name="Text Box 63"/>
          <p:cNvSpPr txBox="1">
            <a:spLocks noChangeArrowheads="1"/>
          </p:cNvSpPr>
          <p:nvPr/>
        </p:nvSpPr>
        <p:spPr bwMode="auto">
          <a:xfrm>
            <a:off x="7696200" y="4343400"/>
            <a:ext cx="990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Street</a:t>
            </a:r>
          </a:p>
        </p:txBody>
      </p:sp>
      <p:sp>
        <p:nvSpPr>
          <p:cNvPr id="55360" name="Text Box 64"/>
          <p:cNvSpPr txBox="1">
            <a:spLocks noChangeArrowheads="1"/>
          </p:cNvSpPr>
          <p:nvPr/>
        </p:nvSpPr>
        <p:spPr bwMode="auto">
          <a:xfrm>
            <a:off x="7162800" y="3352800"/>
            <a:ext cx="12192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Address</a:t>
            </a:r>
          </a:p>
        </p:txBody>
      </p:sp>
      <p:cxnSp>
        <p:nvCxnSpPr>
          <p:cNvPr id="55361" name="AutoShape 65"/>
          <p:cNvCxnSpPr>
            <a:cxnSpLocks noChangeShapeType="1"/>
            <a:stCxn id="55341" idx="2"/>
            <a:endCxn id="55360" idx="0"/>
          </p:cNvCxnSpPr>
          <p:nvPr/>
        </p:nvCxnSpPr>
        <p:spPr bwMode="auto">
          <a:xfrm>
            <a:off x="7734300" y="2963871"/>
            <a:ext cx="38100" cy="38892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62" name="AutoShape 66"/>
          <p:cNvCxnSpPr>
            <a:cxnSpLocks noChangeShapeType="1"/>
            <a:stCxn id="55360" idx="2"/>
            <a:endCxn id="55358" idx="0"/>
          </p:cNvCxnSpPr>
          <p:nvPr/>
        </p:nvCxnSpPr>
        <p:spPr bwMode="auto">
          <a:xfrm flipH="1">
            <a:off x="7353300" y="3727261"/>
            <a:ext cx="419100" cy="6161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63" name="AutoShape 67"/>
          <p:cNvCxnSpPr>
            <a:cxnSpLocks noChangeShapeType="1"/>
            <a:stCxn id="55360" idx="2"/>
            <a:endCxn id="55359" idx="0"/>
          </p:cNvCxnSpPr>
          <p:nvPr/>
        </p:nvCxnSpPr>
        <p:spPr bwMode="auto">
          <a:xfrm>
            <a:off x="7772400" y="3727261"/>
            <a:ext cx="419100" cy="6161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75" name="AutoShape 79"/>
          <p:cNvCxnSpPr>
            <a:cxnSpLocks noChangeShapeType="1"/>
            <a:stCxn id="55341" idx="2"/>
          </p:cNvCxnSpPr>
          <p:nvPr/>
        </p:nvCxnSpPr>
        <p:spPr bwMode="auto">
          <a:xfrm flipH="1">
            <a:off x="6667500" y="2963871"/>
            <a:ext cx="1066800" cy="31272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376" name="Text Box 80"/>
          <p:cNvSpPr txBox="1">
            <a:spLocks noChangeArrowheads="1"/>
          </p:cNvSpPr>
          <p:nvPr/>
        </p:nvSpPr>
        <p:spPr bwMode="auto">
          <a:xfrm>
            <a:off x="533400" y="3505200"/>
            <a:ext cx="990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dirty="0">
                <a:solidFill>
                  <a:srgbClr val="000099"/>
                </a:solidFill>
                <a:cs typeface="Arial" charset="0"/>
              </a:rPr>
              <a:t>Name</a:t>
            </a:r>
          </a:p>
        </p:txBody>
      </p:sp>
      <p:cxnSp>
        <p:nvCxnSpPr>
          <p:cNvPr id="55377" name="AutoShape 81"/>
          <p:cNvCxnSpPr>
            <a:cxnSpLocks noChangeShapeType="1"/>
            <a:stCxn id="55312" idx="2"/>
            <a:endCxn id="55376" idx="0"/>
          </p:cNvCxnSpPr>
          <p:nvPr/>
        </p:nvCxnSpPr>
        <p:spPr bwMode="auto">
          <a:xfrm flipH="1">
            <a:off x="1028700" y="2965459"/>
            <a:ext cx="457200" cy="53974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7" name="Text Box 80"/>
          <p:cNvSpPr txBox="1">
            <a:spLocks noChangeArrowheads="1"/>
          </p:cNvSpPr>
          <p:nvPr/>
        </p:nvSpPr>
        <p:spPr bwMode="auto">
          <a:xfrm>
            <a:off x="6172200" y="3261334"/>
            <a:ext cx="990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dirty="0">
                <a:solidFill>
                  <a:srgbClr val="000099"/>
                </a:solidFill>
                <a:cs typeface="Arial" charset="0"/>
              </a:rPr>
              <a:t>Name</a:t>
            </a:r>
          </a:p>
        </p:txBody>
      </p:sp>
    </p:spTree>
    <p:extLst>
      <p:ext uri="{BB962C8B-B14F-4D97-AF65-F5344CB8AC3E}">
        <p14:creationId xmlns:p14="http://schemas.microsoft.com/office/powerpoint/2010/main" val="246026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Linguistic Matching</a:t>
            </a:r>
            <a:endParaRPr lang="en-US" dirty="0"/>
          </a:p>
        </p:txBody>
      </p:sp>
      <p:sp>
        <p:nvSpPr>
          <p:cNvPr id="3" name="Content Placeholder 2"/>
          <p:cNvSpPr>
            <a:spLocks noGrp="1"/>
          </p:cNvSpPr>
          <p:nvPr>
            <p:ph idx="1"/>
          </p:nvPr>
        </p:nvSpPr>
        <p:spPr>
          <a:xfrm>
            <a:off x="457200" y="1143000"/>
            <a:ext cx="8397480" cy="5026067"/>
          </a:xfrm>
        </p:spPr>
        <p:txBody>
          <a:bodyPr>
            <a:noAutofit/>
          </a:bodyPr>
          <a:lstStyle/>
          <a:p>
            <a:r>
              <a:rPr lang="en-US" sz="2000" dirty="0" smtClean="0"/>
              <a:t>Tokenization of names</a:t>
            </a:r>
          </a:p>
          <a:p>
            <a:pPr lvl="1"/>
            <a:r>
              <a:rPr lang="en-US" sz="1800" dirty="0" err="1" smtClean="0"/>
              <a:t>PurchaseOrder</a:t>
            </a:r>
            <a:r>
              <a:rPr lang="en-US" sz="1800" dirty="0" smtClean="0"/>
              <a:t> </a:t>
            </a:r>
            <a:r>
              <a:rPr lang="en-US" sz="1800" dirty="0" smtClean="0">
                <a:sym typeface="Wingdings"/>
              </a:rPr>
              <a:t></a:t>
            </a:r>
            <a:r>
              <a:rPr lang="en-US" sz="1800" dirty="0" smtClean="0"/>
              <a:t> purchase + order</a:t>
            </a:r>
          </a:p>
          <a:p>
            <a:r>
              <a:rPr lang="en-US" sz="2000" dirty="0" smtClean="0"/>
              <a:t>Expansion of acronyms</a:t>
            </a:r>
          </a:p>
          <a:p>
            <a:pPr lvl="1"/>
            <a:r>
              <a:rPr lang="en-US" sz="1800" dirty="0" smtClean="0"/>
              <a:t>UOM </a:t>
            </a:r>
            <a:r>
              <a:rPr lang="en-US" sz="1800" dirty="0" smtClean="0">
                <a:sym typeface="Wingdings"/>
              </a:rPr>
              <a:t></a:t>
            </a:r>
            <a:r>
              <a:rPr lang="en-US" sz="1800" dirty="0" smtClean="0"/>
              <a:t> unit + of + measure</a:t>
            </a:r>
          </a:p>
          <a:p>
            <a:r>
              <a:rPr lang="en-US" sz="2000" dirty="0" smtClean="0"/>
              <a:t>Clustering based on keywords and data-types</a:t>
            </a:r>
          </a:p>
          <a:p>
            <a:pPr lvl="1"/>
            <a:r>
              <a:rPr lang="en-US" sz="1800" dirty="0" smtClean="0"/>
              <a:t>Street, City,  </a:t>
            </a:r>
            <a:r>
              <a:rPr lang="en-US" sz="1800" dirty="0" err="1" smtClean="0"/>
              <a:t>POAddress</a:t>
            </a:r>
            <a:r>
              <a:rPr lang="en-US" sz="1800" dirty="0" smtClean="0"/>
              <a:t> </a:t>
            </a:r>
            <a:r>
              <a:rPr lang="en-US" sz="1800" dirty="0" smtClean="0">
                <a:sym typeface="Wingdings"/>
              </a:rPr>
              <a:t></a:t>
            </a:r>
            <a:r>
              <a:rPr lang="en-US" sz="1800" dirty="0" smtClean="0"/>
              <a:t> Address</a:t>
            </a:r>
          </a:p>
          <a:p>
            <a:pPr lvl="1"/>
            <a:endParaRPr lang="en-US" sz="1800" dirty="0" smtClean="0"/>
          </a:p>
          <a:p>
            <a:r>
              <a:rPr lang="en-US" sz="2000" dirty="0"/>
              <a:t>L</a:t>
            </a:r>
            <a:r>
              <a:rPr lang="en-US" sz="2000" dirty="0" smtClean="0"/>
              <a:t>inguistic similarity</a:t>
            </a:r>
          </a:p>
          <a:p>
            <a:pPr lvl="1"/>
            <a:r>
              <a:rPr lang="en-US" sz="1800" dirty="0" smtClean="0"/>
              <a:t>Pair</a:t>
            </a:r>
            <a:r>
              <a:rPr lang="en-US" sz="1800" dirty="0"/>
              <a:t>-wise comparison of elements that belong to the same </a:t>
            </a:r>
            <a:r>
              <a:rPr lang="en-US" sz="1800" dirty="0" smtClean="0"/>
              <a:t>cluster</a:t>
            </a:r>
          </a:p>
          <a:p>
            <a:pPr lvl="1"/>
            <a:r>
              <a:rPr lang="en-US" sz="1800" dirty="0" smtClean="0"/>
              <a:t>Token similarity = f(string matching, synonymy score)</a:t>
            </a:r>
          </a:p>
          <a:p>
            <a:pPr lvl="1"/>
            <a:r>
              <a:rPr lang="en-US" sz="1800" dirty="0" smtClean="0"/>
              <a:t>Token set </a:t>
            </a:r>
            <a:r>
              <a:rPr lang="en-US" sz="1800" dirty="0"/>
              <a:t>s</a:t>
            </a:r>
            <a:r>
              <a:rPr lang="en-US" sz="1800" dirty="0" smtClean="0"/>
              <a:t>imilarity = average (best matching token similarity)</a:t>
            </a:r>
          </a:p>
          <a:p>
            <a:pPr lvl="1"/>
            <a:endParaRPr lang="en-US" sz="1600" dirty="0"/>
          </a:p>
          <a:p>
            <a:r>
              <a:rPr lang="en-US" sz="2000" dirty="0" smtClean="0"/>
              <a:t>Thesaurus: </a:t>
            </a:r>
            <a:r>
              <a:rPr lang="en-US" sz="2000" dirty="0" err="1" smtClean="0"/>
              <a:t>acronymns</a:t>
            </a:r>
            <a:r>
              <a:rPr lang="en-US" sz="2000" dirty="0" smtClean="0"/>
              <a:t>, synonyms,</a:t>
            </a:r>
            <a:r>
              <a:rPr lang="en-US" sz="2000" dirty="0"/>
              <a:t> </a:t>
            </a:r>
            <a:r>
              <a:rPr lang="en-US" sz="2000" dirty="0" smtClean="0"/>
              <a:t>stop words and categories</a:t>
            </a:r>
          </a:p>
        </p:txBody>
      </p:sp>
      <p:sp>
        <p:nvSpPr>
          <p:cNvPr id="4" name="Date Placeholder 3"/>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Generic Schema Matching, Ten Years Later</a:t>
            </a:r>
            <a:endParaRPr lang="en-US">
              <a:solidFill>
                <a:srgbClr val="000000"/>
              </a:solidFill>
            </a:endParaRPr>
          </a:p>
        </p:txBody>
      </p:sp>
      <p:sp>
        <p:nvSpPr>
          <p:cNvPr id="6" name="Slide Number Placeholder 5"/>
          <p:cNvSpPr>
            <a:spLocks noGrp="1"/>
          </p:cNvSpPr>
          <p:nvPr>
            <p:ph type="sldNum" sz="quarter" idx="12"/>
          </p:nvPr>
        </p:nvSpPr>
        <p:spPr/>
        <p:txBody>
          <a:bodyPr/>
          <a:lstStyle/>
          <a:p>
            <a:fld id="{40DB492A-D6BC-5847-BC80-7A48DCA1C7E4}"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21951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ate Placeholder 3"/>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75" name="Footer Placeholder 4"/>
          <p:cNvSpPr>
            <a:spLocks noGrp="1"/>
          </p:cNvSpPr>
          <p:nvPr>
            <p:ph type="ftr" sz="quarter" idx="11"/>
          </p:nvPr>
        </p:nvSpPr>
        <p:spPr/>
        <p:txBody>
          <a:bodyPr/>
          <a:lstStyle/>
          <a:p>
            <a:r>
              <a:rPr lang="en-US" smtClean="0">
                <a:solidFill>
                  <a:srgbClr val="000000"/>
                </a:solidFill>
              </a:rPr>
              <a:t>Generic Schema Matching, Ten Years Later</a:t>
            </a:r>
            <a:endParaRPr lang="en-US">
              <a:solidFill>
                <a:srgbClr val="000000"/>
              </a:solidFill>
            </a:endParaRPr>
          </a:p>
        </p:txBody>
      </p:sp>
      <p:sp>
        <p:nvSpPr>
          <p:cNvPr id="76" name="Slide Number Placeholder 5"/>
          <p:cNvSpPr>
            <a:spLocks noGrp="1"/>
          </p:cNvSpPr>
          <p:nvPr>
            <p:ph type="sldNum" sz="quarter" idx="12"/>
          </p:nvPr>
        </p:nvSpPr>
        <p:spPr/>
        <p:txBody>
          <a:bodyPr/>
          <a:lstStyle/>
          <a:p>
            <a:fld id="{00445802-99A8-0841-8E54-36B70A702429}" type="slidenum">
              <a:rPr lang="en-US">
                <a:solidFill>
                  <a:srgbClr val="000000"/>
                </a:solidFill>
              </a:rPr>
              <a:pPr/>
              <a:t>19</a:t>
            </a:fld>
            <a:endParaRPr lang="en-US">
              <a:solidFill>
                <a:srgbClr val="000000"/>
              </a:solidFill>
            </a:endParaRPr>
          </a:p>
        </p:txBody>
      </p:sp>
      <p:sp>
        <p:nvSpPr>
          <p:cNvPr id="55298" name="Rectangle 2"/>
          <p:cNvSpPr>
            <a:spLocks noGrp="1" noChangeArrowheads="1"/>
          </p:cNvSpPr>
          <p:nvPr>
            <p:ph type="title"/>
          </p:nvPr>
        </p:nvSpPr>
        <p:spPr>
          <a:xfrm>
            <a:off x="480940" y="76200"/>
            <a:ext cx="8229600" cy="1143000"/>
          </a:xfrm>
        </p:spPr>
        <p:txBody>
          <a:bodyPr/>
          <a:lstStyle/>
          <a:p>
            <a:r>
              <a:rPr lang="en-US" dirty="0"/>
              <a:t>Structure Matching</a:t>
            </a:r>
          </a:p>
        </p:txBody>
      </p:sp>
      <p:sp>
        <p:nvSpPr>
          <p:cNvPr id="55304" name="Text Box 8"/>
          <p:cNvSpPr txBox="1">
            <a:spLocks noChangeArrowheads="1"/>
          </p:cNvSpPr>
          <p:nvPr/>
        </p:nvSpPr>
        <p:spPr bwMode="auto">
          <a:xfrm>
            <a:off x="2070430" y="1440051"/>
            <a:ext cx="609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PO</a:t>
            </a:r>
          </a:p>
        </p:txBody>
      </p:sp>
      <p:sp>
        <p:nvSpPr>
          <p:cNvPr id="55305" name="Text Box 9"/>
          <p:cNvSpPr txBox="1">
            <a:spLocks noChangeArrowheads="1"/>
          </p:cNvSpPr>
          <p:nvPr/>
        </p:nvSpPr>
        <p:spPr bwMode="auto">
          <a:xfrm>
            <a:off x="2680030" y="3116451"/>
            <a:ext cx="8382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Item</a:t>
            </a:r>
          </a:p>
        </p:txBody>
      </p:sp>
      <p:sp>
        <p:nvSpPr>
          <p:cNvPr id="55306" name="Text Box 10"/>
          <p:cNvSpPr txBox="1">
            <a:spLocks noChangeArrowheads="1"/>
          </p:cNvSpPr>
          <p:nvPr/>
        </p:nvSpPr>
        <p:spPr bwMode="auto">
          <a:xfrm>
            <a:off x="2680030" y="2202051"/>
            <a:ext cx="12192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POLines</a:t>
            </a:r>
          </a:p>
        </p:txBody>
      </p:sp>
      <p:sp>
        <p:nvSpPr>
          <p:cNvPr id="55307" name="Text Box 11"/>
          <p:cNvSpPr txBox="1">
            <a:spLocks noChangeArrowheads="1"/>
          </p:cNvSpPr>
          <p:nvPr/>
        </p:nvSpPr>
        <p:spPr bwMode="auto">
          <a:xfrm>
            <a:off x="3365830" y="5111939"/>
            <a:ext cx="685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Qty</a:t>
            </a:r>
          </a:p>
        </p:txBody>
      </p:sp>
      <p:sp>
        <p:nvSpPr>
          <p:cNvPr id="55308" name="Text Box 12"/>
          <p:cNvSpPr txBox="1">
            <a:spLocks noChangeArrowheads="1"/>
          </p:cNvSpPr>
          <p:nvPr/>
        </p:nvSpPr>
        <p:spPr bwMode="auto">
          <a:xfrm>
            <a:off x="3365830" y="4183251"/>
            <a:ext cx="7620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Line</a:t>
            </a:r>
          </a:p>
        </p:txBody>
      </p:sp>
      <p:sp>
        <p:nvSpPr>
          <p:cNvPr id="55309" name="Text Box 13"/>
          <p:cNvSpPr txBox="1">
            <a:spLocks noChangeArrowheads="1"/>
          </p:cNvSpPr>
          <p:nvPr/>
        </p:nvSpPr>
        <p:spPr bwMode="auto">
          <a:xfrm>
            <a:off x="3365830" y="4654739"/>
            <a:ext cx="7620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UoM</a:t>
            </a:r>
          </a:p>
        </p:txBody>
      </p:sp>
      <p:cxnSp>
        <p:nvCxnSpPr>
          <p:cNvPr id="55310" name="AutoShape 14"/>
          <p:cNvCxnSpPr>
            <a:cxnSpLocks noChangeShapeType="1"/>
            <a:stCxn id="55304" idx="2"/>
            <a:endCxn id="55306" idx="0"/>
          </p:cNvCxnSpPr>
          <p:nvPr/>
        </p:nvCxnSpPr>
        <p:spPr bwMode="auto">
          <a:xfrm>
            <a:off x="2375230" y="1814512"/>
            <a:ext cx="914400" cy="3875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11" name="AutoShape 15"/>
          <p:cNvCxnSpPr>
            <a:cxnSpLocks noChangeShapeType="1"/>
            <a:stCxn id="55306" idx="2"/>
            <a:endCxn id="55305" idx="0"/>
          </p:cNvCxnSpPr>
          <p:nvPr/>
        </p:nvCxnSpPr>
        <p:spPr bwMode="auto">
          <a:xfrm flipH="1">
            <a:off x="3099130" y="2576512"/>
            <a:ext cx="190500" cy="5399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17" name="AutoShape 21"/>
          <p:cNvCxnSpPr>
            <a:cxnSpLocks noChangeShapeType="1"/>
            <a:stCxn id="55304" idx="2"/>
            <a:endCxn id="55312" idx="0"/>
          </p:cNvCxnSpPr>
          <p:nvPr/>
        </p:nvCxnSpPr>
        <p:spPr bwMode="auto">
          <a:xfrm flipH="1">
            <a:off x="1575130" y="1814512"/>
            <a:ext cx="800100" cy="76854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321" name="Text Box 25"/>
          <p:cNvSpPr txBox="1">
            <a:spLocks noChangeArrowheads="1"/>
          </p:cNvSpPr>
          <p:nvPr/>
        </p:nvSpPr>
        <p:spPr bwMode="auto">
          <a:xfrm>
            <a:off x="2146630" y="3573651"/>
            <a:ext cx="685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City</a:t>
            </a:r>
          </a:p>
        </p:txBody>
      </p:sp>
      <p:sp>
        <p:nvSpPr>
          <p:cNvPr id="55322" name="Text Box 26"/>
          <p:cNvSpPr txBox="1">
            <a:spLocks noChangeArrowheads="1"/>
          </p:cNvSpPr>
          <p:nvPr/>
        </p:nvSpPr>
        <p:spPr bwMode="auto">
          <a:xfrm>
            <a:off x="1384630" y="4030851"/>
            <a:ext cx="990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Street</a:t>
            </a:r>
          </a:p>
        </p:txBody>
      </p:sp>
      <p:cxnSp>
        <p:nvCxnSpPr>
          <p:cNvPr id="55323" name="AutoShape 27"/>
          <p:cNvCxnSpPr>
            <a:cxnSpLocks noChangeShapeType="1"/>
            <a:stCxn id="55312" idx="2"/>
            <a:endCxn id="55321" idx="0"/>
          </p:cNvCxnSpPr>
          <p:nvPr/>
        </p:nvCxnSpPr>
        <p:spPr bwMode="auto">
          <a:xfrm>
            <a:off x="1575130" y="2957706"/>
            <a:ext cx="914400" cy="61594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24" name="AutoShape 28"/>
          <p:cNvCxnSpPr>
            <a:cxnSpLocks noChangeShapeType="1"/>
            <a:stCxn id="55312" idx="2"/>
            <a:endCxn id="55322" idx="0"/>
          </p:cNvCxnSpPr>
          <p:nvPr/>
        </p:nvCxnSpPr>
        <p:spPr bwMode="auto">
          <a:xfrm>
            <a:off x="1575130" y="2957706"/>
            <a:ext cx="304800" cy="107314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25" name="AutoShape 29"/>
          <p:cNvCxnSpPr>
            <a:cxnSpLocks noChangeShapeType="1"/>
            <a:stCxn id="55305" idx="2"/>
            <a:endCxn id="55308" idx="1"/>
          </p:cNvCxnSpPr>
          <p:nvPr/>
        </p:nvCxnSpPr>
        <p:spPr bwMode="auto">
          <a:xfrm rot="16200000" flipH="1">
            <a:off x="2792695" y="3797347"/>
            <a:ext cx="879570" cy="266700"/>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26" name="AutoShape 30"/>
          <p:cNvCxnSpPr>
            <a:cxnSpLocks noChangeShapeType="1"/>
            <a:stCxn id="55305" idx="2"/>
            <a:endCxn id="55309" idx="1"/>
          </p:cNvCxnSpPr>
          <p:nvPr/>
        </p:nvCxnSpPr>
        <p:spPr bwMode="auto">
          <a:xfrm rot="16200000" flipH="1">
            <a:off x="2556951" y="4033091"/>
            <a:ext cx="1351058" cy="266700"/>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27" name="AutoShape 31"/>
          <p:cNvCxnSpPr>
            <a:cxnSpLocks noChangeShapeType="1"/>
            <a:stCxn id="55305" idx="2"/>
            <a:endCxn id="55307" idx="1"/>
          </p:cNvCxnSpPr>
          <p:nvPr/>
        </p:nvCxnSpPr>
        <p:spPr bwMode="auto">
          <a:xfrm rot="16200000" flipH="1">
            <a:off x="2328351" y="4261691"/>
            <a:ext cx="1808258" cy="266700"/>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332" name="Text Box 36"/>
          <p:cNvSpPr txBox="1">
            <a:spLocks noChangeArrowheads="1"/>
          </p:cNvSpPr>
          <p:nvPr/>
        </p:nvSpPr>
        <p:spPr bwMode="auto">
          <a:xfrm>
            <a:off x="4813630" y="3116451"/>
            <a:ext cx="9144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Item</a:t>
            </a:r>
          </a:p>
        </p:txBody>
      </p:sp>
      <p:sp>
        <p:nvSpPr>
          <p:cNvPr id="55334" name="Text Box 38"/>
          <p:cNvSpPr txBox="1">
            <a:spLocks noChangeArrowheads="1"/>
          </p:cNvSpPr>
          <p:nvPr/>
        </p:nvSpPr>
        <p:spPr bwMode="auto">
          <a:xfrm>
            <a:off x="5499430" y="1440051"/>
            <a:ext cx="2133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PurchaseOrder</a:t>
            </a:r>
          </a:p>
        </p:txBody>
      </p:sp>
      <p:sp>
        <p:nvSpPr>
          <p:cNvPr id="55335" name="Text Box 39"/>
          <p:cNvSpPr txBox="1">
            <a:spLocks noChangeArrowheads="1"/>
          </p:cNvSpPr>
          <p:nvPr/>
        </p:nvSpPr>
        <p:spPr bwMode="auto">
          <a:xfrm>
            <a:off x="5042230" y="2202051"/>
            <a:ext cx="1066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Items</a:t>
            </a:r>
          </a:p>
        </p:txBody>
      </p:sp>
      <p:sp>
        <p:nvSpPr>
          <p:cNvPr id="55336" name="Text Box 40"/>
          <p:cNvSpPr txBox="1">
            <a:spLocks noChangeArrowheads="1"/>
          </p:cNvSpPr>
          <p:nvPr/>
        </p:nvSpPr>
        <p:spPr bwMode="auto">
          <a:xfrm>
            <a:off x="5194630" y="5111939"/>
            <a:ext cx="12954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Quantity</a:t>
            </a:r>
          </a:p>
        </p:txBody>
      </p:sp>
      <p:sp>
        <p:nvSpPr>
          <p:cNvPr id="55337" name="Text Box 41"/>
          <p:cNvSpPr txBox="1">
            <a:spLocks noChangeArrowheads="1"/>
          </p:cNvSpPr>
          <p:nvPr/>
        </p:nvSpPr>
        <p:spPr bwMode="auto">
          <a:xfrm>
            <a:off x="4661230" y="4183251"/>
            <a:ext cx="1828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ItemNumber</a:t>
            </a:r>
          </a:p>
        </p:txBody>
      </p:sp>
      <p:sp>
        <p:nvSpPr>
          <p:cNvPr id="55338" name="Text Box 42"/>
          <p:cNvSpPr txBox="1">
            <a:spLocks noChangeArrowheads="1"/>
          </p:cNvSpPr>
          <p:nvPr/>
        </p:nvSpPr>
        <p:spPr bwMode="auto">
          <a:xfrm>
            <a:off x="4432630" y="4656326"/>
            <a:ext cx="20574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dirty="0" err="1" smtClean="0">
                <a:solidFill>
                  <a:srgbClr val="000099"/>
                </a:solidFill>
                <a:cs typeface="Arial" charset="0"/>
              </a:rPr>
              <a:t>UnitOfMeasure</a:t>
            </a:r>
            <a:endParaRPr lang="en-US" sz="2000" dirty="0">
              <a:solidFill>
                <a:srgbClr val="000099"/>
              </a:solidFill>
              <a:cs typeface="Arial" charset="0"/>
            </a:endParaRPr>
          </a:p>
        </p:txBody>
      </p:sp>
      <p:cxnSp>
        <p:nvCxnSpPr>
          <p:cNvPr id="55339" name="AutoShape 43"/>
          <p:cNvCxnSpPr>
            <a:cxnSpLocks noChangeShapeType="1"/>
            <a:stCxn id="55334" idx="2"/>
            <a:endCxn id="55335" idx="0"/>
          </p:cNvCxnSpPr>
          <p:nvPr/>
        </p:nvCxnSpPr>
        <p:spPr bwMode="auto">
          <a:xfrm flipH="1">
            <a:off x="5575630" y="1814512"/>
            <a:ext cx="990600" cy="3875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40" name="AutoShape 44"/>
          <p:cNvCxnSpPr>
            <a:cxnSpLocks noChangeShapeType="1"/>
            <a:stCxn id="55335" idx="2"/>
            <a:endCxn id="55332" idx="0"/>
          </p:cNvCxnSpPr>
          <p:nvPr/>
        </p:nvCxnSpPr>
        <p:spPr bwMode="auto">
          <a:xfrm flipH="1">
            <a:off x="5270830" y="2576512"/>
            <a:ext cx="304800" cy="5399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5411" name="Group 115"/>
          <p:cNvGrpSpPr>
            <a:grpSpLocks/>
          </p:cNvGrpSpPr>
          <p:nvPr/>
        </p:nvGrpSpPr>
        <p:grpSpPr bwMode="auto">
          <a:xfrm>
            <a:off x="851230" y="2581472"/>
            <a:ext cx="7696200" cy="376238"/>
            <a:chOff x="768" y="1823"/>
            <a:chExt cx="4848" cy="237"/>
          </a:xfrm>
        </p:grpSpPr>
        <p:sp>
          <p:nvSpPr>
            <p:cNvPr id="55312" name="Text Box 16"/>
            <p:cNvSpPr txBox="1">
              <a:spLocks noChangeArrowheads="1"/>
            </p:cNvSpPr>
            <p:nvPr/>
          </p:nvSpPr>
          <p:spPr bwMode="auto">
            <a:xfrm>
              <a:off x="768" y="1824"/>
              <a:ext cx="912"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POShipTo</a:t>
              </a:r>
            </a:p>
          </p:txBody>
        </p:sp>
        <p:sp>
          <p:nvSpPr>
            <p:cNvPr id="55341" name="Text Box 45"/>
            <p:cNvSpPr txBox="1">
              <a:spLocks noChangeArrowheads="1"/>
            </p:cNvSpPr>
            <p:nvPr/>
          </p:nvSpPr>
          <p:spPr bwMode="auto">
            <a:xfrm>
              <a:off x="4704" y="1823"/>
              <a:ext cx="912"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DeliverTo</a:t>
              </a:r>
            </a:p>
          </p:txBody>
        </p:sp>
      </p:grpSp>
      <p:cxnSp>
        <p:nvCxnSpPr>
          <p:cNvPr id="55347" name="AutoShape 51"/>
          <p:cNvCxnSpPr>
            <a:cxnSpLocks noChangeShapeType="1"/>
            <a:stCxn id="55334" idx="2"/>
            <a:endCxn id="55341" idx="0"/>
          </p:cNvCxnSpPr>
          <p:nvPr/>
        </p:nvCxnSpPr>
        <p:spPr bwMode="auto">
          <a:xfrm>
            <a:off x="6566230" y="1814512"/>
            <a:ext cx="1257300" cy="766960"/>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49" name="AutoShape 53"/>
          <p:cNvCxnSpPr>
            <a:cxnSpLocks noChangeShapeType="1"/>
            <a:stCxn id="55332" idx="2"/>
            <a:endCxn id="55337" idx="3"/>
          </p:cNvCxnSpPr>
          <p:nvPr/>
        </p:nvCxnSpPr>
        <p:spPr bwMode="auto">
          <a:xfrm rot="16200000" flipH="1">
            <a:off x="5440645" y="3321097"/>
            <a:ext cx="879570" cy="1219200"/>
          </a:xfrm>
          <a:prstGeom prst="bentConnector4">
            <a:avLst>
              <a:gd name="adj1" fmla="val 73915"/>
              <a:gd name="adj2" fmla="val 11875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50" name="AutoShape 54"/>
          <p:cNvCxnSpPr>
            <a:cxnSpLocks noChangeShapeType="1"/>
            <a:stCxn id="55332" idx="2"/>
            <a:endCxn id="55338" idx="3"/>
          </p:cNvCxnSpPr>
          <p:nvPr/>
        </p:nvCxnSpPr>
        <p:spPr bwMode="auto">
          <a:xfrm rot="16200000" flipH="1">
            <a:off x="5204108" y="3557634"/>
            <a:ext cx="1352645" cy="1219200"/>
          </a:xfrm>
          <a:prstGeom prst="bentConnector4">
            <a:avLst>
              <a:gd name="adj1" fmla="val 47894"/>
              <a:gd name="adj2" fmla="val 11875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51" name="AutoShape 55"/>
          <p:cNvCxnSpPr>
            <a:cxnSpLocks noChangeShapeType="1"/>
            <a:stCxn id="55332" idx="2"/>
            <a:endCxn id="55336" idx="3"/>
          </p:cNvCxnSpPr>
          <p:nvPr/>
        </p:nvCxnSpPr>
        <p:spPr bwMode="auto">
          <a:xfrm rot="16200000" flipH="1">
            <a:off x="4976301" y="3785441"/>
            <a:ext cx="1808258" cy="1219200"/>
          </a:xfrm>
          <a:prstGeom prst="bentConnector4">
            <a:avLst>
              <a:gd name="adj1" fmla="val 35818"/>
              <a:gd name="adj2" fmla="val 11875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358" name="Text Box 62"/>
          <p:cNvSpPr txBox="1">
            <a:spLocks noChangeArrowheads="1"/>
          </p:cNvSpPr>
          <p:nvPr/>
        </p:nvSpPr>
        <p:spPr bwMode="auto">
          <a:xfrm>
            <a:off x="7099630" y="4335651"/>
            <a:ext cx="685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City</a:t>
            </a:r>
          </a:p>
        </p:txBody>
      </p:sp>
      <p:sp>
        <p:nvSpPr>
          <p:cNvPr id="55359" name="Text Box 63"/>
          <p:cNvSpPr txBox="1">
            <a:spLocks noChangeArrowheads="1"/>
          </p:cNvSpPr>
          <p:nvPr/>
        </p:nvSpPr>
        <p:spPr bwMode="auto">
          <a:xfrm>
            <a:off x="7785430" y="4335651"/>
            <a:ext cx="990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Street</a:t>
            </a:r>
          </a:p>
        </p:txBody>
      </p:sp>
      <p:sp>
        <p:nvSpPr>
          <p:cNvPr id="55360" name="Text Box 64"/>
          <p:cNvSpPr txBox="1">
            <a:spLocks noChangeArrowheads="1"/>
          </p:cNvSpPr>
          <p:nvPr/>
        </p:nvSpPr>
        <p:spPr bwMode="auto">
          <a:xfrm>
            <a:off x="7252030" y="3345051"/>
            <a:ext cx="12192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Address</a:t>
            </a:r>
          </a:p>
        </p:txBody>
      </p:sp>
      <p:cxnSp>
        <p:nvCxnSpPr>
          <p:cNvPr id="55361" name="AutoShape 65"/>
          <p:cNvCxnSpPr>
            <a:cxnSpLocks noChangeShapeType="1"/>
            <a:stCxn id="55341" idx="2"/>
            <a:endCxn id="55360" idx="0"/>
          </p:cNvCxnSpPr>
          <p:nvPr/>
        </p:nvCxnSpPr>
        <p:spPr bwMode="auto">
          <a:xfrm>
            <a:off x="7823530" y="2956122"/>
            <a:ext cx="38100" cy="38892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62" name="AutoShape 66"/>
          <p:cNvCxnSpPr>
            <a:cxnSpLocks noChangeShapeType="1"/>
            <a:stCxn id="55360" idx="2"/>
            <a:endCxn id="55358" idx="0"/>
          </p:cNvCxnSpPr>
          <p:nvPr/>
        </p:nvCxnSpPr>
        <p:spPr bwMode="auto">
          <a:xfrm flipH="1">
            <a:off x="7442530" y="3719512"/>
            <a:ext cx="419100" cy="6161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63" name="AutoShape 67"/>
          <p:cNvCxnSpPr>
            <a:cxnSpLocks noChangeShapeType="1"/>
            <a:stCxn id="55360" idx="2"/>
            <a:endCxn id="55359" idx="0"/>
          </p:cNvCxnSpPr>
          <p:nvPr/>
        </p:nvCxnSpPr>
        <p:spPr bwMode="auto">
          <a:xfrm>
            <a:off x="7861630" y="3719512"/>
            <a:ext cx="419100" cy="6161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75" name="AutoShape 79"/>
          <p:cNvCxnSpPr>
            <a:cxnSpLocks noChangeShapeType="1"/>
            <a:stCxn id="55341" idx="2"/>
          </p:cNvCxnSpPr>
          <p:nvPr/>
        </p:nvCxnSpPr>
        <p:spPr bwMode="auto">
          <a:xfrm flipH="1">
            <a:off x="6756730" y="2956122"/>
            <a:ext cx="1066800" cy="31272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376" name="Text Box 80"/>
          <p:cNvSpPr txBox="1">
            <a:spLocks noChangeArrowheads="1"/>
          </p:cNvSpPr>
          <p:nvPr/>
        </p:nvSpPr>
        <p:spPr bwMode="auto">
          <a:xfrm>
            <a:off x="622630" y="3497451"/>
            <a:ext cx="990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dirty="0">
                <a:solidFill>
                  <a:srgbClr val="000099"/>
                </a:solidFill>
                <a:cs typeface="Arial" charset="0"/>
              </a:rPr>
              <a:t>Name</a:t>
            </a:r>
          </a:p>
        </p:txBody>
      </p:sp>
      <p:cxnSp>
        <p:nvCxnSpPr>
          <p:cNvPr id="55377" name="AutoShape 81"/>
          <p:cNvCxnSpPr>
            <a:cxnSpLocks noChangeShapeType="1"/>
            <a:stCxn id="55312" idx="2"/>
            <a:endCxn id="55376" idx="0"/>
          </p:cNvCxnSpPr>
          <p:nvPr/>
        </p:nvCxnSpPr>
        <p:spPr bwMode="auto">
          <a:xfrm flipH="1">
            <a:off x="1117930" y="2957710"/>
            <a:ext cx="457200" cy="53974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5388" name="Group 92"/>
          <p:cNvGrpSpPr>
            <a:grpSpLocks/>
          </p:cNvGrpSpPr>
          <p:nvPr/>
        </p:nvGrpSpPr>
        <p:grpSpPr bwMode="auto">
          <a:xfrm>
            <a:off x="4051630" y="4918275"/>
            <a:ext cx="1143000" cy="457201"/>
            <a:chOff x="2784" y="3295"/>
            <a:chExt cx="720" cy="288"/>
          </a:xfrm>
        </p:grpSpPr>
        <p:cxnSp>
          <p:nvCxnSpPr>
            <p:cNvPr id="55379" name="AutoShape 83"/>
            <p:cNvCxnSpPr>
              <a:cxnSpLocks noChangeShapeType="1"/>
              <a:stCxn id="55309" idx="3"/>
              <a:endCxn id="55338" idx="1"/>
            </p:cNvCxnSpPr>
            <p:nvPr/>
          </p:nvCxnSpPr>
          <p:spPr bwMode="auto">
            <a:xfrm>
              <a:off x="2832" y="3295"/>
              <a:ext cx="192" cy="1"/>
            </a:xfrm>
            <a:prstGeom prst="straightConnector1">
              <a:avLst/>
            </a:prstGeom>
            <a:noFill/>
            <a:ln w="28575">
              <a:solidFill>
                <a:srgbClr val="FF99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80" name="AutoShape 84"/>
            <p:cNvCxnSpPr>
              <a:cxnSpLocks noChangeShapeType="1"/>
              <a:stCxn id="55307" idx="3"/>
              <a:endCxn id="55336" idx="1"/>
            </p:cNvCxnSpPr>
            <p:nvPr/>
          </p:nvCxnSpPr>
          <p:spPr bwMode="auto">
            <a:xfrm>
              <a:off x="2784" y="3583"/>
              <a:ext cx="720" cy="0"/>
            </a:xfrm>
            <a:prstGeom prst="straightConnector1">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5383" name="AutoShape 87"/>
          <p:cNvCxnSpPr>
            <a:cxnSpLocks noChangeShapeType="1"/>
            <a:stCxn id="55305" idx="3"/>
            <a:endCxn id="55332" idx="1"/>
          </p:cNvCxnSpPr>
          <p:nvPr/>
        </p:nvCxnSpPr>
        <p:spPr bwMode="auto">
          <a:xfrm>
            <a:off x="3518230" y="3303682"/>
            <a:ext cx="1295400" cy="0"/>
          </a:xfrm>
          <a:prstGeom prst="straightConnector1">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84" name="AutoShape 88"/>
          <p:cNvCxnSpPr>
            <a:cxnSpLocks noChangeShapeType="1"/>
            <a:stCxn id="55308" idx="3"/>
            <a:endCxn id="55337" idx="1"/>
          </p:cNvCxnSpPr>
          <p:nvPr/>
        </p:nvCxnSpPr>
        <p:spPr bwMode="auto">
          <a:xfrm>
            <a:off x="4127830" y="4370482"/>
            <a:ext cx="533400" cy="0"/>
          </a:xfrm>
          <a:prstGeom prst="straightConnector1">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5389" name="Group 93"/>
          <p:cNvGrpSpPr>
            <a:grpSpLocks/>
          </p:cNvGrpSpPr>
          <p:nvPr/>
        </p:nvGrpSpPr>
        <p:grpSpPr bwMode="auto">
          <a:xfrm>
            <a:off x="1613247" y="3440515"/>
            <a:ext cx="6667516" cy="1346201"/>
            <a:chOff x="1248" y="2408"/>
            <a:chExt cx="4200" cy="848"/>
          </a:xfrm>
        </p:grpSpPr>
        <p:cxnSp>
          <p:nvCxnSpPr>
            <p:cNvPr id="55381" name="AutoShape 85"/>
            <p:cNvCxnSpPr>
              <a:cxnSpLocks noChangeShapeType="1"/>
              <a:stCxn id="55321" idx="3"/>
              <a:endCxn id="55358" idx="0"/>
            </p:cNvCxnSpPr>
            <p:nvPr/>
          </p:nvCxnSpPr>
          <p:spPr bwMode="auto">
            <a:xfrm>
              <a:off x="2016" y="2658"/>
              <a:ext cx="2904" cy="362"/>
            </a:xfrm>
            <a:prstGeom prst="curvedConnector2">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82" name="AutoShape 86"/>
            <p:cNvCxnSpPr>
              <a:cxnSpLocks noChangeShapeType="1"/>
              <a:stCxn id="55322" idx="2"/>
              <a:endCxn id="55359" idx="2"/>
            </p:cNvCxnSpPr>
            <p:nvPr/>
          </p:nvCxnSpPr>
          <p:spPr bwMode="auto">
            <a:xfrm rot="16200000" flipH="1">
              <a:off x="3336" y="1144"/>
              <a:ext cx="192" cy="4032"/>
            </a:xfrm>
            <a:prstGeom prst="curvedConnector3">
              <a:avLst>
                <a:gd name="adj1" fmla="val 175000"/>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385" name="AutoShape 89"/>
            <p:cNvCxnSpPr>
              <a:cxnSpLocks noChangeShapeType="1"/>
              <a:stCxn id="55376" idx="3"/>
              <a:endCxn id="77" idx="1"/>
            </p:cNvCxnSpPr>
            <p:nvPr/>
          </p:nvCxnSpPr>
          <p:spPr bwMode="auto">
            <a:xfrm flipV="1">
              <a:off x="1248" y="2408"/>
              <a:ext cx="2928" cy="154"/>
            </a:xfrm>
            <a:prstGeom prst="straightConnector1">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5386" name="AutoShape 90"/>
          <p:cNvCxnSpPr>
            <a:cxnSpLocks noChangeShapeType="1"/>
            <a:stCxn id="55312" idx="3"/>
            <a:endCxn id="55341" idx="1"/>
          </p:cNvCxnSpPr>
          <p:nvPr/>
        </p:nvCxnSpPr>
        <p:spPr bwMode="auto">
          <a:xfrm flipV="1">
            <a:off x="2299030" y="2768797"/>
            <a:ext cx="4800600" cy="1588"/>
          </a:xfrm>
          <a:prstGeom prst="straightConnector1">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7" name="Text Box 80"/>
          <p:cNvSpPr txBox="1">
            <a:spLocks noChangeArrowheads="1"/>
          </p:cNvSpPr>
          <p:nvPr/>
        </p:nvSpPr>
        <p:spPr bwMode="auto">
          <a:xfrm>
            <a:off x="6261430" y="3253585"/>
            <a:ext cx="990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dirty="0">
                <a:solidFill>
                  <a:srgbClr val="000099"/>
                </a:solidFill>
                <a:cs typeface="Arial" charset="0"/>
              </a:rPr>
              <a:t>Name</a:t>
            </a:r>
          </a:p>
        </p:txBody>
      </p:sp>
    </p:spTree>
    <p:extLst>
      <p:ext uri="{BB962C8B-B14F-4D97-AF65-F5344CB8AC3E}">
        <p14:creationId xmlns:p14="http://schemas.microsoft.com/office/powerpoint/2010/main" val="293080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3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538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538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538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3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28601" y="2573025"/>
            <a:ext cx="3047999" cy="2379975"/>
          </a:xfrm>
          <a:prstGeom prst="rect">
            <a:avLst/>
          </a:prstGeom>
          <a:solidFill>
            <a:srgbClr val="FDF0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038600" y="2133600"/>
            <a:ext cx="5029200" cy="4572000"/>
          </a:xfrm>
          <a:prstGeom prst="rect">
            <a:avLst/>
          </a:prstGeom>
          <a:solidFill>
            <a:srgbClr val="E9F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3864" y="3092147"/>
            <a:ext cx="2785868" cy="1696100"/>
          </a:xfrm>
          <a:prstGeom prst="rect">
            <a:avLst/>
          </a:prstGeom>
          <a:solidFill>
            <a:schemeClr val="accent3">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99530" y="2573025"/>
            <a:ext cx="4738022" cy="2151375"/>
          </a:xfrm>
          <a:prstGeom prst="rect">
            <a:avLst/>
          </a:prstGeom>
          <a:solidFill>
            <a:schemeClr val="bg2">
              <a:lumMod val="9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19200"/>
            <a:ext cx="8229600" cy="1033272"/>
          </a:xfrm>
        </p:spPr>
        <p:txBody>
          <a:bodyPr/>
          <a:lstStyle/>
          <a:p>
            <a:r>
              <a:rPr lang="en-US" dirty="0" smtClean="0"/>
              <a:t>The </a:t>
            </a:r>
            <a:r>
              <a:rPr lang="en-US" dirty="0"/>
              <a:t>problem of generating </a:t>
            </a:r>
            <a:r>
              <a:rPr lang="en-US" dirty="0" smtClean="0"/>
              <a:t>correspondences between </a:t>
            </a:r>
            <a:r>
              <a:rPr lang="en-US" dirty="0"/>
              <a:t>elements of two schemas</a:t>
            </a:r>
          </a:p>
        </p:txBody>
      </p:sp>
      <p:sp>
        <p:nvSpPr>
          <p:cNvPr id="2" name="Title 1"/>
          <p:cNvSpPr>
            <a:spLocks noGrp="1"/>
          </p:cNvSpPr>
          <p:nvPr>
            <p:ph type="title"/>
          </p:nvPr>
        </p:nvSpPr>
        <p:spPr/>
        <p:txBody>
          <a:bodyPr/>
          <a:lstStyle/>
          <a:p>
            <a:r>
              <a:rPr lang="en-US" dirty="0" smtClean="0"/>
              <a:t>The Schema Matching Problem</a:t>
            </a:r>
            <a:endParaRPr lang="en-US" dirty="0"/>
          </a:p>
        </p:txBody>
      </p:sp>
      <p:sp>
        <p:nvSpPr>
          <p:cNvPr id="6" name="Rectangle 5"/>
          <p:cNvSpPr/>
          <p:nvPr/>
        </p:nvSpPr>
        <p:spPr>
          <a:xfrm>
            <a:off x="1066800" y="2209800"/>
            <a:ext cx="7239000" cy="3657600"/>
          </a:xfrm>
          <a:prstGeom prst="rect">
            <a:avLst/>
          </a:prstGeom>
          <a:noFill/>
          <a:ln>
            <a:noFill/>
          </a:ln>
        </p:spPr>
      </p:sp>
      <p:sp>
        <p:nvSpPr>
          <p:cNvPr id="7" name="Text Box 32"/>
          <p:cNvSpPr txBox="1">
            <a:spLocks noChangeArrowheads="1"/>
          </p:cNvSpPr>
          <p:nvPr/>
        </p:nvSpPr>
        <p:spPr bwMode="auto">
          <a:xfrm>
            <a:off x="609600" y="3092146"/>
            <a:ext cx="2540132" cy="173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400" dirty="0">
                <a:effectLst/>
                <a:latin typeface="Arial Narrow"/>
                <a:ea typeface="Times New Roman"/>
              </a:rPr>
              <a:t>ISBN    char(15) </a:t>
            </a:r>
            <a:r>
              <a:rPr lang="en-US" sz="2400" dirty="0" smtClean="0">
                <a:effectLst/>
                <a:latin typeface="Arial Narrow"/>
                <a:ea typeface="Times New Roman"/>
              </a:rPr>
              <a:t>key</a:t>
            </a:r>
            <a:endParaRPr lang="en-US" sz="2400" dirty="0">
              <a:effectLst/>
              <a:latin typeface="Times New Roman"/>
              <a:ea typeface="Times New Roman"/>
            </a:endParaRPr>
          </a:p>
          <a:p>
            <a:pPr marL="0" marR="0" algn="just">
              <a:spcBef>
                <a:spcPts val="0"/>
              </a:spcBef>
              <a:spcAft>
                <a:spcPts val="400"/>
              </a:spcAft>
            </a:pPr>
            <a:r>
              <a:rPr lang="en-US" sz="2400" dirty="0">
                <a:effectLst/>
                <a:latin typeface="Arial Narrow"/>
                <a:ea typeface="Times New Roman"/>
              </a:rPr>
              <a:t>Title      </a:t>
            </a:r>
            <a:r>
              <a:rPr lang="en-US" sz="2400" dirty="0" err="1" smtClean="0">
                <a:effectLst/>
                <a:latin typeface="Arial Narrow"/>
                <a:ea typeface="Times New Roman"/>
              </a:rPr>
              <a:t>varchar</a:t>
            </a:r>
            <a:r>
              <a:rPr lang="en-US" sz="2400" dirty="0" smtClean="0">
                <a:effectLst/>
                <a:latin typeface="Arial Narrow"/>
                <a:ea typeface="Times New Roman"/>
              </a:rPr>
              <a:t>(100</a:t>
            </a:r>
            <a:r>
              <a:rPr lang="en-US" sz="2400" dirty="0">
                <a:effectLst/>
                <a:latin typeface="Arial Narrow"/>
                <a:ea typeface="Times New Roman"/>
              </a:rPr>
              <a:t>)</a:t>
            </a:r>
            <a:endParaRPr lang="en-US" sz="2400" dirty="0">
              <a:effectLst/>
              <a:latin typeface="Times New Roman"/>
              <a:ea typeface="Times New Roman"/>
            </a:endParaRPr>
          </a:p>
          <a:p>
            <a:pPr marL="0" marR="0" algn="just">
              <a:spcBef>
                <a:spcPts val="0"/>
              </a:spcBef>
              <a:spcAft>
                <a:spcPts val="400"/>
              </a:spcAft>
            </a:pPr>
            <a:r>
              <a:rPr lang="en-US" sz="2400" dirty="0">
                <a:effectLst/>
                <a:latin typeface="Arial Narrow"/>
                <a:ea typeface="Times New Roman"/>
              </a:rPr>
              <a:t>Author  </a:t>
            </a:r>
            <a:r>
              <a:rPr lang="en-US" sz="2400" dirty="0" err="1" smtClean="0">
                <a:effectLst/>
                <a:latin typeface="Arial Narrow"/>
                <a:ea typeface="Times New Roman"/>
              </a:rPr>
              <a:t>varchar</a:t>
            </a:r>
            <a:r>
              <a:rPr lang="en-US" sz="2400" dirty="0" smtClean="0">
                <a:effectLst/>
                <a:latin typeface="Arial Narrow"/>
                <a:ea typeface="Times New Roman"/>
              </a:rPr>
              <a:t>(50</a:t>
            </a:r>
            <a:r>
              <a:rPr lang="en-US" sz="2400" dirty="0">
                <a:effectLst/>
                <a:latin typeface="Arial Narrow"/>
                <a:ea typeface="Times New Roman"/>
              </a:rPr>
              <a:t>)</a:t>
            </a:r>
            <a:endParaRPr lang="en-US" sz="2400" dirty="0">
              <a:effectLst/>
              <a:latin typeface="Times New Roman"/>
              <a:ea typeface="Times New Roman"/>
            </a:endParaRPr>
          </a:p>
          <a:p>
            <a:pPr marL="0" marR="0" algn="just">
              <a:spcBef>
                <a:spcPts val="0"/>
              </a:spcBef>
              <a:spcAft>
                <a:spcPts val="400"/>
              </a:spcAft>
            </a:pPr>
            <a:r>
              <a:rPr lang="en-US" sz="2400" dirty="0" err="1">
                <a:effectLst/>
                <a:latin typeface="Arial Narrow"/>
                <a:ea typeface="Times New Roman"/>
              </a:rPr>
              <a:t>MarkedPrice</a:t>
            </a:r>
            <a:r>
              <a:rPr lang="en-US" sz="2400" dirty="0">
                <a:effectLst/>
                <a:latin typeface="Arial Narrow"/>
                <a:ea typeface="Times New Roman"/>
              </a:rPr>
              <a:t>  float</a:t>
            </a:r>
            <a:endParaRPr lang="en-US" sz="2400" dirty="0">
              <a:effectLst/>
              <a:latin typeface="Times New Roman"/>
              <a:ea typeface="Times New Roman"/>
            </a:endParaRPr>
          </a:p>
        </p:txBody>
      </p:sp>
      <p:sp>
        <p:nvSpPr>
          <p:cNvPr id="8" name="Text Box 33"/>
          <p:cNvSpPr txBox="1">
            <a:spLocks noChangeArrowheads="1"/>
          </p:cNvSpPr>
          <p:nvPr/>
        </p:nvSpPr>
        <p:spPr bwMode="auto">
          <a:xfrm>
            <a:off x="4275730" y="2559475"/>
            <a:ext cx="4585622" cy="20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400" dirty="0">
                <a:effectLst/>
                <a:latin typeface="Arial Narrow"/>
                <a:ea typeface="Times New Roman"/>
              </a:rPr>
              <a:t>ID               char(15) </a:t>
            </a:r>
            <a:r>
              <a:rPr lang="en-US" sz="2400" dirty="0" smtClean="0">
                <a:effectLst/>
                <a:latin typeface="Arial Narrow"/>
                <a:ea typeface="Times New Roman"/>
              </a:rPr>
              <a:t>key</a:t>
            </a:r>
            <a:endParaRPr lang="en-US" sz="2400" dirty="0">
              <a:effectLst/>
              <a:latin typeface="Times New Roman"/>
              <a:ea typeface="Times New Roman"/>
            </a:endParaRPr>
          </a:p>
          <a:p>
            <a:pPr>
              <a:spcAft>
                <a:spcPts val="400"/>
              </a:spcAft>
            </a:pPr>
            <a:r>
              <a:rPr lang="en-US" sz="2400" dirty="0" err="1">
                <a:effectLst/>
                <a:latin typeface="Arial Narrow"/>
                <a:ea typeface="Times New Roman"/>
              </a:rPr>
              <a:t>AuthorID</a:t>
            </a:r>
            <a:r>
              <a:rPr lang="en-US" sz="2400" dirty="0">
                <a:effectLst/>
                <a:latin typeface="Arial Narrow"/>
                <a:ea typeface="Times New Roman"/>
              </a:rPr>
              <a:t>     integer </a:t>
            </a:r>
            <a:r>
              <a:rPr lang="en-US" sz="2400" dirty="0">
                <a:latin typeface="Arial Narrow"/>
                <a:ea typeface="Times New Roman"/>
              </a:rPr>
              <a:t>references </a:t>
            </a:r>
            <a:r>
              <a:rPr lang="en-US" sz="2400" dirty="0" err="1" smtClean="0">
                <a:latin typeface="Arial Narrow"/>
                <a:ea typeface="Times New Roman"/>
              </a:rPr>
              <a:t>AuthorInfo</a:t>
            </a:r>
            <a:r>
              <a:rPr lang="en-US" sz="2400" dirty="0" smtClean="0">
                <a:effectLst/>
                <a:latin typeface="Arial Narrow"/>
                <a:ea typeface="Times New Roman"/>
              </a:rPr>
              <a:t>            </a:t>
            </a:r>
            <a:endParaRPr lang="en-US" sz="2400" dirty="0">
              <a:effectLst/>
              <a:latin typeface="Times New Roman"/>
              <a:ea typeface="Times New Roman"/>
            </a:endParaRPr>
          </a:p>
          <a:p>
            <a:pPr marL="0" marR="0" algn="l">
              <a:spcBef>
                <a:spcPts val="0"/>
              </a:spcBef>
              <a:spcAft>
                <a:spcPts val="400"/>
              </a:spcAft>
            </a:pPr>
            <a:r>
              <a:rPr lang="en-US" sz="2400" dirty="0" err="1">
                <a:effectLst/>
                <a:latin typeface="Arial Narrow"/>
                <a:ea typeface="Times New Roman"/>
              </a:rPr>
              <a:t>BookTitle</a:t>
            </a:r>
            <a:r>
              <a:rPr lang="en-US" sz="2400" dirty="0">
                <a:effectLst/>
                <a:latin typeface="Arial Narrow"/>
                <a:ea typeface="Times New Roman"/>
              </a:rPr>
              <a:t>    </a:t>
            </a:r>
            <a:r>
              <a:rPr lang="en-US" sz="2400" dirty="0" err="1">
                <a:effectLst/>
                <a:latin typeface="Arial Narrow"/>
                <a:ea typeface="Times New Roman"/>
              </a:rPr>
              <a:t>varchar</a:t>
            </a:r>
            <a:r>
              <a:rPr lang="en-US" sz="2400" dirty="0">
                <a:effectLst/>
                <a:latin typeface="Arial Narrow"/>
                <a:ea typeface="Times New Roman"/>
              </a:rPr>
              <a:t>(150)</a:t>
            </a:r>
            <a:endParaRPr lang="en-US" sz="2400" dirty="0">
              <a:effectLst/>
              <a:latin typeface="Times New Roman"/>
              <a:ea typeface="Times New Roman"/>
            </a:endParaRPr>
          </a:p>
          <a:p>
            <a:pPr marL="0" marR="0" algn="l">
              <a:spcBef>
                <a:spcPts val="0"/>
              </a:spcBef>
              <a:spcAft>
                <a:spcPts val="400"/>
              </a:spcAft>
            </a:pPr>
            <a:r>
              <a:rPr lang="en-US" sz="2400" dirty="0" err="1">
                <a:effectLst/>
                <a:latin typeface="Arial Narrow"/>
                <a:ea typeface="Times New Roman"/>
              </a:rPr>
              <a:t>ListPrice</a:t>
            </a:r>
            <a:r>
              <a:rPr lang="en-US" sz="2400" dirty="0">
                <a:effectLst/>
                <a:latin typeface="Arial Narrow"/>
                <a:ea typeface="Times New Roman"/>
              </a:rPr>
              <a:t>      float</a:t>
            </a:r>
            <a:endParaRPr lang="en-US" sz="2400" dirty="0">
              <a:effectLst/>
              <a:latin typeface="Times New Roman"/>
              <a:ea typeface="Times New Roman"/>
            </a:endParaRPr>
          </a:p>
          <a:p>
            <a:pPr marL="0" marR="0" algn="l">
              <a:spcBef>
                <a:spcPts val="0"/>
              </a:spcBef>
              <a:spcAft>
                <a:spcPts val="400"/>
              </a:spcAft>
            </a:pPr>
            <a:r>
              <a:rPr lang="en-US" sz="2400" dirty="0" err="1">
                <a:effectLst/>
                <a:latin typeface="Arial Narrow"/>
                <a:ea typeface="Times New Roman"/>
              </a:rPr>
              <a:t>DiscountPrice</a:t>
            </a:r>
            <a:r>
              <a:rPr lang="en-US" sz="2400" dirty="0">
                <a:effectLst/>
                <a:latin typeface="Arial Narrow"/>
                <a:ea typeface="Times New Roman"/>
              </a:rPr>
              <a:t>  float</a:t>
            </a:r>
            <a:endParaRPr lang="en-US" sz="2400" dirty="0">
              <a:effectLst/>
              <a:latin typeface="Times New Roman"/>
              <a:ea typeface="Times New Roman"/>
            </a:endParaRPr>
          </a:p>
        </p:txBody>
      </p:sp>
      <p:sp>
        <p:nvSpPr>
          <p:cNvPr id="10" name="Text Box 35"/>
          <p:cNvSpPr txBox="1">
            <a:spLocks noChangeArrowheads="1"/>
          </p:cNvSpPr>
          <p:nvPr/>
        </p:nvSpPr>
        <p:spPr bwMode="auto">
          <a:xfrm>
            <a:off x="317717" y="2590800"/>
            <a:ext cx="901483" cy="4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800" b="1" dirty="0">
                <a:effectLst/>
                <a:latin typeface="Arial Narrow"/>
                <a:ea typeface="Times New Roman"/>
              </a:rPr>
              <a:t>Books</a:t>
            </a:r>
            <a:endParaRPr lang="en-US" sz="2400" dirty="0">
              <a:effectLst/>
              <a:latin typeface="Times New Roman"/>
              <a:ea typeface="Times New Roman"/>
            </a:endParaRPr>
          </a:p>
        </p:txBody>
      </p:sp>
      <p:sp>
        <p:nvSpPr>
          <p:cNvPr id="11" name="Text Box 36"/>
          <p:cNvSpPr txBox="1">
            <a:spLocks noChangeArrowheads="1"/>
          </p:cNvSpPr>
          <p:nvPr/>
        </p:nvSpPr>
        <p:spPr bwMode="auto">
          <a:xfrm>
            <a:off x="4191000" y="2075175"/>
            <a:ext cx="1317552" cy="4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800" b="1" dirty="0" err="1">
                <a:effectLst/>
                <a:latin typeface="Arial Narrow"/>
                <a:ea typeface="Times New Roman"/>
              </a:rPr>
              <a:t>BookInfo</a:t>
            </a:r>
            <a:endParaRPr lang="en-US" sz="2400" dirty="0">
              <a:effectLst/>
              <a:latin typeface="Times New Roman"/>
              <a:ea typeface="Times New Roman"/>
            </a:endParaRPr>
          </a:p>
        </p:txBody>
      </p:sp>
      <p:grpSp>
        <p:nvGrpSpPr>
          <p:cNvPr id="33" name="Group 32"/>
          <p:cNvGrpSpPr/>
          <p:nvPr/>
        </p:nvGrpSpPr>
        <p:grpSpPr>
          <a:xfrm>
            <a:off x="4224532" y="4800600"/>
            <a:ext cx="2785868" cy="1828800"/>
            <a:chOff x="4191000" y="4800600"/>
            <a:chExt cx="2785868" cy="1828800"/>
          </a:xfrm>
        </p:grpSpPr>
        <p:sp>
          <p:nvSpPr>
            <p:cNvPr id="25" name="Rectangle 24"/>
            <p:cNvSpPr/>
            <p:nvPr/>
          </p:nvSpPr>
          <p:spPr>
            <a:xfrm>
              <a:off x="4191000" y="5275281"/>
              <a:ext cx="2785868" cy="1354119"/>
            </a:xfrm>
            <a:prstGeom prst="rect">
              <a:avLst/>
            </a:prstGeom>
            <a:solidFill>
              <a:schemeClr val="bg2">
                <a:lumMod val="9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34"/>
            <p:cNvSpPr txBox="1">
              <a:spLocks noChangeArrowheads="1"/>
            </p:cNvSpPr>
            <p:nvPr/>
          </p:nvSpPr>
          <p:spPr bwMode="auto">
            <a:xfrm>
              <a:off x="4224918" y="5269617"/>
              <a:ext cx="2751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400" dirty="0" err="1">
                  <a:effectLst/>
                  <a:latin typeface="Arial Narrow"/>
                  <a:ea typeface="Times New Roman"/>
                </a:rPr>
                <a:t>AuthorID</a:t>
              </a:r>
              <a:r>
                <a:rPr lang="en-US" sz="2400" dirty="0">
                  <a:effectLst/>
                  <a:latin typeface="Arial Narrow"/>
                  <a:ea typeface="Times New Roman"/>
                </a:rPr>
                <a:t>    integer  </a:t>
              </a:r>
              <a:r>
                <a:rPr lang="en-US" sz="2400" dirty="0" smtClean="0">
                  <a:effectLst/>
                  <a:latin typeface="Arial Narrow"/>
                  <a:ea typeface="Times New Roman"/>
                </a:rPr>
                <a:t>key</a:t>
              </a:r>
              <a:endParaRPr lang="en-US" sz="2400" dirty="0">
                <a:effectLst/>
                <a:latin typeface="Times New Roman"/>
                <a:ea typeface="Times New Roman"/>
              </a:endParaRPr>
            </a:p>
            <a:p>
              <a:pPr marL="0" marR="0" algn="just">
                <a:spcBef>
                  <a:spcPts val="0"/>
                </a:spcBef>
                <a:spcAft>
                  <a:spcPts val="400"/>
                </a:spcAft>
              </a:pPr>
              <a:r>
                <a:rPr lang="en-US" sz="2400" dirty="0" err="1">
                  <a:effectLst/>
                  <a:latin typeface="Arial Narrow"/>
                  <a:ea typeface="Times New Roman"/>
                </a:rPr>
                <a:t>LastName</a:t>
              </a:r>
              <a:r>
                <a:rPr lang="en-US" sz="2400" dirty="0">
                  <a:effectLst/>
                  <a:latin typeface="Arial Narrow"/>
                  <a:ea typeface="Times New Roman"/>
                </a:rPr>
                <a:t>  </a:t>
              </a:r>
              <a:r>
                <a:rPr lang="en-US" sz="2400" dirty="0" err="1">
                  <a:effectLst/>
                  <a:latin typeface="Arial Narrow"/>
                  <a:ea typeface="Times New Roman"/>
                </a:rPr>
                <a:t>varchar</a:t>
              </a:r>
              <a:r>
                <a:rPr lang="en-US" sz="2400" dirty="0">
                  <a:effectLst/>
                  <a:latin typeface="Arial Narrow"/>
                  <a:ea typeface="Times New Roman"/>
                </a:rPr>
                <a:t>(25)</a:t>
              </a:r>
              <a:endParaRPr lang="en-US" sz="2400" dirty="0">
                <a:effectLst/>
                <a:latin typeface="Times New Roman"/>
                <a:ea typeface="Times New Roman"/>
              </a:endParaRPr>
            </a:p>
            <a:p>
              <a:pPr marL="0" marR="0" algn="just">
                <a:spcBef>
                  <a:spcPts val="0"/>
                </a:spcBef>
                <a:spcAft>
                  <a:spcPts val="400"/>
                </a:spcAft>
              </a:pPr>
              <a:r>
                <a:rPr lang="en-US" sz="2400" dirty="0" err="1">
                  <a:effectLst/>
                  <a:latin typeface="Arial Narrow"/>
                  <a:ea typeface="Times New Roman"/>
                </a:rPr>
                <a:t>FirstName</a:t>
              </a:r>
              <a:r>
                <a:rPr lang="en-US" sz="2400" dirty="0">
                  <a:effectLst/>
                  <a:latin typeface="Arial Narrow"/>
                  <a:ea typeface="Times New Roman"/>
                </a:rPr>
                <a:t>  </a:t>
              </a:r>
              <a:r>
                <a:rPr lang="en-US" sz="2400" dirty="0" err="1">
                  <a:effectLst/>
                  <a:latin typeface="Arial Narrow"/>
                  <a:ea typeface="Times New Roman"/>
                </a:rPr>
                <a:t>varchar</a:t>
              </a:r>
              <a:r>
                <a:rPr lang="en-US" sz="2400" dirty="0">
                  <a:effectLst/>
                  <a:latin typeface="Arial Narrow"/>
                  <a:ea typeface="Times New Roman"/>
                </a:rPr>
                <a:t>(25)</a:t>
              </a:r>
              <a:endParaRPr lang="en-US" sz="2400" dirty="0">
                <a:effectLst/>
                <a:latin typeface="Times New Roman"/>
                <a:ea typeface="Times New Roman"/>
              </a:endParaRPr>
            </a:p>
          </p:txBody>
        </p:sp>
        <p:sp>
          <p:nvSpPr>
            <p:cNvPr id="12" name="Text Box 37"/>
            <p:cNvSpPr txBox="1">
              <a:spLocks noChangeArrowheads="1"/>
            </p:cNvSpPr>
            <p:nvPr/>
          </p:nvSpPr>
          <p:spPr bwMode="auto">
            <a:xfrm>
              <a:off x="4204622" y="4800600"/>
              <a:ext cx="1528253" cy="58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800" b="1" dirty="0" err="1">
                  <a:effectLst/>
                  <a:latin typeface="Arial Narrow"/>
                  <a:ea typeface="Times New Roman"/>
                </a:rPr>
                <a:t>AuthorInfo</a:t>
              </a:r>
              <a:endParaRPr lang="en-US" sz="3200" dirty="0">
                <a:effectLst/>
                <a:latin typeface="Times New Roman"/>
                <a:ea typeface="Times New Roman"/>
              </a:endParaRPr>
            </a:p>
          </p:txBody>
        </p:sp>
      </p:grpSp>
      <p:cxnSp>
        <p:nvCxnSpPr>
          <p:cNvPr id="13" name="Line 39"/>
          <p:cNvCxnSpPr/>
          <p:nvPr/>
        </p:nvCxnSpPr>
        <p:spPr bwMode="auto">
          <a:xfrm flipH="1">
            <a:off x="2957201" y="2810512"/>
            <a:ext cx="1233799" cy="525240"/>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4" name="Line 40"/>
          <p:cNvCxnSpPr>
            <a:stCxn id="24" idx="1"/>
          </p:cNvCxnSpPr>
          <p:nvPr/>
        </p:nvCxnSpPr>
        <p:spPr bwMode="auto">
          <a:xfrm flipH="1">
            <a:off x="2957203" y="3648713"/>
            <a:ext cx="1242327" cy="181102"/>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5" name="Line 41"/>
          <p:cNvCxnSpPr/>
          <p:nvPr/>
        </p:nvCxnSpPr>
        <p:spPr bwMode="auto">
          <a:xfrm flipH="1">
            <a:off x="2743201" y="4038600"/>
            <a:ext cx="1456329" cy="541996"/>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grpSp>
        <p:nvGrpSpPr>
          <p:cNvPr id="4" name="Group 3"/>
          <p:cNvGrpSpPr/>
          <p:nvPr/>
        </p:nvGrpSpPr>
        <p:grpSpPr>
          <a:xfrm>
            <a:off x="2783308" y="4172739"/>
            <a:ext cx="1416222" cy="2228061"/>
            <a:chOff x="2783308" y="4172739"/>
            <a:chExt cx="1416222" cy="2228061"/>
          </a:xfrm>
        </p:grpSpPr>
        <p:cxnSp>
          <p:nvCxnSpPr>
            <p:cNvPr id="16" name="Line 42"/>
            <p:cNvCxnSpPr/>
            <p:nvPr/>
          </p:nvCxnSpPr>
          <p:spPr bwMode="auto">
            <a:xfrm flipH="1" flipV="1">
              <a:off x="2783308" y="4172739"/>
              <a:ext cx="1416222" cy="1820778"/>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7" name="Line 43"/>
            <p:cNvCxnSpPr/>
            <p:nvPr/>
          </p:nvCxnSpPr>
          <p:spPr bwMode="auto">
            <a:xfrm flipH="1" flipV="1">
              <a:off x="2825296" y="4267202"/>
              <a:ext cx="1374234" cy="2133598"/>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163198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Generic Schema Matching, Ten Years Later</a:t>
            </a:r>
            <a:endParaRPr lang="en-US">
              <a:solidFill>
                <a:srgbClr val="000000"/>
              </a:solidFill>
            </a:endParaRPr>
          </a:p>
        </p:txBody>
      </p:sp>
      <p:sp>
        <p:nvSpPr>
          <p:cNvPr id="6" name="Slide Number Placeholder 5"/>
          <p:cNvSpPr>
            <a:spLocks noGrp="1"/>
          </p:cNvSpPr>
          <p:nvPr>
            <p:ph type="sldNum" sz="quarter" idx="12"/>
          </p:nvPr>
        </p:nvSpPr>
        <p:spPr/>
        <p:txBody>
          <a:bodyPr/>
          <a:lstStyle/>
          <a:p>
            <a:fld id="{1CAEF4F6-49BB-8945-8F64-56D880798212}" type="slidenum">
              <a:rPr lang="en-US">
                <a:solidFill>
                  <a:srgbClr val="000000"/>
                </a:solidFill>
              </a:rPr>
              <a:pPr/>
              <a:t>20</a:t>
            </a:fld>
            <a:endParaRPr lang="en-US">
              <a:solidFill>
                <a:srgbClr val="000000"/>
              </a:solidFill>
            </a:endParaRPr>
          </a:p>
        </p:txBody>
      </p:sp>
      <p:sp>
        <p:nvSpPr>
          <p:cNvPr id="36866" name="Rectangle 2"/>
          <p:cNvSpPr>
            <a:spLocks noGrp="1" noChangeArrowheads="1"/>
          </p:cNvSpPr>
          <p:nvPr>
            <p:ph type="title"/>
          </p:nvPr>
        </p:nvSpPr>
        <p:spPr/>
        <p:txBody>
          <a:bodyPr/>
          <a:lstStyle/>
          <a:p>
            <a:r>
              <a:rPr lang="en-US" dirty="0" smtClean="0"/>
              <a:t>Tree Match Algorithm</a:t>
            </a:r>
            <a:endParaRPr lang="en-US" dirty="0"/>
          </a:p>
        </p:txBody>
      </p:sp>
      <p:sp>
        <p:nvSpPr>
          <p:cNvPr id="36867" name="Rectangle 3"/>
          <p:cNvSpPr>
            <a:spLocks noGrp="1" noChangeArrowheads="1"/>
          </p:cNvSpPr>
          <p:nvPr>
            <p:ph type="body" idx="1"/>
          </p:nvPr>
        </p:nvSpPr>
        <p:spPr>
          <a:xfrm>
            <a:off x="592008" y="1066800"/>
            <a:ext cx="8077200" cy="5029200"/>
          </a:xfrm>
        </p:spPr>
        <p:txBody>
          <a:bodyPr>
            <a:normAutofit/>
          </a:bodyPr>
          <a:lstStyle/>
          <a:p>
            <a:pPr>
              <a:lnSpc>
                <a:spcPct val="90000"/>
              </a:lnSpc>
            </a:pPr>
            <a:r>
              <a:rPr lang="en-US" sz="2400" dirty="0" smtClean="0"/>
              <a:t>Atomic elements (leaves) </a:t>
            </a:r>
            <a:r>
              <a:rPr lang="en-US" sz="2400" dirty="0"/>
              <a:t>are similar</a:t>
            </a:r>
            <a:r>
              <a:rPr lang="en-US" dirty="0"/>
              <a:t> </a:t>
            </a:r>
          </a:p>
          <a:p>
            <a:pPr lvl="1">
              <a:lnSpc>
                <a:spcPct val="90000"/>
              </a:lnSpc>
            </a:pPr>
            <a:r>
              <a:rPr lang="en-US" sz="2000" dirty="0"/>
              <a:t>Linguistically and data-type similar</a:t>
            </a:r>
          </a:p>
          <a:p>
            <a:pPr lvl="1">
              <a:lnSpc>
                <a:spcPct val="90000"/>
              </a:lnSpc>
            </a:pPr>
            <a:r>
              <a:rPr lang="en-US" sz="2000" dirty="0"/>
              <a:t>Their </a:t>
            </a:r>
            <a:r>
              <a:rPr lang="en-US" sz="2000" dirty="0" smtClean="0"/>
              <a:t>contexts, i.e., ancestors, </a:t>
            </a:r>
            <a:r>
              <a:rPr lang="en-US" sz="2000" dirty="0"/>
              <a:t>are </a:t>
            </a:r>
            <a:r>
              <a:rPr lang="en-US" sz="2000" dirty="0" smtClean="0"/>
              <a:t>similar</a:t>
            </a:r>
          </a:p>
          <a:p>
            <a:pPr lvl="1">
              <a:lnSpc>
                <a:spcPct val="90000"/>
              </a:lnSpc>
            </a:pPr>
            <a:endParaRPr lang="en-US" dirty="0"/>
          </a:p>
          <a:p>
            <a:pPr>
              <a:lnSpc>
                <a:spcPct val="90000"/>
              </a:lnSpc>
            </a:pPr>
            <a:r>
              <a:rPr lang="en-US" sz="2400" dirty="0"/>
              <a:t>Compound elements (non-</a:t>
            </a:r>
            <a:r>
              <a:rPr lang="en-US" sz="2400" dirty="0" smtClean="0"/>
              <a:t>leaves) </a:t>
            </a:r>
            <a:r>
              <a:rPr lang="en-US" sz="2400" dirty="0"/>
              <a:t>are similar if</a:t>
            </a:r>
          </a:p>
          <a:p>
            <a:pPr lvl="1">
              <a:lnSpc>
                <a:spcPct val="90000"/>
              </a:lnSpc>
            </a:pPr>
            <a:r>
              <a:rPr lang="en-US" sz="2000" dirty="0"/>
              <a:t>Linguistically similar</a:t>
            </a:r>
          </a:p>
          <a:p>
            <a:pPr lvl="1">
              <a:lnSpc>
                <a:spcPct val="90000"/>
              </a:lnSpc>
            </a:pPr>
            <a:r>
              <a:rPr lang="en-US" sz="2000" dirty="0" smtClean="0"/>
              <a:t>Elements in their context, i.e., </a:t>
            </a:r>
            <a:r>
              <a:rPr lang="en-US" dirty="0" err="1" smtClean="0"/>
              <a:t>s</a:t>
            </a:r>
            <a:r>
              <a:rPr lang="en-US" sz="2000" dirty="0" err="1" smtClean="0"/>
              <a:t>ubtrees</a:t>
            </a:r>
            <a:r>
              <a:rPr lang="en-US" sz="2000" dirty="0" smtClean="0"/>
              <a:t> </a:t>
            </a:r>
            <a:r>
              <a:rPr lang="en-US" sz="2000" dirty="0"/>
              <a:t>rooted at the </a:t>
            </a:r>
            <a:r>
              <a:rPr lang="en-US" sz="2000" dirty="0" smtClean="0"/>
              <a:t>elements, </a:t>
            </a:r>
            <a:r>
              <a:rPr lang="en-US" sz="2000" dirty="0"/>
              <a:t>are </a:t>
            </a:r>
            <a:r>
              <a:rPr lang="en-US" sz="2000" dirty="0" smtClean="0"/>
              <a:t>similar</a:t>
            </a:r>
            <a:endParaRPr lang="en-US" dirty="0"/>
          </a:p>
          <a:p>
            <a:pPr lvl="1">
              <a:lnSpc>
                <a:spcPct val="90000"/>
              </a:lnSpc>
            </a:pPr>
            <a:endParaRPr lang="en-US" sz="2000" dirty="0" smtClean="0"/>
          </a:p>
          <a:p>
            <a:pPr>
              <a:lnSpc>
                <a:spcPct val="90000"/>
              </a:lnSpc>
            </a:pPr>
            <a:r>
              <a:rPr lang="en-US" sz="2400" dirty="0" smtClean="0"/>
              <a:t>Mutually dependent formulation</a:t>
            </a:r>
            <a:endParaRPr lang="en-US" sz="2400" dirty="0"/>
          </a:p>
          <a:p>
            <a:pPr lvl="1">
              <a:lnSpc>
                <a:spcPct val="90000"/>
              </a:lnSpc>
            </a:pPr>
            <a:r>
              <a:rPr lang="en-US" sz="2000" dirty="0"/>
              <a:t>Leaves  determine internal node similarity</a:t>
            </a:r>
          </a:p>
          <a:p>
            <a:pPr lvl="1">
              <a:lnSpc>
                <a:spcPct val="90000"/>
              </a:lnSpc>
            </a:pPr>
            <a:r>
              <a:rPr lang="en-US" sz="2000" dirty="0"/>
              <a:t>Similarity of internal nodes leads to increase in leaf </a:t>
            </a:r>
            <a:r>
              <a:rPr lang="en-US" sz="2000" dirty="0" smtClean="0"/>
              <a:t>similarity</a:t>
            </a:r>
          </a:p>
          <a:p>
            <a:pPr lvl="1">
              <a:lnSpc>
                <a:spcPct val="90000"/>
              </a:lnSpc>
            </a:pPr>
            <a:endParaRPr lang="en-US" sz="2000" dirty="0" smtClean="0"/>
          </a:p>
          <a:p>
            <a:pPr>
              <a:lnSpc>
                <a:spcPct val="90000"/>
              </a:lnSpc>
            </a:pPr>
            <a:r>
              <a:rPr lang="en-US" sz="2400" dirty="0" smtClean="0"/>
              <a:t>Bottom-up traversal of trees </a:t>
            </a:r>
          </a:p>
        </p:txBody>
      </p:sp>
    </p:spTree>
    <p:extLst>
      <p:ext uri="{BB962C8B-B14F-4D97-AF65-F5344CB8AC3E}">
        <p14:creationId xmlns:p14="http://schemas.microsoft.com/office/powerpoint/2010/main" val="192389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Date Placeholder 3"/>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78" name="Footer Placeholder 4"/>
          <p:cNvSpPr>
            <a:spLocks noGrp="1"/>
          </p:cNvSpPr>
          <p:nvPr>
            <p:ph type="ftr" sz="quarter" idx="11"/>
          </p:nvPr>
        </p:nvSpPr>
        <p:spPr/>
        <p:txBody>
          <a:bodyPr/>
          <a:lstStyle/>
          <a:p>
            <a:r>
              <a:rPr lang="en-US" smtClean="0">
                <a:solidFill>
                  <a:srgbClr val="000000"/>
                </a:solidFill>
              </a:rPr>
              <a:t>Generic Schema Matching, Ten Years Later</a:t>
            </a:r>
            <a:endParaRPr lang="en-US">
              <a:solidFill>
                <a:srgbClr val="000000"/>
              </a:solidFill>
            </a:endParaRPr>
          </a:p>
        </p:txBody>
      </p:sp>
      <p:sp>
        <p:nvSpPr>
          <p:cNvPr id="79" name="Slide Number Placeholder 5"/>
          <p:cNvSpPr>
            <a:spLocks noGrp="1"/>
          </p:cNvSpPr>
          <p:nvPr>
            <p:ph type="sldNum" sz="quarter" idx="12"/>
          </p:nvPr>
        </p:nvSpPr>
        <p:spPr/>
        <p:txBody>
          <a:bodyPr/>
          <a:lstStyle/>
          <a:p>
            <a:fld id="{CB10E783-4239-2A46-BAD9-4CF45CF33725}" type="slidenum">
              <a:rPr lang="en-US">
                <a:solidFill>
                  <a:srgbClr val="000000"/>
                </a:solidFill>
              </a:rPr>
              <a:pPr/>
              <a:t>21</a:t>
            </a:fld>
            <a:endParaRPr lang="en-US">
              <a:solidFill>
                <a:srgbClr val="000000"/>
              </a:solidFill>
            </a:endParaRPr>
          </a:p>
        </p:txBody>
      </p:sp>
      <p:sp>
        <p:nvSpPr>
          <p:cNvPr id="56322" name="Rectangle 2"/>
          <p:cNvSpPr>
            <a:spLocks noGrp="1" noChangeArrowheads="1"/>
          </p:cNvSpPr>
          <p:nvPr>
            <p:ph type="title"/>
          </p:nvPr>
        </p:nvSpPr>
        <p:spPr>
          <a:xfrm>
            <a:off x="746310" y="152400"/>
            <a:ext cx="7696200" cy="1066800"/>
          </a:xfrm>
        </p:spPr>
        <p:txBody>
          <a:bodyPr>
            <a:normAutofit/>
          </a:bodyPr>
          <a:lstStyle/>
          <a:p>
            <a:r>
              <a:rPr lang="en-US" sz="3200" dirty="0" smtClean="0"/>
              <a:t>Tree Match: Mutually </a:t>
            </a:r>
            <a:r>
              <a:rPr lang="en-US" sz="3200" dirty="0"/>
              <a:t>Reinforcing Similarity</a:t>
            </a:r>
          </a:p>
        </p:txBody>
      </p:sp>
      <p:sp>
        <p:nvSpPr>
          <p:cNvPr id="56324" name="Text Box 4"/>
          <p:cNvSpPr txBox="1">
            <a:spLocks noChangeArrowheads="1"/>
          </p:cNvSpPr>
          <p:nvPr/>
        </p:nvSpPr>
        <p:spPr bwMode="auto">
          <a:xfrm>
            <a:off x="2153520" y="1219200"/>
            <a:ext cx="685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PO</a:t>
            </a:r>
          </a:p>
        </p:txBody>
      </p:sp>
      <p:sp>
        <p:nvSpPr>
          <p:cNvPr id="56325" name="Text Box 5"/>
          <p:cNvSpPr txBox="1">
            <a:spLocks noChangeArrowheads="1"/>
          </p:cNvSpPr>
          <p:nvPr/>
        </p:nvSpPr>
        <p:spPr bwMode="auto">
          <a:xfrm>
            <a:off x="2001120" y="2743200"/>
            <a:ext cx="990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dirty="0">
                <a:solidFill>
                  <a:srgbClr val="000099"/>
                </a:solidFill>
                <a:cs typeface="Arial" charset="0"/>
              </a:rPr>
              <a:t>Item</a:t>
            </a:r>
          </a:p>
        </p:txBody>
      </p:sp>
      <p:sp>
        <p:nvSpPr>
          <p:cNvPr id="56326" name="Text Box 6"/>
          <p:cNvSpPr txBox="1">
            <a:spLocks noChangeArrowheads="1"/>
          </p:cNvSpPr>
          <p:nvPr/>
        </p:nvSpPr>
        <p:spPr bwMode="auto">
          <a:xfrm>
            <a:off x="1772520" y="1981200"/>
            <a:ext cx="14478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dirty="0" err="1" smtClean="0">
                <a:solidFill>
                  <a:srgbClr val="000099"/>
                </a:solidFill>
                <a:cs typeface="Arial" charset="0"/>
              </a:rPr>
              <a:t>POLines</a:t>
            </a:r>
            <a:endParaRPr lang="en-US" sz="2000" dirty="0">
              <a:solidFill>
                <a:srgbClr val="000099"/>
              </a:solidFill>
              <a:cs typeface="Arial" charset="0"/>
            </a:endParaRPr>
          </a:p>
        </p:txBody>
      </p:sp>
      <p:sp>
        <p:nvSpPr>
          <p:cNvPr id="56327" name="Text Box 7"/>
          <p:cNvSpPr txBox="1">
            <a:spLocks noChangeArrowheads="1"/>
          </p:cNvSpPr>
          <p:nvPr/>
        </p:nvSpPr>
        <p:spPr bwMode="auto">
          <a:xfrm>
            <a:off x="1162920" y="4967288"/>
            <a:ext cx="7620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Qty</a:t>
            </a:r>
          </a:p>
        </p:txBody>
      </p:sp>
      <p:sp>
        <p:nvSpPr>
          <p:cNvPr id="56328" name="Text Box 8"/>
          <p:cNvSpPr txBox="1">
            <a:spLocks noChangeArrowheads="1"/>
          </p:cNvSpPr>
          <p:nvPr/>
        </p:nvSpPr>
        <p:spPr bwMode="auto">
          <a:xfrm>
            <a:off x="3144120" y="3824288"/>
            <a:ext cx="8382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Line</a:t>
            </a:r>
          </a:p>
        </p:txBody>
      </p:sp>
      <p:sp>
        <p:nvSpPr>
          <p:cNvPr id="56329" name="Text Box 9"/>
          <p:cNvSpPr txBox="1">
            <a:spLocks noChangeArrowheads="1"/>
          </p:cNvSpPr>
          <p:nvPr/>
        </p:nvSpPr>
        <p:spPr bwMode="auto">
          <a:xfrm>
            <a:off x="2077320" y="4433888"/>
            <a:ext cx="990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dirty="0" err="1">
                <a:solidFill>
                  <a:srgbClr val="000099"/>
                </a:solidFill>
                <a:cs typeface="Arial" charset="0"/>
              </a:rPr>
              <a:t>UoM</a:t>
            </a:r>
            <a:endParaRPr lang="en-US" sz="2000" dirty="0">
              <a:solidFill>
                <a:srgbClr val="000099"/>
              </a:solidFill>
              <a:cs typeface="Arial" charset="0"/>
            </a:endParaRPr>
          </a:p>
        </p:txBody>
      </p:sp>
      <p:cxnSp>
        <p:nvCxnSpPr>
          <p:cNvPr id="56330" name="AutoShape 10"/>
          <p:cNvCxnSpPr>
            <a:cxnSpLocks noChangeShapeType="1"/>
            <a:stCxn id="56324" idx="2"/>
            <a:endCxn id="56326" idx="0"/>
          </p:cNvCxnSpPr>
          <p:nvPr/>
        </p:nvCxnSpPr>
        <p:spPr bwMode="auto">
          <a:xfrm>
            <a:off x="2496420" y="1593661"/>
            <a:ext cx="0" cy="3875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31" name="AutoShape 11"/>
          <p:cNvCxnSpPr>
            <a:cxnSpLocks noChangeShapeType="1"/>
            <a:stCxn id="56326" idx="2"/>
            <a:endCxn id="56325" idx="0"/>
          </p:cNvCxnSpPr>
          <p:nvPr/>
        </p:nvCxnSpPr>
        <p:spPr bwMode="auto">
          <a:xfrm>
            <a:off x="2496420" y="2355661"/>
            <a:ext cx="0" cy="3875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33" name="AutoShape 13"/>
          <p:cNvCxnSpPr>
            <a:cxnSpLocks noChangeShapeType="1"/>
            <a:stCxn id="56325" idx="2"/>
            <a:endCxn id="56328" idx="1"/>
          </p:cNvCxnSpPr>
          <p:nvPr/>
        </p:nvCxnSpPr>
        <p:spPr bwMode="auto">
          <a:xfrm>
            <a:off x="2496420" y="3117661"/>
            <a:ext cx="647700" cy="8938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34" name="AutoShape 14"/>
          <p:cNvCxnSpPr>
            <a:cxnSpLocks noChangeShapeType="1"/>
            <a:stCxn id="56325" idx="2"/>
            <a:endCxn id="56329" idx="0"/>
          </p:cNvCxnSpPr>
          <p:nvPr/>
        </p:nvCxnSpPr>
        <p:spPr bwMode="auto">
          <a:xfrm>
            <a:off x="2496420" y="3117661"/>
            <a:ext cx="76200" cy="131622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35" name="AutoShape 15"/>
          <p:cNvCxnSpPr>
            <a:cxnSpLocks noChangeShapeType="1"/>
            <a:stCxn id="56325" idx="2"/>
            <a:endCxn id="56327" idx="0"/>
          </p:cNvCxnSpPr>
          <p:nvPr/>
        </p:nvCxnSpPr>
        <p:spPr bwMode="auto">
          <a:xfrm flipH="1">
            <a:off x="1543920" y="3117661"/>
            <a:ext cx="952500" cy="184962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336" name="Text Box 16"/>
          <p:cNvSpPr txBox="1">
            <a:spLocks noChangeArrowheads="1"/>
          </p:cNvSpPr>
          <p:nvPr/>
        </p:nvSpPr>
        <p:spPr bwMode="auto">
          <a:xfrm>
            <a:off x="5849220" y="2743200"/>
            <a:ext cx="10287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Item</a:t>
            </a:r>
          </a:p>
        </p:txBody>
      </p:sp>
      <p:sp>
        <p:nvSpPr>
          <p:cNvPr id="56337" name="Text Box 17"/>
          <p:cNvSpPr txBox="1">
            <a:spLocks noChangeArrowheads="1"/>
          </p:cNvSpPr>
          <p:nvPr/>
        </p:nvSpPr>
        <p:spPr bwMode="auto">
          <a:xfrm>
            <a:off x="5125320" y="1219200"/>
            <a:ext cx="25146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PurchaseOrder</a:t>
            </a:r>
          </a:p>
        </p:txBody>
      </p:sp>
      <p:sp>
        <p:nvSpPr>
          <p:cNvPr id="56338" name="Text Box 18"/>
          <p:cNvSpPr txBox="1">
            <a:spLocks noChangeArrowheads="1"/>
          </p:cNvSpPr>
          <p:nvPr/>
        </p:nvSpPr>
        <p:spPr bwMode="auto">
          <a:xfrm>
            <a:off x="5773020" y="1981200"/>
            <a:ext cx="11811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Items</a:t>
            </a:r>
          </a:p>
        </p:txBody>
      </p:sp>
      <p:sp>
        <p:nvSpPr>
          <p:cNvPr id="56339" name="Text Box 19"/>
          <p:cNvSpPr txBox="1">
            <a:spLocks noChangeArrowheads="1"/>
          </p:cNvSpPr>
          <p:nvPr/>
        </p:nvSpPr>
        <p:spPr bwMode="auto">
          <a:xfrm>
            <a:off x="7335120" y="4967288"/>
            <a:ext cx="15240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Quantity</a:t>
            </a:r>
          </a:p>
        </p:txBody>
      </p:sp>
      <p:sp>
        <p:nvSpPr>
          <p:cNvPr id="56340" name="Text Box 20"/>
          <p:cNvSpPr txBox="1">
            <a:spLocks noChangeArrowheads="1"/>
          </p:cNvSpPr>
          <p:nvPr/>
        </p:nvSpPr>
        <p:spPr bwMode="auto">
          <a:xfrm>
            <a:off x="4668120" y="3824288"/>
            <a:ext cx="16764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ItemNum</a:t>
            </a:r>
          </a:p>
        </p:txBody>
      </p:sp>
      <p:sp>
        <p:nvSpPr>
          <p:cNvPr id="56341" name="Text Box 21"/>
          <p:cNvSpPr txBox="1">
            <a:spLocks noChangeArrowheads="1"/>
          </p:cNvSpPr>
          <p:nvPr/>
        </p:nvSpPr>
        <p:spPr bwMode="auto">
          <a:xfrm>
            <a:off x="5201520" y="4435475"/>
            <a:ext cx="2438400"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90000"/>
              </a:lnSpc>
              <a:spcBef>
                <a:spcPct val="20000"/>
              </a:spcBef>
              <a:spcAft>
                <a:spcPct val="0"/>
              </a:spcAft>
              <a:buSzPct val="100000"/>
            </a:pPr>
            <a:r>
              <a:rPr lang="en-US" sz="2000">
                <a:solidFill>
                  <a:srgbClr val="000099"/>
                </a:solidFill>
                <a:cs typeface="Arial" charset="0"/>
              </a:rPr>
              <a:t>UnitofMeasure</a:t>
            </a:r>
          </a:p>
        </p:txBody>
      </p:sp>
      <p:cxnSp>
        <p:nvCxnSpPr>
          <p:cNvPr id="56342" name="AutoShape 22"/>
          <p:cNvCxnSpPr>
            <a:cxnSpLocks noChangeShapeType="1"/>
            <a:stCxn id="56337" idx="2"/>
            <a:endCxn id="56338" idx="0"/>
          </p:cNvCxnSpPr>
          <p:nvPr/>
        </p:nvCxnSpPr>
        <p:spPr bwMode="auto">
          <a:xfrm flipH="1">
            <a:off x="6363570" y="1593661"/>
            <a:ext cx="19050" cy="3875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43" name="AutoShape 23"/>
          <p:cNvCxnSpPr>
            <a:cxnSpLocks noChangeShapeType="1"/>
            <a:stCxn id="56338" idx="2"/>
            <a:endCxn id="56336" idx="0"/>
          </p:cNvCxnSpPr>
          <p:nvPr/>
        </p:nvCxnSpPr>
        <p:spPr bwMode="auto">
          <a:xfrm>
            <a:off x="6363570" y="2355661"/>
            <a:ext cx="0" cy="387539"/>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45" name="AutoShape 25"/>
          <p:cNvCxnSpPr>
            <a:cxnSpLocks noChangeShapeType="1"/>
            <a:stCxn id="56336" idx="2"/>
            <a:endCxn id="56340" idx="0"/>
          </p:cNvCxnSpPr>
          <p:nvPr/>
        </p:nvCxnSpPr>
        <p:spPr bwMode="auto">
          <a:xfrm flipH="1">
            <a:off x="5506320" y="3117661"/>
            <a:ext cx="857250" cy="70662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46" name="AutoShape 26"/>
          <p:cNvCxnSpPr>
            <a:cxnSpLocks noChangeShapeType="1"/>
            <a:stCxn id="56336" idx="2"/>
            <a:endCxn id="56341" idx="0"/>
          </p:cNvCxnSpPr>
          <p:nvPr/>
        </p:nvCxnSpPr>
        <p:spPr bwMode="auto">
          <a:xfrm>
            <a:off x="6363570" y="3117661"/>
            <a:ext cx="57150" cy="131781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47" name="AutoShape 27"/>
          <p:cNvCxnSpPr>
            <a:cxnSpLocks noChangeShapeType="1"/>
            <a:stCxn id="56336" idx="2"/>
            <a:endCxn id="56339" idx="0"/>
          </p:cNvCxnSpPr>
          <p:nvPr/>
        </p:nvCxnSpPr>
        <p:spPr bwMode="auto">
          <a:xfrm>
            <a:off x="6363570" y="3117661"/>
            <a:ext cx="1733550" cy="184962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6375" name="Group 55"/>
          <p:cNvGrpSpPr>
            <a:grpSpLocks/>
          </p:cNvGrpSpPr>
          <p:nvPr/>
        </p:nvGrpSpPr>
        <p:grpSpPr bwMode="auto">
          <a:xfrm>
            <a:off x="1924921" y="4572000"/>
            <a:ext cx="5410200" cy="533400"/>
            <a:chOff x="1392" y="3199"/>
            <a:chExt cx="3408" cy="336"/>
          </a:xfrm>
        </p:grpSpPr>
        <p:cxnSp>
          <p:nvCxnSpPr>
            <p:cNvPr id="56351" name="AutoShape 31"/>
            <p:cNvCxnSpPr>
              <a:cxnSpLocks noChangeShapeType="1"/>
              <a:stCxn id="56329" idx="3"/>
              <a:endCxn id="56341" idx="1"/>
            </p:cNvCxnSpPr>
            <p:nvPr/>
          </p:nvCxnSpPr>
          <p:spPr bwMode="auto">
            <a:xfrm>
              <a:off x="2112" y="3199"/>
              <a:ext cx="1344" cy="1"/>
            </a:xfrm>
            <a:prstGeom prst="straightConnector1">
              <a:avLst/>
            </a:prstGeom>
            <a:noFill/>
            <a:ln w="28575">
              <a:solidFill>
                <a:srgbClr val="FF99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52" name="AutoShape 32"/>
            <p:cNvCxnSpPr>
              <a:cxnSpLocks noChangeShapeType="1"/>
              <a:stCxn id="56327" idx="3"/>
              <a:endCxn id="56339" idx="1"/>
            </p:cNvCxnSpPr>
            <p:nvPr/>
          </p:nvCxnSpPr>
          <p:spPr bwMode="auto">
            <a:xfrm>
              <a:off x="1392" y="3535"/>
              <a:ext cx="3408" cy="0"/>
            </a:xfrm>
            <a:prstGeom prst="straightConnector1">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6353" name="AutoShape 33"/>
          <p:cNvCxnSpPr>
            <a:cxnSpLocks noChangeShapeType="1"/>
            <a:stCxn id="56325" idx="3"/>
            <a:endCxn id="56336" idx="1"/>
          </p:cNvCxnSpPr>
          <p:nvPr/>
        </p:nvCxnSpPr>
        <p:spPr bwMode="auto">
          <a:xfrm>
            <a:off x="2991720" y="2930431"/>
            <a:ext cx="2857500" cy="0"/>
          </a:xfrm>
          <a:prstGeom prst="straightConnector1">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54" name="AutoShape 34"/>
          <p:cNvCxnSpPr>
            <a:cxnSpLocks noChangeShapeType="1"/>
          </p:cNvCxnSpPr>
          <p:nvPr/>
        </p:nvCxnSpPr>
        <p:spPr bwMode="auto">
          <a:xfrm>
            <a:off x="3886200" y="4038600"/>
            <a:ext cx="685800" cy="0"/>
          </a:xfrm>
          <a:prstGeom prst="straightConnector1">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356" name="AutoShape 36"/>
          <p:cNvCxnSpPr>
            <a:cxnSpLocks noChangeShapeType="1"/>
          </p:cNvCxnSpPr>
          <p:nvPr/>
        </p:nvCxnSpPr>
        <p:spPr bwMode="auto">
          <a:xfrm>
            <a:off x="3220320" y="2209800"/>
            <a:ext cx="2552700" cy="0"/>
          </a:xfrm>
          <a:prstGeom prst="straightConnector1">
            <a:avLst/>
          </a:prstGeom>
          <a:noFill/>
          <a:ln w="28575">
            <a:solidFill>
              <a:srgbClr val="FF99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359" name="Text Box 39"/>
          <p:cNvSpPr txBox="1">
            <a:spLocks noChangeArrowheads="1"/>
          </p:cNvSpPr>
          <p:nvPr/>
        </p:nvSpPr>
        <p:spPr bwMode="auto">
          <a:xfrm>
            <a:off x="3448920" y="2532063"/>
            <a:ext cx="1655087"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lnSpc>
                <a:spcPct val="90000"/>
              </a:lnSpc>
              <a:spcBef>
                <a:spcPct val="20000"/>
              </a:spcBef>
              <a:spcAft>
                <a:spcPct val="0"/>
              </a:spcAft>
              <a:buSzPct val="100000"/>
            </a:pPr>
            <a:r>
              <a:rPr lang="en-US" sz="2000" dirty="0" err="1">
                <a:solidFill>
                  <a:srgbClr val="000099"/>
                </a:solidFill>
                <a:cs typeface="Arial" charset="0"/>
              </a:rPr>
              <a:t>Wsim</a:t>
            </a:r>
            <a:r>
              <a:rPr lang="en-US" sz="2000" dirty="0">
                <a:solidFill>
                  <a:srgbClr val="000099"/>
                </a:solidFill>
                <a:cs typeface="Arial" charset="0"/>
              </a:rPr>
              <a:t> &gt; </a:t>
            </a:r>
            <a:r>
              <a:rPr lang="en-US" sz="2000" dirty="0" err="1">
                <a:solidFill>
                  <a:srgbClr val="000099"/>
                </a:solidFill>
                <a:cs typeface="Arial" charset="0"/>
              </a:rPr>
              <a:t>th</a:t>
            </a:r>
            <a:r>
              <a:rPr lang="en-US" sz="2000" baseline="-25000" dirty="0" err="1">
                <a:solidFill>
                  <a:srgbClr val="000099"/>
                </a:solidFill>
                <a:cs typeface="Arial" charset="0"/>
              </a:rPr>
              <a:t>high</a:t>
            </a:r>
            <a:endParaRPr lang="en-US" sz="2000" dirty="0">
              <a:solidFill>
                <a:srgbClr val="000099"/>
              </a:solidFill>
              <a:cs typeface="Arial" charset="0"/>
            </a:endParaRPr>
          </a:p>
        </p:txBody>
      </p:sp>
      <p:sp>
        <p:nvSpPr>
          <p:cNvPr id="56364" name="Text Box 44"/>
          <p:cNvSpPr txBox="1">
            <a:spLocks noChangeArrowheads="1"/>
          </p:cNvSpPr>
          <p:nvPr/>
        </p:nvSpPr>
        <p:spPr bwMode="auto">
          <a:xfrm>
            <a:off x="3448920" y="1755775"/>
            <a:ext cx="1655087"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lnSpc>
                <a:spcPct val="90000"/>
              </a:lnSpc>
              <a:spcBef>
                <a:spcPct val="20000"/>
              </a:spcBef>
              <a:spcAft>
                <a:spcPct val="0"/>
              </a:spcAft>
              <a:buSzPct val="100000"/>
            </a:pPr>
            <a:r>
              <a:rPr lang="en-US" sz="2000">
                <a:solidFill>
                  <a:srgbClr val="000099"/>
                </a:solidFill>
                <a:cs typeface="Arial" charset="0"/>
              </a:rPr>
              <a:t>Wsim &gt; th</a:t>
            </a:r>
            <a:r>
              <a:rPr lang="en-US" sz="2000" baseline="-25000">
                <a:solidFill>
                  <a:srgbClr val="000099"/>
                </a:solidFill>
                <a:cs typeface="Arial" charset="0"/>
              </a:rPr>
              <a:t>high</a:t>
            </a:r>
            <a:endParaRPr lang="en-US" sz="2000">
              <a:solidFill>
                <a:srgbClr val="000099"/>
              </a:solidFill>
              <a:cs typeface="Arial" charset="0"/>
            </a:endParaRPr>
          </a:p>
        </p:txBody>
      </p:sp>
      <p:grpSp>
        <p:nvGrpSpPr>
          <p:cNvPr id="56374" name="Group 54"/>
          <p:cNvGrpSpPr>
            <a:grpSpLocks/>
          </p:cNvGrpSpPr>
          <p:nvPr/>
        </p:nvGrpSpPr>
        <p:grpSpPr bwMode="auto">
          <a:xfrm>
            <a:off x="3733800" y="3114345"/>
            <a:ext cx="1125538" cy="1984375"/>
            <a:chOff x="2520" y="2256"/>
            <a:chExt cx="709" cy="1250"/>
          </a:xfrm>
        </p:grpSpPr>
        <p:grpSp>
          <p:nvGrpSpPr>
            <p:cNvPr id="56365" name="Group 45"/>
            <p:cNvGrpSpPr>
              <a:grpSpLocks/>
            </p:cNvGrpSpPr>
            <p:nvPr/>
          </p:nvGrpSpPr>
          <p:grpSpPr bwMode="auto">
            <a:xfrm>
              <a:off x="2520" y="2602"/>
              <a:ext cx="709" cy="904"/>
              <a:chOff x="2520" y="2602"/>
              <a:chExt cx="709" cy="904"/>
            </a:xfrm>
          </p:grpSpPr>
          <p:sp>
            <p:nvSpPr>
              <p:cNvPr id="56360" name="Text Box 40"/>
              <p:cNvSpPr txBox="1">
                <a:spLocks noChangeArrowheads="1"/>
              </p:cNvSpPr>
              <p:nvPr/>
            </p:nvSpPr>
            <p:spPr bwMode="auto">
              <a:xfrm>
                <a:off x="2520" y="2934"/>
                <a:ext cx="70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lnSpc>
                    <a:spcPct val="90000"/>
                  </a:lnSpc>
                  <a:spcBef>
                    <a:spcPct val="20000"/>
                  </a:spcBef>
                  <a:spcAft>
                    <a:spcPct val="0"/>
                  </a:spcAft>
                  <a:buSzPct val="100000"/>
                </a:pPr>
                <a:r>
                  <a:rPr lang="en-US" sz="2000" dirty="0" err="1">
                    <a:solidFill>
                      <a:srgbClr val="000099"/>
                    </a:solidFill>
                    <a:cs typeface="Arial" charset="0"/>
                  </a:rPr>
                  <a:t>Ssim</a:t>
                </a:r>
                <a:r>
                  <a:rPr lang="en-US" sz="2000" dirty="0">
                    <a:solidFill>
                      <a:srgbClr val="000099"/>
                    </a:solidFill>
                    <a:cs typeface="Arial" charset="0"/>
                  </a:rPr>
                  <a:t> ++</a:t>
                </a:r>
              </a:p>
            </p:txBody>
          </p:sp>
          <p:sp>
            <p:nvSpPr>
              <p:cNvPr id="56361" name="Text Box 41"/>
              <p:cNvSpPr txBox="1">
                <a:spLocks noChangeArrowheads="1"/>
              </p:cNvSpPr>
              <p:nvPr/>
            </p:nvSpPr>
            <p:spPr bwMode="auto">
              <a:xfrm>
                <a:off x="2520" y="3270"/>
                <a:ext cx="70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lnSpc>
                    <a:spcPct val="90000"/>
                  </a:lnSpc>
                  <a:spcBef>
                    <a:spcPct val="20000"/>
                  </a:spcBef>
                  <a:spcAft>
                    <a:spcPct val="0"/>
                  </a:spcAft>
                  <a:buSzPct val="100000"/>
                </a:pPr>
                <a:r>
                  <a:rPr lang="en-US" sz="2000" dirty="0" err="1">
                    <a:solidFill>
                      <a:srgbClr val="000099"/>
                    </a:solidFill>
                    <a:cs typeface="Arial" charset="0"/>
                  </a:rPr>
                  <a:t>Ssim</a:t>
                </a:r>
                <a:r>
                  <a:rPr lang="en-US" sz="2000" dirty="0">
                    <a:solidFill>
                      <a:srgbClr val="000099"/>
                    </a:solidFill>
                    <a:cs typeface="Arial" charset="0"/>
                  </a:rPr>
                  <a:t> ++</a:t>
                </a:r>
              </a:p>
            </p:txBody>
          </p:sp>
          <p:sp>
            <p:nvSpPr>
              <p:cNvPr id="56363" name="Text Box 43"/>
              <p:cNvSpPr txBox="1">
                <a:spLocks noChangeArrowheads="1"/>
              </p:cNvSpPr>
              <p:nvPr/>
            </p:nvSpPr>
            <p:spPr bwMode="auto">
              <a:xfrm>
                <a:off x="2520" y="2602"/>
                <a:ext cx="70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lnSpc>
                    <a:spcPct val="90000"/>
                  </a:lnSpc>
                  <a:spcBef>
                    <a:spcPct val="20000"/>
                  </a:spcBef>
                  <a:spcAft>
                    <a:spcPct val="0"/>
                  </a:spcAft>
                  <a:buSzPct val="100000"/>
                </a:pPr>
                <a:r>
                  <a:rPr lang="en-US" sz="2000" dirty="0" err="1">
                    <a:solidFill>
                      <a:srgbClr val="000099"/>
                    </a:solidFill>
                    <a:cs typeface="Arial" charset="0"/>
                  </a:rPr>
                  <a:t>Ssim</a:t>
                </a:r>
                <a:r>
                  <a:rPr lang="en-US" sz="2000" dirty="0">
                    <a:solidFill>
                      <a:srgbClr val="000099"/>
                    </a:solidFill>
                    <a:cs typeface="Arial" charset="0"/>
                  </a:rPr>
                  <a:t> ++</a:t>
                </a:r>
              </a:p>
            </p:txBody>
          </p:sp>
        </p:grpSp>
        <p:sp>
          <p:nvSpPr>
            <p:cNvPr id="56370" name="Line 50"/>
            <p:cNvSpPr>
              <a:spLocks noChangeShapeType="1"/>
            </p:cNvSpPr>
            <p:nvPr/>
          </p:nvSpPr>
          <p:spPr bwMode="auto">
            <a:xfrm>
              <a:off x="2784" y="2256"/>
              <a:ext cx="0" cy="28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fontAlgn="base">
                <a:lnSpc>
                  <a:spcPct val="90000"/>
                </a:lnSpc>
                <a:spcBef>
                  <a:spcPct val="20000"/>
                </a:spcBef>
                <a:spcAft>
                  <a:spcPct val="0"/>
                </a:spcAft>
                <a:buSzPct val="100000"/>
              </a:pPr>
              <a:endParaRPr lang="en-US" sz="2000">
                <a:solidFill>
                  <a:srgbClr val="000099"/>
                </a:solidFill>
                <a:cs typeface="Arial" charset="0"/>
              </a:endParaRPr>
            </a:p>
          </p:txBody>
        </p:sp>
      </p:grpSp>
      <p:sp>
        <p:nvSpPr>
          <p:cNvPr id="2" name="TextBox 1"/>
          <p:cNvSpPr txBox="1"/>
          <p:nvPr/>
        </p:nvSpPr>
        <p:spPr>
          <a:xfrm>
            <a:off x="663908" y="5715000"/>
            <a:ext cx="8270263" cy="430887"/>
          </a:xfrm>
          <a:prstGeom prst="rect">
            <a:avLst/>
          </a:prstGeom>
          <a:noFill/>
        </p:spPr>
        <p:txBody>
          <a:bodyPr wrap="none" rtlCol="0">
            <a:spAutoFit/>
          </a:bodyPr>
          <a:lstStyle/>
          <a:p>
            <a:pPr fontAlgn="base">
              <a:lnSpc>
                <a:spcPct val="90000"/>
              </a:lnSpc>
              <a:spcBef>
                <a:spcPct val="20000"/>
              </a:spcBef>
              <a:spcAft>
                <a:spcPct val="0"/>
              </a:spcAft>
              <a:buSzPct val="100000"/>
            </a:pPr>
            <a:r>
              <a:rPr lang="en-US" sz="2400" dirty="0" smtClean="0">
                <a:solidFill>
                  <a:srgbClr val="000099"/>
                </a:solidFill>
                <a:cs typeface="Arial" charset="0"/>
              </a:rPr>
              <a:t>Extensions for shared types, referential integrity, views, etc</a:t>
            </a:r>
            <a:r>
              <a:rPr lang="en-US" sz="2400" dirty="0">
                <a:solidFill>
                  <a:srgbClr val="000099"/>
                </a:solidFill>
                <a:cs typeface="Arial" charset="0"/>
              </a:rPr>
              <a:t>.</a:t>
            </a:r>
          </a:p>
        </p:txBody>
      </p:sp>
    </p:spTree>
    <p:extLst>
      <p:ext uri="{BB962C8B-B14F-4D97-AF65-F5344CB8AC3E}">
        <p14:creationId xmlns:p14="http://schemas.microsoft.com/office/powerpoint/2010/main" val="225456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374"/>
                                        </p:tgtEl>
                                        <p:attrNameLst>
                                          <p:attrName>style.visibility</p:attrName>
                                        </p:attrNameLst>
                                      </p:cBhvr>
                                      <p:to>
                                        <p:strVal val="visible"/>
                                      </p:to>
                                    </p:set>
                                    <p:animEffect transition="in" filter="wipe(up)">
                                      <p:cBhvr>
                                        <p:cTn id="7" dur="500"/>
                                        <p:tgtEl>
                                          <p:spTgt spid="563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6374"/>
                                        </p:tgtEl>
                                        <p:attrNameLst>
                                          <p:attrName>style.visibility</p:attrName>
                                        </p:attrNameLst>
                                      </p:cBhvr>
                                      <p:to>
                                        <p:strVal val="hidden"/>
                                      </p:to>
                                    </p:set>
                                  </p:childTnLst>
                                </p:cTn>
                              </p:par>
                            </p:childTnLst>
                          </p:cTn>
                        </p:par>
                        <p:par>
                          <p:cTn id="12" fill="hold">
                            <p:stCondLst>
                              <p:cond delay="0"/>
                            </p:stCondLst>
                            <p:childTnLst>
                              <p:par>
                                <p:cTn id="13" presetID="1" presetClass="exit" presetSubtype="0" fill="hold" grpId="0" nodeType="afterEffect">
                                  <p:stCondLst>
                                    <p:cond delay="0"/>
                                  </p:stCondLst>
                                  <p:childTnLst>
                                    <p:set>
                                      <p:cBhvr>
                                        <p:cTn id="14" dur="1" fill="hold">
                                          <p:stCondLst>
                                            <p:cond delay="0"/>
                                          </p:stCondLst>
                                        </p:cTn>
                                        <p:tgtEl>
                                          <p:spTgt spid="56359"/>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63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635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636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6374"/>
                                        </p:tgtEl>
                                        <p:attrNameLst>
                                          <p:attrName>style.visibility</p:attrName>
                                        </p:attrNameLst>
                                      </p:cBhvr>
                                      <p:to>
                                        <p:strVal val="visible"/>
                                      </p:to>
                                    </p:set>
                                    <p:animEffect transition="in" filter="wipe(up)">
                                      <p:cBhvr>
                                        <p:cTn id="28" dur="500"/>
                                        <p:tgtEl>
                                          <p:spTgt spid="5637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9" grpId="0"/>
      <p:bldP spid="5636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r>
              <a:rPr lang="en-US" dirty="0" smtClean="0"/>
              <a:t>Cupid compared with MOMIS/ARTEMIS @ Modena/Milano, DIKE @Calabria</a:t>
            </a:r>
            <a:endParaRPr lang="en-US" dirty="0"/>
          </a:p>
          <a:p>
            <a:r>
              <a:rPr lang="en-US" dirty="0" smtClean="0"/>
              <a:t>Canonical tasks and </a:t>
            </a:r>
            <a:r>
              <a:rPr lang="en-US" dirty="0"/>
              <a:t>r</a:t>
            </a:r>
            <a:r>
              <a:rPr lang="en-US" dirty="0" smtClean="0"/>
              <a:t>eal </a:t>
            </a:r>
            <a:r>
              <a:rPr lang="en-US" dirty="0"/>
              <a:t>w</a:t>
            </a:r>
            <a:r>
              <a:rPr lang="en-US" dirty="0" smtClean="0"/>
              <a:t>orld examples</a:t>
            </a:r>
          </a:p>
          <a:p>
            <a:endParaRPr lang="en-US" dirty="0"/>
          </a:p>
          <a:p>
            <a:pPr marL="0" indent="0">
              <a:buNone/>
            </a:pPr>
            <a:r>
              <a:rPr lang="en-US" sz="2800" dirty="0" smtClean="0"/>
              <a:t>Technical conclusions</a:t>
            </a:r>
          </a:p>
          <a:p>
            <a:r>
              <a:rPr lang="en-US" dirty="0" smtClean="0"/>
              <a:t>Linguistic matching with attention to detail does help</a:t>
            </a:r>
          </a:p>
          <a:p>
            <a:r>
              <a:rPr lang="en-US" dirty="0" smtClean="0"/>
              <a:t>Structure matching can identify non-linguistic matches</a:t>
            </a:r>
          </a:p>
          <a:p>
            <a:r>
              <a:rPr lang="en-US" dirty="0" smtClean="0"/>
              <a:t>Structure matching can disambiguate between seemingly identical structures in different contexts</a:t>
            </a:r>
          </a:p>
          <a:p>
            <a:r>
              <a:rPr lang="en-US" dirty="0" smtClean="0"/>
              <a:t>Ability to match across relational schemas, XML variants, possibly others</a:t>
            </a:r>
          </a:p>
        </p:txBody>
      </p:sp>
      <p:sp>
        <p:nvSpPr>
          <p:cNvPr id="4" name="Date Placeholder 3"/>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Generic Schema Matching, Ten Years Later</a:t>
            </a:r>
            <a:endParaRPr lang="en-US">
              <a:solidFill>
                <a:srgbClr val="000000"/>
              </a:solidFill>
            </a:endParaRPr>
          </a:p>
        </p:txBody>
      </p:sp>
      <p:sp>
        <p:nvSpPr>
          <p:cNvPr id="6" name="Slide Number Placeholder 5"/>
          <p:cNvSpPr>
            <a:spLocks noGrp="1"/>
          </p:cNvSpPr>
          <p:nvPr>
            <p:ph type="sldNum" sz="quarter" idx="12"/>
          </p:nvPr>
        </p:nvSpPr>
        <p:spPr/>
        <p:txBody>
          <a:bodyPr/>
          <a:lstStyle/>
          <a:p>
            <a:fld id="{40DB492A-D6BC-5847-BC80-7A48DCA1C7E4}"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125537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a:t>
            </a:r>
            <a:endParaRPr lang="en-US" dirty="0"/>
          </a:p>
        </p:txBody>
      </p:sp>
      <p:sp>
        <p:nvSpPr>
          <p:cNvPr id="3" name="Content Placeholder 2"/>
          <p:cNvSpPr>
            <a:spLocks noGrp="1"/>
          </p:cNvSpPr>
          <p:nvPr>
            <p:ph idx="1"/>
          </p:nvPr>
        </p:nvSpPr>
        <p:spPr/>
        <p:txBody>
          <a:bodyPr/>
          <a:lstStyle/>
          <a:p>
            <a:r>
              <a:rPr lang="en-US" dirty="0" smtClean="0"/>
              <a:t>Schema Matching Taxonomy</a:t>
            </a:r>
          </a:p>
          <a:p>
            <a:pPr lvl="1"/>
            <a:r>
              <a:rPr lang="en-US" dirty="0" smtClean="0"/>
              <a:t>Provided a framework to describe future solutions and place them in comparison to other work</a:t>
            </a:r>
          </a:p>
          <a:p>
            <a:pPr lvl="1"/>
            <a:endParaRPr lang="en-US" dirty="0" smtClean="0"/>
          </a:p>
          <a:p>
            <a:r>
              <a:rPr lang="en-US" dirty="0" smtClean="0"/>
              <a:t>Quantitative evaluation</a:t>
            </a:r>
          </a:p>
          <a:p>
            <a:pPr lvl="1"/>
            <a:r>
              <a:rPr lang="en-US" dirty="0" smtClean="0"/>
              <a:t>Set a precedent for future papers</a:t>
            </a:r>
          </a:p>
          <a:p>
            <a:pPr lvl="1"/>
            <a:r>
              <a:rPr lang="en-US" dirty="0"/>
              <a:t>V</a:t>
            </a:r>
            <a:r>
              <a:rPr lang="en-US" dirty="0" smtClean="0"/>
              <a:t>ery thankful to MOMIS/ARTEMIS and DIKE teams</a:t>
            </a:r>
          </a:p>
          <a:p>
            <a:pPr marL="0" indent="0">
              <a:buNone/>
            </a:pPr>
            <a:endParaRPr lang="en-US" dirty="0"/>
          </a:p>
          <a:p>
            <a:r>
              <a:rPr lang="en-US" dirty="0" smtClean="0"/>
              <a:t>Making software available helps a lot</a:t>
            </a:r>
          </a:p>
          <a:p>
            <a:pPr lvl="1"/>
            <a:r>
              <a:rPr lang="en-US" dirty="0" smtClean="0"/>
              <a:t>Possible even when developed in industry</a:t>
            </a:r>
          </a:p>
          <a:p>
            <a:pPr lvl="1"/>
            <a:r>
              <a:rPr lang="en-US" dirty="0" smtClean="0"/>
              <a:t>We get requests for software even to this day</a:t>
            </a:r>
            <a:endParaRPr lang="en-US" dirty="0"/>
          </a:p>
        </p:txBody>
      </p:sp>
      <p:sp>
        <p:nvSpPr>
          <p:cNvPr id="4" name="Slide Number Placeholder 3"/>
          <p:cNvSpPr>
            <a:spLocks noGrp="1"/>
          </p:cNvSpPr>
          <p:nvPr>
            <p:ph type="sldNum" sz="quarter" idx="12"/>
          </p:nvPr>
        </p:nvSpPr>
        <p:spPr/>
        <p:txBody>
          <a:bodyPr/>
          <a:lstStyle/>
          <a:p>
            <a:fld id="{62F8359E-67CA-AE4D-B991-5DAD14EB9DA3}"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276900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Follow up </a:t>
            </a:r>
            <a:r>
              <a:rPr lang="en-US" dirty="0"/>
              <a:t>T</a:t>
            </a:r>
            <a:r>
              <a:rPr lang="en-US" dirty="0" smtClean="0"/>
              <a:t>echniques</a:t>
            </a:r>
            <a:endParaRPr lang="en-US" dirty="0"/>
          </a:p>
        </p:txBody>
      </p:sp>
      <p:sp>
        <p:nvSpPr>
          <p:cNvPr id="3" name="Content Placeholder 2"/>
          <p:cNvSpPr>
            <a:spLocks noGrp="1"/>
          </p:cNvSpPr>
          <p:nvPr>
            <p:ph idx="1"/>
          </p:nvPr>
        </p:nvSpPr>
        <p:spPr>
          <a:xfrm>
            <a:off x="685800" y="1066800"/>
            <a:ext cx="8077200" cy="5257800"/>
          </a:xfrm>
        </p:spPr>
        <p:txBody>
          <a:bodyPr/>
          <a:lstStyle/>
          <a:p>
            <a:r>
              <a:rPr lang="en-US" sz="2000" dirty="0" smtClean="0"/>
              <a:t>Using schema matching results as is: possible when matches only contribute implicitly end-user task</a:t>
            </a:r>
            <a:endParaRPr lang="en-US" sz="2000" dirty="0"/>
          </a:p>
          <a:p>
            <a:pPr lvl="2"/>
            <a:endParaRPr lang="en-US" sz="1400" dirty="0" smtClean="0"/>
          </a:p>
          <a:p>
            <a:r>
              <a:rPr lang="en-US" sz="2000" dirty="0" smtClean="0"/>
              <a:t>For example, building a deep-web crawler [Madhavan+, VLDB’08]</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lvl="1"/>
            <a:endParaRPr lang="en-US" sz="1600" dirty="0" smtClean="0"/>
          </a:p>
          <a:p>
            <a:pPr lvl="1"/>
            <a:r>
              <a:rPr lang="en-US" sz="1600" dirty="0" smtClean="0"/>
              <a:t>Design mediated schema</a:t>
            </a:r>
          </a:p>
          <a:p>
            <a:pPr lvl="1"/>
            <a:r>
              <a:rPr lang="en-US" sz="1600" dirty="0" smtClean="0"/>
              <a:t>Extract schemas of web forms</a:t>
            </a:r>
          </a:p>
          <a:p>
            <a:pPr lvl="1"/>
            <a:r>
              <a:rPr lang="en-US" sz="1600" dirty="0" smtClean="0"/>
              <a:t>Match web forms to mediated schemas</a:t>
            </a:r>
          </a:p>
          <a:p>
            <a:pPr lvl="1"/>
            <a:r>
              <a:rPr lang="en-US" sz="1600" dirty="0" smtClean="0"/>
              <a:t>Generate URLs for interesting subset of form submissions</a:t>
            </a:r>
            <a:endParaRPr lang="en-US" sz="1600" dirty="0"/>
          </a:p>
          <a:p>
            <a:pPr lvl="1"/>
            <a:r>
              <a:rPr lang="en-US" sz="1600" dirty="0" smtClean="0"/>
              <a:t>Add generated pages to the corpus of indexed pages</a:t>
            </a:r>
          </a:p>
        </p:txBody>
      </p:sp>
      <p:sp>
        <p:nvSpPr>
          <p:cNvPr id="4" name="Date Placeholder 3"/>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Generic Schema Matching, Ten Years Later</a:t>
            </a:r>
            <a:endParaRPr lang="en-US">
              <a:solidFill>
                <a:srgbClr val="000000"/>
              </a:solidFill>
            </a:endParaRPr>
          </a:p>
        </p:txBody>
      </p:sp>
      <p:sp>
        <p:nvSpPr>
          <p:cNvPr id="6" name="Slide Number Placeholder 5"/>
          <p:cNvSpPr>
            <a:spLocks noGrp="1"/>
          </p:cNvSpPr>
          <p:nvPr>
            <p:ph type="sldNum" sz="quarter" idx="12"/>
          </p:nvPr>
        </p:nvSpPr>
        <p:spPr/>
        <p:txBody>
          <a:bodyPr/>
          <a:lstStyle/>
          <a:p>
            <a:fld id="{40DB492A-D6BC-5847-BC80-7A48DCA1C7E4}" type="slidenum">
              <a:rPr lang="en-US" smtClean="0">
                <a:solidFill>
                  <a:srgbClr val="000000"/>
                </a:solidFill>
              </a:rPr>
              <a:pPr/>
              <a:t>24</a:t>
            </a:fld>
            <a:endParaRPr lang="en-US">
              <a:solidFill>
                <a:srgbClr val="000000"/>
              </a:solidFill>
            </a:endParaRPr>
          </a:p>
        </p:txBody>
      </p:sp>
      <p:sp>
        <p:nvSpPr>
          <p:cNvPr id="20" name="TextBox 19"/>
          <p:cNvSpPr txBox="1"/>
          <p:nvPr/>
        </p:nvSpPr>
        <p:spPr>
          <a:xfrm>
            <a:off x="3600411" y="3212047"/>
            <a:ext cx="1032730" cy="289823"/>
          </a:xfrm>
          <a:prstGeom prst="rect">
            <a:avLst/>
          </a:prstGeom>
          <a:noFill/>
        </p:spPr>
        <p:txBody>
          <a:bodyPr wrap="none" rtlCol="0">
            <a:spAutoFit/>
          </a:bodyPr>
          <a:lstStyle/>
          <a:p>
            <a:pPr fontAlgn="base">
              <a:lnSpc>
                <a:spcPct val="90000"/>
              </a:lnSpc>
              <a:spcBef>
                <a:spcPct val="20000"/>
              </a:spcBef>
              <a:spcAft>
                <a:spcPct val="0"/>
              </a:spcAft>
              <a:buSzPct val="100000"/>
            </a:pPr>
            <a:r>
              <a:rPr lang="en-US" sz="1400" dirty="0" smtClean="0">
                <a:solidFill>
                  <a:srgbClr val="000099"/>
                </a:solidFill>
                <a:cs typeface="Arial" charset="0"/>
              </a:rPr>
              <a:t>Used Cars</a:t>
            </a:r>
            <a:endParaRPr lang="en-US" sz="1400" dirty="0">
              <a:solidFill>
                <a:srgbClr val="000099"/>
              </a:solidFill>
              <a:cs typeface="Arial" charset="0"/>
            </a:endParaRPr>
          </a:p>
        </p:txBody>
      </p:sp>
      <p:sp>
        <p:nvSpPr>
          <p:cNvPr id="21" name="TextBox 20"/>
          <p:cNvSpPr txBox="1"/>
          <p:nvPr/>
        </p:nvSpPr>
        <p:spPr>
          <a:xfrm>
            <a:off x="4394115" y="3614237"/>
            <a:ext cx="560971" cy="261610"/>
          </a:xfrm>
          <a:prstGeom prst="rect">
            <a:avLst/>
          </a:prstGeom>
          <a:noFill/>
        </p:spPr>
        <p:txBody>
          <a:bodyPr wrap="none" rtlCol="0">
            <a:spAutoFit/>
          </a:bodyPr>
          <a:lstStyle/>
          <a:p>
            <a:pPr fontAlgn="base">
              <a:lnSpc>
                <a:spcPct val="90000"/>
              </a:lnSpc>
              <a:spcBef>
                <a:spcPct val="20000"/>
              </a:spcBef>
              <a:spcAft>
                <a:spcPct val="0"/>
              </a:spcAft>
              <a:buSzPct val="100000"/>
            </a:pPr>
            <a:r>
              <a:rPr lang="en-US" sz="1200" dirty="0" smtClean="0">
                <a:solidFill>
                  <a:srgbClr val="000099"/>
                </a:solidFill>
                <a:cs typeface="Arial" charset="0"/>
              </a:rPr>
              <a:t>Make</a:t>
            </a:r>
            <a:endParaRPr lang="en-US" sz="1200" dirty="0">
              <a:solidFill>
                <a:srgbClr val="000099"/>
              </a:solidFill>
              <a:cs typeface="Arial" charset="0"/>
            </a:endParaRPr>
          </a:p>
        </p:txBody>
      </p:sp>
      <p:sp>
        <p:nvSpPr>
          <p:cNvPr id="22" name="TextBox 21"/>
          <p:cNvSpPr txBox="1"/>
          <p:nvPr/>
        </p:nvSpPr>
        <p:spPr>
          <a:xfrm>
            <a:off x="4377187" y="3886200"/>
            <a:ext cx="603801" cy="261610"/>
          </a:xfrm>
          <a:prstGeom prst="rect">
            <a:avLst/>
          </a:prstGeom>
          <a:noFill/>
        </p:spPr>
        <p:txBody>
          <a:bodyPr wrap="none" rtlCol="0">
            <a:spAutoFit/>
          </a:bodyPr>
          <a:lstStyle/>
          <a:p>
            <a:pPr fontAlgn="base">
              <a:lnSpc>
                <a:spcPct val="90000"/>
              </a:lnSpc>
              <a:spcBef>
                <a:spcPct val="20000"/>
              </a:spcBef>
              <a:spcAft>
                <a:spcPct val="0"/>
              </a:spcAft>
              <a:buSzPct val="100000"/>
            </a:pPr>
            <a:r>
              <a:rPr lang="en-US" sz="1200" dirty="0" smtClean="0">
                <a:solidFill>
                  <a:srgbClr val="000099"/>
                </a:solidFill>
                <a:cs typeface="Arial" charset="0"/>
              </a:rPr>
              <a:t>Model</a:t>
            </a:r>
            <a:endParaRPr lang="en-US" sz="1200" dirty="0">
              <a:solidFill>
                <a:srgbClr val="000099"/>
              </a:solidFill>
              <a:cs typeface="Arial" charset="0"/>
            </a:endParaRPr>
          </a:p>
        </p:txBody>
      </p:sp>
      <p:sp>
        <p:nvSpPr>
          <p:cNvPr id="23" name="TextBox 22"/>
          <p:cNvSpPr txBox="1"/>
          <p:nvPr/>
        </p:nvSpPr>
        <p:spPr>
          <a:xfrm>
            <a:off x="4394135" y="4157990"/>
            <a:ext cx="535273" cy="261610"/>
          </a:xfrm>
          <a:prstGeom prst="rect">
            <a:avLst/>
          </a:prstGeom>
          <a:noFill/>
        </p:spPr>
        <p:txBody>
          <a:bodyPr wrap="none" rtlCol="0">
            <a:spAutoFit/>
          </a:bodyPr>
          <a:lstStyle/>
          <a:p>
            <a:pPr fontAlgn="base">
              <a:lnSpc>
                <a:spcPct val="90000"/>
              </a:lnSpc>
              <a:spcBef>
                <a:spcPct val="20000"/>
              </a:spcBef>
              <a:spcAft>
                <a:spcPct val="0"/>
              </a:spcAft>
              <a:buSzPct val="100000"/>
            </a:pPr>
            <a:r>
              <a:rPr lang="en-US" sz="1200" dirty="0" smtClean="0">
                <a:solidFill>
                  <a:srgbClr val="000099"/>
                </a:solidFill>
                <a:cs typeface="Arial" charset="0"/>
              </a:rPr>
              <a:t>Price</a:t>
            </a:r>
            <a:endParaRPr lang="en-US" sz="1200" dirty="0">
              <a:solidFill>
                <a:srgbClr val="000099"/>
              </a:solidFill>
              <a:cs typeface="Arial" charset="0"/>
            </a:endParaRPr>
          </a:p>
        </p:txBody>
      </p:sp>
      <p:sp>
        <p:nvSpPr>
          <p:cNvPr id="24" name="TextBox 23"/>
          <p:cNvSpPr txBox="1"/>
          <p:nvPr/>
        </p:nvSpPr>
        <p:spPr>
          <a:xfrm>
            <a:off x="4383550" y="4419600"/>
            <a:ext cx="495598" cy="261610"/>
          </a:xfrm>
          <a:prstGeom prst="rect">
            <a:avLst/>
          </a:prstGeom>
          <a:noFill/>
        </p:spPr>
        <p:txBody>
          <a:bodyPr wrap="none" rtlCol="0">
            <a:spAutoFit/>
          </a:bodyPr>
          <a:lstStyle/>
          <a:p>
            <a:pPr fontAlgn="base">
              <a:lnSpc>
                <a:spcPct val="90000"/>
              </a:lnSpc>
              <a:spcBef>
                <a:spcPct val="20000"/>
              </a:spcBef>
              <a:spcAft>
                <a:spcPct val="0"/>
              </a:spcAft>
              <a:buSzPct val="100000"/>
            </a:pPr>
            <a:r>
              <a:rPr lang="en-US" sz="1200" dirty="0" smtClean="0">
                <a:solidFill>
                  <a:srgbClr val="000099"/>
                </a:solidFill>
                <a:cs typeface="Arial" charset="0"/>
              </a:rPr>
              <a:t>Year</a:t>
            </a:r>
            <a:endParaRPr lang="en-US" sz="1200" dirty="0">
              <a:solidFill>
                <a:srgbClr val="000099"/>
              </a:solidFill>
              <a:cs typeface="Arial" charset="0"/>
            </a:endParaRPr>
          </a:p>
        </p:txBody>
      </p:sp>
      <p:sp>
        <p:nvSpPr>
          <p:cNvPr id="25" name="TextBox 24"/>
          <p:cNvSpPr txBox="1"/>
          <p:nvPr/>
        </p:nvSpPr>
        <p:spPr>
          <a:xfrm>
            <a:off x="2292357" y="3226868"/>
            <a:ext cx="683651" cy="289823"/>
          </a:xfrm>
          <a:prstGeom prst="rect">
            <a:avLst/>
          </a:prstGeom>
          <a:noFill/>
        </p:spPr>
        <p:txBody>
          <a:bodyPr wrap="none" rtlCol="0">
            <a:spAutoFit/>
          </a:bodyPr>
          <a:lstStyle/>
          <a:p>
            <a:pPr fontAlgn="base">
              <a:lnSpc>
                <a:spcPct val="90000"/>
              </a:lnSpc>
              <a:spcBef>
                <a:spcPct val="20000"/>
              </a:spcBef>
              <a:spcAft>
                <a:spcPct val="0"/>
              </a:spcAft>
              <a:buSzPct val="100000"/>
            </a:pPr>
            <a:r>
              <a:rPr lang="en-US" sz="1400" dirty="0" smtClean="0">
                <a:solidFill>
                  <a:srgbClr val="000099"/>
                </a:solidFill>
                <a:cs typeface="Arial" charset="0"/>
              </a:rPr>
              <a:t>Books</a:t>
            </a:r>
            <a:endParaRPr lang="en-US" sz="1400" dirty="0">
              <a:solidFill>
                <a:srgbClr val="000099"/>
              </a:solidFill>
              <a:cs typeface="Arial" charset="0"/>
            </a:endParaRPr>
          </a:p>
        </p:txBody>
      </p:sp>
      <p:sp>
        <p:nvSpPr>
          <p:cNvPr id="26" name="TextBox 25"/>
          <p:cNvSpPr txBox="1"/>
          <p:nvPr/>
        </p:nvSpPr>
        <p:spPr>
          <a:xfrm>
            <a:off x="2874401" y="3629058"/>
            <a:ext cx="650889" cy="261610"/>
          </a:xfrm>
          <a:prstGeom prst="rect">
            <a:avLst/>
          </a:prstGeom>
          <a:noFill/>
        </p:spPr>
        <p:txBody>
          <a:bodyPr wrap="none" rtlCol="0">
            <a:spAutoFit/>
          </a:bodyPr>
          <a:lstStyle/>
          <a:p>
            <a:pPr fontAlgn="base">
              <a:lnSpc>
                <a:spcPct val="90000"/>
              </a:lnSpc>
              <a:spcBef>
                <a:spcPct val="20000"/>
              </a:spcBef>
              <a:spcAft>
                <a:spcPct val="0"/>
              </a:spcAft>
              <a:buSzPct val="100000"/>
            </a:pPr>
            <a:r>
              <a:rPr lang="en-US" sz="1200" dirty="0" smtClean="0">
                <a:solidFill>
                  <a:srgbClr val="000099"/>
                </a:solidFill>
                <a:cs typeface="Arial" charset="0"/>
              </a:rPr>
              <a:t>Author</a:t>
            </a:r>
            <a:endParaRPr lang="en-US" sz="1200" dirty="0">
              <a:solidFill>
                <a:srgbClr val="000099"/>
              </a:solidFill>
              <a:cs typeface="Arial" charset="0"/>
            </a:endParaRPr>
          </a:p>
        </p:txBody>
      </p:sp>
      <p:sp>
        <p:nvSpPr>
          <p:cNvPr id="27" name="TextBox 26"/>
          <p:cNvSpPr txBox="1"/>
          <p:nvPr/>
        </p:nvSpPr>
        <p:spPr>
          <a:xfrm>
            <a:off x="2889222" y="3886200"/>
            <a:ext cx="543839" cy="261610"/>
          </a:xfrm>
          <a:prstGeom prst="rect">
            <a:avLst/>
          </a:prstGeom>
          <a:noFill/>
        </p:spPr>
        <p:txBody>
          <a:bodyPr wrap="none" rtlCol="0">
            <a:spAutoFit/>
          </a:bodyPr>
          <a:lstStyle/>
          <a:p>
            <a:pPr fontAlgn="base">
              <a:lnSpc>
                <a:spcPct val="90000"/>
              </a:lnSpc>
              <a:spcBef>
                <a:spcPct val="20000"/>
              </a:spcBef>
              <a:spcAft>
                <a:spcPct val="0"/>
              </a:spcAft>
              <a:buSzPct val="100000"/>
            </a:pPr>
            <a:r>
              <a:rPr lang="en-US" sz="1200" dirty="0" smtClean="0">
                <a:solidFill>
                  <a:srgbClr val="000099"/>
                </a:solidFill>
                <a:cs typeface="Arial" charset="0"/>
              </a:rPr>
              <a:t>ISBN</a:t>
            </a:r>
            <a:endParaRPr lang="en-US" sz="1200" dirty="0">
              <a:solidFill>
                <a:srgbClr val="000099"/>
              </a:solidFill>
              <a:cs typeface="Arial" charset="0"/>
            </a:endParaRPr>
          </a:p>
        </p:txBody>
      </p:sp>
      <p:sp>
        <p:nvSpPr>
          <p:cNvPr id="28" name="TextBox 27"/>
          <p:cNvSpPr txBox="1"/>
          <p:nvPr/>
        </p:nvSpPr>
        <p:spPr>
          <a:xfrm>
            <a:off x="2885004" y="4114800"/>
            <a:ext cx="535273" cy="261610"/>
          </a:xfrm>
          <a:prstGeom prst="rect">
            <a:avLst/>
          </a:prstGeom>
          <a:noFill/>
        </p:spPr>
        <p:txBody>
          <a:bodyPr wrap="none" rtlCol="0">
            <a:spAutoFit/>
          </a:bodyPr>
          <a:lstStyle/>
          <a:p>
            <a:pPr fontAlgn="base">
              <a:lnSpc>
                <a:spcPct val="90000"/>
              </a:lnSpc>
              <a:spcBef>
                <a:spcPct val="20000"/>
              </a:spcBef>
              <a:spcAft>
                <a:spcPct val="0"/>
              </a:spcAft>
              <a:buSzPct val="100000"/>
            </a:pPr>
            <a:r>
              <a:rPr lang="en-US" sz="1200" dirty="0" smtClean="0">
                <a:solidFill>
                  <a:srgbClr val="000099"/>
                </a:solidFill>
                <a:cs typeface="Arial" charset="0"/>
              </a:rPr>
              <a:t>Price</a:t>
            </a:r>
            <a:endParaRPr lang="en-US" sz="1200" dirty="0">
              <a:solidFill>
                <a:srgbClr val="000099"/>
              </a:solidFill>
              <a:cs typeface="Arial" charset="0"/>
            </a:endParaRPr>
          </a:p>
        </p:txBody>
      </p:sp>
      <p:sp>
        <p:nvSpPr>
          <p:cNvPr id="29" name="TextBox 28"/>
          <p:cNvSpPr txBox="1"/>
          <p:nvPr/>
        </p:nvSpPr>
        <p:spPr>
          <a:xfrm>
            <a:off x="4387788" y="4724400"/>
            <a:ext cx="766481" cy="261610"/>
          </a:xfrm>
          <a:prstGeom prst="rect">
            <a:avLst/>
          </a:prstGeom>
          <a:noFill/>
        </p:spPr>
        <p:txBody>
          <a:bodyPr wrap="none" rtlCol="0">
            <a:spAutoFit/>
          </a:bodyPr>
          <a:lstStyle/>
          <a:p>
            <a:pPr fontAlgn="base">
              <a:lnSpc>
                <a:spcPct val="90000"/>
              </a:lnSpc>
              <a:spcBef>
                <a:spcPct val="20000"/>
              </a:spcBef>
              <a:spcAft>
                <a:spcPct val="0"/>
              </a:spcAft>
              <a:buSzPct val="100000"/>
            </a:pPr>
            <a:r>
              <a:rPr lang="en-US" sz="1200" dirty="0" smtClean="0">
                <a:solidFill>
                  <a:srgbClr val="000099"/>
                </a:solidFill>
                <a:cs typeface="Arial" charset="0"/>
              </a:rPr>
              <a:t>Location</a:t>
            </a:r>
            <a:endParaRPr lang="en-US" sz="1200" dirty="0">
              <a:solidFill>
                <a:srgbClr val="000099"/>
              </a:solidFill>
              <a:cs typeface="Arial" charset="0"/>
            </a:endParaRPr>
          </a:p>
        </p:txBody>
      </p:sp>
      <p:sp>
        <p:nvSpPr>
          <p:cNvPr id="30" name="TextBox 29"/>
          <p:cNvSpPr txBox="1"/>
          <p:nvPr/>
        </p:nvSpPr>
        <p:spPr>
          <a:xfrm>
            <a:off x="2351620" y="2502979"/>
            <a:ext cx="1431953" cy="289823"/>
          </a:xfrm>
          <a:prstGeom prst="rect">
            <a:avLst/>
          </a:prstGeom>
          <a:noFill/>
        </p:spPr>
        <p:txBody>
          <a:bodyPr wrap="none" rtlCol="0">
            <a:spAutoFit/>
          </a:bodyPr>
          <a:lstStyle/>
          <a:p>
            <a:pPr fontAlgn="base">
              <a:lnSpc>
                <a:spcPct val="90000"/>
              </a:lnSpc>
              <a:spcBef>
                <a:spcPct val="20000"/>
              </a:spcBef>
              <a:spcAft>
                <a:spcPct val="0"/>
              </a:spcAft>
              <a:buSzPct val="100000"/>
            </a:pPr>
            <a:r>
              <a:rPr lang="en-US" sz="1400" dirty="0" smtClean="0">
                <a:solidFill>
                  <a:srgbClr val="000099"/>
                </a:solidFill>
                <a:cs typeface="Arial" charset="0"/>
              </a:rPr>
              <a:t>Domain Models</a:t>
            </a:r>
            <a:endParaRPr lang="en-US" sz="1400" dirty="0">
              <a:solidFill>
                <a:srgbClr val="000099"/>
              </a:solidFill>
              <a:cs typeface="Arial" charset="0"/>
            </a:endParaRPr>
          </a:p>
        </p:txBody>
      </p:sp>
      <p:cxnSp>
        <p:nvCxnSpPr>
          <p:cNvPr id="31" name="Straight Connector 30"/>
          <p:cNvCxnSpPr/>
          <p:nvPr/>
        </p:nvCxnSpPr>
        <p:spPr>
          <a:xfrm flipH="1">
            <a:off x="4189024" y="3487234"/>
            <a:ext cx="1976" cy="137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165597" y="3733800"/>
            <a:ext cx="228518" cy="11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160903" y="4038600"/>
            <a:ext cx="2332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179880" y="4267200"/>
            <a:ext cx="2332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169297" y="4572000"/>
            <a:ext cx="2332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169297" y="4876800"/>
            <a:ext cx="2332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0" idx="2"/>
            <a:endCxn id="20" idx="0"/>
          </p:cNvCxnSpPr>
          <p:nvPr/>
        </p:nvCxnSpPr>
        <p:spPr>
          <a:xfrm>
            <a:off x="3067597" y="2792802"/>
            <a:ext cx="1049179" cy="4192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0" idx="2"/>
            <a:endCxn id="25" idx="0"/>
          </p:cNvCxnSpPr>
          <p:nvPr/>
        </p:nvCxnSpPr>
        <p:spPr>
          <a:xfrm flipH="1">
            <a:off x="2634183" y="2792802"/>
            <a:ext cx="433414" cy="434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0" idx="2"/>
          </p:cNvCxnSpPr>
          <p:nvPr/>
        </p:nvCxnSpPr>
        <p:spPr>
          <a:xfrm flipH="1">
            <a:off x="1526118" y="2792802"/>
            <a:ext cx="1541479" cy="434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219200" y="3423729"/>
            <a:ext cx="814917" cy="0"/>
          </a:xfrm>
          <a:prstGeom prst="line">
            <a:avLst/>
          </a:prstGeom>
          <a:ln w="38100" cmpd="sng">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25" idx="2"/>
          </p:cNvCxnSpPr>
          <p:nvPr/>
        </p:nvCxnSpPr>
        <p:spPr>
          <a:xfrm>
            <a:off x="2634183" y="3516691"/>
            <a:ext cx="7414" cy="750509"/>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672856" y="3733800"/>
            <a:ext cx="2332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677094" y="4038600"/>
            <a:ext cx="2332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666511" y="4267200"/>
            <a:ext cx="2332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5" name="Picture 44" descr="Screen shot 2011-06-08 at 12.27.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181" y="2705100"/>
            <a:ext cx="2031416" cy="2705100"/>
          </a:xfrm>
          <a:prstGeom prst="rect">
            <a:avLst/>
          </a:prstGeom>
        </p:spPr>
      </p:pic>
      <p:cxnSp>
        <p:nvCxnSpPr>
          <p:cNvPr id="46" name="Straight Connector 45"/>
          <p:cNvCxnSpPr>
            <a:stCxn id="21" idx="3"/>
          </p:cNvCxnSpPr>
          <p:nvPr/>
        </p:nvCxnSpPr>
        <p:spPr>
          <a:xfrm flipV="1">
            <a:off x="4955086" y="3581400"/>
            <a:ext cx="1267911" cy="163642"/>
          </a:xfrm>
          <a:prstGeom prst="line">
            <a:avLst/>
          </a:prstGeom>
          <a:ln>
            <a:solidFill>
              <a:srgbClr val="FF6600"/>
            </a:solidFill>
            <a:prstDash val="solid"/>
            <a:headEnd type="stealth" w="lg" len="med"/>
            <a:tailEnd type="stealth" w="lg" len="med"/>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2" idx="3"/>
          </p:cNvCxnSpPr>
          <p:nvPr/>
        </p:nvCxnSpPr>
        <p:spPr>
          <a:xfrm flipV="1">
            <a:off x="4980988" y="3886200"/>
            <a:ext cx="1242009" cy="130805"/>
          </a:xfrm>
          <a:prstGeom prst="line">
            <a:avLst/>
          </a:prstGeom>
          <a:ln>
            <a:solidFill>
              <a:srgbClr val="FF6600"/>
            </a:solidFill>
            <a:prstDash val="solid"/>
            <a:headEnd type="stealth" w="lg" len="med"/>
            <a:tailEnd type="stealth" w="lg"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3" idx="3"/>
          </p:cNvCxnSpPr>
          <p:nvPr/>
        </p:nvCxnSpPr>
        <p:spPr>
          <a:xfrm flipV="1">
            <a:off x="4929408" y="4267200"/>
            <a:ext cx="1217389" cy="21595"/>
          </a:xfrm>
          <a:prstGeom prst="line">
            <a:avLst/>
          </a:prstGeom>
          <a:ln>
            <a:solidFill>
              <a:srgbClr val="FF6600"/>
            </a:solidFill>
            <a:prstDash val="solid"/>
            <a:headEnd type="stealth" w="lg" len="med"/>
            <a:tailEnd type="stealth" w="lg" len="med"/>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9" idx="3"/>
          </p:cNvCxnSpPr>
          <p:nvPr/>
        </p:nvCxnSpPr>
        <p:spPr>
          <a:xfrm>
            <a:off x="5154269" y="4855205"/>
            <a:ext cx="2135528" cy="21595"/>
          </a:xfrm>
          <a:prstGeom prst="line">
            <a:avLst/>
          </a:prstGeom>
          <a:ln>
            <a:solidFill>
              <a:srgbClr val="FF6600"/>
            </a:solidFill>
            <a:prstDash val="solid"/>
            <a:headEnd type="stealth" w="lg" len="med"/>
            <a:tailEnd type="stealth" w="lg" len="med"/>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457949" y="2344234"/>
            <a:ext cx="1341834" cy="289823"/>
          </a:xfrm>
          <a:prstGeom prst="rect">
            <a:avLst/>
          </a:prstGeom>
          <a:noFill/>
        </p:spPr>
        <p:txBody>
          <a:bodyPr wrap="none" rtlCol="0">
            <a:spAutoFit/>
          </a:bodyPr>
          <a:lstStyle/>
          <a:p>
            <a:pPr fontAlgn="base">
              <a:lnSpc>
                <a:spcPct val="90000"/>
              </a:lnSpc>
              <a:spcBef>
                <a:spcPct val="20000"/>
              </a:spcBef>
              <a:spcAft>
                <a:spcPct val="0"/>
              </a:spcAft>
              <a:buSzPct val="100000"/>
            </a:pPr>
            <a:r>
              <a:rPr lang="en-US" sz="1400" dirty="0" err="1" smtClean="0">
                <a:solidFill>
                  <a:srgbClr val="000099"/>
                </a:solidFill>
                <a:cs typeface="Arial" charset="0"/>
              </a:rPr>
              <a:t>www.cars.com</a:t>
            </a:r>
            <a:endParaRPr lang="en-US" sz="1400" dirty="0">
              <a:solidFill>
                <a:srgbClr val="000099"/>
              </a:solidFill>
              <a:cs typeface="Arial" charset="0"/>
            </a:endParaRPr>
          </a:p>
        </p:txBody>
      </p:sp>
    </p:spTree>
    <p:extLst>
      <p:ext uri="{BB962C8B-B14F-4D97-AF65-F5344CB8AC3E}">
        <p14:creationId xmlns:p14="http://schemas.microsoft.com/office/powerpoint/2010/main" val="402640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Schema Matching</a:t>
            </a:r>
            <a:endParaRPr lang="en-US" dirty="0"/>
          </a:p>
        </p:txBody>
      </p:sp>
      <p:sp>
        <p:nvSpPr>
          <p:cNvPr id="3" name="Content Placeholder 2"/>
          <p:cNvSpPr>
            <a:spLocks noGrp="1"/>
          </p:cNvSpPr>
          <p:nvPr>
            <p:ph idx="1"/>
          </p:nvPr>
        </p:nvSpPr>
        <p:spPr>
          <a:xfrm>
            <a:off x="685800" y="1066800"/>
            <a:ext cx="7848600" cy="990600"/>
          </a:xfrm>
        </p:spPr>
        <p:txBody>
          <a:bodyPr>
            <a:normAutofit/>
          </a:bodyPr>
          <a:lstStyle/>
          <a:p>
            <a:pPr marL="0" indent="0" algn="ctr">
              <a:buNone/>
            </a:pPr>
            <a:r>
              <a:rPr lang="en-US" sz="2000" dirty="0" smtClean="0"/>
              <a:t>Schema matching is almost never an isolated task</a:t>
            </a:r>
          </a:p>
          <a:p>
            <a:pPr marL="0" indent="0" algn="ctr">
              <a:buNone/>
            </a:pPr>
            <a:r>
              <a:rPr lang="en-US" sz="2000" dirty="0" smtClean="0"/>
              <a:t>It ought to get easier over time!</a:t>
            </a:r>
          </a:p>
        </p:txBody>
      </p:sp>
      <p:sp>
        <p:nvSpPr>
          <p:cNvPr id="4" name="Date Placeholder 3"/>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Generic Schema Matching, Ten Years Later</a:t>
            </a:r>
            <a:endParaRPr lang="en-US">
              <a:solidFill>
                <a:srgbClr val="000000"/>
              </a:solidFill>
            </a:endParaRPr>
          </a:p>
        </p:txBody>
      </p:sp>
      <p:sp>
        <p:nvSpPr>
          <p:cNvPr id="6" name="Slide Number Placeholder 5"/>
          <p:cNvSpPr>
            <a:spLocks noGrp="1"/>
          </p:cNvSpPr>
          <p:nvPr>
            <p:ph type="sldNum" sz="quarter" idx="12"/>
          </p:nvPr>
        </p:nvSpPr>
        <p:spPr/>
        <p:txBody>
          <a:bodyPr/>
          <a:lstStyle/>
          <a:p>
            <a:fld id="{40DB492A-D6BC-5847-BC80-7A48DCA1C7E4}" type="slidenum">
              <a:rPr lang="en-US" smtClean="0">
                <a:solidFill>
                  <a:srgbClr val="000000"/>
                </a:solidFill>
              </a:rPr>
              <a:pPr/>
              <a:t>25</a:t>
            </a:fld>
            <a:endParaRPr lang="en-US">
              <a:solidFill>
                <a:srgbClr val="000000"/>
              </a:solidFill>
            </a:endParaRPr>
          </a:p>
        </p:txBody>
      </p:sp>
      <p:sp>
        <p:nvSpPr>
          <p:cNvPr id="20" name="Content Placeholder 2"/>
          <p:cNvSpPr txBox="1">
            <a:spLocks/>
          </p:cNvSpPr>
          <p:nvPr/>
        </p:nvSpPr>
        <p:spPr bwMode="auto">
          <a:xfrm>
            <a:off x="762000" y="37338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SzPct val="75000"/>
              <a:buBlip>
                <a:blip r:embed="rId3"/>
              </a:buBlip>
              <a:defRPr sz="2400">
                <a:solidFill>
                  <a:srgbClr val="000099"/>
                </a:solidFill>
                <a:latin typeface="+mn-lt"/>
                <a:ea typeface="+mn-ea"/>
                <a:cs typeface="+mn-cs"/>
              </a:defRPr>
            </a:lvl1pPr>
            <a:lvl2pPr marL="742950" indent="-285750" algn="l" rtl="0" eaLnBrk="1" fontAlgn="base" hangingPunct="1">
              <a:spcBef>
                <a:spcPct val="20000"/>
              </a:spcBef>
              <a:spcAft>
                <a:spcPct val="0"/>
              </a:spcAft>
              <a:buSzPct val="80000"/>
              <a:buBlip>
                <a:blip r:embed="rId4"/>
              </a:buBlip>
              <a:defRPr sz="2000">
                <a:solidFill>
                  <a:srgbClr val="000099"/>
                </a:solidFill>
                <a:latin typeface="+mn-lt"/>
                <a:ea typeface="+mn-ea"/>
              </a:defRPr>
            </a:lvl2pPr>
            <a:lvl3pPr marL="1143000" indent="-228600" algn="l" rtl="0" eaLnBrk="1" fontAlgn="base" hangingPunct="1">
              <a:spcBef>
                <a:spcPct val="20000"/>
              </a:spcBef>
              <a:spcAft>
                <a:spcPct val="0"/>
              </a:spcAft>
              <a:buSzPct val="80000"/>
              <a:buBlip>
                <a:blip r:embed="rId3"/>
              </a:buBlip>
              <a:defRPr>
                <a:solidFill>
                  <a:srgbClr val="000099"/>
                </a:solidFill>
                <a:latin typeface="+mn-lt"/>
                <a:ea typeface="+mn-ea"/>
              </a:defRPr>
            </a:lvl3pPr>
            <a:lvl4pPr marL="1600200" indent="-228600" algn="l" rtl="0" eaLnBrk="1" fontAlgn="base" hangingPunct="1">
              <a:spcBef>
                <a:spcPct val="20000"/>
              </a:spcBef>
              <a:spcAft>
                <a:spcPct val="0"/>
              </a:spcAft>
              <a:buSzPct val="80000"/>
              <a:buBlip>
                <a:blip r:embed="rId4"/>
              </a:buBlip>
              <a:defRPr sz="1600">
                <a:solidFill>
                  <a:srgbClr val="000099"/>
                </a:solidFill>
                <a:latin typeface="+mn-lt"/>
                <a:ea typeface="+mn-ea"/>
              </a:defRPr>
            </a:lvl4pPr>
            <a:lvl5pPr marL="2057400" indent="-228600" algn="l" rtl="0" eaLnBrk="1" fontAlgn="base" hangingPunct="1">
              <a:spcBef>
                <a:spcPct val="20000"/>
              </a:spcBef>
              <a:spcAft>
                <a:spcPct val="0"/>
              </a:spcAft>
              <a:buSzPct val="80000"/>
              <a:buBlip>
                <a:blip r:embed="rId3"/>
              </a:buBlip>
              <a:defRPr sz="1600">
                <a:solidFill>
                  <a:srgbClr val="000099"/>
                </a:solidFill>
                <a:latin typeface="+mn-lt"/>
                <a:ea typeface="+mn-ea"/>
              </a:defRPr>
            </a:lvl5pPr>
            <a:lvl6pPr marL="2514600" indent="-228600" algn="l" rtl="0" eaLnBrk="1" fontAlgn="base" hangingPunct="1">
              <a:spcBef>
                <a:spcPct val="20000"/>
              </a:spcBef>
              <a:spcAft>
                <a:spcPct val="0"/>
              </a:spcAft>
              <a:buSzPct val="80000"/>
              <a:buBlip>
                <a:blip r:embed="rId3"/>
              </a:buBlip>
              <a:defRPr sz="1600">
                <a:solidFill>
                  <a:srgbClr val="000099"/>
                </a:solidFill>
                <a:latin typeface="+mn-lt"/>
                <a:ea typeface="+mn-ea"/>
              </a:defRPr>
            </a:lvl6pPr>
            <a:lvl7pPr marL="2971800" indent="-228600" algn="l" rtl="0" eaLnBrk="1" fontAlgn="base" hangingPunct="1">
              <a:spcBef>
                <a:spcPct val="20000"/>
              </a:spcBef>
              <a:spcAft>
                <a:spcPct val="0"/>
              </a:spcAft>
              <a:buSzPct val="80000"/>
              <a:buBlip>
                <a:blip r:embed="rId3"/>
              </a:buBlip>
              <a:defRPr sz="1600">
                <a:solidFill>
                  <a:srgbClr val="000099"/>
                </a:solidFill>
                <a:latin typeface="+mn-lt"/>
                <a:ea typeface="+mn-ea"/>
              </a:defRPr>
            </a:lvl7pPr>
            <a:lvl8pPr marL="3429000" indent="-228600" algn="l" rtl="0" eaLnBrk="1" fontAlgn="base" hangingPunct="1">
              <a:spcBef>
                <a:spcPct val="20000"/>
              </a:spcBef>
              <a:spcAft>
                <a:spcPct val="0"/>
              </a:spcAft>
              <a:buSzPct val="80000"/>
              <a:buBlip>
                <a:blip r:embed="rId3"/>
              </a:buBlip>
              <a:defRPr sz="1600">
                <a:solidFill>
                  <a:srgbClr val="000099"/>
                </a:solidFill>
                <a:latin typeface="+mn-lt"/>
                <a:ea typeface="+mn-ea"/>
              </a:defRPr>
            </a:lvl8pPr>
            <a:lvl9pPr marL="3886200" indent="-228600" algn="l" rtl="0" eaLnBrk="1" fontAlgn="base" hangingPunct="1">
              <a:spcBef>
                <a:spcPct val="20000"/>
              </a:spcBef>
              <a:spcAft>
                <a:spcPct val="0"/>
              </a:spcAft>
              <a:buSzPct val="80000"/>
              <a:buBlip>
                <a:blip r:embed="rId3"/>
              </a:buBlip>
              <a:defRPr sz="1600">
                <a:solidFill>
                  <a:srgbClr val="000099"/>
                </a:solidFill>
                <a:latin typeface="+mn-lt"/>
                <a:ea typeface="+mn-ea"/>
              </a:defRPr>
            </a:lvl9pPr>
          </a:lstStyle>
          <a:p>
            <a:pPr>
              <a:lnSpc>
                <a:spcPct val="90000"/>
              </a:lnSpc>
            </a:pPr>
            <a:r>
              <a:rPr lang="en-US" sz="1800" dirty="0" smtClean="0"/>
              <a:t>[</a:t>
            </a:r>
            <a:r>
              <a:rPr lang="en-US" sz="1800" dirty="0"/>
              <a:t>Doan+, SIGMOD’01]: </a:t>
            </a:r>
            <a:r>
              <a:rPr lang="en-US" sz="1800" dirty="0" smtClean="0"/>
              <a:t>Learn to match sources to a mediated schema</a:t>
            </a:r>
          </a:p>
        </p:txBody>
      </p:sp>
      <p:sp>
        <p:nvSpPr>
          <p:cNvPr id="21" name="Line 10"/>
          <p:cNvSpPr>
            <a:spLocks noChangeShapeType="1"/>
          </p:cNvSpPr>
          <p:nvPr/>
        </p:nvSpPr>
        <p:spPr bwMode="auto">
          <a:xfrm flipV="1">
            <a:off x="2286000" y="2349499"/>
            <a:ext cx="1295400" cy="354687"/>
          </a:xfrm>
          <a:prstGeom prst="line">
            <a:avLst/>
          </a:prstGeom>
          <a:noFill/>
          <a:ln w="28575">
            <a:solidFill>
              <a:srgbClr val="CC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22" name="Line 11"/>
          <p:cNvSpPr>
            <a:spLocks noChangeShapeType="1"/>
          </p:cNvSpPr>
          <p:nvPr/>
        </p:nvSpPr>
        <p:spPr bwMode="auto">
          <a:xfrm flipV="1">
            <a:off x="2819400" y="2475586"/>
            <a:ext cx="1371600" cy="572414"/>
          </a:xfrm>
          <a:prstGeom prst="line">
            <a:avLst/>
          </a:prstGeom>
          <a:noFill/>
          <a:ln w="28575">
            <a:solidFill>
              <a:srgbClr val="CC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23" name="Line 12"/>
          <p:cNvSpPr>
            <a:spLocks noChangeShapeType="1"/>
          </p:cNvSpPr>
          <p:nvPr/>
        </p:nvSpPr>
        <p:spPr bwMode="auto">
          <a:xfrm flipH="1" flipV="1">
            <a:off x="4724400" y="2475586"/>
            <a:ext cx="457200" cy="724813"/>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24" name="Line 13"/>
          <p:cNvSpPr>
            <a:spLocks noChangeShapeType="1"/>
          </p:cNvSpPr>
          <p:nvPr/>
        </p:nvSpPr>
        <p:spPr bwMode="auto">
          <a:xfrm flipH="1" flipV="1">
            <a:off x="5105400" y="2514599"/>
            <a:ext cx="1219200" cy="533399"/>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25" name="Line 14"/>
          <p:cNvSpPr>
            <a:spLocks noChangeShapeType="1"/>
          </p:cNvSpPr>
          <p:nvPr/>
        </p:nvSpPr>
        <p:spPr bwMode="auto">
          <a:xfrm flipH="1" flipV="1">
            <a:off x="5410200" y="2323186"/>
            <a:ext cx="1371600" cy="343813"/>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26" name="Line 15"/>
          <p:cNvSpPr>
            <a:spLocks noChangeShapeType="1"/>
          </p:cNvSpPr>
          <p:nvPr/>
        </p:nvSpPr>
        <p:spPr bwMode="auto">
          <a:xfrm flipV="1">
            <a:off x="3962400" y="2475586"/>
            <a:ext cx="533400" cy="572413"/>
          </a:xfrm>
          <a:prstGeom prst="line">
            <a:avLst/>
          </a:prstGeom>
          <a:noFill/>
          <a:ln w="28575">
            <a:solidFill>
              <a:srgbClr val="CC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pic>
        <p:nvPicPr>
          <p:cNvPr id="27" name="Picture 21" descr="yahooau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14600"/>
            <a:ext cx="1828800" cy="2778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2" descr="carsdir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675" y="3048000"/>
            <a:ext cx="1457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motorw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438400"/>
            <a:ext cx="19812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5" descr="nwaut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2895600"/>
            <a:ext cx="838200" cy="460375"/>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28"/>
          <p:cNvSpPr txBox="1">
            <a:spLocks noChangeArrowheads="1"/>
          </p:cNvSpPr>
          <p:nvPr/>
        </p:nvSpPr>
        <p:spPr bwMode="auto">
          <a:xfrm>
            <a:off x="4495800" y="3124200"/>
            <a:ext cx="1736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lnSpc>
                <a:spcPct val="90000"/>
              </a:lnSpc>
              <a:spcBef>
                <a:spcPct val="20000"/>
              </a:spcBef>
              <a:spcAft>
                <a:spcPct val="0"/>
              </a:spcAft>
              <a:buSzPct val="100000"/>
            </a:pPr>
            <a:r>
              <a:rPr lang="en-US" sz="2000" dirty="0">
                <a:solidFill>
                  <a:srgbClr val="000099"/>
                </a:solidFill>
                <a:cs typeface="Arial" charset="0"/>
              </a:rPr>
              <a:t>craigslist auto</a:t>
            </a:r>
          </a:p>
        </p:txBody>
      </p:sp>
      <p:sp>
        <p:nvSpPr>
          <p:cNvPr id="34" name="TextBox 33"/>
          <p:cNvSpPr txBox="1"/>
          <p:nvPr/>
        </p:nvSpPr>
        <p:spPr>
          <a:xfrm>
            <a:off x="3810000" y="2057400"/>
            <a:ext cx="1481596" cy="374461"/>
          </a:xfrm>
          <a:prstGeom prst="rect">
            <a:avLst/>
          </a:prstGeom>
          <a:solidFill>
            <a:srgbClr val="CCFFCC"/>
          </a:solidFill>
          <a:ln>
            <a:solidFill>
              <a:srgbClr val="000090"/>
            </a:solidFill>
          </a:ln>
        </p:spPr>
        <p:txBody>
          <a:bodyPr wrap="none" rtlCol="0">
            <a:spAutoFit/>
          </a:bodyPr>
          <a:lstStyle/>
          <a:p>
            <a:pPr fontAlgn="base">
              <a:lnSpc>
                <a:spcPct val="90000"/>
              </a:lnSpc>
              <a:spcBef>
                <a:spcPct val="20000"/>
              </a:spcBef>
              <a:spcAft>
                <a:spcPct val="0"/>
              </a:spcAft>
              <a:buSzPct val="100000"/>
            </a:pPr>
            <a:r>
              <a:rPr lang="en-US" sz="2000" dirty="0" err="1">
                <a:solidFill>
                  <a:srgbClr val="000099"/>
                </a:solidFill>
                <a:cs typeface="Arial" charset="0"/>
              </a:rPr>
              <a:t>a</a:t>
            </a:r>
            <a:r>
              <a:rPr lang="en-US" sz="2000" dirty="0" err="1" smtClean="0">
                <a:solidFill>
                  <a:srgbClr val="000099"/>
                </a:solidFill>
                <a:cs typeface="Arial" charset="0"/>
              </a:rPr>
              <a:t>llcars.com</a:t>
            </a:r>
            <a:endParaRPr lang="en-US" sz="2000" dirty="0">
              <a:solidFill>
                <a:srgbClr val="000099"/>
              </a:solidFill>
              <a:cs typeface="Arial" charset="0"/>
            </a:endParaRPr>
          </a:p>
        </p:txBody>
      </p:sp>
      <p:pic>
        <p:nvPicPr>
          <p:cNvPr id="35" name="Picture 34"/>
          <p:cNvPicPr>
            <a:picLocks noChangeAspect="1"/>
          </p:cNvPicPr>
          <p:nvPr/>
        </p:nvPicPr>
        <p:blipFill>
          <a:blip r:embed="rId9"/>
          <a:stretch>
            <a:fillRect/>
          </a:stretch>
        </p:blipFill>
        <p:spPr>
          <a:xfrm>
            <a:off x="3048000" y="3048000"/>
            <a:ext cx="1124518" cy="469900"/>
          </a:xfrm>
          <a:prstGeom prst="rect">
            <a:avLst/>
          </a:prstGeom>
        </p:spPr>
      </p:pic>
      <p:sp>
        <p:nvSpPr>
          <p:cNvPr id="36" name="Content Placeholder 2"/>
          <p:cNvSpPr txBox="1">
            <a:spLocks/>
          </p:cNvSpPr>
          <p:nvPr/>
        </p:nvSpPr>
        <p:spPr bwMode="auto">
          <a:xfrm>
            <a:off x="685800" y="55626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SzPct val="75000"/>
              <a:buBlip>
                <a:blip r:embed="rId3"/>
              </a:buBlip>
              <a:defRPr sz="2400">
                <a:solidFill>
                  <a:srgbClr val="000099"/>
                </a:solidFill>
                <a:latin typeface="+mn-lt"/>
                <a:ea typeface="+mn-ea"/>
                <a:cs typeface="+mn-cs"/>
              </a:defRPr>
            </a:lvl1pPr>
            <a:lvl2pPr marL="742950" indent="-285750" algn="l" rtl="0" eaLnBrk="1" fontAlgn="base" hangingPunct="1">
              <a:spcBef>
                <a:spcPct val="20000"/>
              </a:spcBef>
              <a:spcAft>
                <a:spcPct val="0"/>
              </a:spcAft>
              <a:buSzPct val="80000"/>
              <a:buBlip>
                <a:blip r:embed="rId4"/>
              </a:buBlip>
              <a:defRPr sz="2000">
                <a:solidFill>
                  <a:srgbClr val="000099"/>
                </a:solidFill>
                <a:latin typeface="+mn-lt"/>
                <a:ea typeface="+mn-ea"/>
              </a:defRPr>
            </a:lvl2pPr>
            <a:lvl3pPr marL="1143000" indent="-228600" algn="l" rtl="0" eaLnBrk="1" fontAlgn="base" hangingPunct="1">
              <a:spcBef>
                <a:spcPct val="20000"/>
              </a:spcBef>
              <a:spcAft>
                <a:spcPct val="0"/>
              </a:spcAft>
              <a:buSzPct val="80000"/>
              <a:buBlip>
                <a:blip r:embed="rId3"/>
              </a:buBlip>
              <a:defRPr>
                <a:solidFill>
                  <a:srgbClr val="000099"/>
                </a:solidFill>
                <a:latin typeface="+mn-lt"/>
                <a:ea typeface="+mn-ea"/>
              </a:defRPr>
            </a:lvl3pPr>
            <a:lvl4pPr marL="1600200" indent="-228600" algn="l" rtl="0" eaLnBrk="1" fontAlgn="base" hangingPunct="1">
              <a:spcBef>
                <a:spcPct val="20000"/>
              </a:spcBef>
              <a:spcAft>
                <a:spcPct val="0"/>
              </a:spcAft>
              <a:buSzPct val="80000"/>
              <a:buBlip>
                <a:blip r:embed="rId4"/>
              </a:buBlip>
              <a:defRPr sz="1600">
                <a:solidFill>
                  <a:srgbClr val="000099"/>
                </a:solidFill>
                <a:latin typeface="+mn-lt"/>
                <a:ea typeface="+mn-ea"/>
              </a:defRPr>
            </a:lvl4pPr>
            <a:lvl5pPr marL="2057400" indent="-228600" algn="l" rtl="0" eaLnBrk="1" fontAlgn="base" hangingPunct="1">
              <a:spcBef>
                <a:spcPct val="20000"/>
              </a:spcBef>
              <a:spcAft>
                <a:spcPct val="0"/>
              </a:spcAft>
              <a:buSzPct val="80000"/>
              <a:buBlip>
                <a:blip r:embed="rId3"/>
              </a:buBlip>
              <a:defRPr sz="1600">
                <a:solidFill>
                  <a:srgbClr val="000099"/>
                </a:solidFill>
                <a:latin typeface="+mn-lt"/>
                <a:ea typeface="+mn-ea"/>
              </a:defRPr>
            </a:lvl5pPr>
            <a:lvl6pPr marL="2514600" indent="-228600" algn="l" rtl="0" eaLnBrk="1" fontAlgn="base" hangingPunct="1">
              <a:spcBef>
                <a:spcPct val="20000"/>
              </a:spcBef>
              <a:spcAft>
                <a:spcPct val="0"/>
              </a:spcAft>
              <a:buSzPct val="80000"/>
              <a:buBlip>
                <a:blip r:embed="rId3"/>
              </a:buBlip>
              <a:defRPr sz="1600">
                <a:solidFill>
                  <a:srgbClr val="000099"/>
                </a:solidFill>
                <a:latin typeface="+mn-lt"/>
                <a:ea typeface="+mn-ea"/>
              </a:defRPr>
            </a:lvl6pPr>
            <a:lvl7pPr marL="2971800" indent="-228600" algn="l" rtl="0" eaLnBrk="1" fontAlgn="base" hangingPunct="1">
              <a:spcBef>
                <a:spcPct val="20000"/>
              </a:spcBef>
              <a:spcAft>
                <a:spcPct val="0"/>
              </a:spcAft>
              <a:buSzPct val="80000"/>
              <a:buBlip>
                <a:blip r:embed="rId3"/>
              </a:buBlip>
              <a:defRPr sz="1600">
                <a:solidFill>
                  <a:srgbClr val="000099"/>
                </a:solidFill>
                <a:latin typeface="+mn-lt"/>
                <a:ea typeface="+mn-ea"/>
              </a:defRPr>
            </a:lvl7pPr>
            <a:lvl8pPr marL="3429000" indent="-228600" algn="l" rtl="0" eaLnBrk="1" fontAlgn="base" hangingPunct="1">
              <a:spcBef>
                <a:spcPct val="20000"/>
              </a:spcBef>
              <a:spcAft>
                <a:spcPct val="0"/>
              </a:spcAft>
              <a:buSzPct val="80000"/>
              <a:buBlip>
                <a:blip r:embed="rId3"/>
              </a:buBlip>
              <a:defRPr sz="1600">
                <a:solidFill>
                  <a:srgbClr val="000099"/>
                </a:solidFill>
                <a:latin typeface="+mn-lt"/>
                <a:ea typeface="+mn-ea"/>
              </a:defRPr>
            </a:lvl8pPr>
            <a:lvl9pPr marL="3886200" indent="-228600" algn="l" rtl="0" eaLnBrk="1" fontAlgn="base" hangingPunct="1">
              <a:spcBef>
                <a:spcPct val="20000"/>
              </a:spcBef>
              <a:spcAft>
                <a:spcPct val="0"/>
              </a:spcAft>
              <a:buSzPct val="80000"/>
              <a:buBlip>
                <a:blip r:embed="rId3"/>
              </a:buBlip>
              <a:defRPr sz="1600">
                <a:solidFill>
                  <a:srgbClr val="000099"/>
                </a:solidFill>
                <a:latin typeface="+mn-lt"/>
                <a:ea typeface="+mn-ea"/>
              </a:defRPr>
            </a:lvl9pPr>
          </a:lstStyle>
          <a:p>
            <a:pPr>
              <a:lnSpc>
                <a:spcPct val="90000"/>
              </a:lnSpc>
            </a:pPr>
            <a:r>
              <a:rPr lang="en-US" sz="1800" dirty="0" smtClean="0"/>
              <a:t>[Do+, ICDE’02]: Compose known matches to discover new ones</a:t>
            </a:r>
          </a:p>
        </p:txBody>
      </p:sp>
      <p:pic>
        <p:nvPicPr>
          <p:cNvPr id="37" name="Picture 21" descr="yahooau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979987"/>
            <a:ext cx="1828800" cy="2778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carsdir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495800"/>
            <a:ext cx="1457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9"/>
          <a:stretch>
            <a:fillRect/>
          </a:stretch>
        </p:blipFill>
        <p:spPr>
          <a:xfrm>
            <a:off x="6647882" y="4864100"/>
            <a:ext cx="1124518" cy="469900"/>
          </a:xfrm>
          <a:prstGeom prst="rect">
            <a:avLst/>
          </a:prstGeom>
        </p:spPr>
      </p:pic>
      <p:sp>
        <p:nvSpPr>
          <p:cNvPr id="40" name="Line 15"/>
          <p:cNvSpPr>
            <a:spLocks noChangeShapeType="1"/>
          </p:cNvSpPr>
          <p:nvPr/>
        </p:nvSpPr>
        <p:spPr bwMode="auto">
          <a:xfrm flipV="1">
            <a:off x="3200400" y="4648200"/>
            <a:ext cx="990600" cy="304800"/>
          </a:xfrm>
          <a:prstGeom prst="line">
            <a:avLst/>
          </a:prstGeom>
          <a:noFill/>
          <a:ln w="28575">
            <a:solidFill>
              <a:srgbClr val="CC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41" name="Line 15"/>
          <p:cNvSpPr>
            <a:spLocks noChangeShapeType="1"/>
          </p:cNvSpPr>
          <p:nvPr/>
        </p:nvSpPr>
        <p:spPr bwMode="auto">
          <a:xfrm>
            <a:off x="5791200" y="4724400"/>
            <a:ext cx="838200" cy="228600"/>
          </a:xfrm>
          <a:prstGeom prst="line">
            <a:avLst/>
          </a:prstGeom>
          <a:noFill/>
          <a:ln w="28575">
            <a:solidFill>
              <a:srgbClr val="CC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57" name="Line 15"/>
          <p:cNvSpPr>
            <a:spLocks noChangeShapeType="1"/>
          </p:cNvSpPr>
          <p:nvPr/>
        </p:nvSpPr>
        <p:spPr bwMode="auto">
          <a:xfrm flipV="1">
            <a:off x="3352800" y="5105400"/>
            <a:ext cx="3200400" cy="0"/>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Tree>
    <p:extLst>
      <p:ext uri="{BB962C8B-B14F-4D97-AF65-F5344CB8AC3E}">
        <p14:creationId xmlns:p14="http://schemas.microsoft.com/office/powerpoint/2010/main" val="306483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P spid="26" grpId="0" animBg="1"/>
      <p:bldP spid="33" grpId="0"/>
      <p:bldP spid="34" grpId="0" animBg="1"/>
      <p:bldP spid="36" grpId="0"/>
      <p:bldP spid="40" grpId="0" animBg="1"/>
      <p:bldP spid="41"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Schema Matching</a:t>
            </a:r>
            <a:endParaRPr lang="en-US" dirty="0"/>
          </a:p>
        </p:txBody>
      </p:sp>
      <p:sp>
        <p:nvSpPr>
          <p:cNvPr id="3" name="Content Placeholder 2"/>
          <p:cNvSpPr>
            <a:spLocks noGrp="1"/>
          </p:cNvSpPr>
          <p:nvPr>
            <p:ph idx="1"/>
          </p:nvPr>
        </p:nvSpPr>
        <p:spPr>
          <a:xfrm>
            <a:off x="609600" y="2743200"/>
            <a:ext cx="8001000" cy="685800"/>
          </a:xfrm>
        </p:spPr>
        <p:txBody>
          <a:bodyPr>
            <a:normAutofit/>
          </a:bodyPr>
          <a:lstStyle/>
          <a:p>
            <a:r>
              <a:rPr lang="en-US" sz="1800" dirty="0" smtClean="0"/>
              <a:t>[He+, SIGMOD’03]: Build mediated schema for a domain by clustering elements in multiple schemas</a:t>
            </a:r>
          </a:p>
        </p:txBody>
      </p:sp>
      <p:sp>
        <p:nvSpPr>
          <p:cNvPr id="4" name="Date Placeholder 3"/>
          <p:cNvSpPr>
            <a:spLocks noGrp="1"/>
          </p:cNvSpPr>
          <p:nvPr>
            <p:ph type="dt" sz="half" idx="10"/>
          </p:nvPr>
        </p:nvSpPr>
        <p:spPr/>
        <p:txBody>
          <a:bodyPr/>
          <a:lstStyle/>
          <a:p>
            <a:r>
              <a:rPr lang="en-US" smtClean="0">
                <a:solidFill>
                  <a:srgbClr val="000000"/>
                </a:solidFill>
              </a:rPr>
              <a:t>September 1, 2011</a:t>
            </a:r>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Generic Schema Matching, Ten Years Later</a:t>
            </a:r>
            <a:endParaRPr lang="en-US">
              <a:solidFill>
                <a:srgbClr val="000000"/>
              </a:solidFill>
            </a:endParaRPr>
          </a:p>
        </p:txBody>
      </p:sp>
      <p:sp>
        <p:nvSpPr>
          <p:cNvPr id="6" name="Slide Number Placeholder 5"/>
          <p:cNvSpPr>
            <a:spLocks noGrp="1"/>
          </p:cNvSpPr>
          <p:nvPr>
            <p:ph type="sldNum" sz="quarter" idx="12"/>
          </p:nvPr>
        </p:nvSpPr>
        <p:spPr/>
        <p:txBody>
          <a:bodyPr/>
          <a:lstStyle/>
          <a:p>
            <a:fld id="{40DB492A-D6BC-5847-BC80-7A48DCA1C7E4}" type="slidenum">
              <a:rPr lang="en-US" smtClean="0">
                <a:solidFill>
                  <a:srgbClr val="000000"/>
                </a:solidFill>
              </a:rPr>
              <a:pPr/>
              <a:t>26</a:t>
            </a:fld>
            <a:endParaRPr lang="en-US">
              <a:solidFill>
                <a:srgbClr val="000000"/>
              </a:solidFill>
            </a:endParaRPr>
          </a:p>
        </p:txBody>
      </p:sp>
      <p:sp>
        <p:nvSpPr>
          <p:cNvPr id="7" name="Line 10"/>
          <p:cNvSpPr>
            <a:spLocks noChangeShapeType="1"/>
          </p:cNvSpPr>
          <p:nvPr/>
        </p:nvSpPr>
        <p:spPr bwMode="auto">
          <a:xfrm flipV="1">
            <a:off x="2286000" y="1435099"/>
            <a:ext cx="1295400" cy="354687"/>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8" name="Line 11"/>
          <p:cNvSpPr>
            <a:spLocks noChangeShapeType="1"/>
          </p:cNvSpPr>
          <p:nvPr/>
        </p:nvSpPr>
        <p:spPr bwMode="auto">
          <a:xfrm flipV="1">
            <a:off x="2819400" y="1561186"/>
            <a:ext cx="1371600" cy="572414"/>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9" name="Line 12"/>
          <p:cNvSpPr>
            <a:spLocks noChangeShapeType="1"/>
          </p:cNvSpPr>
          <p:nvPr/>
        </p:nvSpPr>
        <p:spPr bwMode="auto">
          <a:xfrm flipH="1" flipV="1">
            <a:off x="4724400" y="1561186"/>
            <a:ext cx="457200" cy="724813"/>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10" name="Line 13"/>
          <p:cNvSpPr>
            <a:spLocks noChangeShapeType="1"/>
          </p:cNvSpPr>
          <p:nvPr/>
        </p:nvSpPr>
        <p:spPr bwMode="auto">
          <a:xfrm flipH="1" flipV="1">
            <a:off x="5105400" y="1600199"/>
            <a:ext cx="1219200" cy="533399"/>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11" name="Line 14"/>
          <p:cNvSpPr>
            <a:spLocks noChangeShapeType="1"/>
          </p:cNvSpPr>
          <p:nvPr/>
        </p:nvSpPr>
        <p:spPr bwMode="auto">
          <a:xfrm flipH="1" flipV="1">
            <a:off x="5410200" y="1408786"/>
            <a:ext cx="1371600" cy="343813"/>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12" name="Line 15"/>
          <p:cNvSpPr>
            <a:spLocks noChangeShapeType="1"/>
          </p:cNvSpPr>
          <p:nvPr/>
        </p:nvSpPr>
        <p:spPr bwMode="auto">
          <a:xfrm flipV="1">
            <a:off x="3962400" y="1561186"/>
            <a:ext cx="533400" cy="572413"/>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pic>
        <p:nvPicPr>
          <p:cNvPr id="13" name="Picture 21" descr="yahooau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1828800" cy="2778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carsdi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2209800"/>
            <a:ext cx="1457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motorw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600200"/>
            <a:ext cx="19812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descr="nwau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057400"/>
            <a:ext cx="838200" cy="4603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8"/>
          <p:cNvSpPr txBox="1">
            <a:spLocks noChangeArrowheads="1"/>
          </p:cNvSpPr>
          <p:nvPr/>
        </p:nvSpPr>
        <p:spPr bwMode="auto">
          <a:xfrm>
            <a:off x="4495800" y="2286000"/>
            <a:ext cx="1736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lnSpc>
                <a:spcPct val="90000"/>
              </a:lnSpc>
              <a:spcBef>
                <a:spcPct val="20000"/>
              </a:spcBef>
              <a:spcAft>
                <a:spcPct val="0"/>
              </a:spcAft>
              <a:buSzPct val="100000"/>
            </a:pPr>
            <a:r>
              <a:rPr lang="en-US" sz="2000" dirty="0">
                <a:solidFill>
                  <a:srgbClr val="000099"/>
                </a:solidFill>
                <a:cs typeface="Arial" charset="0"/>
              </a:rPr>
              <a:t>craigslist auto</a:t>
            </a:r>
          </a:p>
        </p:txBody>
      </p:sp>
      <p:sp>
        <p:nvSpPr>
          <p:cNvPr id="18" name="TextBox 17"/>
          <p:cNvSpPr txBox="1"/>
          <p:nvPr/>
        </p:nvSpPr>
        <p:spPr>
          <a:xfrm>
            <a:off x="3810000" y="1143000"/>
            <a:ext cx="1481596" cy="374461"/>
          </a:xfrm>
          <a:prstGeom prst="rect">
            <a:avLst/>
          </a:prstGeom>
          <a:solidFill>
            <a:srgbClr val="CCFFCC"/>
          </a:solidFill>
          <a:ln w="28575" cmpd="sng">
            <a:solidFill>
              <a:srgbClr val="000090"/>
            </a:solidFill>
            <a:prstDash val="dot"/>
          </a:ln>
        </p:spPr>
        <p:txBody>
          <a:bodyPr wrap="none" rtlCol="0">
            <a:spAutoFit/>
          </a:bodyPr>
          <a:lstStyle/>
          <a:p>
            <a:pPr fontAlgn="base">
              <a:lnSpc>
                <a:spcPct val="90000"/>
              </a:lnSpc>
              <a:spcBef>
                <a:spcPct val="20000"/>
              </a:spcBef>
              <a:spcAft>
                <a:spcPct val="0"/>
              </a:spcAft>
              <a:buSzPct val="100000"/>
            </a:pPr>
            <a:r>
              <a:rPr lang="en-US" sz="2000" dirty="0" err="1">
                <a:solidFill>
                  <a:srgbClr val="000099"/>
                </a:solidFill>
                <a:cs typeface="Arial" charset="0"/>
              </a:rPr>
              <a:t>a</a:t>
            </a:r>
            <a:r>
              <a:rPr lang="en-US" sz="2000" dirty="0" err="1" smtClean="0">
                <a:solidFill>
                  <a:srgbClr val="000099"/>
                </a:solidFill>
                <a:cs typeface="Arial" charset="0"/>
              </a:rPr>
              <a:t>llcars.com</a:t>
            </a:r>
            <a:endParaRPr lang="en-US" sz="2000" dirty="0">
              <a:solidFill>
                <a:srgbClr val="000099"/>
              </a:solidFill>
              <a:cs typeface="Arial" charset="0"/>
            </a:endParaRPr>
          </a:p>
        </p:txBody>
      </p:sp>
      <p:pic>
        <p:nvPicPr>
          <p:cNvPr id="19" name="Picture 18"/>
          <p:cNvPicPr>
            <a:picLocks noChangeAspect="1"/>
          </p:cNvPicPr>
          <p:nvPr/>
        </p:nvPicPr>
        <p:blipFill>
          <a:blip r:embed="rId7"/>
          <a:stretch>
            <a:fillRect/>
          </a:stretch>
        </p:blipFill>
        <p:spPr>
          <a:xfrm>
            <a:off x="3048000" y="2209800"/>
            <a:ext cx="1124518" cy="469900"/>
          </a:xfrm>
          <a:prstGeom prst="rect">
            <a:avLst/>
          </a:prstGeom>
        </p:spPr>
      </p:pic>
      <p:pic>
        <p:nvPicPr>
          <p:cNvPr id="33" name="Picture 21" descr="yahooau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65587"/>
            <a:ext cx="1828800" cy="27781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carsdi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29075"/>
            <a:ext cx="1457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7"/>
          <a:stretch>
            <a:fillRect/>
          </a:stretch>
        </p:blipFill>
        <p:spPr>
          <a:xfrm>
            <a:off x="5047682" y="3962400"/>
            <a:ext cx="1124518" cy="469900"/>
          </a:xfrm>
          <a:prstGeom prst="rect">
            <a:avLst/>
          </a:prstGeom>
        </p:spPr>
      </p:pic>
      <p:sp>
        <p:nvSpPr>
          <p:cNvPr id="36" name="Text Box 28"/>
          <p:cNvSpPr txBox="1">
            <a:spLocks noChangeArrowheads="1"/>
          </p:cNvSpPr>
          <p:nvPr/>
        </p:nvSpPr>
        <p:spPr bwMode="auto">
          <a:xfrm>
            <a:off x="6645275" y="3976687"/>
            <a:ext cx="1736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lnSpc>
                <a:spcPct val="90000"/>
              </a:lnSpc>
              <a:spcBef>
                <a:spcPct val="20000"/>
              </a:spcBef>
              <a:spcAft>
                <a:spcPct val="0"/>
              </a:spcAft>
              <a:buSzPct val="100000"/>
            </a:pPr>
            <a:r>
              <a:rPr lang="en-US" sz="2000" dirty="0">
                <a:solidFill>
                  <a:srgbClr val="000099"/>
                </a:solidFill>
                <a:cs typeface="Arial" charset="0"/>
              </a:rPr>
              <a:t>craigslist auto</a:t>
            </a:r>
          </a:p>
        </p:txBody>
      </p:sp>
      <p:pic>
        <p:nvPicPr>
          <p:cNvPr id="37" name="Picture 25" descr="nwau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572000"/>
            <a:ext cx="838200" cy="4603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4" descr="motorw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575175"/>
            <a:ext cx="1981200" cy="406400"/>
          </a:xfrm>
          <a:prstGeom prst="rect">
            <a:avLst/>
          </a:prstGeom>
          <a:noFill/>
          <a:extLst>
            <a:ext uri="{909E8E84-426E-40DD-AFC4-6F175D3DCCD1}">
              <a14:hiddenFill xmlns:a14="http://schemas.microsoft.com/office/drawing/2010/main">
                <a:solidFill>
                  <a:srgbClr val="FFFFFF"/>
                </a:solidFill>
              </a14:hiddenFill>
            </a:ext>
          </a:extLst>
        </p:spPr>
      </p:pic>
      <p:sp>
        <p:nvSpPr>
          <p:cNvPr id="39" name="Line 10"/>
          <p:cNvSpPr>
            <a:spLocks noChangeShapeType="1"/>
          </p:cNvSpPr>
          <p:nvPr/>
        </p:nvSpPr>
        <p:spPr bwMode="auto">
          <a:xfrm>
            <a:off x="2362200" y="4190999"/>
            <a:ext cx="533400" cy="1"/>
          </a:xfrm>
          <a:prstGeom prst="line">
            <a:avLst/>
          </a:prstGeom>
          <a:noFill/>
          <a:ln w="28575">
            <a:solidFill>
              <a:srgbClr val="CC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40" name="Line 10"/>
          <p:cNvSpPr>
            <a:spLocks noChangeShapeType="1"/>
          </p:cNvSpPr>
          <p:nvPr/>
        </p:nvSpPr>
        <p:spPr bwMode="auto">
          <a:xfrm>
            <a:off x="6172200" y="4191000"/>
            <a:ext cx="533400" cy="1"/>
          </a:xfrm>
          <a:prstGeom prst="line">
            <a:avLst/>
          </a:prstGeom>
          <a:noFill/>
          <a:ln w="28575">
            <a:solidFill>
              <a:srgbClr val="CC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41" name="Line 10"/>
          <p:cNvSpPr>
            <a:spLocks noChangeShapeType="1"/>
          </p:cNvSpPr>
          <p:nvPr/>
        </p:nvSpPr>
        <p:spPr bwMode="auto">
          <a:xfrm>
            <a:off x="3733800" y="4803774"/>
            <a:ext cx="533400" cy="1"/>
          </a:xfrm>
          <a:prstGeom prst="line">
            <a:avLst/>
          </a:prstGeom>
          <a:noFill/>
          <a:ln w="28575">
            <a:solidFill>
              <a:srgbClr val="CC3300"/>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lnSpc>
                <a:spcPct val="90000"/>
              </a:lnSpc>
              <a:spcBef>
                <a:spcPct val="20000"/>
              </a:spcBef>
              <a:spcAft>
                <a:spcPct val="0"/>
              </a:spcAft>
              <a:buSzPct val="100000"/>
            </a:pPr>
            <a:endParaRPr lang="en-US" sz="2800">
              <a:solidFill>
                <a:srgbClr val="000099"/>
              </a:solidFill>
              <a:cs typeface="Arial" charset="0"/>
            </a:endParaRPr>
          </a:p>
        </p:txBody>
      </p:sp>
      <p:sp>
        <p:nvSpPr>
          <p:cNvPr id="43" name="Content Placeholder 2"/>
          <p:cNvSpPr txBox="1">
            <a:spLocks/>
          </p:cNvSpPr>
          <p:nvPr/>
        </p:nvSpPr>
        <p:spPr bwMode="auto">
          <a:xfrm>
            <a:off x="381000" y="518160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SzPct val="75000"/>
              <a:buBlip>
                <a:blip r:embed="rId8"/>
              </a:buBlip>
              <a:defRPr sz="2400">
                <a:solidFill>
                  <a:srgbClr val="000099"/>
                </a:solidFill>
                <a:latin typeface="+mn-lt"/>
                <a:ea typeface="+mn-ea"/>
                <a:cs typeface="+mn-cs"/>
              </a:defRPr>
            </a:lvl1pPr>
            <a:lvl2pPr marL="742950" indent="-285750" algn="l" rtl="0" eaLnBrk="1" fontAlgn="base" hangingPunct="1">
              <a:spcBef>
                <a:spcPct val="20000"/>
              </a:spcBef>
              <a:spcAft>
                <a:spcPct val="0"/>
              </a:spcAft>
              <a:buSzPct val="80000"/>
              <a:buBlip>
                <a:blip r:embed="rId9"/>
              </a:buBlip>
              <a:defRPr sz="2000">
                <a:solidFill>
                  <a:srgbClr val="000099"/>
                </a:solidFill>
                <a:latin typeface="+mn-lt"/>
                <a:ea typeface="+mn-ea"/>
              </a:defRPr>
            </a:lvl2pPr>
            <a:lvl3pPr marL="1143000" indent="-228600" algn="l" rtl="0" eaLnBrk="1" fontAlgn="base" hangingPunct="1">
              <a:spcBef>
                <a:spcPct val="20000"/>
              </a:spcBef>
              <a:spcAft>
                <a:spcPct val="0"/>
              </a:spcAft>
              <a:buSzPct val="80000"/>
              <a:buBlip>
                <a:blip r:embed="rId8"/>
              </a:buBlip>
              <a:defRPr>
                <a:solidFill>
                  <a:srgbClr val="000099"/>
                </a:solidFill>
                <a:latin typeface="+mn-lt"/>
                <a:ea typeface="+mn-ea"/>
              </a:defRPr>
            </a:lvl3pPr>
            <a:lvl4pPr marL="1600200" indent="-228600" algn="l" rtl="0" eaLnBrk="1" fontAlgn="base" hangingPunct="1">
              <a:spcBef>
                <a:spcPct val="20000"/>
              </a:spcBef>
              <a:spcAft>
                <a:spcPct val="0"/>
              </a:spcAft>
              <a:buSzPct val="80000"/>
              <a:buBlip>
                <a:blip r:embed="rId9"/>
              </a:buBlip>
              <a:defRPr sz="1600">
                <a:solidFill>
                  <a:srgbClr val="000099"/>
                </a:solidFill>
                <a:latin typeface="+mn-lt"/>
                <a:ea typeface="+mn-ea"/>
              </a:defRPr>
            </a:lvl4pPr>
            <a:lvl5pPr marL="2057400" indent="-228600" algn="l" rtl="0" eaLnBrk="1" fontAlgn="base" hangingPunct="1">
              <a:spcBef>
                <a:spcPct val="20000"/>
              </a:spcBef>
              <a:spcAft>
                <a:spcPct val="0"/>
              </a:spcAft>
              <a:buSzPct val="80000"/>
              <a:buBlip>
                <a:blip r:embed="rId8"/>
              </a:buBlip>
              <a:defRPr sz="1600">
                <a:solidFill>
                  <a:srgbClr val="000099"/>
                </a:solidFill>
                <a:latin typeface="+mn-lt"/>
                <a:ea typeface="+mn-ea"/>
              </a:defRPr>
            </a:lvl5pPr>
            <a:lvl6pPr marL="2514600" indent="-228600" algn="l" rtl="0" eaLnBrk="1" fontAlgn="base" hangingPunct="1">
              <a:spcBef>
                <a:spcPct val="20000"/>
              </a:spcBef>
              <a:spcAft>
                <a:spcPct val="0"/>
              </a:spcAft>
              <a:buSzPct val="80000"/>
              <a:buBlip>
                <a:blip r:embed="rId8"/>
              </a:buBlip>
              <a:defRPr sz="1600">
                <a:solidFill>
                  <a:srgbClr val="000099"/>
                </a:solidFill>
                <a:latin typeface="+mn-lt"/>
                <a:ea typeface="+mn-ea"/>
              </a:defRPr>
            </a:lvl6pPr>
            <a:lvl7pPr marL="2971800" indent="-228600" algn="l" rtl="0" eaLnBrk="1" fontAlgn="base" hangingPunct="1">
              <a:spcBef>
                <a:spcPct val="20000"/>
              </a:spcBef>
              <a:spcAft>
                <a:spcPct val="0"/>
              </a:spcAft>
              <a:buSzPct val="80000"/>
              <a:buBlip>
                <a:blip r:embed="rId8"/>
              </a:buBlip>
              <a:defRPr sz="1600">
                <a:solidFill>
                  <a:srgbClr val="000099"/>
                </a:solidFill>
                <a:latin typeface="+mn-lt"/>
                <a:ea typeface="+mn-ea"/>
              </a:defRPr>
            </a:lvl7pPr>
            <a:lvl8pPr marL="3429000" indent="-228600" algn="l" rtl="0" eaLnBrk="1" fontAlgn="base" hangingPunct="1">
              <a:spcBef>
                <a:spcPct val="20000"/>
              </a:spcBef>
              <a:spcAft>
                <a:spcPct val="0"/>
              </a:spcAft>
              <a:buSzPct val="80000"/>
              <a:buBlip>
                <a:blip r:embed="rId8"/>
              </a:buBlip>
              <a:defRPr sz="1600">
                <a:solidFill>
                  <a:srgbClr val="000099"/>
                </a:solidFill>
                <a:latin typeface="+mn-lt"/>
                <a:ea typeface="+mn-ea"/>
              </a:defRPr>
            </a:lvl8pPr>
            <a:lvl9pPr marL="3886200" indent="-228600" algn="l" rtl="0" eaLnBrk="1" fontAlgn="base" hangingPunct="1">
              <a:spcBef>
                <a:spcPct val="20000"/>
              </a:spcBef>
              <a:spcAft>
                <a:spcPct val="0"/>
              </a:spcAft>
              <a:buSzPct val="80000"/>
              <a:buBlip>
                <a:blip r:embed="rId8"/>
              </a:buBlip>
              <a:defRPr sz="1600">
                <a:solidFill>
                  <a:srgbClr val="000099"/>
                </a:solidFill>
                <a:latin typeface="+mn-lt"/>
                <a:ea typeface="+mn-ea"/>
              </a:defRPr>
            </a:lvl9pPr>
          </a:lstStyle>
          <a:p>
            <a:pPr>
              <a:lnSpc>
                <a:spcPct val="90000"/>
              </a:lnSpc>
            </a:pPr>
            <a:r>
              <a:rPr lang="en-US" sz="1800" dirty="0" smtClean="0"/>
              <a:t>[Madhavan+, ICDE’05]: Learn to map between new schemas based on other schemas and mappings in the same domain</a:t>
            </a:r>
          </a:p>
        </p:txBody>
      </p:sp>
    </p:spTree>
    <p:extLst>
      <p:ext uri="{BB962C8B-B14F-4D97-AF65-F5344CB8AC3E}">
        <p14:creationId xmlns:p14="http://schemas.microsoft.com/office/powerpoint/2010/main" val="203694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animBg="1"/>
      <p:bldP spid="40" grpId="0" animBg="1"/>
      <p:bldP spid="41"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0"/>
            <a:ext cx="6477000" cy="1447800"/>
          </a:xfrm>
        </p:spPr>
        <p:txBody>
          <a:bodyPr/>
          <a:lstStyle/>
          <a:p>
            <a:r>
              <a:rPr lang="en-US" sz="4000" dirty="0" smtClean="0"/>
              <a:t>Generic Schema Matching, Ten Years Later</a:t>
            </a:r>
            <a:endParaRPr lang="en-US" sz="4000" dirty="0"/>
          </a:p>
        </p:txBody>
      </p:sp>
      <p:sp>
        <p:nvSpPr>
          <p:cNvPr id="4" name="Slide Number Placeholder 3"/>
          <p:cNvSpPr>
            <a:spLocks noGrp="1"/>
          </p:cNvSpPr>
          <p:nvPr>
            <p:ph type="sldNum" sz="quarter" idx="12"/>
          </p:nvPr>
        </p:nvSpPr>
        <p:spPr/>
        <p:txBody>
          <a:bodyPr/>
          <a:lstStyle/>
          <a:p>
            <a:fld id="{62F8359E-67CA-AE4D-B991-5DAD14EB9DA3}" type="slidenum">
              <a:rPr lang="en-US" smtClean="0">
                <a:solidFill>
                  <a:srgbClr val="000000"/>
                </a:solidFill>
              </a:rPr>
              <a:pPr/>
              <a:t>27</a:t>
            </a:fld>
            <a:endParaRPr lang="en-US">
              <a:solidFill>
                <a:srgbClr val="000000"/>
              </a:solidFill>
            </a:endParaRPr>
          </a:p>
        </p:txBody>
      </p:sp>
      <p:sp>
        <p:nvSpPr>
          <p:cNvPr id="5" name="Content Placeholder 4"/>
          <p:cNvSpPr>
            <a:spLocks noGrp="1"/>
          </p:cNvSpPr>
          <p:nvPr>
            <p:ph idx="1"/>
          </p:nvPr>
        </p:nvSpPr>
        <p:spPr>
          <a:xfrm>
            <a:off x="685800" y="4191000"/>
            <a:ext cx="7772400" cy="1905000"/>
          </a:xfrm>
        </p:spPr>
        <p:txBody>
          <a:bodyPr/>
          <a:lstStyle/>
          <a:p>
            <a:pPr marL="0" indent="0">
              <a:buNone/>
            </a:pPr>
            <a:r>
              <a:rPr lang="en-US" dirty="0" smtClean="0"/>
              <a:t>Erhard Rahm</a:t>
            </a:r>
          </a:p>
          <a:p>
            <a:pPr marL="0" indent="0">
              <a:buNone/>
            </a:pPr>
            <a:r>
              <a:rPr lang="en-US" dirty="0" smtClean="0"/>
              <a:t>University of Leipzig</a:t>
            </a:r>
            <a:endParaRPr lang="en-US" dirty="0"/>
          </a:p>
        </p:txBody>
      </p:sp>
      <p:sp>
        <p:nvSpPr>
          <p:cNvPr id="6" name="Footer Placeholder 3"/>
          <p:cNvSpPr>
            <a:spLocks noGrp="1"/>
          </p:cNvSpPr>
          <p:nvPr>
            <p:ph type="ftr" sz="quarter" idx="11"/>
          </p:nvPr>
        </p:nvSpPr>
        <p:spPr>
          <a:xfrm>
            <a:off x="3581400" y="6324600"/>
            <a:ext cx="2743200" cy="365125"/>
          </a:xfrm>
        </p:spPr>
        <p:txBody>
          <a:bodyPr/>
          <a:lstStyle/>
          <a:p>
            <a:r>
              <a:rPr lang="en-US" dirty="0" smtClean="0"/>
              <a:t>Copyright ©  2011 Erhard Rahm</a:t>
            </a:r>
            <a:endParaRPr lang="en-US" dirty="0"/>
          </a:p>
        </p:txBody>
      </p:sp>
    </p:spTree>
    <p:extLst>
      <p:ext uri="{BB962C8B-B14F-4D97-AF65-F5344CB8AC3E}">
        <p14:creationId xmlns:p14="http://schemas.microsoft.com/office/powerpoint/2010/main" val="262731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7188" y="1000108"/>
            <a:ext cx="8501062" cy="5572164"/>
          </a:xfrm>
        </p:spPr>
        <p:txBody>
          <a:bodyPr/>
          <a:lstStyle/>
          <a:p>
            <a:r>
              <a:rPr lang="en-US" sz="2800" dirty="0" smtClean="0">
                <a:solidFill>
                  <a:srgbClr val="0000FF"/>
                </a:solidFill>
              </a:rPr>
              <a:t>Match workflows</a:t>
            </a:r>
          </a:p>
          <a:p>
            <a:r>
              <a:rPr lang="en-US" sz="2800" dirty="0" smtClean="0">
                <a:solidFill>
                  <a:srgbClr val="0000FF"/>
                </a:solidFill>
              </a:rPr>
              <a:t>New match techniques</a:t>
            </a:r>
            <a:endParaRPr lang="en-US" sz="2800" dirty="0" smtClean="0"/>
          </a:p>
          <a:p>
            <a:r>
              <a:rPr lang="en-US" sz="2800" dirty="0" smtClean="0">
                <a:solidFill>
                  <a:srgbClr val="0000FF"/>
                </a:solidFill>
              </a:rPr>
              <a:t>User interaction for Match</a:t>
            </a:r>
            <a:endParaRPr lang="en-US" sz="2800" dirty="0" smtClean="0"/>
          </a:p>
          <a:p>
            <a:r>
              <a:rPr lang="en-US" sz="2800" dirty="0" smtClean="0">
                <a:solidFill>
                  <a:srgbClr val="0000FF"/>
                </a:solidFill>
              </a:rPr>
              <a:t>Semantic matching</a:t>
            </a:r>
          </a:p>
          <a:p>
            <a:r>
              <a:rPr lang="en-US" sz="2800" dirty="0" smtClean="0">
                <a:solidFill>
                  <a:srgbClr val="0000FF"/>
                </a:solidFill>
              </a:rPr>
              <a:t>Match techniques for large schemas</a:t>
            </a:r>
          </a:p>
          <a:p>
            <a:r>
              <a:rPr lang="en-US" sz="2800" dirty="0" smtClean="0">
                <a:solidFill>
                  <a:srgbClr val="0000FF"/>
                </a:solidFill>
              </a:rPr>
              <a:t>Self-tuning match workflows</a:t>
            </a:r>
          </a:p>
          <a:p>
            <a:r>
              <a:rPr lang="en-US" sz="2800" dirty="0" smtClean="0">
                <a:solidFill>
                  <a:srgbClr val="0000FF"/>
                </a:solidFill>
              </a:rPr>
              <a:t>Reuse-oriented matching</a:t>
            </a:r>
          </a:p>
          <a:p>
            <a:r>
              <a:rPr lang="en-US" sz="2800" dirty="0" smtClean="0">
                <a:solidFill>
                  <a:srgbClr val="0000FF"/>
                </a:solidFill>
              </a:rPr>
              <a:t>Holistic </a:t>
            </a:r>
            <a:r>
              <a:rPr lang="en-US" sz="2800" smtClean="0">
                <a:solidFill>
                  <a:srgbClr val="0000FF"/>
                </a:solidFill>
              </a:rPr>
              <a:t>(collective) schema </a:t>
            </a:r>
            <a:r>
              <a:rPr lang="en-US" sz="2800" dirty="0" smtClean="0">
                <a:solidFill>
                  <a:srgbClr val="0000FF"/>
                </a:solidFill>
              </a:rPr>
              <a:t>matching</a:t>
            </a:r>
          </a:p>
          <a:p>
            <a:r>
              <a:rPr lang="en-US" sz="2800" dirty="0" smtClean="0">
                <a:solidFill>
                  <a:srgbClr val="0000FF"/>
                </a:solidFill>
              </a:rPr>
              <a:t>Numerous match prototypes</a:t>
            </a:r>
          </a:p>
          <a:p>
            <a:r>
              <a:rPr lang="en-US" sz="2800" dirty="0" smtClean="0">
                <a:solidFill>
                  <a:srgbClr val="0000FF"/>
                </a:solidFill>
              </a:rPr>
              <a:t>Evaluation of match tools</a:t>
            </a:r>
          </a:p>
          <a:p>
            <a:r>
              <a:rPr lang="en-US" sz="2800" dirty="0" smtClean="0">
                <a:solidFill>
                  <a:srgbClr val="0000FF"/>
                </a:solidFill>
              </a:rPr>
              <a:t>Commercial tools </a:t>
            </a:r>
            <a:endParaRPr lang="en-US" sz="2800" dirty="0">
              <a:solidFill>
                <a:srgbClr val="0000FF"/>
              </a:solidFill>
            </a:endParaRPr>
          </a:p>
          <a:p>
            <a:pPr lvl="1"/>
            <a:endParaRPr lang="en-US" dirty="0" smtClean="0"/>
          </a:p>
        </p:txBody>
      </p:sp>
      <p:sp>
        <p:nvSpPr>
          <p:cNvPr id="3" name="Titel 2"/>
          <p:cNvSpPr>
            <a:spLocks noGrp="1"/>
          </p:cNvSpPr>
          <p:nvPr>
            <p:ph type="title"/>
          </p:nvPr>
        </p:nvSpPr>
        <p:spPr/>
        <p:txBody>
          <a:bodyPr/>
          <a:lstStyle/>
          <a:p>
            <a:pPr>
              <a:defRPr/>
            </a:pPr>
            <a:r>
              <a:rPr lang="de-DE" dirty="0" smtClean="0"/>
              <a:t>Progress in </a:t>
            </a:r>
            <a:r>
              <a:rPr lang="de-DE" dirty="0" err="1" smtClean="0"/>
              <a:t>many</a:t>
            </a:r>
            <a:r>
              <a:rPr lang="de-DE" dirty="0" smtClean="0"/>
              <a:t> </a:t>
            </a:r>
            <a:r>
              <a:rPr lang="de-DE" dirty="0" err="1" smtClean="0"/>
              <a:t>areas</a:t>
            </a:r>
            <a:endParaRPr lang="en-US" dirty="0"/>
          </a:p>
        </p:txBody>
      </p:sp>
    </p:spTree>
    <p:extLst>
      <p:ext uri="{BB962C8B-B14F-4D97-AF65-F5344CB8AC3E}">
        <p14:creationId xmlns:p14="http://schemas.microsoft.com/office/powerpoint/2010/main" val="2097142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274638"/>
            <a:ext cx="8535322" cy="725470"/>
          </a:xfrm>
        </p:spPr>
        <p:txBody>
          <a:bodyPr/>
          <a:lstStyle/>
          <a:p>
            <a:r>
              <a:rPr lang="de-DE" sz="3200" dirty="0" smtClean="0"/>
              <a:t>Schema </a:t>
            </a:r>
            <a:r>
              <a:rPr lang="de-DE" sz="3200" dirty="0" err="1" smtClean="0"/>
              <a:t>matching</a:t>
            </a:r>
            <a:r>
              <a:rPr lang="de-DE" sz="3200" dirty="0" smtClean="0"/>
              <a:t> </a:t>
            </a:r>
            <a:r>
              <a:rPr lang="de-DE" sz="3200" dirty="0" err="1" smtClean="0"/>
              <a:t>is</a:t>
            </a:r>
            <a:r>
              <a:rPr lang="de-DE" sz="3200" dirty="0" smtClean="0"/>
              <a:t> a multi-</a:t>
            </a:r>
            <a:r>
              <a:rPr lang="de-DE" sz="3200" dirty="0" err="1" smtClean="0"/>
              <a:t>step</a:t>
            </a:r>
            <a:r>
              <a:rPr lang="de-DE" sz="3200" dirty="0" smtClean="0"/>
              <a:t> </a:t>
            </a:r>
            <a:r>
              <a:rPr lang="de-DE" sz="3200" dirty="0" err="1" smtClean="0"/>
              <a:t>process</a:t>
            </a:r>
            <a:endParaRPr lang="de-DE" sz="3200" dirty="0"/>
          </a:p>
        </p:txBody>
      </p:sp>
      <p:sp>
        <p:nvSpPr>
          <p:cNvPr id="9" name="Rechteck 8"/>
          <p:cNvSpPr/>
          <p:nvPr/>
        </p:nvSpPr>
        <p:spPr>
          <a:xfrm>
            <a:off x="1303411" y="1844824"/>
            <a:ext cx="6652852" cy="16281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2800">
              <a:solidFill>
                <a:prstClr val="white"/>
              </a:solidFill>
              <a:latin typeface="Times New Roman" pitchFamily="18" charset="0"/>
              <a:cs typeface="Times New Roman" pitchFamily="18" charset="0"/>
            </a:endParaRPr>
          </a:p>
        </p:txBody>
      </p:sp>
      <p:sp>
        <p:nvSpPr>
          <p:cNvPr id="13" name="Text Box 16"/>
          <p:cNvSpPr txBox="1">
            <a:spLocks noChangeArrowheads="1"/>
          </p:cNvSpPr>
          <p:nvPr/>
        </p:nvSpPr>
        <p:spPr bwMode="auto">
          <a:xfrm>
            <a:off x="112130" y="2916990"/>
            <a:ext cx="243656" cy="2769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b="1" i="1">
                <a:solidFill>
                  <a:prstClr val="black"/>
                </a:solidFill>
                <a:latin typeface="Times New Roman" pitchFamily="18" charset="0"/>
                <a:cs typeface="Times New Roman" pitchFamily="18" charset="0"/>
              </a:rPr>
              <a:t>S2</a:t>
            </a:r>
            <a:endParaRPr lang="en-US" b="1">
              <a:solidFill>
                <a:prstClr val="black"/>
              </a:solidFill>
              <a:latin typeface="Times New Roman" pitchFamily="18" charset="0"/>
              <a:cs typeface="Times New Roman" pitchFamily="18" charset="0"/>
            </a:endParaRPr>
          </a:p>
        </p:txBody>
      </p:sp>
      <p:sp>
        <p:nvSpPr>
          <p:cNvPr id="14" name="Text Box 17"/>
          <p:cNvSpPr txBox="1">
            <a:spLocks noChangeArrowheads="1"/>
          </p:cNvSpPr>
          <p:nvPr/>
        </p:nvSpPr>
        <p:spPr bwMode="auto">
          <a:xfrm>
            <a:off x="107504" y="2205730"/>
            <a:ext cx="243656" cy="2769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b="1" i="1">
                <a:solidFill>
                  <a:prstClr val="black"/>
                </a:solidFill>
                <a:latin typeface="Times New Roman" pitchFamily="18" charset="0"/>
                <a:cs typeface="Times New Roman" pitchFamily="18" charset="0"/>
              </a:rPr>
              <a:t>S1</a:t>
            </a:r>
            <a:endParaRPr lang="en-US" b="1">
              <a:solidFill>
                <a:prstClr val="black"/>
              </a:solidFill>
              <a:latin typeface="Times New Roman" pitchFamily="18" charset="0"/>
              <a:cs typeface="Times New Roman" pitchFamily="18" charset="0"/>
            </a:endParaRPr>
          </a:p>
        </p:txBody>
      </p:sp>
      <p:sp>
        <p:nvSpPr>
          <p:cNvPr id="15" name="Line 21"/>
          <p:cNvSpPr>
            <a:spLocks noChangeShapeType="1"/>
          </p:cNvSpPr>
          <p:nvPr/>
        </p:nvSpPr>
        <p:spPr bwMode="auto">
          <a:xfrm flipV="1">
            <a:off x="4399755" y="2647269"/>
            <a:ext cx="280664" cy="0"/>
          </a:xfrm>
          <a:prstGeom prst="line">
            <a:avLst/>
          </a:prstGeom>
          <a:noFill/>
          <a:ln w="38100">
            <a:solidFill>
              <a:schemeClr val="tx1"/>
            </a:solidFill>
            <a:round/>
            <a:headEnd/>
            <a:tailEnd type="triangle" w="med" len="me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16" name="Line 22"/>
          <p:cNvSpPr>
            <a:spLocks noChangeShapeType="1"/>
          </p:cNvSpPr>
          <p:nvPr/>
        </p:nvSpPr>
        <p:spPr bwMode="auto">
          <a:xfrm>
            <a:off x="5534190" y="2739175"/>
            <a:ext cx="280664" cy="0"/>
          </a:xfrm>
          <a:prstGeom prst="line">
            <a:avLst/>
          </a:prstGeom>
          <a:noFill/>
          <a:ln w="38100">
            <a:solidFill>
              <a:schemeClr val="tx1"/>
            </a:solidFill>
            <a:round/>
            <a:headEnd/>
            <a:tailEnd type="triangle" w="med" len="me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17" name="Line 46"/>
          <p:cNvSpPr>
            <a:spLocks noChangeShapeType="1"/>
          </p:cNvSpPr>
          <p:nvPr/>
        </p:nvSpPr>
        <p:spPr bwMode="auto">
          <a:xfrm>
            <a:off x="6932884" y="2741151"/>
            <a:ext cx="510438" cy="0"/>
          </a:xfrm>
          <a:prstGeom prst="line">
            <a:avLst/>
          </a:prstGeom>
          <a:noFill/>
          <a:ln w="38100">
            <a:solidFill>
              <a:schemeClr val="tx1"/>
            </a:solidFill>
            <a:round/>
            <a:headEnd/>
            <a:tailEnd type="triangle" w="med" len="me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18" name="Rectangle 47"/>
          <p:cNvSpPr>
            <a:spLocks noChangeArrowheads="1"/>
          </p:cNvSpPr>
          <p:nvPr/>
        </p:nvSpPr>
        <p:spPr bwMode="auto">
          <a:xfrm>
            <a:off x="8198076" y="2435530"/>
            <a:ext cx="833562" cy="55399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dirty="0" smtClean="0">
                <a:solidFill>
                  <a:prstClr val="black"/>
                </a:solidFill>
                <a:latin typeface="Times New Roman" pitchFamily="18" charset="0"/>
                <a:cs typeface="Times New Roman" pitchFamily="18" charset="0"/>
              </a:rPr>
              <a:t>Result</a:t>
            </a:r>
            <a:br>
              <a:rPr lang="en-US" dirty="0" smtClean="0">
                <a:solidFill>
                  <a:prstClr val="black"/>
                </a:solidFill>
                <a:latin typeface="Times New Roman" pitchFamily="18" charset="0"/>
                <a:cs typeface="Times New Roman" pitchFamily="18" charset="0"/>
              </a:rPr>
            </a:br>
            <a:r>
              <a:rPr lang="en-US" dirty="0" smtClean="0">
                <a:solidFill>
                  <a:prstClr val="black"/>
                </a:solidFill>
                <a:latin typeface="Times New Roman" pitchFamily="18" charset="0"/>
                <a:cs typeface="Times New Roman" pitchFamily="18" charset="0"/>
              </a:rPr>
              <a:t>Mapping</a:t>
            </a:r>
            <a:endParaRPr lang="en-US" dirty="0">
              <a:solidFill>
                <a:prstClr val="black"/>
              </a:solidFill>
              <a:latin typeface="Times New Roman" pitchFamily="18" charset="0"/>
              <a:cs typeface="Times New Roman" pitchFamily="18" charset="0"/>
            </a:endParaRPr>
          </a:p>
        </p:txBody>
      </p:sp>
      <p:grpSp>
        <p:nvGrpSpPr>
          <p:cNvPr id="19" name="Group 48"/>
          <p:cNvGrpSpPr>
            <a:grpSpLocks/>
          </p:cNvGrpSpPr>
          <p:nvPr/>
        </p:nvGrpSpPr>
        <p:grpSpPr bwMode="auto">
          <a:xfrm>
            <a:off x="439058" y="2751030"/>
            <a:ext cx="476512" cy="513688"/>
            <a:chOff x="960" y="2976"/>
            <a:chExt cx="768" cy="672"/>
          </a:xfrm>
        </p:grpSpPr>
        <p:sp>
          <p:nvSpPr>
            <p:cNvPr id="81" name="Rectangle 49"/>
            <p:cNvSpPr>
              <a:spLocks noChangeArrowheads="1"/>
            </p:cNvSpPr>
            <p:nvPr/>
          </p:nvSpPr>
          <p:spPr bwMode="auto">
            <a:xfrm>
              <a:off x="1248" y="2976"/>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82" name="Rectangle 50"/>
            <p:cNvSpPr>
              <a:spLocks noChangeArrowheads="1"/>
            </p:cNvSpPr>
            <p:nvPr/>
          </p:nvSpPr>
          <p:spPr bwMode="auto">
            <a:xfrm>
              <a:off x="960" y="3178"/>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83" name="Rectangle 51"/>
            <p:cNvSpPr>
              <a:spLocks noChangeArrowheads="1"/>
            </p:cNvSpPr>
            <p:nvPr/>
          </p:nvSpPr>
          <p:spPr bwMode="auto">
            <a:xfrm>
              <a:off x="1536" y="3168"/>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84" name="Rectangle 52"/>
            <p:cNvSpPr>
              <a:spLocks noChangeArrowheads="1"/>
            </p:cNvSpPr>
            <p:nvPr/>
          </p:nvSpPr>
          <p:spPr bwMode="auto">
            <a:xfrm>
              <a:off x="1248" y="3312"/>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85" name="Rectangle 53"/>
            <p:cNvSpPr>
              <a:spLocks noChangeArrowheads="1"/>
            </p:cNvSpPr>
            <p:nvPr/>
          </p:nvSpPr>
          <p:spPr bwMode="auto">
            <a:xfrm>
              <a:off x="960" y="3562"/>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86" name="Rectangle 54"/>
            <p:cNvSpPr>
              <a:spLocks noChangeArrowheads="1"/>
            </p:cNvSpPr>
            <p:nvPr/>
          </p:nvSpPr>
          <p:spPr bwMode="auto">
            <a:xfrm>
              <a:off x="1248" y="3562"/>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87" name="Rectangle 55"/>
            <p:cNvSpPr>
              <a:spLocks noChangeArrowheads="1"/>
            </p:cNvSpPr>
            <p:nvPr/>
          </p:nvSpPr>
          <p:spPr bwMode="auto">
            <a:xfrm>
              <a:off x="1536" y="3562"/>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cxnSp>
          <p:nvCxnSpPr>
            <p:cNvPr id="88" name="AutoShape 56"/>
            <p:cNvCxnSpPr>
              <a:cxnSpLocks noChangeShapeType="1"/>
              <a:stCxn id="81" idx="2"/>
              <a:endCxn id="82" idx="0"/>
            </p:cNvCxnSpPr>
            <p:nvPr/>
          </p:nvCxnSpPr>
          <p:spPr bwMode="auto">
            <a:xfrm flipH="1">
              <a:off x="1056" y="3062"/>
              <a:ext cx="288" cy="116"/>
            </a:xfrm>
            <a:prstGeom prst="straightConnector1">
              <a:avLst/>
            </a:prstGeom>
            <a:noFill/>
            <a:ln w="3175">
              <a:solidFill>
                <a:schemeClr val="tx1"/>
              </a:solidFill>
              <a:round/>
              <a:headEnd/>
              <a:tailEnd type="triangle" w="sm" len="sm"/>
            </a:ln>
          </p:spPr>
        </p:cxnSp>
        <p:cxnSp>
          <p:nvCxnSpPr>
            <p:cNvPr id="89" name="AutoShape 57"/>
            <p:cNvCxnSpPr>
              <a:cxnSpLocks noChangeShapeType="1"/>
              <a:stCxn id="81" idx="2"/>
              <a:endCxn id="83" idx="0"/>
            </p:cNvCxnSpPr>
            <p:nvPr/>
          </p:nvCxnSpPr>
          <p:spPr bwMode="auto">
            <a:xfrm>
              <a:off x="1344" y="3062"/>
              <a:ext cx="288" cy="106"/>
            </a:xfrm>
            <a:prstGeom prst="straightConnector1">
              <a:avLst/>
            </a:prstGeom>
            <a:noFill/>
            <a:ln w="3175">
              <a:solidFill>
                <a:schemeClr val="tx1"/>
              </a:solidFill>
              <a:round/>
              <a:headEnd/>
              <a:tailEnd type="triangle" w="sm" len="sm"/>
            </a:ln>
          </p:spPr>
        </p:cxnSp>
        <p:cxnSp>
          <p:nvCxnSpPr>
            <p:cNvPr id="90" name="AutoShape 58"/>
            <p:cNvCxnSpPr>
              <a:cxnSpLocks noChangeShapeType="1"/>
              <a:stCxn id="82" idx="2"/>
              <a:endCxn id="84" idx="0"/>
            </p:cNvCxnSpPr>
            <p:nvPr/>
          </p:nvCxnSpPr>
          <p:spPr bwMode="auto">
            <a:xfrm>
              <a:off x="1056" y="3264"/>
              <a:ext cx="288" cy="48"/>
            </a:xfrm>
            <a:prstGeom prst="straightConnector1">
              <a:avLst/>
            </a:prstGeom>
            <a:noFill/>
            <a:ln w="3175">
              <a:solidFill>
                <a:schemeClr val="tx1"/>
              </a:solidFill>
              <a:round/>
              <a:headEnd/>
              <a:tailEnd type="triangle" w="sm" len="sm"/>
            </a:ln>
          </p:spPr>
        </p:cxnSp>
        <p:cxnSp>
          <p:nvCxnSpPr>
            <p:cNvPr id="91" name="AutoShape 59"/>
            <p:cNvCxnSpPr>
              <a:cxnSpLocks noChangeShapeType="1"/>
              <a:stCxn id="83" idx="2"/>
              <a:endCxn id="84" idx="0"/>
            </p:cNvCxnSpPr>
            <p:nvPr/>
          </p:nvCxnSpPr>
          <p:spPr bwMode="auto">
            <a:xfrm flipH="1">
              <a:off x="1344" y="3254"/>
              <a:ext cx="288" cy="58"/>
            </a:xfrm>
            <a:prstGeom prst="straightConnector1">
              <a:avLst/>
            </a:prstGeom>
            <a:noFill/>
            <a:ln w="3175">
              <a:solidFill>
                <a:schemeClr val="tx1"/>
              </a:solidFill>
              <a:round/>
              <a:headEnd/>
              <a:tailEnd type="triangle" w="sm" len="sm"/>
            </a:ln>
          </p:spPr>
        </p:cxnSp>
        <p:cxnSp>
          <p:nvCxnSpPr>
            <p:cNvPr id="92" name="AutoShape 60"/>
            <p:cNvCxnSpPr>
              <a:cxnSpLocks noChangeShapeType="1"/>
              <a:stCxn id="84" idx="2"/>
              <a:endCxn id="85" idx="0"/>
            </p:cNvCxnSpPr>
            <p:nvPr/>
          </p:nvCxnSpPr>
          <p:spPr bwMode="auto">
            <a:xfrm flipH="1">
              <a:off x="1056" y="3398"/>
              <a:ext cx="288" cy="164"/>
            </a:xfrm>
            <a:prstGeom prst="straightConnector1">
              <a:avLst/>
            </a:prstGeom>
            <a:noFill/>
            <a:ln w="3175">
              <a:solidFill>
                <a:schemeClr val="tx1"/>
              </a:solidFill>
              <a:round/>
              <a:headEnd/>
              <a:tailEnd type="triangle" w="sm" len="sm"/>
            </a:ln>
          </p:spPr>
        </p:cxnSp>
        <p:cxnSp>
          <p:nvCxnSpPr>
            <p:cNvPr id="93" name="AutoShape 61"/>
            <p:cNvCxnSpPr>
              <a:cxnSpLocks noChangeShapeType="1"/>
              <a:stCxn id="84" idx="2"/>
              <a:endCxn id="86" idx="0"/>
            </p:cNvCxnSpPr>
            <p:nvPr/>
          </p:nvCxnSpPr>
          <p:spPr bwMode="auto">
            <a:xfrm>
              <a:off x="1344" y="3398"/>
              <a:ext cx="0" cy="164"/>
            </a:xfrm>
            <a:prstGeom prst="straightConnector1">
              <a:avLst/>
            </a:prstGeom>
            <a:noFill/>
            <a:ln w="3175">
              <a:solidFill>
                <a:schemeClr val="tx1"/>
              </a:solidFill>
              <a:round/>
              <a:headEnd/>
              <a:tailEnd type="triangle" w="sm" len="sm"/>
            </a:ln>
          </p:spPr>
        </p:cxnSp>
        <p:cxnSp>
          <p:nvCxnSpPr>
            <p:cNvPr id="94" name="AutoShape 62"/>
            <p:cNvCxnSpPr>
              <a:cxnSpLocks noChangeShapeType="1"/>
              <a:stCxn id="84" idx="2"/>
              <a:endCxn id="87" idx="0"/>
            </p:cNvCxnSpPr>
            <p:nvPr/>
          </p:nvCxnSpPr>
          <p:spPr bwMode="auto">
            <a:xfrm>
              <a:off x="1344" y="3398"/>
              <a:ext cx="288" cy="164"/>
            </a:xfrm>
            <a:prstGeom prst="straightConnector1">
              <a:avLst/>
            </a:prstGeom>
            <a:noFill/>
            <a:ln w="3175">
              <a:solidFill>
                <a:schemeClr val="tx1"/>
              </a:solidFill>
              <a:round/>
              <a:headEnd/>
              <a:tailEnd type="triangle" w="sm" len="sm"/>
            </a:ln>
          </p:spPr>
        </p:cxnSp>
      </p:grpSp>
      <p:grpSp>
        <p:nvGrpSpPr>
          <p:cNvPr id="20" name="Group 63"/>
          <p:cNvGrpSpPr>
            <a:grpSpLocks/>
          </p:cNvGrpSpPr>
          <p:nvPr/>
        </p:nvGrpSpPr>
        <p:grpSpPr bwMode="auto">
          <a:xfrm>
            <a:off x="229331" y="2199803"/>
            <a:ext cx="854329" cy="434659"/>
            <a:chOff x="2064" y="2976"/>
            <a:chExt cx="1632" cy="528"/>
          </a:xfrm>
        </p:grpSpPr>
        <p:sp>
          <p:nvSpPr>
            <p:cNvPr id="64" name="Rectangle 64"/>
            <p:cNvSpPr>
              <a:spLocks noChangeArrowheads="1"/>
            </p:cNvSpPr>
            <p:nvPr/>
          </p:nvSpPr>
          <p:spPr bwMode="auto">
            <a:xfrm>
              <a:off x="2736" y="2976"/>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65" name="Rectangle 65"/>
            <p:cNvSpPr>
              <a:spLocks noChangeArrowheads="1"/>
            </p:cNvSpPr>
            <p:nvPr/>
          </p:nvSpPr>
          <p:spPr bwMode="auto">
            <a:xfrm>
              <a:off x="2352" y="3168"/>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66" name="Rectangle 66"/>
            <p:cNvSpPr>
              <a:spLocks noChangeArrowheads="1"/>
            </p:cNvSpPr>
            <p:nvPr/>
          </p:nvSpPr>
          <p:spPr bwMode="auto">
            <a:xfrm>
              <a:off x="2064" y="3418"/>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67" name="Rectangle 67"/>
            <p:cNvSpPr>
              <a:spLocks noChangeArrowheads="1"/>
            </p:cNvSpPr>
            <p:nvPr/>
          </p:nvSpPr>
          <p:spPr bwMode="auto">
            <a:xfrm>
              <a:off x="2352" y="3418"/>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68" name="Rectangle 68"/>
            <p:cNvSpPr>
              <a:spLocks noChangeArrowheads="1"/>
            </p:cNvSpPr>
            <p:nvPr/>
          </p:nvSpPr>
          <p:spPr bwMode="auto">
            <a:xfrm>
              <a:off x="2640" y="3418"/>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cxnSp>
          <p:nvCxnSpPr>
            <p:cNvPr id="69" name="AutoShape 69"/>
            <p:cNvCxnSpPr>
              <a:cxnSpLocks noChangeShapeType="1"/>
              <a:stCxn id="64" idx="2"/>
              <a:endCxn id="65" idx="0"/>
            </p:cNvCxnSpPr>
            <p:nvPr/>
          </p:nvCxnSpPr>
          <p:spPr bwMode="auto">
            <a:xfrm flipH="1">
              <a:off x="2448" y="3062"/>
              <a:ext cx="384" cy="106"/>
            </a:xfrm>
            <a:prstGeom prst="straightConnector1">
              <a:avLst/>
            </a:prstGeom>
            <a:noFill/>
            <a:ln w="3175">
              <a:solidFill>
                <a:schemeClr val="tx1"/>
              </a:solidFill>
              <a:round/>
              <a:headEnd/>
              <a:tailEnd type="triangle" w="sm" len="sm"/>
            </a:ln>
          </p:spPr>
        </p:cxnSp>
        <p:cxnSp>
          <p:nvCxnSpPr>
            <p:cNvPr id="70" name="AutoShape 70"/>
            <p:cNvCxnSpPr>
              <a:cxnSpLocks noChangeShapeType="1"/>
              <a:stCxn id="64" idx="2"/>
              <a:endCxn id="74" idx="0"/>
            </p:cNvCxnSpPr>
            <p:nvPr/>
          </p:nvCxnSpPr>
          <p:spPr bwMode="auto">
            <a:xfrm>
              <a:off x="2832" y="3062"/>
              <a:ext cx="480" cy="106"/>
            </a:xfrm>
            <a:prstGeom prst="straightConnector1">
              <a:avLst/>
            </a:prstGeom>
            <a:noFill/>
            <a:ln w="3175">
              <a:solidFill>
                <a:schemeClr val="tx1"/>
              </a:solidFill>
              <a:round/>
              <a:headEnd/>
              <a:tailEnd type="triangle" w="sm" len="sm"/>
            </a:ln>
          </p:spPr>
        </p:cxnSp>
        <p:cxnSp>
          <p:nvCxnSpPr>
            <p:cNvPr id="71" name="AutoShape 71"/>
            <p:cNvCxnSpPr>
              <a:cxnSpLocks noChangeShapeType="1"/>
              <a:stCxn id="65" idx="2"/>
              <a:endCxn id="66" idx="0"/>
            </p:cNvCxnSpPr>
            <p:nvPr/>
          </p:nvCxnSpPr>
          <p:spPr bwMode="auto">
            <a:xfrm flipH="1">
              <a:off x="2160" y="3254"/>
              <a:ext cx="288" cy="164"/>
            </a:xfrm>
            <a:prstGeom prst="straightConnector1">
              <a:avLst/>
            </a:prstGeom>
            <a:noFill/>
            <a:ln w="3175">
              <a:solidFill>
                <a:schemeClr val="tx1"/>
              </a:solidFill>
              <a:round/>
              <a:headEnd/>
              <a:tailEnd type="triangle" w="sm" len="sm"/>
            </a:ln>
          </p:spPr>
        </p:cxnSp>
        <p:cxnSp>
          <p:nvCxnSpPr>
            <p:cNvPr id="72" name="AutoShape 72"/>
            <p:cNvCxnSpPr>
              <a:cxnSpLocks noChangeShapeType="1"/>
              <a:stCxn id="65" idx="2"/>
              <a:endCxn id="67" idx="0"/>
            </p:cNvCxnSpPr>
            <p:nvPr/>
          </p:nvCxnSpPr>
          <p:spPr bwMode="auto">
            <a:xfrm>
              <a:off x="2448" y="3254"/>
              <a:ext cx="0" cy="164"/>
            </a:xfrm>
            <a:prstGeom prst="straightConnector1">
              <a:avLst/>
            </a:prstGeom>
            <a:noFill/>
            <a:ln w="3175">
              <a:solidFill>
                <a:schemeClr val="tx1"/>
              </a:solidFill>
              <a:round/>
              <a:headEnd/>
              <a:tailEnd type="triangle" w="sm" len="sm"/>
            </a:ln>
          </p:spPr>
        </p:cxnSp>
        <p:cxnSp>
          <p:nvCxnSpPr>
            <p:cNvPr id="73" name="AutoShape 73"/>
            <p:cNvCxnSpPr>
              <a:cxnSpLocks noChangeShapeType="1"/>
              <a:stCxn id="65" idx="2"/>
              <a:endCxn id="68" idx="0"/>
            </p:cNvCxnSpPr>
            <p:nvPr/>
          </p:nvCxnSpPr>
          <p:spPr bwMode="auto">
            <a:xfrm>
              <a:off x="2448" y="3254"/>
              <a:ext cx="288" cy="164"/>
            </a:xfrm>
            <a:prstGeom prst="straightConnector1">
              <a:avLst/>
            </a:prstGeom>
            <a:noFill/>
            <a:ln w="3175">
              <a:solidFill>
                <a:schemeClr val="tx1"/>
              </a:solidFill>
              <a:round/>
              <a:headEnd/>
              <a:tailEnd type="triangle" w="sm" len="sm"/>
            </a:ln>
          </p:spPr>
        </p:cxnSp>
        <p:sp>
          <p:nvSpPr>
            <p:cNvPr id="74" name="Rectangle 74"/>
            <p:cNvSpPr>
              <a:spLocks noChangeArrowheads="1"/>
            </p:cNvSpPr>
            <p:nvPr/>
          </p:nvSpPr>
          <p:spPr bwMode="auto">
            <a:xfrm>
              <a:off x="3216" y="3168"/>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75" name="Rectangle 75"/>
            <p:cNvSpPr>
              <a:spLocks noChangeArrowheads="1"/>
            </p:cNvSpPr>
            <p:nvPr/>
          </p:nvSpPr>
          <p:spPr bwMode="auto">
            <a:xfrm>
              <a:off x="2928" y="3418"/>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76" name="Rectangle 76"/>
            <p:cNvSpPr>
              <a:spLocks noChangeArrowheads="1"/>
            </p:cNvSpPr>
            <p:nvPr/>
          </p:nvSpPr>
          <p:spPr bwMode="auto">
            <a:xfrm>
              <a:off x="3216" y="3418"/>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77" name="Rectangle 77"/>
            <p:cNvSpPr>
              <a:spLocks noChangeArrowheads="1"/>
            </p:cNvSpPr>
            <p:nvPr/>
          </p:nvSpPr>
          <p:spPr bwMode="auto">
            <a:xfrm>
              <a:off x="3504" y="3418"/>
              <a:ext cx="192" cy="86"/>
            </a:xfrm>
            <a:prstGeom prst="rect">
              <a:avLst/>
            </a:prstGeom>
            <a:solidFill>
              <a:srgbClr val="CCCCFF"/>
            </a:solidFill>
            <a:ln w="3175">
              <a:solidFill>
                <a:schemeClr val="tx1"/>
              </a:solidFill>
              <a:miter lim="800000"/>
              <a:headEnd/>
              <a:tailEn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cxnSp>
          <p:nvCxnSpPr>
            <p:cNvPr id="78" name="AutoShape 78"/>
            <p:cNvCxnSpPr>
              <a:cxnSpLocks noChangeShapeType="1"/>
              <a:stCxn id="74" idx="2"/>
              <a:endCxn id="75" idx="0"/>
            </p:cNvCxnSpPr>
            <p:nvPr/>
          </p:nvCxnSpPr>
          <p:spPr bwMode="auto">
            <a:xfrm flipH="1">
              <a:off x="3024" y="3254"/>
              <a:ext cx="288" cy="164"/>
            </a:xfrm>
            <a:prstGeom prst="straightConnector1">
              <a:avLst/>
            </a:prstGeom>
            <a:noFill/>
            <a:ln w="3175">
              <a:solidFill>
                <a:schemeClr val="tx1"/>
              </a:solidFill>
              <a:round/>
              <a:headEnd/>
              <a:tailEnd type="triangle" w="sm" len="sm"/>
            </a:ln>
          </p:spPr>
        </p:cxnSp>
        <p:cxnSp>
          <p:nvCxnSpPr>
            <p:cNvPr id="79" name="AutoShape 79"/>
            <p:cNvCxnSpPr>
              <a:cxnSpLocks noChangeShapeType="1"/>
              <a:stCxn id="74" idx="2"/>
              <a:endCxn id="76" idx="0"/>
            </p:cNvCxnSpPr>
            <p:nvPr/>
          </p:nvCxnSpPr>
          <p:spPr bwMode="auto">
            <a:xfrm>
              <a:off x="3312" y="3254"/>
              <a:ext cx="0" cy="164"/>
            </a:xfrm>
            <a:prstGeom prst="straightConnector1">
              <a:avLst/>
            </a:prstGeom>
            <a:noFill/>
            <a:ln w="3175">
              <a:solidFill>
                <a:schemeClr val="tx1"/>
              </a:solidFill>
              <a:round/>
              <a:headEnd/>
              <a:tailEnd type="triangle" w="sm" len="sm"/>
            </a:ln>
          </p:spPr>
        </p:cxnSp>
        <p:cxnSp>
          <p:nvCxnSpPr>
            <p:cNvPr id="80" name="AutoShape 80"/>
            <p:cNvCxnSpPr>
              <a:cxnSpLocks noChangeShapeType="1"/>
              <a:stCxn id="74" idx="2"/>
              <a:endCxn id="77" idx="0"/>
            </p:cNvCxnSpPr>
            <p:nvPr/>
          </p:nvCxnSpPr>
          <p:spPr bwMode="auto">
            <a:xfrm>
              <a:off x="3312" y="3254"/>
              <a:ext cx="288" cy="164"/>
            </a:xfrm>
            <a:prstGeom prst="straightConnector1">
              <a:avLst/>
            </a:prstGeom>
            <a:noFill/>
            <a:ln w="3175">
              <a:solidFill>
                <a:schemeClr val="tx1"/>
              </a:solidFill>
              <a:round/>
              <a:headEnd/>
              <a:tailEnd type="triangle" w="sm" len="sm"/>
            </a:ln>
          </p:spPr>
        </p:cxnSp>
      </p:grpSp>
      <p:sp>
        <p:nvSpPr>
          <p:cNvPr id="21" name="Text Box 81"/>
          <p:cNvSpPr txBox="1">
            <a:spLocks noChangeArrowheads="1"/>
          </p:cNvSpPr>
          <p:nvPr/>
        </p:nvSpPr>
        <p:spPr bwMode="auto">
          <a:xfrm>
            <a:off x="1620314" y="2347982"/>
            <a:ext cx="1051250" cy="590349"/>
          </a:xfrm>
          <a:prstGeom prst="rect">
            <a:avLst/>
          </a:prstGeom>
          <a:solidFill>
            <a:schemeClr val="bg1">
              <a:lumMod val="85000"/>
            </a:schemeClr>
          </a:solidFill>
          <a:ln w="9525">
            <a:solidFill>
              <a:schemeClr val="tx1"/>
            </a:solidFill>
            <a:miter lim="800000"/>
            <a:headEnd/>
            <a:tailEnd/>
          </a:ln>
        </p:spPr>
        <p:txBody>
          <a:bodyPr wrap="square" lIns="18000" tIns="18000" rIns="18000" bIns="18000">
            <a:spAutoFit/>
          </a:bodyPr>
          <a:lstStyle/>
          <a:p>
            <a:pPr algn="ctr" fontAlgn="base">
              <a:spcBef>
                <a:spcPct val="0"/>
              </a:spcBef>
              <a:spcAft>
                <a:spcPct val="0"/>
              </a:spcAft>
            </a:pPr>
            <a:r>
              <a:rPr lang="en-US" dirty="0" smtClean="0">
                <a:solidFill>
                  <a:prstClr val="black"/>
                </a:solidFill>
                <a:latin typeface="Times New Roman" pitchFamily="18" charset="0"/>
                <a:cs typeface="Times New Roman" pitchFamily="18" charset="0"/>
              </a:rPr>
              <a:t>Pre-processing</a:t>
            </a:r>
            <a:endParaRPr lang="en-US" dirty="0">
              <a:solidFill>
                <a:prstClr val="black"/>
              </a:solidFill>
              <a:latin typeface="Times New Roman" pitchFamily="18" charset="0"/>
              <a:cs typeface="Times New Roman" pitchFamily="18" charset="0"/>
            </a:endParaRPr>
          </a:p>
        </p:txBody>
      </p:sp>
      <p:sp>
        <p:nvSpPr>
          <p:cNvPr id="22" name="Line 84"/>
          <p:cNvSpPr>
            <a:spLocks noChangeShapeType="1"/>
          </p:cNvSpPr>
          <p:nvPr/>
        </p:nvSpPr>
        <p:spPr bwMode="auto">
          <a:xfrm flipV="1">
            <a:off x="2674003" y="2647269"/>
            <a:ext cx="311506" cy="0"/>
          </a:xfrm>
          <a:prstGeom prst="line">
            <a:avLst/>
          </a:prstGeom>
          <a:noFill/>
          <a:ln w="38100">
            <a:solidFill>
              <a:schemeClr val="tx1"/>
            </a:solidFill>
            <a:round/>
            <a:headEnd/>
            <a:tailEnd type="triangle" w="med" len="me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23" name="Text Box 91"/>
          <p:cNvSpPr txBox="1">
            <a:spLocks noChangeArrowheads="1"/>
          </p:cNvSpPr>
          <p:nvPr/>
        </p:nvSpPr>
        <p:spPr bwMode="auto">
          <a:xfrm>
            <a:off x="223291" y="1735695"/>
            <a:ext cx="840450" cy="443198"/>
          </a:xfrm>
          <a:prstGeom prst="rect">
            <a:avLst/>
          </a:prstGeom>
          <a:noFill/>
          <a:ln w="9525">
            <a:noFill/>
            <a:miter lim="800000"/>
            <a:headEnd/>
            <a:tailEnd/>
          </a:ln>
        </p:spPr>
        <p:txBody>
          <a:bodyPr lIns="0" tIns="0" rIns="0" bIns="0">
            <a:spAutoFit/>
          </a:bodyPr>
          <a:lstStyle/>
          <a:p>
            <a:pPr algn="ctr" fontAlgn="base">
              <a:lnSpc>
                <a:spcPct val="80000"/>
              </a:lnSpc>
              <a:spcBef>
                <a:spcPct val="0"/>
              </a:spcBef>
              <a:spcAft>
                <a:spcPct val="0"/>
              </a:spcAft>
            </a:pPr>
            <a:r>
              <a:rPr lang="en-US" dirty="0" smtClean="0">
                <a:solidFill>
                  <a:prstClr val="black"/>
                </a:solidFill>
                <a:latin typeface="Times New Roman" pitchFamily="18" charset="0"/>
                <a:cs typeface="Times New Roman" pitchFamily="18" charset="0"/>
              </a:rPr>
              <a:t>Input </a:t>
            </a:r>
          </a:p>
          <a:p>
            <a:pPr algn="ctr" fontAlgn="base">
              <a:lnSpc>
                <a:spcPct val="80000"/>
              </a:lnSpc>
              <a:spcBef>
                <a:spcPct val="0"/>
              </a:spcBef>
              <a:spcAft>
                <a:spcPct val="0"/>
              </a:spcAft>
            </a:pPr>
            <a:r>
              <a:rPr lang="en-US" dirty="0" smtClean="0">
                <a:solidFill>
                  <a:prstClr val="black"/>
                </a:solidFill>
                <a:latin typeface="Times New Roman" pitchFamily="18" charset="0"/>
                <a:cs typeface="Times New Roman" pitchFamily="18" charset="0"/>
              </a:rPr>
              <a:t>schemas</a:t>
            </a:r>
            <a:endParaRPr lang="en-US" dirty="0">
              <a:solidFill>
                <a:prstClr val="black"/>
              </a:solidFill>
              <a:latin typeface="Times New Roman" pitchFamily="18" charset="0"/>
              <a:cs typeface="Times New Roman" pitchFamily="18" charset="0"/>
            </a:endParaRPr>
          </a:p>
        </p:txBody>
      </p:sp>
      <p:sp>
        <p:nvSpPr>
          <p:cNvPr id="24" name="Text Box 92"/>
          <p:cNvSpPr txBox="1">
            <a:spLocks noChangeArrowheads="1"/>
          </p:cNvSpPr>
          <p:nvPr/>
        </p:nvSpPr>
        <p:spPr bwMode="auto">
          <a:xfrm>
            <a:off x="4687787" y="2169965"/>
            <a:ext cx="1296144" cy="885524"/>
          </a:xfrm>
          <a:prstGeom prst="rect">
            <a:avLst/>
          </a:prstGeom>
          <a:solidFill>
            <a:schemeClr val="bg1">
              <a:lumMod val="85000"/>
            </a:schemeClr>
          </a:solidFill>
          <a:ln w="9525">
            <a:solidFill>
              <a:schemeClr val="tx1"/>
            </a:solidFill>
            <a:miter lim="800000"/>
            <a:headEnd/>
            <a:tailEnd/>
          </a:ln>
        </p:spPr>
        <p:txBody>
          <a:bodyPr wrap="square" lIns="18000" tIns="0" rIns="18000" bIns="54000">
            <a:spAutoFit/>
          </a:bodyPr>
          <a:lstStyle/>
          <a:p>
            <a:pPr algn="ctr" fontAlgn="base">
              <a:spcBef>
                <a:spcPct val="0"/>
              </a:spcBef>
              <a:spcAft>
                <a:spcPct val="0"/>
              </a:spcAft>
            </a:pPr>
            <a:r>
              <a:rPr lang="en-US" dirty="0" smtClean="0">
                <a:solidFill>
                  <a:prstClr val="black"/>
                </a:solidFill>
                <a:latin typeface="Times New Roman" pitchFamily="18" charset="0"/>
                <a:cs typeface="Times New Roman" pitchFamily="18" charset="0"/>
              </a:rPr>
              <a:t>Combination of matcher results</a:t>
            </a:r>
            <a:endParaRPr lang="en-US" baseline="-25000" dirty="0">
              <a:solidFill>
                <a:prstClr val="black"/>
              </a:solidFill>
              <a:latin typeface="Times New Roman" pitchFamily="18" charset="0"/>
              <a:cs typeface="Times New Roman" pitchFamily="18" charset="0"/>
              <a:sym typeface="Symbol" pitchFamily="18" charset="2"/>
            </a:endParaRPr>
          </a:p>
        </p:txBody>
      </p:sp>
      <p:sp>
        <p:nvSpPr>
          <p:cNvPr id="25" name="Line 95"/>
          <p:cNvSpPr>
            <a:spLocks noChangeShapeType="1"/>
          </p:cNvSpPr>
          <p:nvPr/>
        </p:nvSpPr>
        <p:spPr bwMode="auto">
          <a:xfrm flipV="1">
            <a:off x="1101052" y="2575261"/>
            <a:ext cx="490391" cy="0"/>
          </a:xfrm>
          <a:prstGeom prst="line">
            <a:avLst/>
          </a:prstGeom>
          <a:noFill/>
          <a:ln w="38100">
            <a:solidFill>
              <a:schemeClr val="tx1"/>
            </a:solidFill>
            <a:round/>
            <a:headEnd/>
            <a:tailEnd type="triangle" w="med" len="me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26" name="Text Box 92"/>
          <p:cNvSpPr txBox="1">
            <a:spLocks noChangeArrowheads="1"/>
          </p:cNvSpPr>
          <p:nvPr/>
        </p:nvSpPr>
        <p:spPr bwMode="auto">
          <a:xfrm>
            <a:off x="6271962" y="2359237"/>
            <a:ext cx="1584177" cy="608525"/>
          </a:xfrm>
          <a:prstGeom prst="rect">
            <a:avLst/>
          </a:prstGeom>
          <a:solidFill>
            <a:schemeClr val="bg1">
              <a:lumMod val="85000"/>
            </a:schemeClr>
          </a:solidFill>
          <a:ln w="9525">
            <a:solidFill>
              <a:schemeClr val="tx1"/>
            </a:solidFill>
            <a:miter lim="800000"/>
            <a:headEnd/>
            <a:tailEnd/>
          </a:ln>
        </p:spPr>
        <p:txBody>
          <a:bodyPr wrap="square" lIns="18000" tIns="0" rIns="18000" bIns="54000">
            <a:spAutoFit/>
          </a:bodyPr>
          <a:lstStyle/>
          <a:p>
            <a:pPr algn="ctr" fontAlgn="base">
              <a:spcBef>
                <a:spcPct val="0"/>
              </a:spcBef>
              <a:spcAft>
                <a:spcPct val="0"/>
              </a:spcAft>
            </a:pPr>
            <a:r>
              <a:rPr lang="en-US" dirty="0" smtClean="0">
                <a:solidFill>
                  <a:prstClr val="black"/>
                </a:solidFill>
                <a:latin typeface="Times New Roman" pitchFamily="18" charset="0"/>
                <a:cs typeface="Times New Roman" pitchFamily="18" charset="0"/>
              </a:rPr>
              <a:t>Selection of</a:t>
            </a:r>
            <a:br>
              <a:rPr lang="en-US" dirty="0" smtClean="0">
                <a:solidFill>
                  <a:prstClr val="black"/>
                </a:solidFill>
                <a:latin typeface="Times New Roman" pitchFamily="18" charset="0"/>
                <a:cs typeface="Times New Roman" pitchFamily="18" charset="0"/>
              </a:rPr>
            </a:br>
            <a:r>
              <a:rPr lang="en-US" dirty="0" smtClean="0">
                <a:solidFill>
                  <a:prstClr val="black"/>
                </a:solidFill>
                <a:latin typeface="Times New Roman" pitchFamily="18" charset="0"/>
                <a:cs typeface="Times New Roman" pitchFamily="18" charset="0"/>
              </a:rPr>
              <a:t>correspondences</a:t>
            </a:r>
            <a:endParaRPr lang="en-US" baseline="-25000" dirty="0">
              <a:solidFill>
                <a:prstClr val="black"/>
              </a:solidFill>
              <a:latin typeface="Times New Roman" pitchFamily="18" charset="0"/>
              <a:cs typeface="Times New Roman" pitchFamily="18" charset="0"/>
              <a:sym typeface="Symbol" pitchFamily="18" charset="2"/>
            </a:endParaRPr>
          </a:p>
        </p:txBody>
      </p:sp>
      <p:sp>
        <p:nvSpPr>
          <p:cNvPr id="27" name="Line 84"/>
          <p:cNvSpPr>
            <a:spLocks noChangeShapeType="1"/>
          </p:cNvSpPr>
          <p:nvPr/>
        </p:nvSpPr>
        <p:spPr bwMode="auto">
          <a:xfrm flipV="1">
            <a:off x="5983931" y="2647269"/>
            <a:ext cx="311506" cy="0"/>
          </a:xfrm>
          <a:prstGeom prst="line">
            <a:avLst/>
          </a:prstGeom>
          <a:noFill/>
          <a:ln w="38100">
            <a:solidFill>
              <a:schemeClr val="tx1"/>
            </a:solidFill>
            <a:round/>
            <a:headEnd/>
            <a:tailEnd type="triangle" w="med" len="me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28" name="Line 84"/>
          <p:cNvSpPr>
            <a:spLocks noChangeShapeType="1"/>
          </p:cNvSpPr>
          <p:nvPr/>
        </p:nvSpPr>
        <p:spPr bwMode="auto">
          <a:xfrm flipV="1">
            <a:off x="7835105" y="2647269"/>
            <a:ext cx="311506" cy="0"/>
          </a:xfrm>
          <a:prstGeom prst="line">
            <a:avLst/>
          </a:prstGeom>
          <a:noFill/>
          <a:ln w="38100">
            <a:solidFill>
              <a:schemeClr val="tx1"/>
            </a:solidFill>
            <a:round/>
            <a:headEnd/>
            <a:tailEnd type="triangle" w="med" len="med"/>
          </a:ln>
        </p:spPr>
        <p:txBody>
          <a:bodyPr wrap="none" anchor="ctr"/>
          <a:lstStyle/>
          <a:p>
            <a:pPr fontAlgn="base">
              <a:spcBef>
                <a:spcPct val="0"/>
              </a:spcBef>
              <a:spcAft>
                <a:spcPct val="0"/>
              </a:spcAft>
            </a:pPr>
            <a:endParaRPr lang="de-DE" sz="4000">
              <a:solidFill>
                <a:prstClr val="black"/>
              </a:solidFill>
              <a:latin typeface="Times New Roman" pitchFamily="18" charset="0"/>
              <a:cs typeface="Times New Roman" pitchFamily="18" charset="0"/>
            </a:endParaRPr>
          </a:p>
        </p:txBody>
      </p:sp>
      <p:sp>
        <p:nvSpPr>
          <p:cNvPr id="42" name="Abgerundetes Rechteck 41"/>
          <p:cNvSpPr/>
          <p:nvPr/>
        </p:nvSpPr>
        <p:spPr>
          <a:xfrm>
            <a:off x="3050271" y="2238471"/>
            <a:ext cx="1368152" cy="72008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4000">
              <a:solidFill>
                <a:prstClr val="white"/>
              </a:solidFill>
              <a:latin typeface="Times New Roman" pitchFamily="18" charset="0"/>
              <a:cs typeface="Times New Roman" pitchFamily="18" charset="0"/>
            </a:endParaRPr>
          </a:p>
        </p:txBody>
      </p:sp>
      <p:sp>
        <p:nvSpPr>
          <p:cNvPr id="43" name="Text Box 92"/>
          <p:cNvSpPr txBox="1">
            <a:spLocks noChangeArrowheads="1"/>
          </p:cNvSpPr>
          <p:nvPr/>
        </p:nvSpPr>
        <p:spPr bwMode="auto">
          <a:xfrm>
            <a:off x="3103610" y="2310479"/>
            <a:ext cx="1436477" cy="1162523"/>
          </a:xfrm>
          <a:prstGeom prst="rect">
            <a:avLst/>
          </a:prstGeom>
          <a:noFill/>
          <a:ln w="38100">
            <a:noFill/>
            <a:miter lim="800000"/>
            <a:headEnd/>
            <a:tailEnd/>
          </a:ln>
        </p:spPr>
        <p:txBody>
          <a:bodyPr wrap="square" lIns="18000" tIns="0" rIns="18000" bIns="54000">
            <a:spAutoFit/>
          </a:bodyPr>
          <a:lstStyle/>
          <a:p>
            <a:pPr algn="ctr" fontAlgn="base">
              <a:spcBef>
                <a:spcPct val="0"/>
              </a:spcBef>
              <a:spcAft>
                <a:spcPct val="0"/>
              </a:spcAft>
            </a:pPr>
            <a:r>
              <a:rPr lang="en-US" dirty="0" smtClean="0">
                <a:solidFill>
                  <a:prstClr val="black"/>
                </a:solidFill>
                <a:latin typeface="Times New Roman" pitchFamily="18" charset="0"/>
                <a:cs typeface="Times New Roman" pitchFamily="18" charset="0"/>
              </a:rPr>
              <a:t>Matcher</a:t>
            </a:r>
          </a:p>
          <a:p>
            <a:pPr algn="ctr" fontAlgn="base">
              <a:spcBef>
                <a:spcPct val="0"/>
              </a:spcBef>
              <a:spcAft>
                <a:spcPct val="0"/>
              </a:spcAft>
            </a:pPr>
            <a:r>
              <a:rPr lang="en-US" dirty="0" smtClean="0">
                <a:solidFill>
                  <a:prstClr val="black"/>
                </a:solidFill>
                <a:latin typeface="Times New Roman" pitchFamily="18" charset="0"/>
                <a:cs typeface="Times New Roman" pitchFamily="18" charset="0"/>
              </a:rPr>
              <a:t>Execution</a:t>
            </a:r>
            <a:br>
              <a:rPr lang="en-US" dirty="0" smtClean="0">
                <a:solidFill>
                  <a:prstClr val="black"/>
                </a:solidFill>
                <a:latin typeface="Times New Roman" pitchFamily="18" charset="0"/>
                <a:cs typeface="Times New Roman" pitchFamily="18" charset="0"/>
              </a:rPr>
            </a:br>
            <a:r>
              <a:rPr lang="en-US" dirty="0" smtClean="0">
                <a:solidFill>
                  <a:prstClr val="black"/>
                </a:solidFill>
                <a:latin typeface="Times New Roman" pitchFamily="18" charset="0"/>
                <a:cs typeface="Times New Roman" pitchFamily="18" charset="0"/>
              </a:rPr>
              <a:t/>
            </a:r>
            <a:br>
              <a:rPr lang="en-US" dirty="0" smtClean="0">
                <a:solidFill>
                  <a:prstClr val="black"/>
                </a:solidFill>
                <a:latin typeface="Times New Roman" pitchFamily="18" charset="0"/>
                <a:cs typeface="Times New Roman" pitchFamily="18" charset="0"/>
              </a:rPr>
            </a:br>
            <a:r>
              <a:rPr lang="en-US" i="1" dirty="0" smtClean="0">
                <a:solidFill>
                  <a:prstClr val="black"/>
                </a:solidFill>
                <a:latin typeface="Times New Roman" pitchFamily="18" charset="0"/>
                <a:cs typeface="Times New Roman" pitchFamily="18" charset="0"/>
              </a:rPr>
              <a:t>(sub-workflow)</a:t>
            </a:r>
          </a:p>
        </p:txBody>
      </p:sp>
      <p:sp>
        <p:nvSpPr>
          <p:cNvPr id="44" name="Textfeld 43"/>
          <p:cNvSpPr txBox="1"/>
          <p:nvPr/>
        </p:nvSpPr>
        <p:spPr>
          <a:xfrm>
            <a:off x="83488" y="1196752"/>
            <a:ext cx="4766048" cy="523220"/>
          </a:xfrm>
          <a:prstGeom prst="rect">
            <a:avLst/>
          </a:prstGeom>
          <a:noFill/>
        </p:spPr>
        <p:txBody>
          <a:bodyPr wrap="none" rtlCol="0">
            <a:spAutoFit/>
          </a:bodyPr>
          <a:lstStyle/>
          <a:p>
            <a:pPr fontAlgn="base">
              <a:spcBef>
                <a:spcPct val="0"/>
              </a:spcBef>
              <a:spcAft>
                <a:spcPct val="0"/>
              </a:spcAft>
            </a:pPr>
            <a:r>
              <a:rPr lang="de-DE" sz="2800" b="1" dirty="0" smtClean="0">
                <a:solidFill>
                  <a:srgbClr val="0000FF"/>
                </a:solidFill>
                <a:latin typeface="Times New Roman" pitchFamily="18" charset="0"/>
                <a:cs typeface="Times New Roman" pitchFamily="18" charset="0"/>
              </a:rPr>
              <a:t>General </a:t>
            </a:r>
            <a:r>
              <a:rPr lang="de-DE" sz="2800" b="1" dirty="0" err="1" smtClean="0">
                <a:solidFill>
                  <a:srgbClr val="0000FF"/>
                </a:solidFill>
                <a:latin typeface="Times New Roman" pitchFamily="18" charset="0"/>
                <a:cs typeface="Times New Roman" pitchFamily="18" charset="0"/>
              </a:rPr>
              <a:t>workflow</a:t>
            </a:r>
            <a:r>
              <a:rPr lang="de-DE" sz="2800" b="1" dirty="0" smtClean="0">
                <a:solidFill>
                  <a:srgbClr val="0000FF"/>
                </a:solidFill>
                <a:latin typeface="Times New Roman" pitchFamily="18" charset="0"/>
                <a:cs typeface="Times New Roman" pitchFamily="18" charset="0"/>
              </a:rPr>
              <a:t> </a:t>
            </a:r>
            <a:r>
              <a:rPr lang="de-DE" sz="2400" b="1" dirty="0" smtClean="0">
                <a:solidFill>
                  <a:prstClr val="black"/>
                </a:solidFill>
                <a:latin typeface="Times New Roman" pitchFamily="18" charset="0"/>
                <a:cs typeface="Times New Roman" pitchFamily="18" charset="0"/>
              </a:rPr>
              <a:t>(COMA, </a:t>
            </a:r>
            <a:r>
              <a:rPr lang="de-DE" sz="2800" b="1" dirty="0" smtClean="0">
                <a:solidFill>
                  <a:prstClr val="black"/>
                </a:solidFill>
                <a:latin typeface="Times New Roman" pitchFamily="18" charset="0"/>
                <a:cs typeface="Times New Roman" pitchFamily="18" charset="0"/>
              </a:rPr>
              <a:t>…)</a:t>
            </a:r>
            <a:endParaRPr lang="de-DE" sz="2800" b="1" dirty="0">
              <a:solidFill>
                <a:prstClr val="black"/>
              </a:solidFill>
              <a:latin typeface="Times New Roman" pitchFamily="18" charset="0"/>
              <a:cs typeface="Times New Roman" pitchFamily="18" charset="0"/>
            </a:endParaRPr>
          </a:p>
        </p:txBody>
      </p:sp>
      <p:grpSp>
        <p:nvGrpSpPr>
          <p:cNvPr id="2" name="Gruppieren 1"/>
          <p:cNvGrpSpPr/>
          <p:nvPr/>
        </p:nvGrpSpPr>
        <p:grpSpPr>
          <a:xfrm>
            <a:off x="62285" y="3717032"/>
            <a:ext cx="8542163" cy="2880320"/>
            <a:chOff x="62285" y="3717032"/>
            <a:chExt cx="8542163" cy="2880320"/>
          </a:xfrm>
        </p:grpSpPr>
        <p:sp>
          <p:nvSpPr>
            <p:cNvPr id="12" name="Abgerundetes Rechteck 11"/>
            <p:cNvSpPr/>
            <p:nvPr/>
          </p:nvSpPr>
          <p:spPr>
            <a:xfrm>
              <a:off x="171449" y="4719008"/>
              <a:ext cx="2814060" cy="75927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2800">
                <a:solidFill>
                  <a:prstClr val="white"/>
                </a:solidFill>
                <a:latin typeface="Times New Roman" pitchFamily="18" charset="0"/>
                <a:cs typeface="Times New Roman" pitchFamily="18" charset="0"/>
              </a:endParaRPr>
            </a:p>
          </p:txBody>
        </p:sp>
        <p:cxnSp>
          <p:nvCxnSpPr>
            <p:cNvPr id="54" name="AutoShape 40"/>
            <p:cNvCxnSpPr>
              <a:cxnSpLocks noChangeShapeType="1"/>
            </p:cNvCxnSpPr>
            <p:nvPr/>
          </p:nvCxnSpPr>
          <p:spPr bwMode="auto">
            <a:xfrm flipV="1">
              <a:off x="1259632" y="5079048"/>
              <a:ext cx="250825" cy="3175"/>
            </a:xfrm>
            <a:prstGeom prst="straightConnector1">
              <a:avLst/>
            </a:prstGeom>
            <a:noFill/>
            <a:ln w="3175">
              <a:solidFill>
                <a:srgbClr val="000000"/>
              </a:solidFill>
              <a:round/>
              <a:headEnd/>
              <a:tailEnd type="triangle" w="med" len="med"/>
            </a:ln>
          </p:spPr>
        </p:cxnSp>
        <p:sp>
          <p:nvSpPr>
            <p:cNvPr id="10" name="Abgerundetes Rechteck 9"/>
            <p:cNvSpPr/>
            <p:nvPr/>
          </p:nvSpPr>
          <p:spPr>
            <a:xfrm>
              <a:off x="5983931" y="4430975"/>
              <a:ext cx="2620517" cy="1366397"/>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2800">
                <a:solidFill>
                  <a:prstClr val="white"/>
                </a:solidFill>
                <a:latin typeface="Times New Roman" pitchFamily="18" charset="0"/>
                <a:cs typeface="Times New Roman" pitchFamily="18" charset="0"/>
              </a:endParaRPr>
            </a:p>
          </p:txBody>
        </p:sp>
        <p:sp>
          <p:nvSpPr>
            <p:cNvPr id="11" name="Abgerundetes Rechteck 10"/>
            <p:cNvSpPr/>
            <p:nvPr/>
          </p:nvSpPr>
          <p:spPr>
            <a:xfrm>
              <a:off x="3805588" y="4437112"/>
              <a:ext cx="1728602" cy="1366397"/>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2800">
                <a:solidFill>
                  <a:prstClr val="white"/>
                </a:solidFill>
                <a:latin typeface="Times New Roman" pitchFamily="18" charset="0"/>
                <a:cs typeface="Times New Roman" pitchFamily="18" charset="0"/>
              </a:endParaRPr>
            </a:p>
          </p:txBody>
        </p:sp>
        <p:sp>
          <p:nvSpPr>
            <p:cNvPr id="55" name="Rectangle 5"/>
            <p:cNvSpPr>
              <a:spLocks noChangeArrowheads="1"/>
            </p:cNvSpPr>
            <p:nvPr/>
          </p:nvSpPr>
          <p:spPr bwMode="auto">
            <a:xfrm>
              <a:off x="4113563" y="4581129"/>
              <a:ext cx="962493" cy="273898"/>
            </a:xfrm>
            <a:prstGeom prst="rect">
              <a:avLst/>
            </a:prstGeom>
            <a:solidFill>
              <a:schemeClr val="bg1"/>
            </a:solidFill>
            <a:ln w="9525" algn="ctr">
              <a:solidFill>
                <a:schemeClr val="accent2"/>
              </a:solidFill>
              <a:round/>
              <a:headEnd/>
              <a:tailEnd/>
            </a:ln>
          </p:spPr>
          <p:txBody>
            <a:bodyPr wrap="none" lIns="90000" tIns="46800" rIns="90000" bIns="46800" anchor="ctr"/>
            <a:lstStyle/>
            <a:p>
              <a:pPr marL="244475" indent="-244475"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prstClr val="black"/>
                  </a:solidFill>
                  <a:latin typeface="Times New Roman" pitchFamily="18" charset="0"/>
                  <a:cs typeface="Times New Roman" pitchFamily="18" charset="0"/>
                </a:rPr>
                <a:t>Matcher1</a:t>
              </a:r>
              <a:endParaRPr lang="en-US" sz="1600" dirty="0">
                <a:solidFill>
                  <a:prstClr val="black"/>
                </a:solidFill>
                <a:latin typeface="Times New Roman" pitchFamily="18" charset="0"/>
                <a:cs typeface="Times New Roman" pitchFamily="18" charset="0"/>
              </a:endParaRPr>
            </a:p>
          </p:txBody>
        </p:sp>
        <p:cxnSp>
          <p:nvCxnSpPr>
            <p:cNvPr id="56" name="AutoShape 21"/>
            <p:cNvCxnSpPr>
              <a:cxnSpLocks noChangeShapeType="1"/>
            </p:cNvCxnSpPr>
            <p:nvPr/>
          </p:nvCxnSpPr>
          <p:spPr bwMode="auto">
            <a:xfrm>
              <a:off x="5076056" y="5116042"/>
              <a:ext cx="439341" cy="15750"/>
            </a:xfrm>
            <a:prstGeom prst="straightConnector1">
              <a:avLst/>
            </a:prstGeom>
            <a:noFill/>
            <a:ln w="3175">
              <a:solidFill>
                <a:srgbClr val="000000"/>
              </a:solidFill>
              <a:miter lim="800000"/>
              <a:headEnd/>
              <a:tailEnd type="triangle" w="med" len="med"/>
            </a:ln>
          </p:spPr>
        </p:cxnSp>
        <p:cxnSp>
          <p:nvCxnSpPr>
            <p:cNvPr id="57" name="AutoShape 22"/>
            <p:cNvCxnSpPr>
              <a:cxnSpLocks noChangeShapeType="1"/>
            </p:cNvCxnSpPr>
            <p:nvPr/>
          </p:nvCxnSpPr>
          <p:spPr bwMode="auto">
            <a:xfrm>
              <a:off x="5076056" y="4725144"/>
              <a:ext cx="420291" cy="253306"/>
            </a:xfrm>
            <a:prstGeom prst="straightConnector1">
              <a:avLst/>
            </a:prstGeom>
            <a:noFill/>
            <a:ln w="3175">
              <a:solidFill>
                <a:srgbClr val="000000"/>
              </a:solidFill>
              <a:miter lim="800000"/>
              <a:headEnd/>
              <a:tailEnd type="triangle" w="med" len="med"/>
            </a:ln>
          </p:spPr>
        </p:cxnSp>
        <p:cxnSp>
          <p:nvCxnSpPr>
            <p:cNvPr id="58" name="AutoShape 26"/>
            <p:cNvCxnSpPr>
              <a:cxnSpLocks noChangeShapeType="1"/>
            </p:cNvCxnSpPr>
            <p:nvPr/>
          </p:nvCxnSpPr>
          <p:spPr bwMode="auto">
            <a:xfrm flipV="1">
              <a:off x="5087813" y="5250978"/>
              <a:ext cx="420291" cy="266254"/>
            </a:xfrm>
            <a:prstGeom prst="straightConnector1">
              <a:avLst/>
            </a:prstGeom>
            <a:noFill/>
            <a:ln w="3175">
              <a:solidFill>
                <a:srgbClr val="000000"/>
              </a:solidFill>
              <a:miter lim="800000"/>
              <a:headEnd/>
              <a:tailEnd type="triangle" w="med" len="med"/>
            </a:ln>
          </p:spPr>
        </p:cxnSp>
        <p:cxnSp>
          <p:nvCxnSpPr>
            <p:cNvPr id="59" name="AutoShape 40"/>
            <p:cNvCxnSpPr>
              <a:cxnSpLocks noChangeShapeType="1"/>
            </p:cNvCxnSpPr>
            <p:nvPr/>
          </p:nvCxnSpPr>
          <p:spPr bwMode="auto">
            <a:xfrm>
              <a:off x="3805588" y="4703367"/>
              <a:ext cx="307975" cy="4762"/>
            </a:xfrm>
            <a:prstGeom prst="straightConnector1">
              <a:avLst/>
            </a:prstGeom>
            <a:noFill/>
            <a:ln w="3175">
              <a:solidFill>
                <a:srgbClr val="000000"/>
              </a:solidFill>
              <a:round/>
              <a:headEnd/>
              <a:tailEnd type="triangle" w="med" len="med"/>
            </a:ln>
          </p:spPr>
        </p:cxnSp>
        <p:cxnSp>
          <p:nvCxnSpPr>
            <p:cNvPr id="60" name="AutoShape 40"/>
            <p:cNvCxnSpPr>
              <a:cxnSpLocks noChangeShapeType="1"/>
            </p:cNvCxnSpPr>
            <p:nvPr/>
          </p:nvCxnSpPr>
          <p:spPr bwMode="auto">
            <a:xfrm>
              <a:off x="3805588" y="5080422"/>
              <a:ext cx="307975" cy="4762"/>
            </a:xfrm>
            <a:prstGeom prst="straightConnector1">
              <a:avLst/>
            </a:prstGeom>
            <a:noFill/>
            <a:ln w="3175">
              <a:solidFill>
                <a:srgbClr val="000000"/>
              </a:solidFill>
              <a:round/>
              <a:headEnd/>
              <a:tailEnd type="triangle" w="med" len="med"/>
            </a:ln>
          </p:spPr>
        </p:cxnSp>
        <p:cxnSp>
          <p:nvCxnSpPr>
            <p:cNvPr id="61" name="AutoShape 40"/>
            <p:cNvCxnSpPr>
              <a:cxnSpLocks noChangeShapeType="1"/>
            </p:cNvCxnSpPr>
            <p:nvPr/>
          </p:nvCxnSpPr>
          <p:spPr bwMode="auto">
            <a:xfrm>
              <a:off x="3805588" y="5512470"/>
              <a:ext cx="307975" cy="4762"/>
            </a:xfrm>
            <a:prstGeom prst="straightConnector1">
              <a:avLst/>
            </a:prstGeom>
            <a:noFill/>
            <a:ln w="3175">
              <a:solidFill>
                <a:srgbClr val="000000"/>
              </a:solidFill>
              <a:round/>
              <a:headEnd/>
              <a:tailEnd type="triangle" w="med" len="med"/>
            </a:ln>
          </p:spPr>
        </p:cxnSp>
        <p:sp>
          <p:nvSpPr>
            <p:cNvPr id="62" name="Rectangle 5"/>
            <p:cNvSpPr>
              <a:spLocks noChangeArrowheads="1"/>
            </p:cNvSpPr>
            <p:nvPr/>
          </p:nvSpPr>
          <p:spPr bwMode="auto">
            <a:xfrm>
              <a:off x="4108801" y="4973613"/>
              <a:ext cx="967255" cy="289778"/>
            </a:xfrm>
            <a:prstGeom prst="rect">
              <a:avLst/>
            </a:prstGeom>
            <a:solidFill>
              <a:schemeClr val="bg1"/>
            </a:solidFill>
            <a:ln w="9525" algn="ctr">
              <a:solidFill>
                <a:schemeClr val="accent2"/>
              </a:solidFill>
              <a:round/>
              <a:headEnd/>
              <a:tailEnd/>
            </a:ln>
          </p:spPr>
          <p:txBody>
            <a:bodyPr wrap="none" lIns="90000" tIns="46800" rIns="90000" bIns="46800" anchor="ctr"/>
            <a:lstStyle/>
            <a:p>
              <a:pPr marL="244475" indent="-244475"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prstClr val="black"/>
                  </a:solidFill>
                  <a:latin typeface="Times New Roman" pitchFamily="18" charset="0"/>
                  <a:cs typeface="Times New Roman" pitchFamily="18" charset="0"/>
                </a:rPr>
                <a:t>Matcher2</a:t>
              </a:r>
              <a:endParaRPr lang="en-US" sz="1600" dirty="0">
                <a:solidFill>
                  <a:prstClr val="black"/>
                </a:solidFill>
                <a:latin typeface="Times New Roman" pitchFamily="18" charset="0"/>
                <a:cs typeface="Times New Roman" pitchFamily="18" charset="0"/>
              </a:endParaRPr>
            </a:p>
          </p:txBody>
        </p:sp>
        <p:sp>
          <p:nvSpPr>
            <p:cNvPr id="63" name="Rectangle 5"/>
            <p:cNvSpPr>
              <a:spLocks noChangeArrowheads="1"/>
            </p:cNvSpPr>
            <p:nvPr/>
          </p:nvSpPr>
          <p:spPr bwMode="auto">
            <a:xfrm>
              <a:off x="4108801" y="5404073"/>
              <a:ext cx="967255" cy="257175"/>
            </a:xfrm>
            <a:prstGeom prst="rect">
              <a:avLst/>
            </a:prstGeom>
            <a:solidFill>
              <a:schemeClr val="bg1"/>
            </a:solidFill>
            <a:ln w="9525" algn="ctr">
              <a:solidFill>
                <a:schemeClr val="accent2"/>
              </a:solidFill>
              <a:round/>
              <a:headEnd/>
              <a:tailEnd/>
            </a:ln>
          </p:spPr>
          <p:txBody>
            <a:bodyPr wrap="none" lIns="90000" tIns="46800" rIns="90000" bIns="46800" anchor="ctr"/>
            <a:lstStyle/>
            <a:p>
              <a:pPr marL="244475" indent="-244475"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prstClr val="black"/>
                  </a:solidFill>
                  <a:latin typeface="Times New Roman" pitchFamily="18" charset="0"/>
                  <a:cs typeface="Times New Roman" pitchFamily="18" charset="0"/>
                </a:rPr>
                <a:t>Matcher3</a:t>
              </a:r>
              <a:endParaRPr lang="en-US" sz="1600" dirty="0">
                <a:solidFill>
                  <a:prstClr val="black"/>
                </a:solidFill>
                <a:latin typeface="Times New Roman" pitchFamily="18" charset="0"/>
                <a:cs typeface="Times New Roman" pitchFamily="18" charset="0"/>
              </a:endParaRPr>
            </a:p>
          </p:txBody>
        </p:sp>
        <p:sp>
          <p:nvSpPr>
            <p:cNvPr id="49" name="Rectangle 5"/>
            <p:cNvSpPr>
              <a:spLocks noChangeArrowheads="1"/>
            </p:cNvSpPr>
            <p:nvPr/>
          </p:nvSpPr>
          <p:spPr bwMode="auto">
            <a:xfrm>
              <a:off x="433387" y="4935031"/>
              <a:ext cx="870024" cy="328360"/>
            </a:xfrm>
            <a:prstGeom prst="rect">
              <a:avLst/>
            </a:prstGeom>
            <a:solidFill>
              <a:schemeClr val="bg1"/>
            </a:solidFill>
            <a:ln w="9525" algn="ctr">
              <a:solidFill>
                <a:schemeClr val="accent2"/>
              </a:solidFill>
              <a:round/>
              <a:headEnd/>
              <a:tailEnd/>
            </a:ln>
          </p:spPr>
          <p:txBody>
            <a:bodyPr wrap="none" lIns="90000" tIns="46800" rIns="90000" bIns="46800" anchor="ctr"/>
            <a:lstStyle/>
            <a:p>
              <a:pPr marL="244475" indent="-244475"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prstClr val="black"/>
                  </a:solidFill>
                  <a:latin typeface="Times New Roman" pitchFamily="18" charset="0"/>
                  <a:cs typeface="Times New Roman" pitchFamily="18" charset="0"/>
                </a:rPr>
                <a:t>Matcher1</a:t>
              </a:r>
              <a:endParaRPr lang="en-US" sz="1600" dirty="0">
                <a:solidFill>
                  <a:prstClr val="black"/>
                </a:solidFill>
                <a:latin typeface="Times New Roman" pitchFamily="18" charset="0"/>
                <a:cs typeface="Times New Roman" pitchFamily="18" charset="0"/>
              </a:endParaRPr>
            </a:p>
          </p:txBody>
        </p:sp>
        <p:sp>
          <p:nvSpPr>
            <p:cNvPr id="50" name="Rectangle 6"/>
            <p:cNvSpPr>
              <a:spLocks noChangeArrowheads="1"/>
            </p:cNvSpPr>
            <p:nvPr/>
          </p:nvSpPr>
          <p:spPr bwMode="auto">
            <a:xfrm>
              <a:off x="1523330" y="4925507"/>
              <a:ext cx="885127" cy="337884"/>
            </a:xfrm>
            <a:prstGeom prst="rect">
              <a:avLst/>
            </a:prstGeom>
            <a:solidFill>
              <a:schemeClr val="bg1"/>
            </a:solidFill>
            <a:ln w="9525" algn="ctr">
              <a:solidFill>
                <a:schemeClr val="accent2"/>
              </a:solidFill>
              <a:round/>
              <a:headEnd/>
              <a:tailEnd/>
            </a:ln>
          </p:spPr>
          <p:txBody>
            <a:bodyPr wrap="none" lIns="90000" tIns="46800" rIns="90000" bIns="46800" anchor="ctr"/>
            <a:lstStyle/>
            <a:p>
              <a:pPr marL="244475" indent="-244475" fontAlgn="base">
                <a:spcBef>
                  <a:spcPct val="0"/>
                </a:spcBef>
                <a:spcAft>
                  <a:spcPct val="0"/>
                </a:spcAf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prstClr val="black"/>
                  </a:solidFill>
                  <a:latin typeface="Times New Roman" pitchFamily="18" charset="0"/>
                  <a:cs typeface="Times New Roman" pitchFamily="18" charset="0"/>
                </a:rPr>
                <a:t>Matcher2</a:t>
              </a:r>
              <a:endParaRPr lang="en-US" sz="1600" dirty="0">
                <a:solidFill>
                  <a:prstClr val="black"/>
                </a:solidFill>
                <a:latin typeface="Times New Roman" pitchFamily="18" charset="0"/>
                <a:cs typeface="Times New Roman" pitchFamily="18" charset="0"/>
              </a:endParaRPr>
            </a:p>
          </p:txBody>
        </p:sp>
        <p:cxnSp>
          <p:nvCxnSpPr>
            <p:cNvPr id="52" name="AutoShape 40"/>
            <p:cNvCxnSpPr>
              <a:cxnSpLocks noChangeShapeType="1"/>
            </p:cNvCxnSpPr>
            <p:nvPr/>
          </p:nvCxnSpPr>
          <p:spPr bwMode="auto">
            <a:xfrm flipV="1">
              <a:off x="171449" y="5057270"/>
              <a:ext cx="250825" cy="3175"/>
            </a:xfrm>
            <a:prstGeom prst="straightConnector1">
              <a:avLst/>
            </a:prstGeom>
            <a:noFill/>
            <a:ln w="3175">
              <a:solidFill>
                <a:srgbClr val="000000"/>
              </a:solidFill>
              <a:round/>
              <a:headEnd/>
              <a:tailEnd type="triangle" w="med" len="med"/>
            </a:ln>
          </p:spPr>
        </p:cxnSp>
        <p:sp>
          <p:nvSpPr>
            <p:cNvPr id="53" name="Rectangle 6"/>
            <p:cNvSpPr>
              <a:spLocks noChangeArrowheads="1"/>
            </p:cNvSpPr>
            <p:nvPr/>
          </p:nvSpPr>
          <p:spPr bwMode="auto">
            <a:xfrm>
              <a:off x="2339752" y="4907260"/>
              <a:ext cx="709613" cy="255588"/>
            </a:xfrm>
            <a:prstGeom prst="rect">
              <a:avLst/>
            </a:prstGeom>
            <a:noFill/>
            <a:ln w="9525" algn="ctr">
              <a:noFill/>
              <a:round/>
              <a:headEnd/>
              <a:tailEnd/>
            </a:ln>
          </p:spPr>
          <p:txBody>
            <a:bodyPr wrap="none" lIns="90000" tIns="46800" rIns="90000" bIns="46800" anchor="ctr"/>
            <a:lstStyle/>
            <a:p>
              <a:pPr marL="244475" indent="-244475" fontAlgn="base">
                <a:spcBef>
                  <a:spcPct val="0"/>
                </a:spcBef>
                <a:spcAft>
                  <a:spcPct val="0"/>
                </a:spcAf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smtClean="0">
                  <a:solidFill>
                    <a:prstClr val="black"/>
                  </a:solidFill>
                  <a:latin typeface="Times New Roman" pitchFamily="18" charset="0"/>
                  <a:cs typeface="Times New Roman" pitchFamily="18" charset="0"/>
                </a:rPr>
                <a:t>…</a:t>
              </a:r>
              <a:endParaRPr lang="en-US" sz="2000" b="1" dirty="0">
                <a:solidFill>
                  <a:prstClr val="black"/>
                </a:solidFill>
                <a:latin typeface="Times New Roman" pitchFamily="18" charset="0"/>
                <a:cs typeface="Times New Roman" pitchFamily="18" charset="0"/>
              </a:endParaRPr>
            </a:p>
          </p:txBody>
        </p:sp>
        <p:sp>
          <p:nvSpPr>
            <p:cNvPr id="31" name="Rectangle 5"/>
            <p:cNvSpPr>
              <a:spLocks noChangeArrowheads="1"/>
            </p:cNvSpPr>
            <p:nvPr/>
          </p:nvSpPr>
          <p:spPr bwMode="auto">
            <a:xfrm>
              <a:off x="6269385" y="4920267"/>
              <a:ext cx="879663" cy="343124"/>
            </a:xfrm>
            <a:prstGeom prst="rect">
              <a:avLst/>
            </a:prstGeom>
            <a:solidFill>
              <a:schemeClr val="bg1"/>
            </a:solidFill>
            <a:ln w="9525" algn="ctr">
              <a:solidFill>
                <a:schemeClr val="accent2"/>
              </a:solidFill>
              <a:round/>
              <a:headEnd/>
              <a:tailEnd/>
            </a:ln>
          </p:spPr>
          <p:txBody>
            <a:bodyPr wrap="none" lIns="90000" tIns="46800" rIns="90000" bIns="46800" anchor="ctr"/>
            <a:lstStyle/>
            <a:p>
              <a:pPr marL="244475" indent="-244475"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prstClr val="black"/>
                  </a:solidFill>
                  <a:latin typeface="Times New Roman" pitchFamily="18" charset="0"/>
                  <a:cs typeface="Times New Roman" pitchFamily="18" charset="0"/>
                </a:rPr>
                <a:t>Matcher1</a:t>
              </a:r>
              <a:endParaRPr lang="en-US" sz="1600" dirty="0">
                <a:solidFill>
                  <a:prstClr val="black"/>
                </a:solidFill>
                <a:latin typeface="Times New Roman" pitchFamily="18" charset="0"/>
                <a:cs typeface="Times New Roman" pitchFamily="18" charset="0"/>
              </a:endParaRPr>
            </a:p>
          </p:txBody>
        </p:sp>
        <p:cxnSp>
          <p:nvCxnSpPr>
            <p:cNvPr id="32" name="AutoShape 40"/>
            <p:cNvCxnSpPr>
              <a:cxnSpLocks noChangeShapeType="1"/>
            </p:cNvCxnSpPr>
            <p:nvPr/>
          </p:nvCxnSpPr>
          <p:spPr bwMode="auto">
            <a:xfrm flipV="1">
              <a:off x="6012160" y="5057270"/>
              <a:ext cx="250825" cy="3175"/>
            </a:xfrm>
            <a:prstGeom prst="straightConnector1">
              <a:avLst/>
            </a:prstGeom>
            <a:noFill/>
            <a:ln w="3175">
              <a:solidFill>
                <a:srgbClr val="000000"/>
              </a:solidFill>
              <a:round/>
              <a:headEnd/>
              <a:tailEnd type="triangle" w="med" len="med"/>
            </a:ln>
          </p:spPr>
        </p:cxnSp>
        <p:sp>
          <p:nvSpPr>
            <p:cNvPr id="33" name="Rectangle 5"/>
            <p:cNvSpPr>
              <a:spLocks noChangeArrowheads="1"/>
            </p:cNvSpPr>
            <p:nvPr/>
          </p:nvSpPr>
          <p:spPr bwMode="auto">
            <a:xfrm>
              <a:off x="7457023" y="4581128"/>
              <a:ext cx="786666" cy="248814"/>
            </a:xfrm>
            <a:prstGeom prst="rect">
              <a:avLst/>
            </a:prstGeom>
            <a:solidFill>
              <a:schemeClr val="bg1"/>
            </a:solidFill>
            <a:ln w="9525" algn="ctr">
              <a:solidFill>
                <a:schemeClr val="accent2"/>
              </a:solidFill>
              <a:round/>
              <a:headEnd/>
              <a:tailEnd/>
            </a:ln>
          </p:spPr>
          <p:txBody>
            <a:bodyPr wrap="none" lIns="90000" tIns="46800" rIns="90000" bIns="46800" anchor="ctr"/>
            <a:lstStyle/>
            <a:p>
              <a:pPr marL="244475" indent="-244475"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prstClr val="black"/>
                  </a:solidFill>
                  <a:latin typeface="Times New Roman" pitchFamily="18" charset="0"/>
                  <a:cs typeface="Times New Roman" pitchFamily="18" charset="0"/>
                </a:rPr>
                <a:t>Matcher </a:t>
              </a:r>
              <a:endParaRPr lang="en-US" sz="1600" dirty="0">
                <a:solidFill>
                  <a:prstClr val="black"/>
                </a:solidFill>
                <a:latin typeface="Times New Roman" pitchFamily="18" charset="0"/>
                <a:cs typeface="Times New Roman" pitchFamily="18" charset="0"/>
              </a:endParaRPr>
            </a:p>
          </p:txBody>
        </p:sp>
        <p:cxnSp>
          <p:nvCxnSpPr>
            <p:cNvPr id="34" name="AutoShape 21"/>
            <p:cNvCxnSpPr>
              <a:cxnSpLocks noChangeShapeType="1"/>
            </p:cNvCxnSpPr>
            <p:nvPr/>
          </p:nvCxnSpPr>
          <p:spPr bwMode="auto">
            <a:xfrm>
              <a:off x="8165048" y="5062991"/>
              <a:ext cx="439341" cy="15750"/>
            </a:xfrm>
            <a:prstGeom prst="straightConnector1">
              <a:avLst/>
            </a:prstGeom>
            <a:noFill/>
            <a:ln w="3175">
              <a:solidFill>
                <a:srgbClr val="000000"/>
              </a:solidFill>
              <a:miter lim="800000"/>
              <a:headEnd/>
              <a:tailEnd type="triangle" w="med" len="med"/>
            </a:ln>
          </p:spPr>
        </p:cxnSp>
        <p:cxnSp>
          <p:nvCxnSpPr>
            <p:cNvPr id="35" name="AutoShape 22"/>
            <p:cNvCxnSpPr>
              <a:cxnSpLocks noChangeShapeType="1"/>
              <a:stCxn id="33" idx="3"/>
            </p:cNvCxnSpPr>
            <p:nvPr/>
          </p:nvCxnSpPr>
          <p:spPr bwMode="auto">
            <a:xfrm>
              <a:off x="8243689" y="4705535"/>
              <a:ext cx="360700" cy="250398"/>
            </a:xfrm>
            <a:prstGeom prst="straightConnector1">
              <a:avLst/>
            </a:prstGeom>
            <a:noFill/>
            <a:ln w="3175">
              <a:solidFill>
                <a:srgbClr val="000000"/>
              </a:solidFill>
              <a:miter lim="800000"/>
              <a:headEnd/>
              <a:tailEnd type="triangle" w="med" len="med"/>
            </a:ln>
          </p:spPr>
        </p:cxnSp>
        <p:cxnSp>
          <p:nvCxnSpPr>
            <p:cNvPr id="36" name="AutoShape 26"/>
            <p:cNvCxnSpPr>
              <a:cxnSpLocks noChangeShapeType="1"/>
            </p:cNvCxnSpPr>
            <p:nvPr/>
          </p:nvCxnSpPr>
          <p:spPr bwMode="auto">
            <a:xfrm flipV="1">
              <a:off x="8184098" y="5188849"/>
              <a:ext cx="420291" cy="266254"/>
            </a:xfrm>
            <a:prstGeom prst="straightConnector1">
              <a:avLst/>
            </a:prstGeom>
            <a:noFill/>
            <a:ln w="3175">
              <a:solidFill>
                <a:srgbClr val="000000"/>
              </a:solidFill>
              <a:miter lim="800000"/>
              <a:headEnd/>
              <a:tailEnd type="triangle" w="med" len="med"/>
            </a:ln>
          </p:spPr>
        </p:cxnSp>
        <p:cxnSp>
          <p:nvCxnSpPr>
            <p:cNvPr id="37" name="AutoShape 40"/>
            <p:cNvCxnSpPr>
              <a:cxnSpLocks noChangeShapeType="1"/>
            </p:cNvCxnSpPr>
            <p:nvPr/>
          </p:nvCxnSpPr>
          <p:spPr bwMode="auto">
            <a:xfrm flipV="1">
              <a:off x="7164288" y="4724852"/>
              <a:ext cx="292735" cy="210180"/>
            </a:xfrm>
            <a:prstGeom prst="straightConnector1">
              <a:avLst/>
            </a:prstGeom>
            <a:noFill/>
            <a:ln w="3175">
              <a:solidFill>
                <a:srgbClr val="000000"/>
              </a:solidFill>
              <a:round/>
              <a:headEnd/>
              <a:tailEnd type="triangle" w="med" len="med"/>
            </a:ln>
          </p:spPr>
        </p:cxnSp>
        <p:cxnSp>
          <p:nvCxnSpPr>
            <p:cNvPr id="38" name="AutoShape 40"/>
            <p:cNvCxnSpPr>
              <a:cxnSpLocks noChangeShapeType="1"/>
            </p:cNvCxnSpPr>
            <p:nvPr/>
          </p:nvCxnSpPr>
          <p:spPr bwMode="auto">
            <a:xfrm>
              <a:off x="7149048" y="5043940"/>
              <a:ext cx="307975" cy="4762"/>
            </a:xfrm>
            <a:prstGeom prst="straightConnector1">
              <a:avLst/>
            </a:prstGeom>
            <a:noFill/>
            <a:ln w="3175">
              <a:solidFill>
                <a:srgbClr val="000000"/>
              </a:solidFill>
              <a:round/>
              <a:headEnd/>
              <a:tailEnd type="triangle" w="med" len="med"/>
            </a:ln>
          </p:spPr>
        </p:cxnSp>
        <p:cxnSp>
          <p:nvCxnSpPr>
            <p:cNvPr id="39" name="AutoShape 40"/>
            <p:cNvCxnSpPr>
              <a:cxnSpLocks noChangeShapeType="1"/>
            </p:cNvCxnSpPr>
            <p:nvPr/>
          </p:nvCxnSpPr>
          <p:spPr bwMode="auto">
            <a:xfrm>
              <a:off x="7164288" y="5151056"/>
              <a:ext cx="292735" cy="224671"/>
            </a:xfrm>
            <a:prstGeom prst="straightConnector1">
              <a:avLst/>
            </a:prstGeom>
            <a:noFill/>
            <a:ln w="3175">
              <a:solidFill>
                <a:srgbClr val="000000"/>
              </a:solidFill>
              <a:round/>
              <a:headEnd/>
              <a:tailEnd type="triangle" w="med" len="med"/>
            </a:ln>
          </p:spPr>
        </p:cxnSp>
        <p:sp>
          <p:nvSpPr>
            <p:cNvPr id="40" name="Rectangle 5"/>
            <p:cNvSpPr>
              <a:spLocks noChangeArrowheads="1"/>
            </p:cNvSpPr>
            <p:nvPr/>
          </p:nvSpPr>
          <p:spPr bwMode="auto">
            <a:xfrm>
              <a:off x="7452261" y="4916940"/>
              <a:ext cx="791428" cy="316136"/>
            </a:xfrm>
            <a:prstGeom prst="rect">
              <a:avLst/>
            </a:prstGeom>
            <a:solidFill>
              <a:schemeClr val="bg1"/>
            </a:solidFill>
            <a:ln w="9525" algn="ctr">
              <a:solidFill>
                <a:schemeClr val="accent2"/>
              </a:solidFill>
              <a:round/>
              <a:headEnd/>
              <a:tailEnd/>
            </a:ln>
          </p:spPr>
          <p:txBody>
            <a:bodyPr wrap="none" lIns="90000" tIns="46800" rIns="90000" bIns="46800" anchor="ctr"/>
            <a:lstStyle/>
            <a:p>
              <a:pPr marL="244475" indent="-244475"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prstClr val="black"/>
                  </a:solidFill>
                  <a:latin typeface="Times New Roman" pitchFamily="18" charset="0"/>
                  <a:cs typeface="Times New Roman" pitchFamily="18" charset="0"/>
                </a:rPr>
                <a:t>Matcher </a:t>
              </a:r>
              <a:endParaRPr lang="en-US" sz="1600" dirty="0">
                <a:solidFill>
                  <a:prstClr val="black"/>
                </a:solidFill>
                <a:latin typeface="Times New Roman" pitchFamily="18" charset="0"/>
                <a:cs typeface="Times New Roman" pitchFamily="18" charset="0"/>
              </a:endParaRPr>
            </a:p>
          </p:txBody>
        </p:sp>
        <p:sp>
          <p:nvSpPr>
            <p:cNvPr id="41" name="Rectangle 5"/>
            <p:cNvSpPr>
              <a:spLocks noChangeArrowheads="1"/>
            </p:cNvSpPr>
            <p:nvPr/>
          </p:nvSpPr>
          <p:spPr bwMode="auto">
            <a:xfrm>
              <a:off x="7452261" y="5332065"/>
              <a:ext cx="791428" cy="265253"/>
            </a:xfrm>
            <a:prstGeom prst="rect">
              <a:avLst/>
            </a:prstGeom>
            <a:solidFill>
              <a:schemeClr val="bg1"/>
            </a:solidFill>
            <a:ln w="9525" algn="ctr">
              <a:solidFill>
                <a:schemeClr val="accent2"/>
              </a:solidFill>
              <a:round/>
              <a:headEnd/>
              <a:tailEnd/>
            </a:ln>
          </p:spPr>
          <p:txBody>
            <a:bodyPr wrap="none" lIns="90000" tIns="46800" rIns="90000" bIns="46800" anchor="ctr"/>
            <a:lstStyle/>
            <a:p>
              <a:pPr marL="244475" indent="-244475"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prstClr val="black"/>
                  </a:solidFill>
                  <a:latin typeface="Times New Roman" pitchFamily="18" charset="0"/>
                  <a:cs typeface="Times New Roman" pitchFamily="18" charset="0"/>
                </a:rPr>
                <a:t>Matcher</a:t>
              </a:r>
              <a:endParaRPr lang="en-US" sz="1600" dirty="0">
                <a:solidFill>
                  <a:prstClr val="black"/>
                </a:solidFill>
                <a:latin typeface="Times New Roman" pitchFamily="18" charset="0"/>
                <a:cs typeface="Times New Roman" pitchFamily="18" charset="0"/>
              </a:endParaRPr>
            </a:p>
          </p:txBody>
        </p:sp>
        <p:sp>
          <p:nvSpPr>
            <p:cNvPr id="46" name="Textfeld 45"/>
            <p:cNvSpPr txBox="1"/>
            <p:nvPr/>
          </p:nvSpPr>
          <p:spPr>
            <a:xfrm>
              <a:off x="607812" y="5597318"/>
              <a:ext cx="2212465" cy="400110"/>
            </a:xfrm>
            <a:prstGeom prst="rect">
              <a:avLst/>
            </a:prstGeom>
            <a:noFill/>
          </p:spPr>
          <p:txBody>
            <a:bodyPr wrap="none" rtlCol="0">
              <a:spAutoFit/>
            </a:bodyPr>
            <a:lstStyle/>
            <a:p>
              <a:pPr fontAlgn="base">
                <a:spcBef>
                  <a:spcPct val="0"/>
                </a:spcBef>
                <a:spcAft>
                  <a:spcPct val="0"/>
                </a:spcAft>
              </a:pPr>
              <a:r>
                <a:rPr lang="de-DE" sz="2000" dirty="0" err="1" smtClean="0">
                  <a:solidFill>
                    <a:prstClr val="black"/>
                  </a:solidFill>
                  <a:latin typeface="Times New Roman" pitchFamily="18" charset="0"/>
                  <a:cs typeface="Times New Roman" pitchFamily="18" charset="0"/>
                </a:rPr>
                <a:t>Sequential</a:t>
              </a:r>
              <a:r>
                <a:rPr lang="de-DE" sz="1400" dirty="0" smtClean="0">
                  <a:solidFill>
                    <a:prstClr val="black"/>
                  </a:solidFill>
                  <a:latin typeface="Times New Roman" pitchFamily="18" charset="0"/>
                  <a:cs typeface="Times New Roman" pitchFamily="18" charset="0"/>
                </a:rPr>
                <a:t> </a:t>
              </a:r>
              <a:r>
                <a:rPr lang="de-DE" sz="2000" dirty="0" err="1" smtClean="0">
                  <a:solidFill>
                    <a:prstClr val="black"/>
                  </a:solidFill>
                  <a:latin typeface="Times New Roman" pitchFamily="18" charset="0"/>
                  <a:cs typeface="Times New Roman" pitchFamily="18" charset="0"/>
                </a:rPr>
                <a:t>matchers</a:t>
              </a:r>
              <a:endParaRPr lang="de-DE" sz="1400" dirty="0">
                <a:solidFill>
                  <a:prstClr val="black"/>
                </a:solidFill>
                <a:latin typeface="Times New Roman" pitchFamily="18" charset="0"/>
                <a:cs typeface="Times New Roman" pitchFamily="18" charset="0"/>
              </a:endParaRPr>
            </a:p>
          </p:txBody>
        </p:sp>
        <p:sp>
          <p:nvSpPr>
            <p:cNvPr id="47" name="Textfeld 46"/>
            <p:cNvSpPr txBox="1"/>
            <p:nvPr/>
          </p:nvSpPr>
          <p:spPr>
            <a:xfrm>
              <a:off x="3491880" y="5889466"/>
              <a:ext cx="2478112" cy="707886"/>
            </a:xfrm>
            <a:prstGeom prst="rect">
              <a:avLst/>
            </a:prstGeom>
            <a:noFill/>
          </p:spPr>
          <p:txBody>
            <a:bodyPr wrap="square" rtlCol="0">
              <a:spAutoFit/>
            </a:bodyPr>
            <a:lstStyle/>
            <a:p>
              <a:pPr algn="ctr" fontAlgn="base">
                <a:spcBef>
                  <a:spcPct val="0"/>
                </a:spcBef>
                <a:spcAft>
                  <a:spcPct val="0"/>
                </a:spcAft>
              </a:pPr>
              <a:r>
                <a:rPr lang="de-DE" sz="2000" dirty="0" smtClean="0">
                  <a:solidFill>
                    <a:prstClr val="black"/>
                  </a:solidFill>
                  <a:latin typeface="Times New Roman" pitchFamily="18" charset="0"/>
                  <a:cs typeface="Times New Roman" pitchFamily="18" charset="0"/>
                </a:rPr>
                <a:t>Parallel (</a:t>
              </a:r>
              <a:r>
                <a:rPr lang="de-DE" sz="2000" dirty="0" err="1" smtClean="0">
                  <a:solidFill>
                    <a:prstClr val="black"/>
                  </a:solidFill>
                  <a:latin typeface="Times New Roman" pitchFamily="18" charset="0"/>
                  <a:cs typeface="Times New Roman" pitchFamily="18" charset="0"/>
                </a:rPr>
                <a:t>independent</a:t>
              </a:r>
              <a:r>
                <a:rPr lang="de-DE" sz="2000" dirty="0" smtClean="0">
                  <a:solidFill>
                    <a:prstClr val="black"/>
                  </a:solidFill>
                  <a:latin typeface="Times New Roman" pitchFamily="18" charset="0"/>
                  <a:cs typeface="Times New Roman" pitchFamily="18" charset="0"/>
                </a:rPr>
                <a:t>) </a:t>
              </a:r>
              <a:r>
                <a:rPr lang="de-DE" sz="2000" dirty="0" err="1" smtClean="0">
                  <a:solidFill>
                    <a:prstClr val="black"/>
                  </a:solidFill>
                  <a:latin typeface="Times New Roman" pitchFamily="18" charset="0"/>
                  <a:cs typeface="Times New Roman" pitchFamily="18" charset="0"/>
                </a:rPr>
                <a:t>matchers</a:t>
              </a:r>
              <a:endParaRPr lang="de-DE" sz="2000" dirty="0">
                <a:solidFill>
                  <a:prstClr val="black"/>
                </a:solidFill>
                <a:latin typeface="Times New Roman" pitchFamily="18" charset="0"/>
                <a:cs typeface="Times New Roman" pitchFamily="18" charset="0"/>
              </a:endParaRPr>
            </a:p>
          </p:txBody>
        </p:sp>
        <p:sp>
          <p:nvSpPr>
            <p:cNvPr id="48" name="Textfeld 47"/>
            <p:cNvSpPr txBox="1"/>
            <p:nvPr/>
          </p:nvSpPr>
          <p:spPr>
            <a:xfrm>
              <a:off x="6516934" y="5997428"/>
              <a:ext cx="1726755" cy="400110"/>
            </a:xfrm>
            <a:prstGeom prst="rect">
              <a:avLst/>
            </a:prstGeom>
            <a:noFill/>
          </p:spPr>
          <p:txBody>
            <a:bodyPr wrap="none" rtlCol="0">
              <a:spAutoFit/>
            </a:bodyPr>
            <a:lstStyle/>
            <a:p>
              <a:pPr fontAlgn="base">
                <a:spcBef>
                  <a:spcPct val="0"/>
                </a:spcBef>
                <a:spcAft>
                  <a:spcPct val="0"/>
                </a:spcAft>
              </a:pPr>
              <a:r>
                <a:rPr lang="de-DE" sz="2000" dirty="0" smtClean="0">
                  <a:solidFill>
                    <a:prstClr val="black"/>
                  </a:solidFill>
                  <a:latin typeface="Times New Roman" pitchFamily="18" charset="0"/>
                  <a:cs typeface="Times New Roman" pitchFamily="18" charset="0"/>
                </a:rPr>
                <a:t>Mixed </a:t>
              </a:r>
              <a:r>
                <a:rPr lang="de-DE" sz="2000" dirty="0" err="1" smtClean="0">
                  <a:solidFill>
                    <a:prstClr val="black"/>
                  </a:solidFill>
                  <a:latin typeface="Times New Roman" pitchFamily="18" charset="0"/>
                  <a:cs typeface="Times New Roman" pitchFamily="18" charset="0"/>
                </a:rPr>
                <a:t>strategy</a:t>
              </a:r>
              <a:endParaRPr lang="de-DE" sz="2000" dirty="0">
                <a:solidFill>
                  <a:prstClr val="black"/>
                </a:solidFill>
                <a:latin typeface="Times New Roman" pitchFamily="18" charset="0"/>
                <a:cs typeface="Times New Roman" pitchFamily="18" charset="0"/>
              </a:endParaRPr>
            </a:p>
          </p:txBody>
        </p:sp>
        <p:sp>
          <p:nvSpPr>
            <p:cNvPr id="95" name="Textfeld 94"/>
            <p:cNvSpPr txBox="1"/>
            <p:nvPr/>
          </p:nvSpPr>
          <p:spPr>
            <a:xfrm>
              <a:off x="62285" y="3717032"/>
              <a:ext cx="3839449" cy="523220"/>
            </a:xfrm>
            <a:prstGeom prst="rect">
              <a:avLst/>
            </a:prstGeom>
            <a:noFill/>
          </p:spPr>
          <p:txBody>
            <a:bodyPr wrap="none" rtlCol="0">
              <a:spAutoFit/>
            </a:bodyPr>
            <a:lstStyle/>
            <a:p>
              <a:pPr fontAlgn="base">
                <a:spcBef>
                  <a:spcPct val="0"/>
                </a:spcBef>
                <a:spcAft>
                  <a:spcPct val="0"/>
                </a:spcAft>
              </a:pPr>
              <a:r>
                <a:rPr lang="de-DE" sz="2800" b="1" dirty="0" err="1" smtClean="0">
                  <a:solidFill>
                    <a:srgbClr val="0000FF"/>
                  </a:solidFill>
                  <a:latin typeface="Times New Roman" pitchFamily="18" charset="0"/>
                  <a:cs typeface="Times New Roman" pitchFamily="18" charset="0"/>
                </a:rPr>
                <a:t>Matcher</a:t>
              </a:r>
              <a:r>
                <a:rPr lang="de-DE" sz="2800" b="1" dirty="0" smtClean="0">
                  <a:solidFill>
                    <a:srgbClr val="0000FF"/>
                  </a:solidFill>
                  <a:latin typeface="Times New Roman" pitchFamily="18" charset="0"/>
                  <a:cs typeface="Times New Roman" pitchFamily="18" charset="0"/>
                </a:rPr>
                <a:t> sub-workflows</a:t>
              </a:r>
              <a:endParaRPr lang="de-DE" sz="2800" b="1" dirty="0">
                <a:solidFill>
                  <a:srgbClr val="0000FF"/>
                </a:solidFill>
                <a:latin typeface="Times New Roman" pitchFamily="18" charset="0"/>
                <a:cs typeface="Times New Roman" pitchFamily="18" charset="0"/>
              </a:endParaRPr>
            </a:p>
          </p:txBody>
        </p:sp>
        <p:cxnSp>
          <p:nvCxnSpPr>
            <p:cNvPr id="96" name="AutoShape 40"/>
            <p:cNvCxnSpPr>
              <a:cxnSpLocks noChangeShapeType="1"/>
            </p:cNvCxnSpPr>
            <p:nvPr/>
          </p:nvCxnSpPr>
          <p:spPr bwMode="auto">
            <a:xfrm flipV="1">
              <a:off x="2734745" y="5097403"/>
              <a:ext cx="250825" cy="3175"/>
            </a:xfrm>
            <a:prstGeom prst="straightConnector1">
              <a:avLst/>
            </a:prstGeom>
            <a:noFill/>
            <a:ln w="3175">
              <a:solidFill>
                <a:srgbClr val="000000"/>
              </a:solidFill>
              <a:round/>
              <a:headEnd/>
              <a:tailEnd type="triangle" w="med" len="med"/>
            </a:ln>
          </p:spPr>
        </p:cxnSp>
      </p:grpSp>
    </p:spTree>
    <p:custDataLst>
      <p:tags r:id="rId1"/>
    </p:custDataLst>
    <p:extLst>
      <p:ext uri="{BB962C8B-B14F-4D97-AF65-F5344CB8AC3E}">
        <p14:creationId xmlns:p14="http://schemas.microsoft.com/office/powerpoint/2010/main" val="321379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3675017" cy="1447799"/>
          </a:xfrm>
        </p:spPr>
        <p:txBody>
          <a:bodyPr>
            <a:normAutofit/>
          </a:bodyPr>
          <a:lstStyle/>
          <a:p>
            <a:pPr>
              <a:lnSpc>
                <a:spcPct val="150000"/>
              </a:lnSpc>
            </a:pPr>
            <a:r>
              <a:rPr lang="en-US" dirty="0" smtClean="0"/>
              <a:t>Element </a:t>
            </a:r>
            <a:r>
              <a:rPr lang="en-US" dirty="0"/>
              <a:t>names</a:t>
            </a:r>
          </a:p>
          <a:p>
            <a:pPr>
              <a:lnSpc>
                <a:spcPct val="150000"/>
              </a:lnSpc>
            </a:pPr>
            <a:r>
              <a:rPr lang="en-US" dirty="0"/>
              <a:t>Schema </a:t>
            </a:r>
            <a:r>
              <a:rPr lang="en-US" dirty="0" smtClean="0"/>
              <a:t>structure</a:t>
            </a:r>
          </a:p>
        </p:txBody>
      </p:sp>
      <p:sp>
        <p:nvSpPr>
          <p:cNvPr id="3" name="Title 2"/>
          <p:cNvSpPr>
            <a:spLocks noGrp="1"/>
          </p:cNvSpPr>
          <p:nvPr>
            <p:ph type="title"/>
          </p:nvPr>
        </p:nvSpPr>
        <p:spPr>
          <a:xfrm>
            <a:off x="304800" y="274638"/>
            <a:ext cx="8686800" cy="1143000"/>
          </a:xfrm>
        </p:spPr>
        <p:txBody>
          <a:bodyPr>
            <a:normAutofit fontScale="90000"/>
          </a:bodyPr>
          <a:lstStyle/>
          <a:p>
            <a:r>
              <a:rPr lang="en-US" dirty="0"/>
              <a:t>Basic Inputs </a:t>
            </a:r>
            <a:r>
              <a:rPr lang="en-US" dirty="0" smtClean="0"/>
              <a:t>to Matching Techniques</a:t>
            </a:r>
            <a:endParaRPr lang="en-US" dirty="0"/>
          </a:p>
        </p:txBody>
      </p:sp>
      <p:sp>
        <p:nvSpPr>
          <p:cNvPr id="5" name="Rectangle 4"/>
          <p:cNvSpPr/>
          <p:nvPr/>
        </p:nvSpPr>
        <p:spPr>
          <a:xfrm>
            <a:off x="4003288" y="2839652"/>
            <a:ext cx="4302512" cy="3906836"/>
          </a:xfrm>
          <a:prstGeom prst="rect">
            <a:avLst/>
          </a:prstGeom>
          <a:solidFill>
            <a:srgbClr val="E9F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6"/>
          <p:cNvSpPr/>
          <p:nvPr/>
        </p:nvSpPr>
        <p:spPr>
          <a:xfrm>
            <a:off x="4132217" y="3304452"/>
            <a:ext cx="4021183" cy="1736573"/>
          </a:xfrm>
          <a:prstGeom prst="rect">
            <a:avLst/>
          </a:prstGeom>
          <a:solidFill>
            <a:schemeClr val="bg2">
              <a:lumMod val="9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p:cNvSpPr/>
          <p:nvPr/>
        </p:nvSpPr>
        <p:spPr>
          <a:xfrm>
            <a:off x="1066800" y="2209800"/>
            <a:ext cx="7239000" cy="3657600"/>
          </a:xfrm>
          <a:prstGeom prst="rect">
            <a:avLst/>
          </a:prstGeom>
          <a:noFill/>
          <a:ln>
            <a:noFill/>
          </a:ln>
        </p:spPr>
      </p:sp>
      <p:sp>
        <p:nvSpPr>
          <p:cNvPr id="10" name="Text Box 33"/>
          <p:cNvSpPr txBox="1">
            <a:spLocks noChangeArrowheads="1"/>
          </p:cNvSpPr>
          <p:nvPr/>
        </p:nvSpPr>
        <p:spPr bwMode="auto">
          <a:xfrm>
            <a:off x="4208417" y="3279077"/>
            <a:ext cx="3944983" cy="17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000" dirty="0">
                <a:effectLst/>
                <a:latin typeface="Arial Narrow"/>
                <a:ea typeface="Times New Roman"/>
              </a:rPr>
              <a:t>ID               char(15) </a:t>
            </a:r>
            <a:r>
              <a:rPr lang="en-US" sz="2000" dirty="0" smtClean="0">
                <a:effectLst/>
                <a:latin typeface="Arial Narrow"/>
                <a:ea typeface="Times New Roman"/>
              </a:rPr>
              <a:t>key</a:t>
            </a:r>
            <a:endParaRPr lang="en-US" sz="2000" dirty="0">
              <a:effectLst/>
              <a:latin typeface="Times New Roman"/>
              <a:ea typeface="Times New Roman"/>
            </a:endParaRPr>
          </a:p>
          <a:p>
            <a:pPr>
              <a:spcAft>
                <a:spcPts val="400"/>
              </a:spcAft>
            </a:pPr>
            <a:r>
              <a:rPr lang="en-US" sz="2000" dirty="0" err="1">
                <a:effectLst/>
                <a:latin typeface="Arial Narrow"/>
                <a:ea typeface="Times New Roman"/>
              </a:rPr>
              <a:t>AuthorID</a:t>
            </a:r>
            <a:r>
              <a:rPr lang="en-US" sz="2000" dirty="0">
                <a:effectLst/>
                <a:latin typeface="Arial Narrow"/>
                <a:ea typeface="Times New Roman"/>
              </a:rPr>
              <a:t>     integer </a:t>
            </a:r>
            <a:r>
              <a:rPr lang="en-US" sz="2000" dirty="0">
                <a:latin typeface="Arial Narrow"/>
                <a:ea typeface="Times New Roman"/>
              </a:rPr>
              <a:t>references </a:t>
            </a:r>
            <a:r>
              <a:rPr lang="en-US" sz="2000" dirty="0" err="1" smtClean="0">
                <a:latin typeface="Arial Narrow"/>
                <a:ea typeface="Times New Roman"/>
              </a:rPr>
              <a:t>AuthorInfo</a:t>
            </a:r>
            <a:r>
              <a:rPr lang="en-US" sz="2000" dirty="0" smtClean="0">
                <a:effectLst/>
                <a:latin typeface="Arial Narrow"/>
                <a:ea typeface="Times New Roman"/>
              </a:rPr>
              <a:t>            </a:t>
            </a:r>
            <a:endParaRPr lang="en-US" sz="2000" dirty="0">
              <a:effectLst/>
              <a:latin typeface="Times New Roman"/>
              <a:ea typeface="Times New Roman"/>
            </a:endParaRPr>
          </a:p>
          <a:p>
            <a:pPr marL="0" marR="0" algn="l">
              <a:spcBef>
                <a:spcPts val="0"/>
              </a:spcBef>
              <a:spcAft>
                <a:spcPts val="400"/>
              </a:spcAft>
            </a:pPr>
            <a:r>
              <a:rPr lang="en-US" sz="2000" dirty="0" err="1">
                <a:effectLst/>
                <a:latin typeface="Arial Narrow"/>
                <a:ea typeface="Times New Roman"/>
              </a:rPr>
              <a:t>BookTitle</a:t>
            </a:r>
            <a:r>
              <a:rPr lang="en-US" sz="2000" dirty="0">
                <a:effectLst/>
                <a:latin typeface="Arial Narrow"/>
                <a:ea typeface="Times New Roman"/>
              </a:rPr>
              <a:t>    </a:t>
            </a:r>
            <a:r>
              <a:rPr lang="en-US" sz="2000" dirty="0" err="1">
                <a:effectLst/>
                <a:latin typeface="Arial Narrow"/>
                <a:ea typeface="Times New Roman"/>
              </a:rPr>
              <a:t>varchar</a:t>
            </a:r>
            <a:r>
              <a:rPr lang="en-US" sz="2000" dirty="0">
                <a:effectLst/>
                <a:latin typeface="Arial Narrow"/>
                <a:ea typeface="Times New Roman"/>
              </a:rPr>
              <a:t>(150)</a:t>
            </a:r>
            <a:endParaRPr lang="en-US" sz="2000" dirty="0">
              <a:effectLst/>
              <a:latin typeface="Times New Roman"/>
              <a:ea typeface="Times New Roman"/>
            </a:endParaRPr>
          </a:p>
          <a:p>
            <a:pPr marL="0" marR="0" algn="l">
              <a:spcBef>
                <a:spcPts val="0"/>
              </a:spcBef>
              <a:spcAft>
                <a:spcPts val="400"/>
              </a:spcAft>
            </a:pPr>
            <a:r>
              <a:rPr lang="en-US" sz="2000" dirty="0" err="1">
                <a:effectLst/>
                <a:latin typeface="Arial Narrow"/>
                <a:ea typeface="Times New Roman"/>
              </a:rPr>
              <a:t>ListPrice</a:t>
            </a:r>
            <a:r>
              <a:rPr lang="en-US" sz="2000" dirty="0">
                <a:effectLst/>
                <a:latin typeface="Arial Narrow"/>
                <a:ea typeface="Times New Roman"/>
              </a:rPr>
              <a:t>      float</a:t>
            </a:r>
            <a:endParaRPr lang="en-US" sz="2000" dirty="0">
              <a:effectLst/>
              <a:latin typeface="Times New Roman"/>
              <a:ea typeface="Times New Roman"/>
            </a:endParaRPr>
          </a:p>
          <a:p>
            <a:pPr marL="0" marR="0" algn="l">
              <a:spcBef>
                <a:spcPts val="0"/>
              </a:spcBef>
              <a:spcAft>
                <a:spcPts val="400"/>
              </a:spcAft>
            </a:pPr>
            <a:r>
              <a:rPr lang="en-US" sz="2000" dirty="0" err="1">
                <a:effectLst/>
                <a:latin typeface="Arial Narrow"/>
                <a:ea typeface="Times New Roman"/>
              </a:rPr>
              <a:t>DiscountPrice</a:t>
            </a:r>
            <a:r>
              <a:rPr lang="en-US" sz="2000" dirty="0">
                <a:effectLst/>
                <a:latin typeface="Arial Narrow"/>
                <a:ea typeface="Times New Roman"/>
              </a:rPr>
              <a:t>  float</a:t>
            </a:r>
            <a:endParaRPr lang="en-US" sz="2000" dirty="0">
              <a:effectLst/>
              <a:latin typeface="Times New Roman"/>
              <a:ea typeface="Times New Roman"/>
            </a:endParaRPr>
          </a:p>
        </p:txBody>
      </p:sp>
      <p:grpSp>
        <p:nvGrpSpPr>
          <p:cNvPr id="24" name="Group 23"/>
          <p:cNvGrpSpPr/>
          <p:nvPr/>
        </p:nvGrpSpPr>
        <p:grpSpPr>
          <a:xfrm>
            <a:off x="210016" y="3883884"/>
            <a:ext cx="3047999" cy="1983516"/>
            <a:chOff x="228601" y="2664684"/>
            <a:chExt cx="3047999" cy="1983516"/>
          </a:xfrm>
        </p:grpSpPr>
        <p:sp>
          <p:nvSpPr>
            <p:cNvPr id="4" name="Rectangle 3"/>
            <p:cNvSpPr/>
            <p:nvPr/>
          </p:nvSpPr>
          <p:spPr>
            <a:xfrm>
              <a:off x="228601" y="2664684"/>
              <a:ext cx="3047999" cy="1983516"/>
            </a:xfrm>
            <a:prstGeom prst="rect">
              <a:avLst/>
            </a:prstGeom>
            <a:solidFill>
              <a:srgbClr val="FDF0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5"/>
            <p:cNvSpPr/>
            <p:nvPr/>
          </p:nvSpPr>
          <p:spPr>
            <a:xfrm>
              <a:off x="363864" y="3092147"/>
              <a:ext cx="2785868" cy="1469095"/>
            </a:xfrm>
            <a:prstGeom prst="rect">
              <a:avLst/>
            </a:prstGeom>
            <a:solidFill>
              <a:schemeClr val="accent3">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 Box 32"/>
            <p:cNvSpPr txBox="1">
              <a:spLocks noChangeArrowheads="1"/>
            </p:cNvSpPr>
            <p:nvPr/>
          </p:nvSpPr>
          <p:spPr bwMode="auto">
            <a:xfrm>
              <a:off x="609600" y="3092147"/>
              <a:ext cx="2540132" cy="148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000" dirty="0">
                  <a:effectLst/>
                  <a:latin typeface="Arial Narrow"/>
                  <a:ea typeface="Times New Roman"/>
                </a:rPr>
                <a:t>ISBN    char(15) </a:t>
              </a:r>
              <a:r>
                <a:rPr lang="en-US" sz="2000" dirty="0" smtClean="0">
                  <a:effectLst/>
                  <a:latin typeface="Arial Narrow"/>
                  <a:ea typeface="Times New Roman"/>
                </a:rPr>
                <a:t>key</a:t>
              </a:r>
              <a:endParaRPr lang="en-US" sz="2000" dirty="0">
                <a:effectLst/>
                <a:latin typeface="Times New Roman"/>
                <a:ea typeface="Times New Roman"/>
              </a:endParaRPr>
            </a:p>
            <a:p>
              <a:pPr marL="0" marR="0" algn="just">
                <a:spcBef>
                  <a:spcPts val="0"/>
                </a:spcBef>
                <a:spcAft>
                  <a:spcPts val="400"/>
                </a:spcAft>
              </a:pPr>
              <a:r>
                <a:rPr lang="en-US" sz="2000" dirty="0">
                  <a:effectLst/>
                  <a:latin typeface="Arial Narrow"/>
                  <a:ea typeface="Times New Roman"/>
                </a:rPr>
                <a:t>Title      </a:t>
              </a:r>
              <a:r>
                <a:rPr lang="en-US" sz="2000" dirty="0" err="1" smtClean="0">
                  <a:effectLst/>
                  <a:latin typeface="Arial Narrow"/>
                  <a:ea typeface="Times New Roman"/>
                </a:rPr>
                <a:t>varchar</a:t>
              </a:r>
              <a:r>
                <a:rPr lang="en-US" sz="2000" dirty="0" smtClean="0">
                  <a:effectLst/>
                  <a:latin typeface="Arial Narrow"/>
                  <a:ea typeface="Times New Roman"/>
                </a:rPr>
                <a:t>(100</a:t>
              </a:r>
              <a:r>
                <a:rPr lang="en-US" sz="2000" dirty="0">
                  <a:effectLst/>
                  <a:latin typeface="Arial Narrow"/>
                  <a:ea typeface="Times New Roman"/>
                </a:rPr>
                <a:t>)</a:t>
              </a:r>
              <a:endParaRPr lang="en-US" sz="2000" dirty="0">
                <a:effectLst/>
                <a:latin typeface="Times New Roman"/>
                <a:ea typeface="Times New Roman"/>
              </a:endParaRPr>
            </a:p>
            <a:p>
              <a:pPr marL="0" marR="0" algn="just">
                <a:spcBef>
                  <a:spcPts val="0"/>
                </a:spcBef>
                <a:spcAft>
                  <a:spcPts val="400"/>
                </a:spcAft>
              </a:pPr>
              <a:r>
                <a:rPr lang="en-US" sz="2000" dirty="0">
                  <a:effectLst/>
                  <a:latin typeface="Arial Narrow"/>
                  <a:ea typeface="Times New Roman"/>
                </a:rPr>
                <a:t>Author  </a:t>
              </a:r>
              <a:r>
                <a:rPr lang="en-US" sz="2000" dirty="0" err="1" smtClean="0">
                  <a:effectLst/>
                  <a:latin typeface="Arial Narrow"/>
                  <a:ea typeface="Times New Roman"/>
                </a:rPr>
                <a:t>varchar</a:t>
              </a:r>
              <a:r>
                <a:rPr lang="en-US" sz="2000" dirty="0" smtClean="0">
                  <a:effectLst/>
                  <a:latin typeface="Arial Narrow"/>
                  <a:ea typeface="Times New Roman"/>
                </a:rPr>
                <a:t>(50</a:t>
              </a:r>
              <a:r>
                <a:rPr lang="en-US" sz="2000" dirty="0">
                  <a:effectLst/>
                  <a:latin typeface="Arial Narrow"/>
                  <a:ea typeface="Times New Roman"/>
                </a:rPr>
                <a:t>)</a:t>
              </a:r>
              <a:endParaRPr lang="en-US" sz="2000" dirty="0">
                <a:effectLst/>
                <a:latin typeface="Times New Roman"/>
                <a:ea typeface="Times New Roman"/>
              </a:endParaRPr>
            </a:p>
            <a:p>
              <a:pPr marL="0" marR="0" algn="just">
                <a:spcBef>
                  <a:spcPts val="0"/>
                </a:spcBef>
                <a:spcAft>
                  <a:spcPts val="400"/>
                </a:spcAft>
              </a:pPr>
              <a:r>
                <a:rPr lang="en-US" sz="2000" dirty="0" err="1">
                  <a:effectLst/>
                  <a:latin typeface="Arial Narrow"/>
                  <a:ea typeface="Times New Roman"/>
                </a:rPr>
                <a:t>MarkedPrice</a:t>
              </a:r>
              <a:r>
                <a:rPr lang="en-US" sz="2000" dirty="0">
                  <a:effectLst/>
                  <a:latin typeface="Arial Narrow"/>
                  <a:ea typeface="Times New Roman"/>
                </a:rPr>
                <a:t>  float</a:t>
              </a:r>
              <a:endParaRPr lang="en-US" sz="2000" dirty="0">
                <a:effectLst/>
                <a:latin typeface="Times New Roman"/>
                <a:ea typeface="Times New Roman"/>
              </a:endParaRPr>
            </a:p>
          </p:txBody>
        </p:sp>
        <p:sp>
          <p:nvSpPr>
            <p:cNvPr id="11" name="Text Box 35"/>
            <p:cNvSpPr txBox="1">
              <a:spLocks noChangeArrowheads="1"/>
            </p:cNvSpPr>
            <p:nvPr/>
          </p:nvSpPr>
          <p:spPr bwMode="auto">
            <a:xfrm>
              <a:off x="358288" y="2664684"/>
              <a:ext cx="901483" cy="4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400" b="1" dirty="0">
                  <a:effectLst/>
                  <a:latin typeface="Arial Narrow"/>
                  <a:ea typeface="Times New Roman"/>
                </a:rPr>
                <a:t>Books</a:t>
              </a:r>
              <a:endParaRPr lang="en-US" sz="2000" dirty="0">
                <a:effectLst/>
                <a:latin typeface="Times New Roman"/>
                <a:ea typeface="Times New Roman"/>
              </a:endParaRPr>
            </a:p>
          </p:txBody>
        </p:sp>
      </p:grpSp>
      <p:sp>
        <p:nvSpPr>
          <p:cNvPr id="12" name="Text Box 36"/>
          <p:cNvSpPr txBox="1">
            <a:spLocks noChangeArrowheads="1"/>
          </p:cNvSpPr>
          <p:nvPr/>
        </p:nvSpPr>
        <p:spPr bwMode="auto">
          <a:xfrm>
            <a:off x="4185614" y="2839652"/>
            <a:ext cx="1317552" cy="4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400" b="1" dirty="0" err="1">
                <a:effectLst/>
                <a:latin typeface="Arial Narrow"/>
                <a:ea typeface="Times New Roman"/>
              </a:rPr>
              <a:t>BookInfo</a:t>
            </a:r>
            <a:endParaRPr lang="en-US" sz="2000" dirty="0">
              <a:effectLst/>
              <a:latin typeface="Times New Roman"/>
              <a:ea typeface="Times New Roman"/>
            </a:endParaRPr>
          </a:p>
        </p:txBody>
      </p:sp>
      <p:grpSp>
        <p:nvGrpSpPr>
          <p:cNvPr id="13" name="Group 12"/>
          <p:cNvGrpSpPr/>
          <p:nvPr/>
        </p:nvGrpSpPr>
        <p:grpSpPr>
          <a:xfrm>
            <a:off x="4224532" y="5029200"/>
            <a:ext cx="2557268" cy="1600200"/>
            <a:chOff x="4191000" y="4800600"/>
            <a:chExt cx="2785868" cy="1828800"/>
          </a:xfrm>
        </p:grpSpPr>
        <p:sp>
          <p:nvSpPr>
            <p:cNvPr id="14" name="Rectangle 13"/>
            <p:cNvSpPr/>
            <p:nvPr/>
          </p:nvSpPr>
          <p:spPr>
            <a:xfrm>
              <a:off x="4191000" y="5275281"/>
              <a:ext cx="2785868" cy="1354119"/>
            </a:xfrm>
            <a:prstGeom prst="rect">
              <a:avLst/>
            </a:prstGeom>
            <a:solidFill>
              <a:schemeClr val="bg2">
                <a:lumMod val="9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Text Box 34"/>
            <p:cNvSpPr txBox="1">
              <a:spLocks noChangeArrowheads="1"/>
            </p:cNvSpPr>
            <p:nvPr/>
          </p:nvSpPr>
          <p:spPr bwMode="auto">
            <a:xfrm>
              <a:off x="4224918" y="5269617"/>
              <a:ext cx="2751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000" dirty="0" err="1">
                  <a:effectLst/>
                  <a:latin typeface="Arial Narrow"/>
                  <a:ea typeface="Times New Roman"/>
                </a:rPr>
                <a:t>AuthorID</a:t>
              </a:r>
              <a:r>
                <a:rPr lang="en-US" sz="2000" dirty="0">
                  <a:effectLst/>
                  <a:latin typeface="Arial Narrow"/>
                  <a:ea typeface="Times New Roman"/>
                </a:rPr>
                <a:t>    integer  </a:t>
              </a:r>
              <a:r>
                <a:rPr lang="en-US" sz="2000" dirty="0" smtClean="0">
                  <a:effectLst/>
                  <a:latin typeface="Arial Narrow"/>
                  <a:ea typeface="Times New Roman"/>
                </a:rPr>
                <a:t>key</a:t>
              </a:r>
              <a:endParaRPr lang="en-US" sz="2000" dirty="0">
                <a:effectLst/>
                <a:latin typeface="Times New Roman"/>
                <a:ea typeface="Times New Roman"/>
              </a:endParaRPr>
            </a:p>
            <a:p>
              <a:pPr marL="0" marR="0" algn="just">
                <a:spcBef>
                  <a:spcPts val="0"/>
                </a:spcBef>
                <a:spcAft>
                  <a:spcPts val="400"/>
                </a:spcAft>
              </a:pPr>
              <a:r>
                <a:rPr lang="en-US" sz="2000" dirty="0" err="1">
                  <a:effectLst/>
                  <a:latin typeface="Arial Narrow"/>
                  <a:ea typeface="Times New Roman"/>
                </a:rPr>
                <a:t>LastName</a:t>
              </a:r>
              <a:r>
                <a:rPr lang="en-US" sz="2000" dirty="0">
                  <a:effectLst/>
                  <a:latin typeface="Arial Narrow"/>
                  <a:ea typeface="Times New Roman"/>
                </a:rPr>
                <a:t>  </a:t>
              </a:r>
              <a:r>
                <a:rPr lang="en-US" sz="2000" dirty="0" err="1">
                  <a:effectLst/>
                  <a:latin typeface="Arial Narrow"/>
                  <a:ea typeface="Times New Roman"/>
                </a:rPr>
                <a:t>varchar</a:t>
              </a:r>
              <a:r>
                <a:rPr lang="en-US" sz="2000" dirty="0">
                  <a:effectLst/>
                  <a:latin typeface="Arial Narrow"/>
                  <a:ea typeface="Times New Roman"/>
                </a:rPr>
                <a:t>(25)</a:t>
              </a:r>
              <a:endParaRPr lang="en-US" sz="2000" dirty="0">
                <a:effectLst/>
                <a:latin typeface="Times New Roman"/>
                <a:ea typeface="Times New Roman"/>
              </a:endParaRPr>
            </a:p>
            <a:p>
              <a:pPr marL="0" marR="0" algn="just">
                <a:spcBef>
                  <a:spcPts val="0"/>
                </a:spcBef>
                <a:spcAft>
                  <a:spcPts val="400"/>
                </a:spcAft>
              </a:pPr>
              <a:r>
                <a:rPr lang="en-US" sz="2000" dirty="0" err="1">
                  <a:effectLst/>
                  <a:latin typeface="Arial Narrow"/>
                  <a:ea typeface="Times New Roman"/>
                </a:rPr>
                <a:t>FirstName</a:t>
              </a:r>
              <a:r>
                <a:rPr lang="en-US" sz="2000" dirty="0">
                  <a:effectLst/>
                  <a:latin typeface="Arial Narrow"/>
                  <a:ea typeface="Times New Roman"/>
                </a:rPr>
                <a:t>  </a:t>
              </a:r>
              <a:r>
                <a:rPr lang="en-US" sz="2000" dirty="0" err="1">
                  <a:effectLst/>
                  <a:latin typeface="Arial Narrow"/>
                  <a:ea typeface="Times New Roman"/>
                </a:rPr>
                <a:t>varchar</a:t>
              </a:r>
              <a:r>
                <a:rPr lang="en-US" sz="2000" dirty="0">
                  <a:effectLst/>
                  <a:latin typeface="Arial Narrow"/>
                  <a:ea typeface="Times New Roman"/>
                </a:rPr>
                <a:t>(25)</a:t>
              </a:r>
              <a:endParaRPr lang="en-US" sz="2000" dirty="0">
                <a:effectLst/>
                <a:latin typeface="Times New Roman"/>
                <a:ea typeface="Times New Roman"/>
              </a:endParaRPr>
            </a:p>
          </p:txBody>
        </p:sp>
        <p:sp>
          <p:nvSpPr>
            <p:cNvPr id="16" name="Text Box 37"/>
            <p:cNvSpPr txBox="1">
              <a:spLocks noChangeArrowheads="1"/>
            </p:cNvSpPr>
            <p:nvPr/>
          </p:nvSpPr>
          <p:spPr bwMode="auto">
            <a:xfrm>
              <a:off x="4204622" y="4800600"/>
              <a:ext cx="1528253" cy="58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2400" b="1" dirty="0" err="1">
                  <a:effectLst/>
                  <a:latin typeface="Arial Narrow"/>
                  <a:ea typeface="Times New Roman"/>
                </a:rPr>
                <a:t>AuthorInfo</a:t>
              </a:r>
              <a:endParaRPr lang="en-US" sz="2800" dirty="0">
                <a:effectLst/>
                <a:latin typeface="Times New Roman"/>
                <a:ea typeface="Times New Roman"/>
              </a:endParaRPr>
            </a:p>
          </p:txBody>
        </p:sp>
      </p:grpSp>
      <p:cxnSp>
        <p:nvCxnSpPr>
          <p:cNvPr id="17" name="Line 39"/>
          <p:cNvCxnSpPr/>
          <p:nvPr/>
        </p:nvCxnSpPr>
        <p:spPr bwMode="auto">
          <a:xfrm flipH="1">
            <a:off x="2514600" y="3407371"/>
            <a:ext cx="1617618" cy="1116819"/>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8" name="Line 40"/>
          <p:cNvCxnSpPr>
            <a:stCxn id="7" idx="1"/>
          </p:cNvCxnSpPr>
          <p:nvPr/>
        </p:nvCxnSpPr>
        <p:spPr bwMode="auto">
          <a:xfrm flipH="1">
            <a:off x="2514600" y="4172739"/>
            <a:ext cx="1617617" cy="702903"/>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 name="Line 41"/>
          <p:cNvCxnSpPr/>
          <p:nvPr/>
        </p:nvCxnSpPr>
        <p:spPr bwMode="auto">
          <a:xfrm flipH="1">
            <a:off x="2362200" y="4545608"/>
            <a:ext cx="1770018" cy="1080050"/>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0" name="Line 42"/>
          <p:cNvCxnSpPr/>
          <p:nvPr/>
        </p:nvCxnSpPr>
        <p:spPr bwMode="auto">
          <a:xfrm flipH="1" flipV="1">
            <a:off x="2514600" y="5257800"/>
            <a:ext cx="1684930" cy="735717"/>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1" name="Line 43"/>
          <p:cNvCxnSpPr/>
          <p:nvPr/>
        </p:nvCxnSpPr>
        <p:spPr bwMode="auto">
          <a:xfrm flipH="1" flipV="1">
            <a:off x="2514600" y="5334001"/>
            <a:ext cx="1684930" cy="1066799"/>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sp>
        <p:nvSpPr>
          <p:cNvPr id="30" name="Content Placeholder 1"/>
          <p:cNvSpPr txBox="1">
            <a:spLocks/>
          </p:cNvSpPr>
          <p:nvPr/>
        </p:nvSpPr>
        <p:spPr>
          <a:xfrm>
            <a:off x="3962400" y="1524000"/>
            <a:ext cx="4876800" cy="121031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Constraints: data type, keys, </a:t>
            </a:r>
            <a:r>
              <a:rPr lang="en-US" dirty="0" err="1" smtClean="0"/>
              <a:t>nullability</a:t>
            </a:r>
            <a:endParaRPr lang="en-US" dirty="0"/>
          </a:p>
        </p:txBody>
      </p:sp>
    </p:spTree>
    <p:extLst>
      <p:ext uri="{BB962C8B-B14F-4D97-AF65-F5344CB8AC3E}">
        <p14:creationId xmlns:p14="http://schemas.microsoft.com/office/powerpoint/2010/main" val="245963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7188" y="1000108"/>
            <a:ext cx="8501062" cy="5572164"/>
          </a:xfrm>
        </p:spPr>
        <p:txBody>
          <a:bodyPr/>
          <a:lstStyle/>
          <a:p>
            <a:r>
              <a:rPr lang="en-US" dirty="0" smtClean="0">
                <a:solidFill>
                  <a:srgbClr val="0000FF"/>
                </a:solidFill>
              </a:rPr>
              <a:t>Graph matching </a:t>
            </a:r>
          </a:p>
          <a:p>
            <a:pPr lvl="1"/>
            <a:r>
              <a:rPr lang="en-US" dirty="0" smtClean="0"/>
              <a:t>e.g., similarity flooding </a:t>
            </a:r>
            <a:r>
              <a:rPr lang="en-US" sz="1800" dirty="0" smtClean="0"/>
              <a:t>[</a:t>
            </a:r>
            <a:r>
              <a:rPr lang="en-US" sz="1800" dirty="0" err="1" smtClean="0"/>
              <a:t>Melnik</a:t>
            </a:r>
            <a:r>
              <a:rPr lang="en-US" sz="1800" dirty="0" smtClean="0"/>
              <a:t> et al, ICDE 2002]</a:t>
            </a:r>
            <a:r>
              <a:rPr lang="en-US" dirty="0" smtClean="0"/>
              <a:t/>
            </a:r>
            <a:br>
              <a:rPr lang="en-US" dirty="0" smtClean="0"/>
            </a:br>
            <a:endParaRPr lang="en-US" dirty="0" smtClean="0"/>
          </a:p>
          <a:p>
            <a:r>
              <a:rPr lang="en-US" dirty="0" smtClean="0">
                <a:solidFill>
                  <a:srgbClr val="0000FF"/>
                </a:solidFill>
              </a:rPr>
              <a:t>Instance-based </a:t>
            </a:r>
            <a:r>
              <a:rPr lang="en-US" dirty="0">
                <a:solidFill>
                  <a:srgbClr val="0000FF"/>
                </a:solidFill>
              </a:rPr>
              <a:t>ontology matching </a:t>
            </a:r>
          </a:p>
          <a:p>
            <a:pPr lvl="1"/>
            <a:r>
              <a:rPr lang="en-US" dirty="0" smtClean="0"/>
              <a:t>concepts with similar </a:t>
            </a:r>
            <a:r>
              <a:rPr lang="en-US" dirty="0"/>
              <a:t>instances </a:t>
            </a:r>
            <a:r>
              <a:rPr lang="en-US" dirty="0" smtClean="0"/>
              <a:t>should match</a:t>
            </a:r>
          </a:p>
          <a:p>
            <a:pPr lvl="1"/>
            <a:r>
              <a:rPr lang="en-US" dirty="0" smtClean="0"/>
              <a:t>consider </a:t>
            </a:r>
            <a:r>
              <a:rPr lang="en-US" dirty="0"/>
              <a:t>all instances of a concept as a document and utilize document similarity (e.g</a:t>
            </a:r>
            <a:r>
              <a:rPr lang="en-US" dirty="0" smtClean="0"/>
              <a:t>., </a:t>
            </a:r>
            <a:r>
              <a:rPr lang="en-US" dirty="0"/>
              <a:t>TF/IDF) to find matching </a:t>
            </a:r>
            <a:r>
              <a:rPr lang="en-US" dirty="0" smtClean="0"/>
              <a:t>concepts</a:t>
            </a:r>
          </a:p>
          <a:p>
            <a:pPr lvl="1"/>
            <a:endParaRPr lang="en-US" dirty="0"/>
          </a:p>
          <a:p>
            <a:r>
              <a:rPr lang="en-US" dirty="0">
                <a:solidFill>
                  <a:srgbClr val="0000FF"/>
                </a:solidFill>
              </a:rPr>
              <a:t>Usage-based matching </a:t>
            </a:r>
          </a:p>
          <a:p>
            <a:pPr lvl="1"/>
            <a:r>
              <a:rPr lang="en-US" dirty="0"/>
              <a:t>utilize query logs for hints about related schema elements (e.g., in join clauses)</a:t>
            </a:r>
            <a:r>
              <a:rPr lang="en-US" sz="1800" dirty="0"/>
              <a:t> [</a:t>
            </a:r>
            <a:r>
              <a:rPr lang="en-US" sz="1800" dirty="0" err="1"/>
              <a:t>Elmeleegy</a:t>
            </a:r>
            <a:r>
              <a:rPr lang="en-US" sz="1800" dirty="0"/>
              <a:t> et al., ICDE 2008]</a:t>
            </a:r>
          </a:p>
          <a:p>
            <a:pPr lvl="1"/>
            <a:r>
              <a:rPr lang="en-US" dirty="0"/>
              <a:t>Hamster approach for taxonomy matching </a:t>
            </a:r>
            <a:r>
              <a:rPr lang="en-US" sz="1800" dirty="0"/>
              <a:t>[Nandi et al, VLDB 2009]</a:t>
            </a:r>
            <a:endParaRPr lang="en-US" dirty="0" smtClean="0"/>
          </a:p>
        </p:txBody>
      </p:sp>
      <p:sp>
        <p:nvSpPr>
          <p:cNvPr id="3" name="Titel 2"/>
          <p:cNvSpPr>
            <a:spLocks noGrp="1"/>
          </p:cNvSpPr>
          <p:nvPr>
            <p:ph type="title"/>
          </p:nvPr>
        </p:nvSpPr>
        <p:spPr/>
        <p:txBody>
          <a:bodyPr/>
          <a:lstStyle/>
          <a:p>
            <a:pPr>
              <a:defRPr/>
            </a:pPr>
            <a:r>
              <a:rPr lang="de-DE" dirty="0" smtClean="0">
                <a:solidFill>
                  <a:schemeClr val="tx1"/>
                </a:solidFill>
              </a:rPr>
              <a:t>New </a:t>
            </a:r>
            <a:r>
              <a:rPr lang="de-DE" dirty="0" err="1" smtClean="0">
                <a:solidFill>
                  <a:schemeClr val="tx1"/>
                </a:solidFill>
              </a:rPr>
              <a:t>match</a:t>
            </a:r>
            <a:r>
              <a:rPr lang="de-DE" dirty="0" smtClean="0">
                <a:solidFill>
                  <a:schemeClr val="tx1"/>
                </a:solidFill>
              </a:rPr>
              <a:t> </a:t>
            </a:r>
            <a:r>
              <a:rPr lang="de-DE" dirty="0" err="1" smtClean="0">
                <a:solidFill>
                  <a:schemeClr val="tx1"/>
                </a:solidFill>
              </a:rPr>
              <a:t>techniques</a:t>
            </a:r>
            <a:endParaRPr lang="en-US" dirty="0">
              <a:solidFill>
                <a:schemeClr val="tx1"/>
              </a:solidFill>
            </a:endParaRPr>
          </a:p>
        </p:txBody>
      </p:sp>
    </p:spTree>
    <p:custDataLst>
      <p:tags r:id="rId1"/>
    </p:custDataLst>
    <p:extLst>
      <p:ext uri="{BB962C8B-B14F-4D97-AF65-F5344CB8AC3E}">
        <p14:creationId xmlns:p14="http://schemas.microsoft.com/office/powerpoint/2010/main" val="63650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7188" y="1000108"/>
            <a:ext cx="8501062" cy="1132748"/>
          </a:xfrm>
        </p:spPr>
        <p:txBody>
          <a:bodyPr/>
          <a:lstStyle/>
          <a:p>
            <a:r>
              <a:rPr lang="en-US" dirty="0" smtClean="0"/>
              <a:t>Concepts with most similar instances should match </a:t>
            </a:r>
          </a:p>
          <a:p>
            <a:pPr lvl="1"/>
            <a:r>
              <a:rPr lang="en-US" dirty="0" smtClean="0"/>
              <a:t>requires shared/similar instances for most concepts</a:t>
            </a:r>
          </a:p>
          <a:p>
            <a:r>
              <a:rPr lang="en-US" dirty="0" smtClean="0"/>
              <a:t>Mutual treatment of entity resolution (instance matching) and ontology matching</a:t>
            </a:r>
          </a:p>
          <a:p>
            <a:r>
              <a:rPr lang="en-US" dirty="0" smtClean="0"/>
              <a:t>Promising for </a:t>
            </a:r>
            <a:r>
              <a:rPr lang="en-US" dirty="0" smtClean="0">
                <a:solidFill>
                  <a:srgbClr val="0000FF"/>
                </a:solidFill>
              </a:rPr>
              <a:t>link discovery </a:t>
            </a:r>
            <a:r>
              <a:rPr lang="en-US" dirty="0" smtClean="0"/>
              <a:t>in the Linked Open Web of Data </a:t>
            </a:r>
          </a:p>
          <a:p>
            <a:endParaRPr lang="en-US" dirty="0" smtClean="0"/>
          </a:p>
        </p:txBody>
      </p:sp>
      <p:sp>
        <p:nvSpPr>
          <p:cNvPr id="3" name="Titel 2"/>
          <p:cNvSpPr>
            <a:spLocks noGrp="1"/>
          </p:cNvSpPr>
          <p:nvPr>
            <p:ph type="title"/>
          </p:nvPr>
        </p:nvSpPr>
        <p:spPr/>
        <p:txBody>
          <a:bodyPr/>
          <a:lstStyle/>
          <a:p>
            <a:pPr>
              <a:defRPr/>
            </a:pPr>
            <a:r>
              <a:rPr lang="de-DE" dirty="0" smtClean="0"/>
              <a:t>Instance-</a:t>
            </a:r>
            <a:r>
              <a:rPr lang="de-DE" dirty="0" err="1" smtClean="0"/>
              <a:t>based</a:t>
            </a:r>
            <a:r>
              <a:rPr lang="de-DE" dirty="0" smtClean="0"/>
              <a:t> </a:t>
            </a:r>
            <a:r>
              <a:rPr lang="de-DE" dirty="0" err="1" smtClean="0"/>
              <a:t>ontology</a:t>
            </a:r>
            <a:r>
              <a:rPr lang="de-DE" dirty="0" smtClean="0"/>
              <a:t> </a:t>
            </a:r>
            <a:r>
              <a:rPr lang="de-DE" dirty="0" err="1" smtClean="0"/>
              <a:t>matching</a:t>
            </a:r>
            <a:endParaRPr lang="en-US" dirty="0"/>
          </a:p>
        </p:txBody>
      </p:sp>
      <p:grpSp>
        <p:nvGrpSpPr>
          <p:cNvPr id="5" name="Gruppieren 4"/>
          <p:cNvGrpSpPr/>
          <p:nvPr/>
        </p:nvGrpSpPr>
        <p:grpSpPr>
          <a:xfrm>
            <a:off x="2378870" y="3426392"/>
            <a:ext cx="5040559" cy="2880319"/>
            <a:chOff x="4627563" y="3698829"/>
            <a:chExt cx="3143250" cy="2078038"/>
          </a:xfrm>
        </p:grpSpPr>
        <p:sp>
          <p:nvSpPr>
            <p:cNvPr id="53" name="Rectangle 1047"/>
            <p:cNvSpPr>
              <a:spLocks noChangeArrowheads="1"/>
            </p:cNvSpPr>
            <p:nvPr/>
          </p:nvSpPr>
          <p:spPr bwMode="auto">
            <a:xfrm>
              <a:off x="4627563" y="3698829"/>
              <a:ext cx="415925" cy="577850"/>
            </a:xfrm>
            <a:prstGeom prst="rect">
              <a:avLst/>
            </a:prstGeom>
            <a:solidFill>
              <a:srgbClr val="FFFFFF"/>
            </a:solidFill>
            <a:ln w="9525">
              <a:solidFill>
                <a:schemeClr val="bg1"/>
              </a:solidFill>
              <a:miter lim="800000"/>
              <a:headEnd/>
              <a:tailEnd/>
            </a:ln>
          </p:spPr>
          <p:txBody>
            <a:bodyPr wrap="none" lIns="18000" rIns="18000" anchor="ctr"/>
            <a:lstStyle/>
            <a:p>
              <a:pPr algn="ctr" eaLnBrk="0" fontAlgn="base" hangingPunct="0">
                <a:spcBef>
                  <a:spcPct val="0"/>
                </a:spcBef>
                <a:spcAft>
                  <a:spcPct val="0"/>
                </a:spcAft>
              </a:pPr>
              <a:r>
                <a:rPr lang="de-DE" sz="1600">
                  <a:solidFill>
                    <a:srgbClr val="000000"/>
                  </a:solidFill>
                  <a:latin typeface="Arial" charset="0"/>
                </a:rPr>
                <a:t>O1</a:t>
              </a:r>
              <a:endParaRPr lang="de-DE" sz="1200">
                <a:solidFill>
                  <a:srgbClr val="000000"/>
                </a:solidFill>
                <a:latin typeface="Arial" charset="0"/>
              </a:endParaRPr>
            </a:p>
          </p:txBody>
        </p:sp>
        <p:sp>
          <p:nvSpPr>
            <p:cNvPr id="54" name="Rectangle 1047"/>
            <p:cNvSpPr>
              <a:spLocks noChangeArrowheads="1"/>
            </p:cNvSpPr>
            <p:nvPr/>
          </p:nvSpPr>
          <p:spPr bwMode="auto">
            <a:xfrm>
              <a:off x="7354888" y="3698829"/>
              <a:ext cx="415925" cy="577850"/>
            </a:xfrm>
            <a:prstGeom prst="rect">
              <a:avLst/>
            </a:prstGeom>
            <a:solidFill>
              <a:srgbClr val="FFFFFF"/>
            </a:solidFill>
            <a:ln w="9525">
              <a:solidFill>
                <a:schemeClr val="bg1"/>
              </a:solidFill>
              <a:miter lim="800000"/>
              <a:headEnd/>
              <a:tailEnd/>
            </a:ln>
          </p:spPr>
          <p:txBody>
            <a:bodyPr wrap="none" lIns="18000" rIns="18000" anchor="ctr"/>
            <a:lstStyle/>
            <a:p>
              <a:pPr algn="ctr" eaLnBrk="0" fontAlgn="base" hangingPunct="0">
                <a:spcBef>
                  <a:spcPct val="0"/>
                </a:spcBef>
                <a:spcAft>
                  <a:spcPct val="0"/>
                </a:spcAft>
              </a:pPr>
              <a:r>
                <a:rPr lang="de-DE" sz="1600">
                  <a:solidFill>
                    <a:srgbClr val="000000"/>
                  </a:solidFill>
                  <a:latin typeface="Arial" charset="0"/>
                </a:rPr>
                <a:t>O2</a:t>
              </a:r>
              <a:endParaRPr lang="de-DE" sz="1200">
                <a:solidFill>
                  <a:srgbClr val="000000"/>
                </a:solidFill>
                <a:latin typeface="Arial" charset="0"/>
              </a:endParaRPr>
            </a:p>
          </p:txBody>
        </p:sp>
        <p:sp>
          <p:nvSpPr>
            <p:cNvPr id="55" name="Rectangle 1039"/>
            <p:cNvSpPr>
              <a:spLocks noChangeArrowheads="1"/>
            </p:cNvSpPr>
            <p:nvPr/>
          </p:nvSpPr>
          <p:spPr bwMode="auto">
            <a:xfrm>
              <a:off x="6521451" y="3841704"/>
              <a:ext cx="841375" cy="692150"/>
            </a:xfrm>
            <a:prstGeom prst="rect">
              <a:avLst/>
            </a:prstGeom>
            <a:solidFill>
              <a:srgbClr val="FF99CC"/>
            </a:solidFill>
            <a:ln w="9525">
              <a:solidFill>
                <a:srgbClr val="000000"/>
              </a:solidFill>
              <a:miter lim="800000"/>
              <a:headEnd/>
              <a:tailEnd/>
            </a:ln>
          </p:spPr>
          <p:txBody>
            <a:bodyPr wrap="none" anchor="ctr"/>
            <a:lstStyle/>
            <a:p>
              <a:pPr fontAlgn="base">
                <a:spcBef>
                  <a:spcPct val="0"/>
                </a:spcBef>
                <a:spcAft>
                  <a:spcPct val="0"/>
                </a:spcAft>
              </a:pPr>
              <a:endParaRPr lang="de-DE" sz="3200">
                <a:solidFill>
                  <a:prstClr val="black"/>
                </a:solidFill>
                <a:latin typeface="Times New Roman" pitchFamily="18" charset="0"/>
              </a:endParaRPr>
            </a:p>
          </p:txBody>
        </p:sp>
        <p:sp>
          <p:nvSpPr>
            <p:cNvPr id="56" name="Line 1040"/>
            <p:cNvSpPr>
              <a:spLocks noChangeShapeType="1"/>
            </p:cNvSpPr>
            <p:nvPr/>
          </p:nvSpPr>
          <p:spPr bwMode="auto">
            <a:xfrm flipH="1">
              <a:off x="6697663" y="3898854"/>
              <a:ext cx="239713" cy="250825"/>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57" name="Line 1041"/>
            <p:cNvSpPr>
              <a:spLocks noChangeShapeType="1"/>
            </p:cNvSpPr>
            <p:nvPr/>
          </p:nvSpPr>
          <p:spPr bwMode="auto">
            <a:xfrm>
              <a:off x="6937376" y="3898854"/>
              <a:ext cx="241300" cy="250825"/>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58" name="Line 1042"/>
            <p:cNvSpPr>
              <a:spLocks noChangeShapeType="1"/>
            </p:cNvSpPr>
            <p:nvPr/>
          </p:nvSpPr>
          <p:spPr bwMode="auto">
            <a:xfrm>
              <a:off x="6697663" y="4149679"/>
              <a:ext cx="0" cy="252413"/>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59" name="Line 1043"/>
            <p:cNvSpPr>
              <a:spLocks noChangeShapeType="1"/>
            </p:cNvSpPr>
            <p:nvPr/>
          </p:nvSpPr>
          <p:spPr bwMode="auto">
            <a:xfrm flipH="1">
              <a:off x="7058026" y="4149679"/>
              <a:ext cx="120650" cy="252413"/>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60" name="Line 1044"/>
            <p:cNvSpPr>
              <a:spLocks noChangeShapeType="1"/>
            </p:cNvSpPr>
            <p:nvPr/>
          </p:nvSpPr>
          <p:spPr bwMode="auto">
            <a:xfrm>
              <a:off x="7178676" y="4149679"/>
              <a:ext cx="120650" cy="252413"/>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61" name="Line 1045"/>
            <p:cNvSpPr>
              <a:spLocks noChangeShapeType="1"/>
            </p:cNvSpPr>
            <p:nvPr/>
          </p:nvSpPr>
          <p:spPr bwMode="auto">
            <a:xfrm flipH="1">
              <a:off x="6577013" y="4149679"/>
              <a:ext cx="120650" cy="252413"/>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62" name="Line 1046"/>
            <p:cNvSpPr>
              <a:spLocks noChangeShapeType="1"/>
            </p:cNvSpPr>
            <p:nvPr/>
          </p:nvSpPr>
          <p:spPr bwMode="auto">
            <a:xfrm>
              <a:off x="6697663" y="4149679"/>
              <a:ext cx="120650" cy="252413"/>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grpSp>
          <p:nvGrpSpPr>
            <p:cNvPr id="6" name="Group 1062"/>
            <p:cNvGrpSpPr>
              <a:grpSpLocks/>
            </p:cNvGrpSpPr>
            <p:nvPr/>
          </p:nvGrpSpPr>
          <p:grpSpPr bwMode="auto">
            <a:xfrm>
              <a:off x="4975226" y="3841704"/>
              <a:ext cx="841375" cy="692150"/>
              <a:chOff x="4656" y="672"/>
              <a:chExt cx="672" cy="528"/>
            </a:xfrm>
          </p:grpSpPr>
          <p:sp>
            <p:nvSpPr>
              <p:cNvPr id="44058" name="Rectangle 1063"/>
              <p:cNvSpPr>
                <a:spLocks noChangeArrowheads="1"/>
              </p:cNvSpPr>
              <p:nvPr/>
            </p:nvSpPr>
            <p:spPr bwMode="auto">
              <a:xfrm>
                <a:off x="4656" y="672"/>
                <a:ext cx="672" cy="528"/>
              </a:xfrm>
              <a:prstGeom prst="rect">
                <a:avLst/>
              </a:prstGeom>
              <a:solidFill>
                <a:srgbClr val="BC65FD"/>
              </a:solidFill>
              <a:ln w="9525">
                <a:solidFill>
                  <a:srgbClr val="000000"/>
                </a:solidFill>
                <a:miter lim="800000"/>
                <a:headEnd/>
                <a:tailEnd/>
              </a:ln>
            </p:spPr>
            <p:txBody>
              <a:bodyPr wrap="none" anchor="ctr"/>
              <a:lstStyle/>
              <a:p>
                <a:pPr fontAlgn="base">
                  <a:spcBef>
                    <a:spcPct val="0"/>
                  </a:spcBef>
                  <a:spcAft>
                    <a:spcPct val="0"/>
                  </a:spcAft>
                </a:pPr>
                <a:endParaRPr lang="de-DE" sz="3200">
                  <a:solidFill>
                    <a:prstClr val="black"/>
                  </a:solidFill>
                  <a:latin typeface="Times New Roman" pitchFamily="18" charset="0"/>
                </a:endParaRPr>
              </a:p>
            </p:txBody>
          </p:sp>
          <p:sp>
            <p:nvSpPr>
              <p:cNvPr id="44059" name="Line 1064"/>
              <p:cNvSpPr>
                <a:spLocks noChangeShapeType="1"/>
              </p:cNvSpPr>
              <p:nvPr/>
            </p:nvSpPr>
            <p:spPr bwMode="auto">
              <a:xfrm>
                <a:off x="4992" y="720"/>
                <a:ext cx="0" cy="192"/>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44060" name="Line 1065"/>
              <p:cNvSpPr>
                <a:spLocks noChangeShapeType="1"/>
              </p:cNvSpPr>
              <p:nvPr/>
            </p:nvSpPr>
            <p:spPr bwMode="auto">
              <a:xfrm flipH="1">
                <a:off x="4800" y="720"/>
                <a:ext cx="192" cy="192"/>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44061" name="Line 1066"/>
              <p:cNvSpPr>
                <a:spLocks noChangeShapeType="1"/>
              </p:cNvSpPr>
              <p:nvPr/>
            </p:nvSpPr>
            <p:spPr bwMode="auto">
              <a:xfrm>
                <a:off x="4992" y="720"/>
                <a:ext cx="192" cy="192"/>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44062" name="Line 1067"/>
              <p:cNvSpPr>
                <a:spLocks noChangeShapeType="1"/>
              </p:cNvSpPr>
              <p:nvPr/>
            </p:nvSpPr>
            <p:spPr bwMode="auto">
              <a:xfrm>
                <a:off x="4800" y="912"/>
                <a:ext cx="0" cy="192"/>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44063" name="Line 1068"/>
              <p:cNvSpPr>
                <a:spLocks noChangeShapeType="1"/>
              </p:cNvSpPr>
              <p:nvPr/>
            </p:nvSpPr>
            <p:spPr bwMode="auto">
              <a:xfrm flipH="1">
                <a:off x="5088" y="912"/>
                <a:ext cx="96" cy="192"/>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44064" name="Line 1069"/>
              <p:cNvSpPr>
                <a:spLocks noChangeShapeType="1"/>
              </p:cNvSpPr>
              <p:nvPr/>
            </p:nvSpPr>
            <p:spPr bwMode="auto">
              <a:xfrm>
                <a:off x="5184" y="912"/>
                <a:ext cx="96" cy="192"/>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44065" name="Line 1070"/>
              <p:cNvSpPr>
                <a:spLocks noChangeShapeType="1"/>
              </p:cNvSpPr>
              <p:nvPr/>
            </p:nvSpPr>
            <p:spPr bwMode="auto">
              <a:xfrm flipH="1">
                <a:off x="4704" y="912"/>
                <a:ext cx="96" cy="192"/>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44066" name="Line 1071"/>
              <p:cNvSpPr>
                <a:spLocks noChangeShapeType="1"/>
              </p:cNvSpPr>
              <p:nvPr/>
            </p:nvSpPr>
            <p:spPr bwMode="auto">
              <a:xfrm>
                <a:off x="4800" y="912"/>
                <a:ext cx="96" cy="192"/>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sp>
            <p:nvSpPr>
              <p:cNvPr id="44067" name="Line 1072"/>
              <p:cNvSpPr>
                <a:spLocks noChangeShapeType="1"/>
              </p:cNvSpPr>
              <p:nvPr/>
            </p:nvSpPr>
            <p:spPr bwMode="auto">
              <a:xfrm>
                <a:off x="5184" y="912"/>
                <a:ext cx="0" cy="192"/>
              </a:xfrm>
              <a:prstGeom prst="line">
                <a:avLst/>
              </a:prstGeom>
              <a:noFill/>
              <a:ln w="25400">
                <a:solidFill>
                  <a:srgbClr val="000000"/>
                </a:solidFill>
                <a:round/>
                <a:headEnd type="oval" w="sm" len="sm"/>
                <a:tailEnd type="oval" w="sm" len="sm"/>
              </a:ln>
            </p:spPr>
            <p:txBody>
              <a:bodyPr/>
              <a:lstStyle/>
              <a:p>
                <a:pPr fontAlgn="base">
                  <a:spcBef>
                    <a:spcPct val="0"/>
                  </a:spcBef>
                  <a:spcAft>
                    <a:spcPct val="0"/>
                  </a:spcAft>
                </a:pPr>
                <a:endParaRPr lang="de-DE" sz="3200">
                  <a:solidFill>
                    <a:prstClr val="black"/>
                  </a:solidFill>
                  <a:latin typeface="Times New Roman" pitchFamily="18" charset="0"/>
                </a:endParaRPr>
              </a:p>
            </p:txBody>
          </p:sp>
        </p:grpSp>
        <p:sp>
          <p:nvSpPr>
            <p:cNvPr id="64" name="Rectangle 1047"/>
            <p:cNvSpPr>
              <a:spLocks noChangeArrowheads="1"/>
            </p:cNvSpPr>
            <p:nvPr/>
          </p:nvSpPr>
          <p:spPr bwMode="auto">
            <a:xfrm>
              <a:off x="4959351" y="5199017"/>
              <a:ext cx="928687" cy="577850"/>
            </a:xfrm>
            <a:prstGeom prst="rect">
              <a:avLst/>
            </a:prstGeom>
            <a:solidFill>
              <a:schemeClr val="accent5">
                <a:lumMod val="40000"/>
                <a:lumOff val="60000"/>
              </a:schemeClr>
            </a:solidFill>
            <a:ln w="9525">
              <a:solidFill>
                <a:schemeClr val="accent5">
                  <a:lumMod val="60000"/>
                  <a:lumOff val="40000"/>
                </a:schemeClr>
              </a:solidFill>
              <a:miter lim="800000"/>
              <a:headEnd/>
              <a:tailEnd/>
            </a:ln>
          </p:spPr>
          <p:txBody>
            <a:bodyPr wrap="none" lIns="18000" rIns="18000" anchor="ctr"/>
            <a:lstStyle/>
            <a:p>
              <a:pPr algn="ctr" eaLnBrk="0" fontAlgn="base" hangingPunct="0">
                <a:spcBef>
                  <a:spcPct val="0"/>
                </a:spcBef>
                <a:spcAft>
                  <a:spcPct val="0"/>
                </a:spcAft>
                <a:defRPr/>
              </a:pPr>
              <a:r>
                <a:rPr lang="de-DE" sz="1600" dirty="0">
                  <a:solidFill>
                    <a:srgbClr val="000000"/>
                  </a:solidFill>
                  <a:latin typeface="Arial" charset="0"/>
                </a:rPr>
                <a:t>O1</a:t>
              </a:r>
              <a:br>
                <a:rPr lang="de-DE" sz="1600" dirty="0">
                  <a:solidFill>
                    <a:srgbClr val="000000"/>
                  </a:solidFill>
                  <a:latin typeface="Arial" charset="0"/>
                </a:rPr>
              </a:br>
              <a:r>
                <a:rPr lang="de-DE" sz="1600" dirty="0" err="1">
                  <a:solidFill>
                    <a:srgbClr val="000000"/>
                  </a:solidFill>
                  <a:latin typeface="Arial" charset="0"/>
                </a:rPr>
                <a:t>instances</a:t>
              </a:r>
              <a:endParaRPr lang="de-DE" sz="1200" dirty="0">
                <a:solidFill>
                  <a:srgbClr val="000000"/>
                </a:solidFill>
                <a:latin typeface="Arial" charset="0"/>
              </a:endParaRPr>
            </a:p>
          </p:txBody>
        </p:sp>
        <p:cxnSp>
          <p:nvCxnSpPr>
            <p:cNvPr id="67" name="Gerade Verbindung mit Pfeil 66"/>
            <p:cNvCxnSpPr>
              <a:stCxn id="44058" idx="3"/>
              <a:endCxn id="55" idx="1"/>
            </p:cNvCxnSpPr>
            <p:nvPr/>
          </p:nvCxnSpPr>
          <p:spPr>
            <a:xfrm>
              <a:off x="5816601" y="4187779"/>
              <a:ext cx="704850" cy="0"/>
            </a:xfrm>
            <a:prstGeom prst="straightConnector1">
              <a:avLst/>
            </a:prstGeom>
            <a:ln w="254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 Box 26"/>
            <p:cNvSpPr txBox="1">
              <a:spLocks noChangeArrowheads="1"/>
            </p:cNvSpPr>
            <p:nvPr/>
          </p:nvSpPr>
          <p:spPr bwMode="auto">
            <a:xfrm>
              <a:off x="6016626" y="3698829"/>
              <a:ext cx="346075" cy="4619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FF"/>
                  </a:solidFill>
                  <a:latin typeface="Arial" charset="0"/>
                </a:rPr>
                <a:t>?</a:t>
              </a:r>
            </a:p>
          </p:txBody>
        </p:sp>
        <p:sp>
          <p:nvSpPr>
            <p:cNvPr id="80" name="Rectangle 1047"/>
            <p:cNvSpPr>
              <a:spLocks noChangeArrowheads="1"/>
            </p:cNvSpPr>
            <p:nvPr/>
          </p:nvSpPr>
          <p:spPr bwMode="auto">
            <a:xfrm>
              <a:off x="6484938" y="5199017"/>
              <a:ext cx="928688" cy="577850"/>
            </a:xfrm>
            <a:prstGeom prst="rect">
              <a:avLst/>
            </a:prstGeom>
            <a:solidFill>
              <a:schemeClr val="accent5">
                <a:lumMod val="40000"/>
                <a:lumOff val="60000"/>
              </a:schemeClr>
            </a:solidFill>
            <a:ln w="9525">
              <a:solidFill>
                <a:schemeClr val="accent5">
                  <a:lumMod val="60000"/>
                  <a:lumOff val="40000"/>
                </a:schemeClr>
              </a:solidFill>
              <a:miter lim="800000"/>
              <a:headEnd/>
              <a:tailEnd/>
            </a:ln>
          </p:spPr>
          <p:txBody>
            <a:bodyPr wrap="none" lIns="18000" rIns="18000" anchor="ctr"/>
            <a:lstStyle/>
            <a:p>
              <a:pPr algn="ctr" eaLnBrk="0" fontAlgn="base" hangingPunct="0">
                <a:spcBef>
                  <a:spcPct val="0"/>
                </a:spcBef>
                <a:spcAft>
                  <a:spcPct val="0"/>
                </a:spcAft>
                <a:defRPr/>
              </a:pPr>
              <a:r>
                <a:rPr lang="de-DE" sz="1600" dirty="0">
                  <a:solidFill>
                    <a:srgbClr val="000000"/>
                  </a:solidFill>
                  <a:latin typeface="Arial" charset="0"/>
                </a:rPr>
                <a:t>O2</a:t>
              </a:r>
              <a:br>
                <a:rPr lang="de-DE" sz="1600" dirty="0">
                  <a:solidFill>
                    <a:srgbClr val="000000"/>
                  </a:solidFill>
                  <a:latin typeface="Arial" charset="0"/>
                </a:rPr>
              </a:br>
              <a:r>
                <a:rPr lang="de-DE" sz="1600" dirty="0" err="1">
                  <a:solidFill>
                    <a:srgbClr val="000000"/>
                  </a:solidFill>
                  <a:latin typeface="Arial" charset="0"/>
                </a:rPr>
                <a:t>instances</a:t>
              </a:r>
              <a:endParaRPr lang="de-DE" sz="1200" dirty="0">
                <a:solidFill>
                  <a:srgbClr val="000000"/>
                </a:solidFill>
                <a:latin typeface="Arial" charset="0"/>
              </a:endParaRPr>
            </a:p>
          </p:txBody>
        </p:sp>
        <p:cxnSp>
          <p:nvCxnSpPr>
            <p:cNvPr id="91" name="Gerade Verbindung 90"/>
            <p:cNvCxnSpPr>
              <a:stCxn id="55" idx="2"/>
              <a:endCxn id="80" idx="0"/>
            </p:cNvCxnSpPr>
            <p:nvPr/>
          </p:nvCxnSpPr>
          <p:spPr>
            <a:xfrm rot="16200000" flipH="1">
              <a:off x="6613525" y="4862467"/>
              <a:ext cx="665163" cy="79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rot="16200000" flipH="1">
              <a:off x="5084763" y="4868817"/>
              <a:ext cx="665163" cy="7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a:stCxn id="64" idx="3"/>
              <a:endCxn id="80" idx="1"/>
            </p:cNvCxnSpPr>
            <p:nvPr/>
          </p:nvCxnSpPr>
          <p:spPr>
            <a:xfrm>
              <a:off x="5888038" y="5487942"/>
              <a:ext cx="596900" cy="1587"/>
            </a:xfrm>
            <a:prstGeom prst="straightConnector1">
              <a:avLst/>
            </a:prstGeom>
            <a:ln w="254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Text Box 26"/>
            <p:cNvSpPr txBox="1">
              <a:spLocks noChangeArrowheads="1"/>
            </p:cNvSpPr>
            <p:nvPr/>
          </p:nvSpPr>
          <p:spPr bwMode="auto">
            <a:xfrm>
              <a:off x="6056313" y="4984704"/>
              <a:ext cx="346075" cy="4619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FF"/>
                  </a:solidFill>
                  <a:latin typeface="Arial" charset="0"/>
                </a:rPr>
                <a:t>?</a:t>
              </a:r>
            </a:p>
          </p:txBody>
        </p:sp>
      </p:grpSp>
    </p:spTree>
    <p:extLst>
      <p:ext uri="{BB962C8B-B14F-4D97-AF65-F5344CB8AC3E}">
        <p14:creationId xmlns:p14="http://schemas.microsoft.com/office/powerpoint/2010/main" val="100831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7188" y="1000108"/>
            <a:ext cx="8501062" cy="5572164"/>
          </a:xfrm>
        </p:spPr>
        <p:txBody>
          <a:bodyPr/>
          <a:lstStyle/>
          <a:p>
            <a:r>
              <a:rPr lang="en-US" dirty="0" smtClean="0">
                <a:solidFill>
                  <a:srgbClr val="0000FF"/>
                </a:solidFill>
              </a:rPr>
              <a:t>GUI support </a:t>
            </a:r>
            <a:r>
              <a:rPr lang="en-US" dirty="0" smtClean="0"/>
              <a:t>to inspect and correct computed correspondences </a:t>
            </a:r>
            <a:r>
              <a:rPr lang="en-US" sz="1800" dirty="0" smtClean="0"/>
              <a:t>[Falconer et al., ISWC 2007]</a:t>
            </a:r>
            <a:r>
              <a:rPr lang="en-US" dirty="0" smtClean="0"/>
              <a:t/>
            </a:r>
            <a:br>
              <a:rPr lang="en-US" dirty="0" smtClean="0"/>
            </a:br>
            <a:endParaRPr lang="en-US" dirty="0" smtClean="0"/>
          </a:p>
          <a:p>
            <a:r>
              <a:rPr lang="en-US" dirty="0" smtClean="0">
                <a:solidFill>
                  <a:srgbClr val="0000FF"/>
                </a:solidFill>
              </a:rPr>
              <a:t>Incremental schema matching </a:t>
            </a:r>
            <a:r>
              <a:rPr lang="en-US" sz="1800" dirty="0" smtClean="0"/>
              <a:t>[Bernstein et al., VLDB 2006]</a:t>
            </a:r>
            <a:endParaRPr lang="en-US" dirty="0" smtClean="0"/>
          </a:p>
          <a:p>
            <a:pPr lvl="1"/>
            <a:r>
              <a:rPr lang="en-US" dirty="0" smtClean="0"/>
              <a:t>focused matching on user-selected element / </a:t>
            </a:r>
            <a:r>
              <a:rPr lang="en-US" dirty="0" err="1" smtClean="0"/>
              <a:t>subtree</a:t>
            </a:r>
            <a:r>
              <a:rPr lang="en-US" dirty="0" smtClean="0"/>
              <a:t/>
            </a:r>
            <a:br>
              <a:rPr lang="en-US" dirty="0" smtClean="0"/>
            </a:br>
            <a:endParaRPr lang="en-US" dirty="0" smtClean="0"/>
          </a:p>
          <a:p>
            <a:r>
              <a:rPr lang="en-US" dirty="0" smtClean="0"/>
              <a:t>Provision of </a:t>
            </a:r>
            <a:r>
              <a:rPr lang="en-US" dirty="0" smtClean="0">
                <a:solidFill>
                  <a:srgbClr val="0000FF"/>
                </a:solidFill>
              </a:rPr>
              <a:t>top-k matches </a:t>
            </a:r>
            <a:r>
              <a:rPr lang="en-US" dirty="0" smtClean="0"/>
              <a:t>per element for selection</a:t>
            </a:r>
          </a:p>
          <a:p>
            <a:pPr marL="109537" indent="0">
              <a:buNone/>
            </a:pPr>
            <a:r>
              <a:rPr lang="en-US" sz="1800" dirty="0" smtClean="0"/>
              <a:t>	[Gal, J Data Semantics 2006]</a:t>
            </a:r>
            <a:endParaRPr lang="en-US" sz="1800" dirty="0"/>
          </a:p>
          <a:p>
            <a:endParaRPr lang="en-US" dirty="0" smtClean="0"/>
          </a:p>
          <a:p>
            <a:r>
              <a:rPr lang="en-US" dirty="0" smtClean="0">
                <a:solidFill>
                  <a:srgbClr val="0000FF"/>
                </a:solidFill>
              </a:rPr>
              <a:t>Collaborative schema matching </a:t>
            </a:r>
            <a:r>
              <a:rPr lang="en-US" dirty="0" smtClean="0"/>
              <a:t>using a wiki-like infrastructure to provide and improve mappings</a:t>
            </a:r>
          </a:p>
          <a:p>
            <a:pPr marL="109537" indent="0">
              <a:buNone/>
            </a:pPr>
            <a:r>
              <a:rPr lang="en-US" dirty="0" smtClean="0"/>
              <a:t>	</a:t>
            </a:r>
            <a:r>
              <a:rPr lang="en-US" sz="1800" dirty="0" smtClean="0"/>
              <a:t>[McCann et al., ICDE 2008]</a:t>
            </a:r>
            <a:endParaRPr lang="en-US" sz="1800" dirty="0"/>
          </a:p>
        </p:txBody>
      </p:sp>
      <p:sp>
        <p:nvSpPr>
          <p:cNvPr id="3" name="Titel 2"/>
          <p:cNvSpPr>
            <a:spLocks noGrp="1"/>
          </p:cNvSpPr>
          <p:nvPr>
            <p:ph type="title"/>
          </p:nvPr>
        </p:nvSpPr>
        <p:spPr/>
        <p:txBody>
          <a:bodyPr/>
          <a:lstStyle/>
          <a:p>
            <a:pPr>
              <a:defRPr/>
            </a:pPr>
            <a:r>
              <a:rPr lang="de-DE" dirty="0" smtClean="0">
                <a:solidFill>
                  <a:schemeClr val="tx1"/>
                </a:solidFill>
              </a:rPr>
              <a:t>User </a:t>
            </a:r>
            <a:r>
              <a:rPr lang="de-DE" dirty="0" err="1" smtClean="0">
                <a:solidFill>
                  <a:schemeClr val="tx1"/>
                </a:solidFill>
              </a:rPr>
              <a:t>interaction</a:t>
            </a:r>
            <a:r>
              <a:rPr lang="de-DE" dirty="0" smtClean="0">
                <a:solidFill>
                  <a:schemeClr val="tx1"/>
                </a:solidFill>
              </a:rPr>
              <a:t> </a:t>
            </a:r>
            <a:r>
              <a:rPr lang="de-DE" dirty="0" err="1" smtClean="0">
                <a:solidFill>
                  <a:schemeClr val="tx1"/>
                </a:solidFill>
              </a:rPr>
              <a:t>for</a:t>
            </a:r>
            <a:r>
              <a:rPr lang="de-DE" dirty="0" smtClean="0">
                <a:solidFill>
                  <a:schemeClr val="tx1"/>
                </a:solidFill>
              </a:rPr>
              <a:t> Match</a:t>
            </a:r>
            <a:endParaRPr lang="en-US" dirty="0">
              <a:solidFill>
                <a:schemeClr val="tx1"/>
              </a:solidFill>
            </a:endParaRPr>
          </a:p>
        </p:txBody>
      </p:sp>
    </p:spTree>
    <p:extLst>
      <p:ext uri="{BB962C8B-B14F-4D97-AF65-F5344CB8AC3E}">
        <p14:creationId xmlns:p14="http://schemas.microsoft.com/office/powerpoint/2010/main" val="102186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7188" y="1000108"/>
            <a:ext cx="8501062" cy="5572164"/>
          </a:xfrm>
        </p:spPr>
        <p:txBody>
          <a:bodyPr/>
          <a:lstStyle/>
          <a:p>
            <a:r>
              <a:rPr lang="en-US" dirty="0" smtClean="0"/>
              <a:t>Correspondences with </a:t>
            </a:r>
            <a:r>
              <a:rPr lang="en-US" dirty="0" smtClean="0">
                <a:solidFill>
                  <a:srgbClr val="0000FF"/>
                </a:solidFill>
              </a:rPr>
              <a:t>semantic relationships </a:t>
            </a:r>
            <a:r>
              <a:rPr lang="en-US" dirty="0" smtClean="0"/>
              <a:t>equality, more general, less general, </a:t>
            </a:r>
            <a:r>
              <a:rPr lang="en-US" dirty="0" err="1" smtClean="0"/>
              <a:t>disjointness</a:t>
            </a:r>
            <a:r>
              <a:rPr lang="en-US" dirty="0" smtClean="0"/>
              <a:t> </a:t>
            </a:r>
          </a:p>
          <a:p>
            <a:pPr lvl="2"/>
            <a:r>
              <a:rPr lang="en-US" sz="2200" dirty="0" smtClean="0"/>
              <a:t>e.g. </a:t>
            </a:r>
            <a:r>
              <a:rPr lang="en-US" sz="2200" i="1" dirty="0" err="1" smtClean="0"/>
              <a:t>PortableComputers</a:t>
            </a:r>
            <a:r>
              <a:rPr lang="en-US" sz="2200" i="1" dirty="0" smtClean="0"/>
              <a:t> </a:t>
            </a:r>
            <a:r>
              <a:rPr lang="de-DE" sz="2200" i="1" dirty="0"/>
              <a:t> </a:t>
            </a:r>
            <a:r>
              <a:rPr lang="de-DE" sz="2200" i="1" dirty="0" smtClean="0"/>
              <a:t>     </a:t>
            </a:r>
            <a:r>
              <a:rPr lang="en-US" sz="2200" i="1" dirty="0" smtClean="0"/>
              <a:t> Tablets </a:t>
            </a:r>
            <a:endParaRPr lang="en-US" sz="2200" i="1" dirty="0"/>
          </a:p>
          <a:p>
            <a:pPr lvl="1"/>
            <a:r>
              <a:rPr lang="en-US" dirty="0" smtClean="0"/>
              <a:t>S-Match </a:t>
            </a:r>
            <a:r>
              <a:rPr lang="en-US" sz="1800" dirty="0" smtClean="0"/>
              <a:t>[</a:t>
            </a:r>
            <a:r>
              <a:rPr lang="de-DE" sz="1800" dirty="0" err="1" smtClean="0"/>
              <a:t>Giunchiglia</a:t>
            </a:r>
            <a:r>
              <a:rPr lang="de-DE" sz="1800" dirty="0" smtClean="0"/>
              <a:t> et al, ESWC 2004]</a:t>
            </a:r>
            <a:endParaRPr lang="en-US" sz="1800" i="1" dirty="0" smtClean="0"/>
          </a:p>
          <a:p>
            <a:pPr lvl="2"/>
            <a:endParaRPr lang="en-US" dirty="0"/>
          </a:p>
          <a:p>
            <a:r>
              <a:rPr lang="en-US" dirty="0" smtClean="0"/>
              <a:t>Discovery of </a:t>
            </a:r>
            <a:r>
              <a:rPr lang="en-US" dirty="0" smtClean="0">
                <a:solidFill>
                  <a:srgbClr val="0000FF"/>
                </a:solidFill>
              </a:rPr>
              <a:t>mapping expressions </a:t>
            </a:r>
          </a:p>
          <a:p>
            <a:pPr lvl="2"/>
            <a:r>
              <a:rPr lang="de-DE" dirty="0" smtClean="0"/>
              <a:t>e.g., </a:t>
            </a:r>
            <a:r>
              <a:rPr lang="de-DE" i="1" dirty="0" err="1" smtClean="0"/>
              <a:t>room-price</a:t>
            </a:r>
            <a:r>
              <a:rPr lang="de-DE" i="1" dirty="0" smtClean="0"/>
              <a:t> </a:t>
            </a:r>
            <a:r>
              <a:rPr lang="de-DE" i="1" dirty="0"/>
              <a:t>= </a:t>
            </a:r>
            <a:r>
              <a:rPr lang="de-DE" i="1" dirty="0" err="1"/>
              <a:t>room</a:t>
            </a:r>
            <a:r>
              <a:rPr lang="de-DE" i="1" dirty="0"/>
              <a:t>-rate * (1 + tax-rate</a:t>
            </a:r>
            <a:r>
              <a:rPr lang="de-DE" i="1" dirty="0" smtClean="0"/>
              <a:t>)</a:t>
            </a:r>
          </a:p>
          <a:p>
            <a:pPr lvl="1"/>
            <a:r>
              <a:rPr lang="de-DE" dirty="0" err="1" smtClean="0"/>
              <a:t>iMAP</a:t>
            </a:r>
            <a:r>
              <a:rPr lang="de-DE" dirty="0" smtClean="0"/>
              <a:t> </a:t>
            </a:r>
            <a:r>
              <a:rPr lang="de-DE" sz="1800" dirty="0" smtClean="0"/>
              <a:t>[</a:t>
            </a:r>
            <a:r>
              <a:rPr lang="en-US" sz="1800" dirty="0" err="1" smtClean="0"/>
              <a:t>Dhamankar</a:t>
            </a:r>
            <a:r>
              <a:rPr lang="en-US" sz="1800" dirty="0"/>
              <a:t> </a:t>
            </a:r>
            <a:r>
              <a:rPr lang="en-US" sz="1800" dirty="0" smtClean="0"/>
              <a:t>et al., SIGMOD 2004]</a:t>
            </a:r>
            <a:r>
              <a:rPr lang="de-DE" i="1" dirty="0" smtClean="0"/>
              <a:t/>
            </a:r>
            <a:br>
              <a:rPr lang="de-DE" i="1" dirty="0" smtClean="0"/>
            </a:br>
            <a:endParaRPr lang="de-DE" i="1" dirty="0" smtClean="0"/>
          </a:p>
          <a:p>
            <a:pPr marL="365125" lvl="1" indent="-255588">
              <a:spcBef>
                <a:spcPts val="400"/>
              </a:spcBef>
              <a:buFont typeface="Wingdings 3" pitchFamily="18" charset="2"/>
              <a:buChar char=""/>
            </a:pPr>
            <a:r>
              <a:rPr lang="en-US" sz="2400" dirty="0">
                <a:solidFill>
                  <a:srgbClr val="0000FF"/>
                </a:solidFill>
              </a:rPr>
              <a:t>Conditional correspondences </a:t>
            </a:r>
            <a:r>
              <a:rPr lang="de-DE" sz="1800" dirty="0"/>
              <a:t>[</a:t>
            </a:r>
            <a:r>
              <a:rPr lang="en-US" sz="1800" dirty="0"/>
              <a:t>Bohannon et al., VLDB 2006</a:t>
            </a:r>
            <a:r>
              <a:rPr lang="en-US" sz="1800" dirty="0" smtClean="0"/>
              <a:t>]</a:t>
            </a:r>
            <a:endParaRPr lang="en-US" dirty="0">
              <a:solidFill>
                <a:srgbClr val="0000FF"/>
              </a:solidFill>
            </a:endParaRPr>
          </a:p>
          <a:p>
            <a:pPr lvl="2"/>
            <a:r>
              <a:rPr lang="en-US" dirty="0"/>
              <a:t>e.g., </a:t>
            </a:r>
            <a:r>
              <a:rPr lang="en-US" i="1" dirty="0"/>
              <a:t>if </a:t>
            </a:r>
            <a:r>
              <a:rPr lang="en-US" i="1" dirty="0" err="1"/>
              <a:t>productType</a:t>
            </a:r>
            <a:r>
              <a:rPr lang="en-US" i="1" dirty="0"/>
              <a:t> = “book” </a:t>
            </a:r>
            <a:br>
              <a:rPr lang="en-US" i="1" dirty="0"/>
            </a:br>
            <a:r>
              <a:rPr lang="en-US" i="1" dirty="0"/>
              <a:t>        then S1.Invoice.Code =</a:t>
            </a:r>
            <a:r>
              <a:rPr lang="en-US" i="1" dirty="0" smtClean="0"/>
              <a:t>S2.ISBN</a:t>
            </a:r>
          </a:p>
          <a:p>
            <a:pPr marL="392113" lvl="1" indent="0">
              <a:buNone/>
            </a:pPr>
            <a:endParaRPr lang="en-US" i="1" dirty="0">
              <a:solidFill>
                <a:srgbClr val="0000FF"/>
              </a:solidFill>
            </a:endParaRPr>
          </a:p>
        </p:txBody>
      </p:sp>
      <p:sp>
        <p:nvSpPr>
          <p:cNvPr id="3" name="Titel 2"/>
          <p:cNvSpPr>
            <a:spLocks noGrp="1"/>
          </p:cNvSpPr>
          <p:nvPr>
            <p:ph type="title"/>
          </p:nvPr>
        </p:nvSpPr>
        <p:spPr/>
        <p:txBody>
          <a:bodyPr/>
          <a:lstStyle/>
          <a:p>
            <a:pPr>
              <a:defRPr/>
            </a:pPr>
            <a:r>
              <a:rPr lang="de-DE" dirty="0" err="1" smtClean="0">
                <a:solidFill>
                  <a:schemeClr val="tx1"/>
                </a:solidFill>
              </a:rPr>
              <a:t>Semantic</a:t>
            </a:r>
            <a:r>
              <a:rPr lang="de-DE" dirty="0" smtClean="0">
                <a:solidFill>
                  <a:schemeClr val="tx1"/>
                </a:solidFill>
              </a:rPr>
              <a:t> </a:t>
            </a:r>
            <a:r>
              <a:rPr lang="de-DE" dirty="0" err="1" smtClean="0">
                <a:solidFill>
                  <a:schemeClr val="tx1"/>
                </a:solidFill>
              </a:rPr>
              <a:t>matching</a:t>
            </a:r>
            <a:r>
              <a:rPr lang="de-DE" dirty="0" smtClean="0">
                <a:solidFill>
                  <a:schemeClr val="tx1"/>
                </a:solidFill>
              </a:rPr>
              <a:t> </a:t>
            </a:r>
            <a:endParaRPr lang="en-US"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772816"/>
            <a:ext cx="3429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49365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7188" y="1000108"/>
            <a:ext cx="8501062" cy="5572164"/>
          </a:xfrm>
        </p:spPr>
        <p:txBody>
          <a:bodyPr/>
          <a:lstStyle/>
          <a:p>
            <a:pPr marL="109537" indent="0">
              <a:buNone/>
            </a:pPr>
            <a:endParaRPr lang="en-US" dirty="0" smtClean="0"/>
          </a:p>
          <a:p>
            <a:r>
              <a:rPr lang="en-US" dirty="0" smtClean="0">
                <a:solidFill>
                  <a:srgbClr val="0000FF"/>
                </a:solidFill>
              </a:rPr>
              <a:t>Low-level optimizations</a:t>
            </a:r>
            <a:endParaRPr lang="en-US" dirty="0">
              <a:solidFill>
                <a:srgbClr val="0000FF"/>
              </a:solidFill>
            </a:endParaRPr>
          </a:p>
          <a:p>
            <a:pPr lvl="1"/>
            <a:r>
              <a:rPr lang="en-US" dirty="0" smtClean="0"/>
              <a:t>Optimized string matching</a:t>
            </a:r>
            <a:endParaRPr lang="en-US" dirty="0"/>
          </a:p>
          <a:p>
            <a:pPr lvl="1"/>
            <a:r>
              <a:rPr lang="en-US" dirty="0" smtClean="0"/>
              <a:t>Space-efficient similarity matrices</a:t>
            </a:r>
          </a:p>
          <a:p>
            <a:pPr lvl="1"/>
            <a:r>
              <a:rPr lang="en-US" dirty="0" smtClean="0"/>
              <a:t>Database-based matching</a:t>
            </a:r>
            <a:br>
              <a:rPr lang="en-US" dirty="0" smtClean="0"/>
            </a:br>
            <a:endParaRPr lang="en-US" dirty="0"/>
          </a:p>
          <a:p>
            <a:r>
              <a:rPr lang="en-US" dirty="0">
                <a:solidFill>
                  <a:srgbClr val="0000FF"/>
                </a:solidFill>
              </a:rPr>
              <a:t>Parallel matching </a:t>
            </a:r>
          </a:p>
          <a:p>
            <a:pPr lvl="1"/>
            <a:r>
              <a:rPr lang="en-US" dirty="0"/>
              <a:t>Inter-matcher and </a:t>
            </a:r>
            <a:r>
              <a:rPr lang="en-US" dirty="0" smtClean="0"/>
              <a:t>intra-matcher parallelism</a:t>
            </a:r>
            <a:br>
              <a:rPr lang="en-US" dirty="0" smtClean="0"/>
            </a:br>
            <a:endParaRPr lang="en-US" dirty="0" smtClean="0"/>
          </a:p>
          <a:p>
            <a:r>
              <a:rPr lang="en-US" dirty="0">
                <a:solidFill>
                  <a:srgbClr val="0000FF"/>
                </a:solidFill>
              </a:rPr>
              <a:t>Partition-based matching </a:t>
            </a:r>
            <a:r>
              <a:rPr lang="en-US" sz="2000" dirty="0" smtClean="0"/>
              <a:t>(COMA++, Falcon-AO)</a:t>
            </a:r>
            <a:endParaRPr lang="en-US" sz="2000" dirty="0"/>
          </a:p>
          <a:p>
            <a:pPr lvl="1"/>
            <a:r>
              <a:rPr lang="en-US" dirty="0"/>
              <a:t>Reduced search space by matching only similar schema partitions/fragments </a:t>
            </a:r>
          </a:p>
          <a:p>
            <a:pPr lvl="1"/>
            <a:r>
              <a:rPr lang="en-US" dirty="0"/>
              <a:t>Light-weight search for similar schema </a:t>
            </a:r>
            <a:r>
              <a:rPr lang="en-US" dirty="0" smtClean="0"/>
              <a:t>fragments</a:t>
            </a:r>
          </a:p>
        </p:txBody>
      </p:sp>
      <p:sp>
        <p:nvSpPr>
          <p:cNvPr id="3" name="Titel 2"/>
          <p:cNvSpPr>
            <a:spLocks noGrp="1"/>
          </p:cNvSpPr>
          <p:nvPr>
            <p:ph type="title"/>
          </p:nvPr>
        </p:nvSpPr>
        <p:spPr/>
        <p:txBody>
          <a:bodyPr/>
          <a:lstStyle/>
          <a:p>
            <a:pPr>
              <a:defRPr/>
            </a:pPr>
            <a:r>
              <a:rPr lang="de-DE" dirty="0" smtClean="0">
                <a:solidFill>
                  <a:schemeClr val="tx1"/>
                </a:solidFill>
              </a:rPr>
              <a:t>Match </a:t>
            </a:r>
            <a:r>
              <a:rPr lang="de-DE" dirty="0" err="1" smtClean="0">
                <a:solidFill>
                  <a:schemeClr val="tx1"/>
                </a:solidFill>
              </a:rPr>
              <a:t>techniques</a:t>
            </a:r>
            <a:r>
              <a:rPr lang="de-DE" dirty="0" smtClean="0">
                <a:solidFill>
                  <a:schemeClr val="tx1"/>
                </a:solidFill>
              </a:rPr>
              <a:t> </a:t>
            </a:r>
            <a:r>
              <a:rPr lang="de-DE" dirty="0" err="1" smtClean="0">
                <a:solidFill>
                  <a:schemeClr val="tx1"/>
                </a:solidFill>
              </a:rPr>
              <a:t>for</a:t>
            </a:r>
            <a:r>
              <a:rPr lang="de-DE" dirty="0" smtClean="0">
                <a:solidFill>
                  <a:schemeClr val="tx1"/>
                </a:solidFill>
              </a:rPr>
              <a:t> large </a:t>
            </a:r>
            <a:r>
              <a:rPr lang="de-DE" dirty="0" err="1" smtClean="0">
                <a:solidFill>
                  <a:schemeClr val="tx1"/>
                </a:solidFill>
              </a:rPr>
              <a:t>schemas</a:t>
            </a:r>
            <a:endParaRPr lang="en-US" dirty="0">
              <a:solidFill>
                <a:schemeClr val="tx1"/>
              </a:solidFill>
            </a:endParaRPr>
          </a:p>
        </p:txBody>
      </p:sp>
    </p:spTree>
    <p:custDataLst>
      <p:tags r:id="rId1"/>
    </p:custDataLst>
    <p:extLst>
      <p:ext uri="{BB962C8B-B14F-4D97-AF65-F5344CB8AC3E}">
        <p14:creationId xmlns:p14="http://schemas.microsoft.com/office/powerpoint/2010/main" val="379196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8614948" cy="379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title"/>
          </p:nvPr>
        </p:nvSpPr>
        <p:spPr>
          <a:xfrm>
            <a:off x="457200" y="274638"/>
            <a:ext cx="8229600" cy="1143000"/>
          </a:xfrm>
        </p:spPr>
        <p:txBody>
          <a:bodyPr>
            <a:normAutofit/>
          </a:bodyPr>
          <a:lstStyle/>
          <a:p>
            <a:pPr>
              <a:defRPr/>
            </a:pPr>
            <a:r>
              <a:rPr lang="de-DE" sz="2800" dirty="0" smtClean="0"/>
              <a:t>Partition-</a:t>
            </a:r>
            <a:r>
              <a:rPr lang="de-DE" sz="2800" dirty="0" err="1" smtClean="0"/>
              <a:t>based</a:t>
            </a:r>
            <a:r>
              <a:rPr lang="de-DE" sz="2800" dirty="0" smtClean="0"/>
              <a:t> </a:t>
            </a:r>
            <a:r>
              <a:rPr lang="de-DE" sz="2800" dirty="0" err="1" smtClean="0"/>
              <a:t>matching</a:t>
            </a:r>
            <a:r>
              <a:rPr lang="de-DE" sz="2800" dirty="0" smtClean="0"/>
              <a:t> in FALCON-AO</a:t>
            </a:r>
            <a:endParaRPr lang="en-US" sz="2800" dirty="0"/>
          </a:p>
        </p:txBody>
      </p:sp>
      <p:sp>
        <p:nvSpPr>
          <p:cNvPr id="4" name="Inhaltsplatzhalter 1"/>
          <p:cNvSpPr>
            <a:spLocks noGrp="1"/>
          </p:cNvSpPr>
          <p:nvPr>
            <p:ph idx="1"/>
          </p:nvPr>
        </p:nvSpPr>
        <p:spPr>
          <a:xfrm>
            <a:off x="141246" y="5464604"/>
            <a:ext cx="8501062" cy="1132748"/>
          </a:xfrm>
        </p:spPr>
        <p:txBody>
          <a:bodyPr/>
          <a:lstStyle/>
          <a:p>
            <a:r>
              <a:rPr lang="en-US" sz="2000" dirty="0" smtClean="0"/>
              <a:t>Initially determine highly similar </a:t>
            </a:r>
            <a:r>
              <a:rPr lang="en-US" sz="2000" dirty="0"/>
              <a:t>element </a:t>
            </a:r>
            <a:r>
              <a:rPr lang="en-US" sz="2000" dirty="0" smtClean="0"/>
              <a:t>pairs called  </a:t>
            </a:r>
            <a:r>
              <a:rPr lang="en-US" sz="2000" dirty="0"/>
              <a:t>“anchors</a:t>
            </a:r>
            <a:r>
              <a:rPr lang="en-US" sz="2000" dirty="0" smtClean="0"/>
              <a:t>” </a:t>
            </a:r>
          </a:p>
          <a:p>
            <a:r>
              <a:rPr lang="en-US" sz="2000" dirty="0" smtClean="0"/>
              <a:t>Only partitions that share at least one anchor are matched</a:t>
            </a:r>
          </a:p>
        </p:txBody>
      </p:sp>
      <p:sp>
        <p:nvSpPr>
          <p:cNvPr id="2" name="Textfeld 1"/>
          <p:cNvSpPr txBox="1"/>
          <p:nvPr/>
        </p:nvSpPr>
        <p:spPr>
          <a:xfrm>
            <a:off x="7236296" y="4736177"/>
            <a:ext cx="1738692" cy="276999"/>
          </a:xfrm>
          <a:prstGeom prst="rect">
            <a:avLst/>
          </a:prstGeom>
          <a:noFill/>
        </p:spPr>
        <p:txBody>
          <a:bodyPr wrap="square" rtlCol="0">
            <a:spAutoFit/>
          </a:bodyPr>
          <a:lstStyle/>
          <a:p>
            <a:pPr fontAlgn="base">
              <a:spcBef>
                <a:spcPct val="0"/>
              </a:spcBef>
              <a:spcAft>
                <a:spcPct val="0"/>
              </a:spcAft>
            </a:pPr>
            <a:r>
              <a:rPr lang="de-DE" sz="1200" dirty="0" smtClean="0">
                <a:solidFill>
                  <a:prstClr val="black"/>
                </a:solidFill>
                <a:latin typeface="Times New Roman" pitchFamily="18" charset="0"/>
              </a:rPr>
              <a:t>[Hamdi et al, 2009]</a:t>
            </a:r>
            <a:endParaRPr lang="de-DE" sz="1200" dirty="0">
              <a:solidFill>
                <a:prstClr val="black"/>
              </a:solidFill>
              <a:latin typeface="Times New Roman" pitchFamily="18" charset="0"/>
            </a:endParaRPr>
          </a:p>
        </p:txBody>
      </p:sp>
    </p:spTree>
    <p:extLst>
      <p:ext uri="{BB962C8B-B14F-4D97-AF65-F5344CB8AC3E}">
        <p14:creationId xmlns:p14="http://schemas.microsoft.com/office/powerpoint/2010/main" val="405965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Semi-</a:t>
            </a:r>
            <a:r>
              <a:rPr lang="de-DE" dirty="0" err="1" smtClean="0"/>
              <a:t>automatic</a:t>
            </a:r>
            <a:r>
              <a:rPr lang="de-DE" dirty="0" smtClean="0"/>
              <a:t> </a:t>
            </a:r>
            <a:r>
              <a:rPr lang="de-DE" dirty="0" err="1" smtClean="0"/>
              <a:t>configuration</a:t>
            </a:r>
            <a:r>
              <a:rPr lang="de-DE" dirty="0" smtClean="0"/>
              <a:t> </a:t>
            </a:r>
          </a:p>
          <a:p>
            <a:pPr lvl="1"/>
            <a:r>
              <a:rPr lang="de-DE" sz="2000" dirty="0" err="1" smtClean="0"/>
              <a:t>Selection</a:t>
            </a:r>
            <a:r>
              <a:rPr lang="de-DE" sz="2000" dirty="0" smtClean="0"/>
              <a:t> </a:t>
            </a:r>
            <a:r>
              <a:rPr lang="de-DE" sz="2000" dirty="0" err="1" smtClean="0"/>
              <a:t>of</a:t>
            </a:r>
            <a:r>
              <a:rPr lang="de-DE" sz="2000" dirty="0" smtClean="0"/>
              <a:t> promising </a:t>
            </a:r>
            <a:r>
              <a:rPr lang="de-DE" sz="2000" dirty="0" err="1" smtClean="0"/>
              <a:t>matchers</a:t>
            </a:r>
            <a:r>
              <a:rPr lang="de-DE" sz="2000" dirty="0" smtClean="0"/>
              <a:t> </a:t>
            </a:r>
          </a:p>
          <a:p>
            <a:pPr lvl="1"/>
            <a:r>
              <a:rPr lang="de-DE" sz="2000" dirty="0" err="1" smtClean="0"/>
              <a:t>Ordering</a:t>
            </a:r>
            <a:r>
              <a:rPr lang="de-DE" sz="2000" dirty="0" smtClean="0"/>
              <a:t> </a:t>
            </a:r>
            <a:r>
              <a:rPr lang="de-DE" sz="2000" dirty="0" err="1" smtClean="0"/>
              <a:t>of</a:t>
            </a:r>
            <a:r>
              <a:rPr lang="de-DE" sz="2000" dirty="0" smtClean="0"/>
              <a:t> different  </a:t>
            </a:r>
            <a:r>
              <a:rPr lang="de-DE" sz="2000" dirty="0" err="1" smtClean="0"/>
              <a:t>matchers</a:t>
            </a:r>
            <a:r>
              <a:rPr lang="de-DE" sz="2000" dirty="0" smtClean="0"/>
              <a:t> </a:t>
            </a:r>
          </a:p>
          <a:p>
            <a:pPr lvl="1"/>
            <a:r>
              <a:rPr lang="de-DE" sz="2000" dirty="0" err="1" smtClean="0"/>
              <a:t>Combination</a:t>
            </a:r>
            <a:r>
              <a:rPr lang="de-DE" sz="2000" dirty="0" smtClean="0"/>
              <a:t> </a:t>
            </a:r>
            <a:r>
              <a:rPr lang="de-DE" sz="2000" dirty="0" err="1" smtClean="0"/>
              <a:t>of</a:t>
            </a:r>
            <a:r>
              <a:rPr lang="de-DE" sz="2000" dirty="0" smtClean="0"/>
              <a:t> </a:t>
            </a:r>
            <a:r>
              <a:rPr lang="de-DE" sz="2000" dirty="0" err="1" smtClean="0"/>
              <a:t>match</a:t>
            </a:r>
            <a:r>
              <a:rPr lang="de-DE" sz="2000" dirty="0" smtClean="0"/>
              <a:t> </a:t>
            </a:r>
            <a:r>
              <a:rPr lang="de-DE" sz="2000" dirty="0" err="1" smtClean="0"/>
              <a:t>results</a:t>
            </a:r>
            <a:endParaRPr lang="de-DE" sz="2000" dirty="0" smtClean="0"/>
          </a:p>
          <a:p>
            <a:pPr lvl="1"/>
            <a:r>
              <a:rPr lang="de-DE" sz="2000" dirty="0" err="1" smtClean="0"/>
              <a:t>Selection</a:t>
            </a:r>
            <a:r>
              <a:rPr lang="de-DE" sz="2000" dirty="0" smtClean="0"/>
              <a:t> </a:t>
            </a:r>
            <a:r>
              <a:rPr lang="de-DE" sz="2000" dirty="0" err="1" smtClean="0"/>
              <a:t>of</a:t>
            </a:r>
            <a:r>
              <a:rPr lang="de-DE" sz="2000" dirty="0" smtClean="0"/>
              <a:t> </a:t>
            </a:r>
            <a:r>
              <a:rPr lang="de-DE" sz="2000" dirty="0" err="1" smtClean="0"/>
              <a:t>correspondences</a:t>
            </a:r>
            <a:r>
              <a:rPr lang="de-DE" sz="2000" dirty="0" smtClean="0"/>
              <a:t> (top-k, </a:t>
            </a:r>
            <a:r>
              <a:rPr lang="de-DE" sz="2000" dirty="0" err="1" smtClean="0"/>
              <a:t>threshold</a:t>
            </a:r>
            <a:r>
              <a:rPr lang="de-DE" sz="2000" dirty="0" smtClean="0"/>
              <a:t>, …)</a:t>
            </a:r>
            <a:br>
              <a:rPr lang="de-DE" sz="2000" dirty="0" smtClean="0"/>
            </a:br>
            <a:endParaRPr lang="de-DE" sz="2000" dirty="0" smtClean="0"/>
          </a:p>
          <a:p>
            <a:r>
              <a:rPr lang="de-DE" dirty="0" smtClean="0"/>
              <a:t>Initial </a:t>
            </a:r>
            <a:r>
              <a:rPr lang="de-DE" dirty="0" err="1" smtClean="0"/>
              <a:t>tuning</a:t>
            </a:r>
            <a:r>
              <a:rPr lang="de-DE" dirty="0" smtClean="0"/>
              <a:t> </a:t>
            </a:r>
            <a:r>
              <a:rPr lang="de-DE" dirty="0" err="1" smtClean="0"/>
              <a:t>frameworks</a:t>
            </a:r>
            <a:r>
              <a:rPr lang="de-DE" dirty="0" smtClean="0"/>
              <a:t>: Apfel, </a:t>
            </a:r>
            <a:r>
              <a:rPr lang="de-DE" dirty="0" err="1" smtClean="0"/>
              <a:t>eTuner</a:t>
            </a:r>
            <a:r>
              <a:rPr lang="de-DE" dirty="0" smtClean="0"/>
              <a:t>, YAM</a:t>
            </a:r>
          </a:p>
          <a:p>
            <a:r>
              <a:rPr lang="de-DE" dirty="0" err="1" smtClean="0"/>
              <a:t>Use</a:t>
            </a:r>
            <a:r>
              <a:rPr lang="de-DE" dirty="0" smtClean="0"/>
              <a:t> </a:t>
            </a:r>
            <a:r>
              <a:rPr lang="de-DE" dirty="0" err="1" smtClean="0"/>
              <a:t>of</a:t>
            </a:r>
            <a:r>
              <a:rPr lang="de-DE" dirty="0" smtClean="0"/>
              <a:t> </a:t>
            </a:r>
            <a:r>
              <a:rPr lang="de-DE" dirty="0" err="1">
                <a:solidFill>
                  <a:srgbClr val="0000FF"/>
                </a:solidFill>
              </a:rPr>
              <a:t>s</a:t>
            </a:r>
            <a:r>
              <a:rPr lang="de-DE" dirty="0" err="1" smtClean="0">
                <a:solidFill>
                  <a:srgbClr val="0000FF"/>
                </a:solidFill>
              </a:rPr>
              <a:t>upervised</a:t>
            </a:r>
            <a:r>
              <a:rPr lang="de-DE" dirty="0" smtClean="0">
                <a:solidFill>
                  <a:srgbClr val="0000FF"/>
                </a:solidFill>
              </a:rPr>
              <a:t> </a:t>
            </a:r>
            <a:r>
              <a:rPr lang="de-DE" dirty="0" err="1" smtClean="0">
                <a:solidFill>
                  <a:srgbClr val="0000FF"/>
                </a:solidFill>
              </a:rPr>
              <a:t>machine</a:t>
            </a:r>
            <a:r>
              <a:rPr lang="de-DE" dirty="0" smtClean="0">
                <a:solidFill>
                  <a:srgbClr val="0000FF"/>
                </a:solidFill>
              </a:rPr>
              <a:t> </a:t>
            </a:r>
            <a:r>
              <a:rPr lang="de-DE" dirty="0" err="1" smtClean="0">
                <a:solidFill>
                  <a:srgbClr val="0000FF"/>
                </a:solidFill>
              </a:rPr>
              <a:t>learning</a:t>
            </a:r>
            <a:endParaRPr lang="de-DE" dirty="0" smtClean="0">
              <a:solidFill>
                <a:srgbClr val="0000FF"/>
              </a:solidFill>
            </a:endParaRPr>
          </a:p>
          <a:p>
            <a:pPr lvl="1"/>
            <a:r>
              <a:rPr lang="de-DE" sz="2000" dirty="0" err="1" smtClean="0"/>
              <a:t>need</a:t>
            </a:r>
            <a:r>
              <a:rPr lang="de-DE" sz="2000" dirty="0" smtClean="0"/>
              <a:t> </a:t>
            </a:r>
            <a:r>
              <a:rPr lang="de-DE" sz="2000" dirty="0" err="1" smtClean="0"/>
              <a:t>previously</a:t>
            </a:r>
            <a:r>
              <a:rPr lang="de-DE" sz="2000" dirty="0" smtClean="0"/>
              <a:t> </a:t>
            </a:r>
            <a:r>
              <a:rPr lang="de-DE" sz="2000" dirty="0" err="1" smtClean="0"/>
              <a:t>solved</a:t>
            </a:r>
            <a:r>
              <a:rPr lang="de-DE" sz="2000" dirty="0" smtClean="0"/>
              <a:t> </a:t>
            </a:r>
            <a:r>
              <a:rPr lang="de-DE" sz="2000" dirty="0" err="1" smtClean="0"/>
              <a:t>match</a:t>
            </a:r>
            <a:r>
              <a:rPr lang="de-DE" sz="2000" dirty="0" smtClean="0"/>
              <a:t> </a:t>
            </a:r>
            <a:r>
              <a:rPr lang="de-DE" sz="2000" dirty="0" err="1" smtClean="0"/>
              <a:t>problems</a:t>
            </a:r>
            <a:r>
              <a:rPr lang="de-DE" sz="2000" dirty="0" smtClean="0"/>
              <a:t> </a:t>
            </a:r>
            <a:r>
              <a:rPr lang="de-DE" sz="2000" dirty="0" err="1" smtClean="0"/>
              <a:t>for</a:t>
            </a:r>
            <a:r>
              <a:rPr lang="de-DE" sz="2000" dirty="0" smtClean="0"/>
              <a:t> </a:t>
            </a:r>
            <a:r>
              <a:rPr lang="de-DE" sz="2000" dirty="0" err="1" smtClean="0"/>
              <a:t>training</a:t>
            </a:r>
            <a:endParaRPr lang="de-DE" sz="2000" dirty="0" smtClean="0"/>
          </a:p>
          <a:p>
            <a:pPr lvl="1"/>
            <a:r>
              <a:rPr lang="de-DE" sz="2000" dirty="0" err="1" smtClean="0"/>
              <a:t>difficult</a:t>
            </a:r>
            <a:r>
              <a:rPr lang="de-DE" sz="2000" dirty="0" smtClean="0"/>
              <a:t> </a:t>
            </a:r>
            <a:r>
              <a:rPr lang="de-DE" sz="2000" dirty="0" err="1" smtClean="0"/>
              <a:t>to</a:t>
            </a:r>
            <a:r>
              <a:rPr lang="de-DE" sz="2000" dirty="0" smtClean="0"/>
              <a:t> </a:t>
            </a:r>
            <a:r>
              <a:rPr lang="de-DE" sz="2000" dirty="0" err="1" smtClean="0"/>
              <a:t>support</a:t>
            </a:r>
            <a:r>
              <a:rPr lang="de-DE" sz="2000" dirty="0" smtClean="0"/>
              <a:t> large </a:t>
            </a:r>
            <a:r>
              <a:rPr lang="de-DE" sz="2000" dirty="0" err="1" smtClean="0"/>
              <a:t>schemas</a:t>
            </a:r>
            <a:r>
              <a:rPr lang="de-DE" sz="2000" dirty="0" smtClean="0"/>
              <a:t> </a:t>
            </a:r>
          </a:p>
          <a:p>
            <a:r>
              <a:rPr lang="de-DE" dirty="0" err="1" smtClean="0">
                <a:solidFill>
                  <a:srgbClr val="0000FF"/>
                </a:solidFill>
              </a:rPr>
              <a:t>Heuristic</a:t>
            </a:r>
            <a:r>
              <a:rPr lang="de-DE" dirty="0" smtClean="0">
                <a:solidFill>
                  <a:srgbClr val="0000FF"/>
                </a:solidFill>
              </a:rPr>
              <a:t> </a:t>
            </a:r>
            <a:r>
              <a:rPr lang="de-DE" dirty="0" err="1" smtClean="0">
                <a:solidFill>
                  <a:srgbClr val="0000FF"/>
                </a:solidFill>
              </a:rPr>
              <a:t>approaches</a:t>
            </a:r>
            <a:r>
              <a:rPr lang="de-DE" dirty="0" smtClean="0">
                <a:solidFill>
                  <a:srgbClr val="0000FF"/>
                </a:solidFill>
              </a:rPr>
              <a:t> </a:t>
            </a:r>
          </a:p>
          <a:p>
            <a:pPr lvl="1"/>
            <a:r>
              <a:rPr lang="de-DE" sz="2000" dirty="0" err="1" smtClean="0"/>
              <a:t>Use</a:t>
            </a:r>
            <a:r>
              <a:rPr lang="de-DE" sz="2000" dirty="0" smtClean="0"/>
              <a:t> </a:t>
            </a:r>
            <a:r>
              <a:rPr lang="de-DE" sz="2000" dirty="0" err="1" smtClean="0"/>
              <a:t>linguistic</a:t>
            </a:r>
            <a:r>
              <a:rPr lang="de-DE" sz="2000" dirty="0" smtClean="0"/>
              <a:t> </a:t>
            </a:r>
            <a:r>
              <a:rPr lang="de-DE" sz="2000" dirty="0" err="1" smtClean="0"/>
              <a:t>and</a:t>
            </a:r>
            <a:r>
              <a:rPr lang="de-DE" sz="2000" dirty="0" smtClean="0"/>
              <a:t> </a:t>
            </a:r>
            <a:r>
              <a:rPr lang="de-DE" sz="2000" dirty="0" err="1" smtClean="0"/>
              <a:t>structural</a:t>
            </a:r>
            <a:r>
              <a:rPr lang="de-DE" sz="2000" dirty="0" smtClean="0"/>
              <a:t> </a:t>
            </a:r>
            <a:r>
              <a:rPr lang="de-DE" sz="2000" dirty="0" err="1" smtClean="0"/>
              <a:t>similarity</a:t>
            </a:r>
            <a:r>
              <a:rPr lang="de-DE" sz="2000" dirty="0" smtClean="0"/>
              <a:t> </a:t>
            </a:r>
            <a:r>
              <a:rPr lang="de-DE" sz="2000" dirty="0" err="1" smtClean="0"/>
              <a:t>of</a:t>
            </a:r>
            <a:r>
              <a:rPr lang="de-DE" sz="2000" dirty="0" smtClean="0"/>
              <a:t> </a:t>
            </a:r>
            <a:r>
              <a:rPr lang="de-DE" sz="2000" dirty="0" err="1" smtClean="0"/>
              <a:t>input</a:t>
            </a:r>
            <a:r>
              <a:rPr lang="de-DE" sz="2000" dirty="0" smtClean="0"/>
              <a:t> </a:t>
            </a:r>
            <a:r>
              <a:rPr lang="de-DE" sz="2000" dirty="0" err="1" smtClean="0"/>
              <a:t>schemas</a:t>
            </a:r>
            <a:r>
              <a:rPr lang="de-DE" sz="2000" dirty="0" smtClean="0"/>
              <a:t> </a:t>
            </a:r>
            <a:r>
              <a:rPr lang="de-DE" sz="2000" dirty="0" err="1" smtClean="0"/>
              <a:t>to</a:t>
            </a:r>
            <a:r>
              <a:rPr lang="de-DE" sz="2000" dirty="0" smtClean="0"/>
              <a:t> </a:t>
            </a:r>
            <a:r>
              <a:rPr lang="de-DE" sz="2000" dirty="0" err="1" smtClean="0"/>
              <a:t>select</a:t>
            </a:r>
            <a:r>
              <a:rPr lang="de-DE" sz="2000" dirty="0" smtClean="0"/>
              <a:t> </a:t>
            </a:r>
            <a:r>
              <a:rPr lang="de-DE" sz="2000" dirty="0" err="1" smtClean="0"/>
              <a:t>matchers</a:t>
            </a:r>
            <a:r>
              <a:rPr lang="de-DE" sz="2000" dirty="0" smtClean="0"/>
              <a:t> </a:t>
            </a:r>
            <a:r>
              <a:rPr lang="de-DE" sz="2000" dirty="0" err="1" smtClean="0"/>
              <a:t>and</a:t>
            </a:r>
            <a:r>
              <a:rPr lang="de-DE" sz="2000" dirty="0" smtClean="0"/>
              <a:t> </a:t>
            </a:r>
            <a:r>
              <a:rPr lang="de-DE" sz="2000" dirty="0" err="1" smtClean="0"/>
              <a:t>their</a:t>
            </a:r>
            <a:r>
              <a:rPr lang="de-DE" sz="2000" dirty="0" smtClean="0"/>
              <a:t> </a:t>
            </a:r>
            <a:r>
              <a:rPr lang="de-DE" sz="2000" dirty="0" err="1" smtClean="0"/>
              <a:t>weights</a:t>
            </a:r>
            <a:r>
              <a:rPr lang="de-DE" sz="2000" dirty="0" smtClean="0"/>
              <a:t> (</a:t>
            </a:r>
            <a:r>
              <a:rPr lang="de-DE" sz="2000" dirty="0" err="1" smtClean="0"/>
              <a:t>RiMOM</a:t>
            </a:r>
            <a:r>
              <a:rPr lang="de-DE" sz="2000" dirty="0" smtClean="0"/>
              <a:t>)</a:t>
            </a:r>
          </a:p>
          <a:p>
            <a:pPr lvl="1"/>
            <a:r>
              <a:rPr lang="de-DE" sz="2000" dirty="0" err="1" smtClean="0"/>
              <a:t>Favor</a:t>
            </a:r>
            <a:r>
              <a:rPr lang="de-DE" sz="2000" dirty="0" smtClean="0"/>
              <a:t> </a:t>
            </a:r>
            <a:r>
              <a:rPr lang="de-DE" sz="2000" dirty="0" err="1" smtClean="0"/>
              <a:t>matchers</a:t>
            </a:r>
            <a:r>
              <a:rPr lang="de-DE" sz="2000" dirty="0" smtClean="0"/>
              <a:t> </a:t>
            </a:r>
            <a:r>
              <a:rPr lang="de-DE" sz="2000" dirty="0" err="1" smtClean="0"/>
              <a:t>giving</a:t>
            </a:r>
            <a:r>
              <a:rPr lang="de-DE" sz="2000" dirty="0" smtClean="0"/>
              <a:t> </a:t>
            </a:r>
            <a:r>
              <a:rPr lang="de-DE" sz="2000" dirty="0" err="1" smtClean="0"/>
              <a:t>higher</a:t>
            </a:r>
            <a:r>
              <a:rPr lang="de-DE" sz="2000" dirty="0" smtClean="0"/>
              <a:t> </a:t>
            </a:r>
            <a:r>
              <a:rPr lang="de-DE" sz="2000" dirty="0" err="1" smtClean="0"/>
              <a:t>similarity</a:t>
            </a:r>
            <a:r>
              <a:rPr lang="de-DE" sz="2000" dirty="0" smtClean="0"/>
              <a:t> </a:t>
            </a:r>
            <a:r>
              <a:rPr lang="de-DE" sz="2000" dirty="0" err="1" smtClean="0"/>
              <a:t>values</a:t>
            </a:r>
            <a:r>
              <a:rPr lang="de-DE" sz="2000" dirty="0" smtClean="0"/>
              <a:t> in </a:t>
            </a:r>
            <a:r>
              <a:rPr lang="de-DE" sz="2000" dirty="0" err="1" smtClean="0"/>
              <a:t>the</a:t>
            </a:r>
            <a:r>
              <a:rPr lang="de-DE" sz="2000" dirty="0" smtClean="0"/>
              <a:t> </a:t>
            </a:r>
            <a:r>
              <a:rPr lang="de-DE" sz="2000" dirty="0" err="1" smtClean="0"/>
              <a:t>combination</a:t>
            </a:r>
            <a:r>
              <a:rPr lang="de-DE" sz="2000" dirty="0" smtClean="0"/>
              <a:t> </a:t>
            </a:r>
            <a:r>
              <a:rPr lang="de-DE" sz="2000" dirty="0" err="1" smtClean="0"/>
              <a:t>of</a:t>
            </a:r>
            <a:r>
              <a:rPr lang="de-DE" sz="2000" dirty="0" smtClean="0"/>
              <a:t> </a:t>
            </a:r>
            <a:r>
              <a:rPr lang="de-DE" sz="2000" dirty="0" err="1" smtClean="0"/>
              <a:t>matcher</a:t>
            </a:r>
            <a:r>
              <a:rPr lang="de-DE" sz="2000" dirty="0" smtClean="0"/>
              <a:t> </a:t>
            </a:r>
            <a:r>
              <a:rPr lang="de-DE" sz="2000" dirty="0" err="1" smtClean="0"/>
              <a:t>results</a:t>
            </a:r>
            <a:r>
              <a:rPr lang="de-DE" sz="2000" dirty="0" smtClean="0"/>
              <a:t> (QOM, PRIOR+, </a:t>
            </a:r>
            <a:r>
              <a:rPr lang="de-DE" sz="2000" dirty="0" err="1" smtClean="0"/>
              <a:t>OpenII</a:t>
            </a:r>
            <a:r>
              <a:rPr lang="de-DE" sz="2000" dirty="0" smtClean="0"/>
              <a:t>)</a:t>
            </a:r>
            <a:endParaRPr lang="de-DE" sz="2000" dirty="0"/>
          </a:p>
        </p:txBody>
      </p:sp>
      <p:sp>
        <p:nvSpPr>
          <p:cNvPr id="3" name="Titel 2"/>
          <p:cNvSpPr>
            <a:spLocks noGrp="1"/>
          </p:cNvSpPr>
          <p:nvPr>
            <p:ph type="title"/>
          </p:nvPr>
        </p:nvSpPr>
        <p:spPr/>
        <p:txBody>
          <a:bodyPr/>
          <a:lstStyle/>
          <a:p>
            <a:r>
              <a:rPr lang="de-DE" dirty="0" err="1" smtClean="0">
                <a:solidFill>
                  <a:schemeClr val="tx1"/>
                </a:solidFill>
              </a:rPr>
              <a:t>Self</a:t>
            </a:r>
            <a:r>
              <a:rPr lang="de-DE" dirty="0" smtClean="0">
                <a:solidFill>
                  <a:schemeClr val="tx1"/>
                </a:solidFill>
              </a:rPr>
              <a:t>-tuning </a:t>
            </a:r>
            <a:r>
              <a:rPr lang="de-DE" dirty="0" err="1" smtClean="0">
                <a:solidFill>
                  <a:schemeClr val="tx1"/>
                </a:solidFill>
              </a:rPr>
              <a:t>match</a:t>
            </a:r>
            <a:r>
              <a:rPr lang="de-DE" dirty="0" smtClean="0">
                <a:solidFill>
                  <a:schemeClr val="tx1"/>
                </a:solidFill>
              </a:rPr>
              <a:t> </a:t>
            </a:r>
            <a:r>
              <a:rPr lang="de-DE" dirty="0" err="1" smtClean="0">
                <a:solidFill>
                  <a:schemeClr val="tx1"/>
                </a:solidFill>
              </a:rPr>
              <a:t>workflows</a:t>
            </a:r>
            <a:r>
              <a:rPr lang="de-DE" dirty="0" smtClean="0">
                <a:solidFill>
                  <a:schemeClr val="tx1"/>
                </a:solidFill>
              </a:rPr>
              <a:t> </a:t>
            </a:r>
            <a:endParaRPr lang="de-DE" dirty="0">
              <a:solidFill>
                <a:schemeClr val="tx1"/>
              </a:solidFill>
            </a:endParaRPr>
          </a:p>
        </p:txBody>
      </p:sp>
    </p:spTree>
    <p:custDataLst>
      <p:tags r:id="rId1"/>
    </p:custDataLst>
    <p:extLst>
      <p:ext uri="{BB962C8B-B14F-4D97-AF65-F5344CB8AC3E}">
        <p14:creationId xmlns:p14="http://schemas.microsoft.com/office/powerpoint/2010/main" val="200916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additive="base">
                                        <p:cTn id="1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 calcmode="lin" valueType="num">
                                      <p:cBhvr additive="base">
                                        <p:cTn id="2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 calcmode="lin" valueType="num">
                                      <p:cBhvr additive="base">
                                        <p:cTn id="2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idx="1"/>
          </p:nvPr>
        </p:nvSpPr>
        <p:spPr>
          <a:xfrm>
            <a:off x="342900" y="1196975"/>
            <a:ext cx="8477250" cy="5472113"/>
          </a:xfrm>
        </p:spPr>
        <p:txBody>
          <a:bodyPr/>
          <a:lstStyle/>
          <a:p>
            <a:r>
              <a:rPr lang="en-US" dirty="0"/>
              <a:t>Many similar match tasks </a:t>
            </a:r>
            <a:r>
              <a:rPr lang="en-US" dirty="0">
                <a:sym typeface="Symbol" pitchFamily="18" charset="2"/>
              </a:rPr>
              <a:t></a:t>
            </a:r>
            <a:r>
              <a:rPr lang="en-US" dirty="0"/>
              <a:t> </a:t>
            </a:r>
            <a:r>
              <a:rPr lang="en-US" dirty="0" smtClean="0"/>
              <a:t>reuse </a:t>
            </a:r>
            <a:r>
              <a:rPr lang="en-US" dirty="0"/>
              <a:t>previous </a:t>
            </a:r>
            <a:r>
              <a:rPr lang="en-US" dirty="0" smtClean="0"/>
              <a:t>matches</a:t>
            </a:r>
          </a:p>
          <a:p>
            <a:pPr lvl="1"/>
            <a:r>
              <a:rPr lang="en-US" sz="2000" dirty="0" smtClean="0"/>
              <a:t>Schema and mapping </a:t>
            </a:r>
            <a:r>
              <a:rPr lang="en-US" sz="2000" dirty="0" smtClean="0">
                <a:solidFill>
                  <a:srgbClr val="0000FF"/>
                </a:solidFill>
              </a:rPr>
              <a:t>repository</a:t>
            </a:r>
            <a:r>
              <a:rPr lang="en-US" sz="2000" dirty="0" smtClean="0"/>
              <a:t> needed </a:t>
            </a:r>
            <a:endParaRPr lang="en-US" sz="2000" dirty="0"/>
          </a:p>
          <a:p>
            <a:r>
              <a:rPr lang="en-US" dirty="0" smtClean="0"/>
              <a:t>Example: reuse </a:t>
            </a:r>
            <a:r>
              <a:rPr lang="en-US" dirty="0"/>
              <a:t>match results after </a:t>
            </a:r>
            <a:r>
              <a:rPr lang="en-US" dirty="0">
                <a:solidFill>
                  <a:srgbClr val="0000FF"/>
                </a:solidFill>
              </a:rPr>
              <a:t>schema evolution</a:t>
            </a:r>
          </a:p>
          <a:p>
            <a:pPr lvl="1"/>
            <a:r>
              <a:rPr lang="en-US" sz="2000" dirty="0" smtClean="0"/>
              <a:t>compose </a:t>
            </a:r>
            <a:r>
              <a:rPr lang="en-US" sz="2000" dirty="0"/>
              <a:t>previous match result S—T with mapping T-T’ to solve new match task S—T’</a:t>
            </a:r>
          </a:p>
          <a:p>
            <a:endParaRPr lang="en-US" dirty="0"/>
          </a:p>
        </p:txBody>
      </p:sp>
      <p:sp>
        <p:nvSpPr>
          <p:cNvPr id="411650" name="Rectangle 2"/>
          <p:cNvSpPr>
            <a:spLocks noGrp="1" noChangeArrowheads="1"/>
          </p:cNvSpPr>
          <p:nvPr>
            <p:ph type="title"/>
          </p:nvPr>
        </p:nvSpPr>
        <p:spPr/>
        <p:txBody>
          <a:bodyPr/>
          <a:lstStyle/>
          <a:p>
            <a:r>
              <a:rPr lang="en-US" dirty="0">
                <a:solidFill>
                  <a:schemeClr val="tx1"/>
                </a:solidFill>
              </a:rPr>
              <a:t>Reuse-oriented Matching</a:t>
            </a:r>
          </a:p>
        </p:txBody>
      </p:sp>
      <p:grpSp>
        <p:nvGrpSpPr>
          <p:cNvPr id="4" name="Gruppieren 3"/>
          <p:cNvGrpSpPr/>
          <p:nvPr/>
        </p:nvGrpSpPr>
        <p:grpSpPr>
          <a:xfrm>
            <a:off x="539552" y="3140968"/>
            <a:ext cx="8928992" cy="3586163"/>
            <a:chOff x="611560" y="2557481"/>
            <a:chExt cx="8928992" cy="3586163"/>
          </a:xfrm>
        </p:grpSpPr>
        <p:sp>
          <p:nvSpPr>
            <p:cNvPr id="5" name="Text Box 3"/>
            <p:cNvSpPr txBox="1">
              <a:spLocks noChangeArrowheads="1"/>
            </p:cNvSpPr>
            <p:nvPr/>
          </p:nvSpPr>
          <p:spPr bwMode="auto">
            <a:xfrm>
              <a:off x="611560" y="2951946"/>
              <a:ext cx="2971800" cy="1784350"/>
            </a:xfrm>
            <a:prstGeom prst="rect">
              <a:avLst/>
            </a:prstGeom>
            <a:noFill/>
            <a:ln w="9525">
              <a:noFill/>
              <a:miter lim="800000"/>
              <a:headEnd/>
              <a:tailEnd/>
            </a:ln>
            <a:effectLst/>
          </p:spPr>
          <p:txBody>
            <a:bodyPr lIns="137079" tIns="68540" rIns="137079" bIns="68540">
              <a:spAutoFit/>
            </a:bodyPr>
            <a:lstStyle/>
            <a:p>
              <a:pPr defTabSz="1371600" fontAlgn="base">
                <a:spcBef>
                  <a:spcPct val="0"/>
                </a:spcBef>
                <a:spcAft>
                  <a:spcPct val="15000"/>
                </a:spcAft>
              </a:pP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POrder</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      Article</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      Payee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BillAddress</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      Recipient</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ShipAddress</a:t>
              </a:r>
              <a:endParaRPr lang="en-US" dirty="0">
                <a:solidFill>
                  <a:srgbClr val="000000"/>
                </a:solidFill>
                <a:latin typeface="Times New Roman" pitchFamily="18" charset="0"/>
                <a:cs typeface="Times New Roman" pitchFamily="18" charset="0"/>
              </a:endParaRPr>
            </a:p>
          </p:txBody>
        </p:sp>
        <p:sp>
          <p:nvSpPr>
            <p:cNvPr id="6" name="Text Box 4"/>
            <p:cNvSpPr txBox="1">
              <a:spLocks noChangeArrowheads="1"/>
            </p:cNvSpPr>
            <p:nvPr/>
          </p:nvSpPr>
          <p:spPr bwMode="auto">
            <a:xfrm>
              <a:off x="3886200" y="2903556"/>
              <a:ext cx="2971800" cy="3240088"/>
            </a:xfrm>
            <a:prstGeom prst="rect">
              <a:avLst/>
            </a:prstGeom>
            <a:noFill/>
            <a:ln w="9525">
              <a:noFill/>
              <a:miter lim="800000"/>
              <a:headEnd/>
              <a:tailEnd/>
            </a:ln>
            <a:effectLst/>
          </p:spPr>
          <p:txBody>
            <a:bodyPr lIns="137079" tIns="68540" rIns="137079" bIns="68540">
              <a:spAutoFit/>
            </a:bodyPr>
            <a:lstStyle/>
            <a:p>
              <a:pPr defTabSz="1371600" fontAlgn="base">
                <a:spcBef>
                  <a:spcPct val="0"/>
                </a:spcBef>
                <a:spcAft>
                  <a:spcPct val="15000"/>
                </a:spcAft>
              </a:pPr>
              <a:r>
                <a:rPr lang="en-US" dirty="0">
                  <a:solidFill>
                    <a:srgbClr val="0000FF"/>
                  </a:solidFill>
                  <a:latin typeface="Times New Roman" pitchFamily="18" charset="0"/>
                  <a:cs typeface="Times New Roman" pitchFamily="18" charset="0"/>
                </a:rPr>
                <a:t>Purchase-order</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Product</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BillTo</a:t>
              </a:r>
              <a:r>
                <a:rPr lang="en-US" dirty="0">
                  <a:solidFill>
                    <a:srgbClr val="0000FF"/>
                  </a:solidFill>
                  <a:latin typeface="Times New Roman" pitchFamily="18" charset="0"/>
                  <a:cs typeface="Times New Roman" pitchFamily="18" charset="0"/>
                </a:rPr>
                <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Name</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Address</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ShipTo</a:t>
              </a:r>
              <a:r>
                <a:rPr lang="en-US" dirty="0">
                  <a:solidFill>
                    <a:srgbClr val="0000FF"/>
                  </a:solidFill>
                  <a:latin typeface="Times New Roman" pitchFamily="18" charset="0"/>
                  <a:cs typeface="Times New Roman" pitchFamily="18" charset="0"/>
                </a:rPr>
                <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Name</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Address </a:t>
              </a:r>
            </a:p>
            <a:p>
              <a:pPr defTabSz="1371600" fontAlgn="base">
                <a:spcBef>
                  <a:spcPct val="0"/>
                </a:spcBef>
                <a:spcAft>
                  <a:spcPct val="15000"/>
                </a:spcAft>
              </a:pPr>
              <a:r>
                <a:rPr lang="en-US" dirty="0">
                  <a:solidFill>
                    <a:srgbClr val="000000"/>
                  </a:solidFill>
                  <a:latin typeface="Times New Roman" pitchFamily="18" charset="0"/>
                  <a:cs typeface="Times New Roman" pitchFamily="18" charset="0"/>
                </a:rPr>
                <a:t>      Contact</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           Name</a:t>
              </a:r>
            </a:p>
            <a:p>
              <a:pPr defTabSz="1371600" fontAlgn="base">
                <a:spcBef>
                  <a:spcPct val="0"/>
                </a:spcBef>
                <a:spcAft>
                  <a:spcPct val="15000"/>
                </a:spcAft>
              </a:pPr>
              <a:r>
                <a:rPr lang="en-US" dirty="0">
                  <a:solidFill>
                    <a:srgbClr val="000000"/>
                  </a:solidFill>
                  <a:latin typeface="Times New Roman" pitchFamily="18" charset="0"/>
                  <a:cs typeface="Times New Roman" pitchFamily="18" charset="0"/>
                </a:rPr>
                <a:t>           Address</a:t>
              </a:r>
            </a:p>
          </p:txBody>
        </p:sp>
        <p:sp>
          <p:nvSpPr>
            <p:cNvPr id="7" name="Line 6"/>
            <p:cNvSpPr>
              <a:spLocks noChangeShapeType="1"/>
            </p:cNvSpPr>
            <p:nvPr/>
          </p:nvSpPr>
          <p:spPr bwMode="auto">
            <a:xfrm>
              <a:off x="2024998" y="3429000"/>
              <a:ext cx="2128837" cy="0"/>
            </a:xfrm>
            <a:prstGeom prst="line">
              <a:avLst/>
            </a:prstGeom>
            <a:noFill/>
            <a:ln w="15875">
              <a:solidFill>
                <a:srgbClr val="008000"/>
              </a:solidFill>
              <a:round/>
              <a:headEnd type="triangle" w="med" len="med"/>
              <a:tailEnd type="triangle" w="med" len="med"/>
            </a:ln>
            <a:effectLst/>
          </p:spPr>
          <p:txBody>
            <a:bodyPr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8" name="Line 7"/>
            <p:cNvSpPr>
              <a:spLocks noChangeShapeType="1"/>
            </p:cNvSpPr>
            <p:nvPr/>
          </p:nvSpPr>
          <p:spPr bwMode="auto">
            <a:xfrm>
              <a:off x="2227593" y="3768732"/>
              <a:ext cx="1954817" cy="164324"/>
            </a:xfrm>
            <a:prstGeom prst="line">
              <a:avLst/>
            </a:prstGeom>
            <a:noFill/>
            <a:ln w="15875">
              <a:solidFill>
                <a:srgbClr val="008000"/>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9" name="Line 8"/>
            <p:cNvSpPr>
              <a:spLocks noChangeShapeType="1"/>
            </p:cNvSpPr>
            <p:nvPr/>
          </p:nvSpPr>
          <p:spPr bwMode="auto">
            <a:xfrm>
              <a:off x="2369551" y="4030182"/>
              <a:ext cx="1812859" cy="118898"/>
            </a:xfrm>
            <a:prstGeom prst="line">
              <a:avLst/>
            </a:prstGeom>
            <a:noFill/>
            <a:ln w="15875">
              <a:solidFill>
                <a:srgbClr val="008000"/>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10" name="Line 9"/>
            <p:cNvSpPr>
              <a:spLocks noChangeShapeType="1"/>
            </p:cNvSpPr>
            <p:nvPr/>
          </p:nvSpPr>
          <p:spPr bwMode="auto">
            <a:xfrm>
              <a:off x="2383483" y="4301536"/>
              <a:ext cx="1798927" cy="434759"/>
            </a:xfrm>
            <a:prstGeom prst="line">
              <a:avLst/>
            </a:prstGeom>
            <a:noFill/>
            <a:ln w="15875">
              <a:solidFill>
                <a:srgbClr val="008000"/>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11" name="Line 10"/>
            <p:cNvSpPr>
              <a:spLocks noChangeShapeType="1"/>
            </p:cNvSpPr>
            <p:nvPr/>
          </p:nvSpPr>
          <p:spPr bwMode="auto">
            <a:xfrm>
              <a:off x="2383483" y="4573106"/>
              <a:ext cx="1770352" cy="440069"/>
            </a:xfrm>
            <a:prstGeom prst="line">
              <a:avLst/>
            </a:prstGeom>
            <a:noFill/>
            <a:ln w="15875">
              <a:solidFill>
                <a:srgbClr val="008000"/>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grpSp>
          <p:nvGrpSpPr>
            <p:cNvPr id="12" name="Gruppieren 11"/>
            <p:cNvGrpSpPr/>
            <p:nvPr/>
          </p:nvGrpSpPr>
          <p:grpSpPr>
            <a:xfrm>
              <a:off x="6568752" y="2564907"/>
              <a:ext cx="2971800" cy="2995613"/>
              <a:chOff x="323528" y="2564908"/>
              <a:chExt cx="2971800" cy="2995613"/>
            </a:xfrm>
          </p:grpSpPr>
          <p:sp>
            <p:nvSpPr>
              <p:cNvPr id="24" name="Text Box 11"/>
              <p:cNvSpPr txBox="1">
                <a:spLocks noChangeArrowheads="1"/>
              </p:cNvSpPr>
              <p:nvPr/>
            </p:nvSpPr>
            <p:spPr bwMode="auto">
              <a:xfrm>
                <a:off x="323528" y="2910983"/>
                <a:ext cx="2971800" cy="2649538"/>
              </a:xfrm>
              <a:prstGeom prst="rect">
                <a:avLst/>
              </a:prstGeom>
              <a:noFill/>
              <a:ln w="9525">
                <a:noFill/>
                <a:miter lim="800000"/>
                <a:headEnd/>
                <a:tailEnd/>
              </a:ln>
              <a:effectLst/>
            </p:spPr>
            <p:txBody>
              <a:bodyPr lIns="137079" tIns="68540" rIns="137079" bIns="68540">
                <a:spAutoFit/>
              </a:bodyPr>
              <a:lstStyle/>
              <a:p>
                <a:pPr defTabSz="1371600" fontAlgn="base">
                  <a:spcBef>
                    <a:spcPct val="0"/>
                  </a:spcBef>
                  <a:spcAft>
                    <a:spcPct val="15000"/>
                  </a:spcAft>
                </a:pPr>
                <a:r>
                  <a:rPr lang="en-US" dirty="0">
                    <a:solidFill>
                      <a:srgbClr val="0000FF"/>
                    </a:solidFill>
                    <a:latin typeface="Times New Roman" pitchFamily="18" charset="0"/>
                    <a:cs typeface="Times New Roman" pitchFamily="18" charset="0"/>
                  </a:rPr>
                  <a:t>Purchase-order2</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Product</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BillTo</a:t>
                </a:r>
                <a:r>
                  <a:rPr lang="en-US" dirty="0">
                    <a:solidFill>
                      <a:srgbClr val="0000FF"/>
                    </a:solidFill>
                    <a:latin typeface="Times New Roman" pitchFamily="18" charset="0"/>
                    <a:cs typeface="Times New Roman" pitchFamily="18" charset="0"/>
                  </a:rPr>
                  <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Name</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Address</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ShipTo</a:t>
                </a:r>
                <a:r>
                  <a:rPr lang="en-US" dirty="0">
                    <a:solidFill>
                      <a:srgbClr val="0000FF"/>
                    </a:solidFill>
                    <a:latin typeface="Times New Roman" pitchFamily="18" charset="0"/>
                    <a:cs typeface="Times New Roman" pitchFamily="18" charset="0"/>
                  </a:rPr>
                  <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Name</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Address </a:t>
                </a:r>
              </a:p>
              <a:p>
                <a:pPr defTabSz="1371600" fontAlgn="base">
                  <a:spcBef>
                    <a:spcPct val="0"/>
                  </a:spcBef>
                  <a:spcAft>
                    <a:spcPct val="15000"/>
                  </a:spcAft>
                </a:pP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ContactPhone</a:t>
                </a:r>
                <a:endParaRPr lang="en-US" dirty="0">
                  <a:solidFill>
                    <a:srgbClr val="000000"/>
                  </a:solidFill>
                  <a:latin typeface="Times New Roman" pitchFamily="18" charset="0"/>
                  <a:cs typeface="Times New Roman" pitchFamily="18" charset="0"/>
                </a:endParaRPr>
              </a:p>
            </p:txBody>
          </p:sp>
          <p:sp>
            <p:nvSpPr>
              <p:cNvPr id="25" name="Rectangle 12"/>
              <p:cNvSpPr>
                <a:spLocks noChangeArrowheads="1"/>
              </p:cNvSpPr>
              <p:nvPr/>
            </p:nvSpPr>
            <p:spPr bwMode="auto">
              <a:xfrm>
                <a:off x="552128" y="2564908"/>
                <a:ext cx="1600200" cy="415418"/>
              </a:xfrm>
              <a:prstGeom prst="rect">
                <a:avLst/>
              </a:prstGeom>
              <a:noFill/>
              <a:ln w="9525">
                <a:noFill/>
                <a:miter lim="800000"/>
                <a:headEnd/>
                <a:tailEnd/>
              </a:ln>
              <a:effectLst/>
            </p:spPr>
            <p:txBody>
              <a:bodyPr lIns="137079" tIns="68540" rIns="137079" bIns="68540">
                <a:spAutoFit/>
              </a:bodyPr>
              <a:lstStyle/>
              <a:p>
                <a:pPr defTabSz="1371600" fontAlgn="base">
                  <a:spcBef>
                    <a:spcPct val="0"/>
                  </a:spcBef>
                  <a:spcAft>
                    <a:spcPct val="15000"/>
                  </a:spcAft>
                </a:pPr>
                <a:r>
                  <a:rPr lang="en-US" b="1" dirty="0">
                    <a:solidFill>
                      <a:srgbClr val="00CC00"/>
                    </a:solidFill>
                    <a:latin typeface="Times New Roman" pitchFamily="18" charset="0"/>
                    <a:cs typeface="Times New Roman" pitchFamily="18" charset="0"/>
                  </a:rPr>
                  <a:t>Schema </a:t>
                </a:r>
                <a:r>
                  <a:rPr lang="en-US" b="1" dirty="0" smtClean="0">
                    <a:solidFill>
                      <a:srgbClr val="00CC00"/>
                    </a:solidFill>
                    <a:latin typeface="Microsoft Sans Serif" pitchFamily="34" charset="0"/>
                    <a:cs typeface="Times New Roman" pitchFamily="18" charset="0"/>
                  </a:rPr>
                  <a:t>T’</a:t>
                </a:r>
                <a:endParaRPr lang="en-US" b="1" dirty="0">
                  <a:solidFill>
                    <a:srgbClr val="00CC00"/>
                  </a:solidFill>
                  <a:latin typeface="Microsoft Sans Serif" pitchFamily="34" charset="0"/>
                  <a:cs typeface="Times New Roman" pitchFamily="18" charset="0"/>
                </a:endParaRPr>
              </a:p>
            </p:txBody>
          </p:sp>
        </p:grpSp>
        <p:sp>
          <p:nvSpPr>
            <p:cNvPr id="13" name="Rectangle 13"/>
            <p:cNvSpPr>
              <a:spLocks noChangeArrowheads="1"/>
            </p:cNvSpPr>
            <p:nvPr/>
          </p:nvSpPr>
          <p:spPr bwMode="auto">
            <a:xfrm>
              <a:off x="4000500" y="2557481"/>
              <a:ext cx="1562100" cy="415418"/>
            </a:xfrm>
            <a:prstGeom prst="rect">
              <a:avLst/>
            </a:prstGeom>
            <a:noFill/>
            <a:ln w="9525">
              <a:noFill/>
              <a:miter lim="800000"/>
              <a:headEnd/>
              <a:tailEnd/>
            </a:ln>
            <a:effectLst/>
          </p:spPr>
          <p:txBody>
            <a:bodyPr lIns="137079" tIns="68540" rIns="137079" bIns="68540">
              <a:spAutoFit/>
            </a:bodyPr>
            <a:lstStyle/>
            <a:p>
              <a:pPr defTabSz="1371600" fontAlgn="base">
                <a:spcBef>
                  <a:spcPct val="0"/>
                </a:spcBef>
                <a:spcAft>
                  <a:spcPct val="15000"/>
                </a:spcAft>
              </a:pPr>
              <a:r>
                <a:rPr lang="en-US" b="1" dirty="0">
                  <a:solidFill>
                    <a:srgbClr val="00CC00"/>
                  </a:solidFill>
                  <a:latin typeface="Times New Roman" pitchFamily="18" charset="0"/>
                  <a:cs typeface="Times New Roman" pitchFamily="18" charset="0"/>
                </a:rPr>
                <a:t>Schema </a:t>
              </a:r>
              <a:r>
                <a:rPr lang="en-US" b="1" dirty="0" smtClean="0">
                  <a:solidFill>
                    <a:srgbClr val="00CC00"/>
                  </a:solidFill>
                  <a:latin typeface="Microsoft Sans Serif" pitchFamily="34" charset="0"/>
                  <a:cs typeface="Times New Roman" pitchFamily="18" charset="0"/>
                </a:rPr>
                <a:t>T</a:t>
              </a:r>
              <a:endParaRPr lang="en-US" b="1" dirty="0">
                <a:solidFill>
                  <a:srgbClr val="00CC00"/>
                </a:solidFill>
                <a:latin typeface="Microsoft Sans Serif" pitchFamily="34" charset="0"/>
                <a:cs typeface="Times New Roman" pitchFamily="18" charset="0"/>
              </a:endParaRPr>
            </a:p>
          </p:txBody>
        </p:sp>
        <p:sp>
          <p:nvSpPr>
            <p:cNvPr id="14" name="Rectangle 14"/>
            <p:cNvSpPr>
              <a:spLocks noChangeArrowheads="1"/>
            </p:cNvSpPr>
            <p:nvPr/>
          </p:nvSpPr>
          <p:spPr bwMode="auto">
            <a:xfrm>
              <a:off x="648073" y="2605871"/>
              <a:ext cx="1373187" cy="412750"/>
            </a:xfrm>
            <a:prstGeom prst="rect">
              <a:avLst/>
            </a:prstGeom>
            <a:noFill/>
            <a:ln w="9525">
              <a:noFill/>
              <a:miter lim="800000"/>
              <a:headEnd/>
              <a:tailEnd/>
            </a:ln>
            <a:effectLst/>
          </p:spPr>
          <p:txBody>
            <a:bodyPr lIns="137079" tIns="68540" rIns="137079" bIns="68540">
              <a:spAutoFit/>
            </a:bodyPr>
            <a:lstStyle/>
            <a:p>
              <a:pPr defTabSz="1371600" fontAlgn="base">
                <a:spcBef>
                  <a:spcPct val="0"/>
                </a:spcBef>
                <a:spcAft>
                  <a:spcPct val="15000"/>
                </a:spcAft>
              </a:pPr>
              <a:r>
                <a:rPr lang="en-US" b="1" dirty="0">
                  <a:solidFill>
                    <a:srgbClr val="00CC00"/>
                  </a:solidFill>
                  <a:latin typeface="Times New Roman" pitchFamily="18" charset="0"/>
                  <a:cs typeface="Times New Roman" pitchFamily="18" charset="0"/>
                </a:rPr>
                <a:t>Schema </a:t>
              </a:r>
              <a:r>
                <a:rPr lang="en-US" b="1" dirty="0" smtClean="0">
                  <a:solidFill>
                    <a:srgbClr val="00CC00"/>
                  </a:solidFill>
                  <a:latin typeface="Microsoft Sans Serif" pitchFamily="34" charset="0"/>
                  <a:cs typeface="Times New Roman" pitchFamily="18" charset="0"/>
                </a:rPr>
                <a:t>S</a:t>
              </a:r>
              <a:endParaRPr lang="en-US" b="1" dirty="0">
                <a:solidFill>
                  <a:srgbClr val="00CC00"/>
                </a:solidFill>
                <a:latin typeface="Microsoft Sans Serif" pitchFamily="34" charset="0"/>
                <a:cs typeface="Times New Roman" pitchFamily="18" charset="0"/>
              </a:endParaRPr>
            </a:p>
          </p:txBody>
        </p:sp>
        <p:sp>
          <p:nvSpPr>
            <p:cNvPr id="15" name="Line 6"/>
            <p:cNvSpPr>
              <a:spLocks noChangeShapeType="1"/>
            </p:cNvSpPr>
            <p:nvPr/>
          </p:nvSpPr>
          <p:spPr bwMode="auto">
            <a:xfrm>
              <a:off x="2021260" y="3170641"/>
              <a:ext cx="1871265" cy="0"/>
            </a:xfrm>
            <a:prstGeom prst="line">
              <a:avLst/>
            </a:prstGeom>
            <a:noFill/>
            <a:ln w="15875">
              <a:solidFill>
                <a:srgbClr val="008000"/>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16" name="Line 6"/>
            <p:cNvSpPr>
              <a:spLocks noChangeShapeType="1"/>
            </p:cNvSpPr>
            <p:nvPr/>
          </p:nvSpPr>
          <p:spPr bwMode="auto">
            <a:xfrm>
              <a:off x="5652120" y="3140968"/>
              <a:ext cx="935633" cy="0"/>
            </a:xfrm>
            <a:prstGeom prst="line">
              <a:avLst/>
            </a:prstGeom>
            <a:noFill/>
            <a:ln w="15875">
              <a:solidFill>
                <a:srgbClr val="0000FF"/>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17" name="Line 6"/>
            <p:cNvSpPr>
              <a:spLocks noChangeShapeType="1"/>
            </p:cNvSpPr>
            <p:nvPr/>
          </p:nvSpPr>
          <p:spPr bwMode="auto">
            <a:xfrm>
              <a:off x="5704379" y="3429000"/>
              <a:ext cx="935633" cy="0"/>
            </a:xfrm>
            <a:prstGeom prst="line">
              <a:avLst/>
            </a:prstGeom>
            <a:noFill/>
            <a:ln w="15875">
              <a:solidFill>
                <a:srgbClr val="0000FF"/>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18" name="Line 6"/>
            <p:cNvSpPr>
              <a:spLocks noChangeShapeType="1"/>
            </p:cNvSpPr>
            <p:nvPr/>
          </p:nvSpPr>
          <p:spPr bwMode="auto">
            <a:xfrm>
              <a:off x="5704380" y="3645024"/>
              <a:ext cx="935633" cy="0"/>
            </a:xfrm>
            <a:prstGeom prst="line">
              <a:avLst/>
            </a:prstGeom>
            <a:noFill/>
            <a:ln w="15875">
              <a:solidFill>
                <a:srgbClr val="0000FF"/>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19" name="Line 6"/>
            <p:cNvSpPr>
              <a:spLocks noChangeShapeType="1"/>
            </p:cNvSpPr>
            <p:nvPr/>
          </p:nvSpPr>
          <p:spPr bwMode="auto">
            <a:xfrm>
              <a:off x="5704381" y="3933056"/>
              <a:ext cx="935633" cy="0"/>
            </a:xfrm>
            <a:prstGeom prst="line">
              <a:avLst/>
            </a:prstGeom>
            <a:noFill/>
            <a:ln w="15875">
              <a:solidFill>
                <a:srgbClr val="0000FF"/>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20" name="Line 6"/>
            <p:cNvSpPr>
              <a:spLocks noChangeShapeType="1"/>
            </p:cNvSpPr>
            <p:nvPr/>
          </p:nvSpPr>
          <p:spPr bwMode="auto">
            <a:xfrm>
              <a:off x="5717703" y="4235751"/>
              <a:ext cx="935633" cy="0"/>
            </a:xfrm>
            <a:prstGeom prst="line">
              <a:avLst/>
            </a:prstGeom>
            <a:noFill/>
            <a:ln w="15875">
              <a:solidFill>
                <a:srgbClr val="0000FF"/>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21" name="Line 6"/>
            <p:cNvSpPr>
              <a:spLocks noChangeShapeType="1"/>
            </p:cNvSpPr>
            <p:nvPr/>
          </p:nvSpPr>
          <p:spPr bwMode="auto">
            <a:xfrm>
              <a:off x="5714999" y="4518750"/>
              <a:ext cx="935633" cy="0"/>
            </a:xfrm>
            <a:prstGeom prst="line">
              <a:avLst/>
            </a:prstGeom>
            <a:noFill/>
            <a:ln w="15875">
              <a:solidFill>
                <a:srgbClr val="0000FF"/>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22" name="Line 6"/>
            <p:cNvSpPr>
              <a:spLocks noChangeShapeType="1"/>
            </p:cNvSpPr>
            <p:nvPr/>
          </p:nvSpPr>
          <p:spPr bwMode="auto">
            <a:xfrm>
              <a:off x="5704382" y="4793140"/>
              <a:ext cx="935633" cy="0"/>
            </a:xfrm>
            <a:prstGeom prst="line">
              <a:avLst/>
            </a:prstGeom>
            <a:noFill/>
            <a:ln w="15875">
              <a:solidFill>
                <a:srgbClr val="0000FF"/>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sp>
          <p:nvSpPr>
            <p:cNvPr id="23" name="Line 6"/>
            <p:cNvSpPr>
              <a:spLocks noChangeShapeType="1"/>
            </p:cNvSpPr>
            <p:nvPr/>
          </p:nvSpPr>
          <p:spPr bwMode="auto">
            <a:xfrm>
              <a:off x="5717703" y="5085184"/>
              <a:ext cx="935633" cy="0"/>
            </a:xfrm>
            <a:prstGeom prst="line">
              <a:avLst/>
            </a:prstGeom>
            <a:noFill/>
            <a:ln w="15875">
              <a:solidFill>
                <a:srgbClr val="0000FF"/>
              </a:solidFill>
              <a:round/>
              <a:headEnd type="triangle" w="med" len="med"/>
              <a:tailEnd type="triangle" w="med" len="med"/>
            </a:ln>
            <a:effectLst/>
          </p:spPr>
          <p:txBody>
            <a:bodyPr wrap="square" lIns="91386" tIns="45693" rIns="91386" bIns="45693">
              <a:spAutoFit/>
            </a:bodyPr>
            <a:lstStyle/>
            <a:p>
              <a:pPr fontAlgn="base">
                <a:spcBef>
                  <a:spcPct val="0"/>
                </a:spcBef>
                <a:spcAft>
                  <a:spcPct val="0"/>
                </a:spcAft>
              </a:pPr>
              <a:endParaRPr lang="de-DE" sz="3200">
                <a:solidFill>
                  <a:prstClr val="black"/>
                </a:solidFill>
                <a:latin typeface="Times New Roman" pitchFamily="18" charset="0"/>
              </a:endParaRPr>
            </a:p>
          </p:txBody>
        </p:sp>
      </p:grpSp>
      <p:grpSp>
        <p:nvGrpSpPr>
          <p:cNvPr id="26" name="Gruppieren 25"/>
          <p:cNvGrpSpPr/>
          <p:nvPr/>
        </p:nvGrpSpPr>
        <p:grpSpPr>
          <a:xfrm>
            <a:off x="683568" y="3096301"/>
            <a:ext cx="7986600" cy="3611674"/>
            <a:chOff x="-2974032" y="2120900"/>
            <a:chExt cx="7986600" cy="3611674"/>
          </a:xfrm>
        </p:grpSpPr>
        <p:pic>
          <p:nvPicPr>
            <p:cNvPr id="27"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032" y="2120900"/>
              <a:ext cx="7641976" cy="361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uppieren 27"/>
            <p:cNvGrpSpPr/>
            <p:nvPr/>
          </p:nvGrpSpPr>
          <p:grpSpPr>
            <a:xfrm>
              <a:off x="-1033264" y="4678946"/>
              <a:ext cx="6045832" cy="939603"/>
              <a:chOff x="-1033264" y="4678946"/>
              <a:chExt cx="6045832" cy="939603"/>
            </a:xfrm>
          </p:grpSpPr>
          <p:sp>
            <p:nvSpPr>
              <p:cNvPr id="29" name="Textfeld 13"/>
              <p:cNvSpPr txBox="1">
                <a:spLocks noChangeArrowheads="1"/>
              </p:cNvSpPr>
              <p:nvPr/>
            </p:nvSpPr>
            <p:spPr bwMode="auto">
              <a:xfrm>
                <a:off x="-398228" y="5037524"/>
                <a:ext cx="1447800"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n-US" sz="1600" b="1" i="1" dirty="0">
                    <a:solidFill>
                      <a:prstClr val="black"/>
                    </a:solidFill>
                    <a:latin typeface="Calibri" pitchFamily="34" charset="0"/>
                  </a:rPr>
                  <a:t>Mapping</a:t>
                </a:r>
              </a:p>
              <a:p>
                <a:pPr algn="ctr" eaLnBrk="1" fontAlgn="base" hangingPunct="1">
                  <a:spcBef>
                    <a:spcPct val="0"/>
                  </a:spcBef>
                  <a:spcAft>
                    <a:spcPct val="0"/>
                  </a:spcAft>
                </a:pPr>
                <a:r>
                  <a:rPr lang="en-US" sz="1600" b="1" i="1" dirty="0">
                    <a:solidFill>
                      <a:prstClr val="black"/>
                    </a:solidFill>
                    <a:latin typeface="Calibri" pitchFamily="34" charset="0"/>
                  </a:rPr>
                  <a:t>Excel ↔ </a:t>
                </a:r>
                <a:r>
                  <a:rPr lang="en-US" sz="1600" b="1" i="1" dirty="0" err="1">
                    <a:solidFill>
                      <a:prstClr val="black"/>
                    </a:solidFill>
                    <a:latin typeface="Calibri" pitchFamily="34" charset="0"/>
                  </a:rPr>
                  <a:t>Noris</a:t>
                </a:r>
                <a:endParaRPr lang="en-US" sz="1600" b="1" i="1" dirty="0">
                  <a:solidFill>
                    <a:prstClr val="black"/>
                  </a:solidFill>
                  <a:latin typeface="Calibri" pitchFamily="34" charset="0"/>
                </a:endParaRPr>
              </a:p>
            </p:txBody>
          </p:sp>
          <p:sp>
            <p:nvSpPr>
              <p:cNvPr id="30" name="Textfeld 29"/>
              <p:cNvSpPr txBox="1">
                <a:spLocks noChangeArrowheads="1"/>
              </p:cNvSpPr>
              <p:nvPr/>
            </p:nvSpPr>
            <p:spPr bwMode="auto">
              <a:xfrm>
                <a:off x="1976883" y="5024287"/>
                <a:ext cx="1981200"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n-US" sz="1600" b="1" i="1" dirty="0">
                    <a:solidFill>
                      <a:prstClr val="black"/>
                    </a:solidFill>
                    <a:latin typeface="Calibri" pitchFamily="34" charset="0"/>
                  </a:rPr>
                  <a:t>Mapping</a:t>
                </a:r>
              </a:p>
              <a:p>
                <a:pPr algn="ctr" eaLnBrk="1" fontAlgn="base" hangingPunct="1">
                  <a:spcBef>
                    <a:spcPct val="0"/>
                  </a:spcBef>
                  <a:spcAft>
                    <a:spcPct val="0"/>
                  </a:spcAft>
                </a:pPr>
                <a:r>
                  <a:rPr lang="en-US" sz="1600" b="1" i="1" dirty="0" err="1">
                    <a:solidFill>
                      <a:prstClr val="black"/>
                    </a:solidFill>
                    <a:latin typeface="Calibri" pitchFamily="34" charset="0"/>
                  </a:rPr>
                  <a:t>Noris</a:t>
                </a:r>
                <a:r>
                  <a:rPr lang="en-US" sz="1600" b="1" i="1" dirty="0">
                    <a:solidFill>
                      <a:prstClr val="black"/>
                    </a:solidFill>
                    <a:latin typeface="Calibri" pitchFamily="34" charset="0"/>
                  </a:rPr>
                  <a:t> ↔ Noris_Ver2</a:t>
                </a:r>
              </a:p>
            </p:txBody>
          </p:sp>
          <p:sp>
            <p:nvSpPr>
              <p:cNvPr id="31" name="Textfeld 13"/>
              <p:cNvSpPr txBox="1">
                <a:spLocks noChangeArrowheads="1"/>
              </p:cNvSpPr>
              <p:nvPr/>
            </p:nvSpPr>
            <p:spPr bwMode="auto">
              <a:xfrm>
                <a:off x="-1033264" y="4678946"/>
                <a:ext cx="1371600" cy="292388"/>
              </a:xfrm>
              <a:prstGeom prst="rect">
                <a:avLst/>
              </a:prstGeom>
              <a:solidFill>
                <a:srgbClr val="F18F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r>
                  <a:rPr lang="en-US" sz="1600" dirty="0">
                    <a:solidFill>
                      <a:prstClr val="black"/>
                    </a:solidFill>
                    <a:latin typeface="Calibri" pitchFamily="34" charset="0"/>
                  </a:rPr>
                  <a:t>s</a:t>
                </a:r>
                <a:r>
                  <a:rPr lang="en-US" sz="1600" dirty="0" smtClean="0">
                    <a:solidFill>
                      <a:prstClr val="black"/>
                    </a:solidFill>
                    <a:latin typeface="Calibri" pitchFamily="34" charset="0"/>
                  </a:rPr>
                  <a:t>ource </a:t>
                </a:r>
                <a:r>
                  <a:rPr lang="en-US" sz="1600" dirty="0">
                    <a:solidFill>
                      <a:prstClr val="black"/>
                    </a:solidFill>
                    <a:latin typeface="Calibri" pitchFamily="34" charset="0"/>
                  </a:rPr>
                  <a:t>s</a:t>
                </a:r>
                <a:r>
                  <a:rPr lang="en-US" sz="1600" dirty="0" smtClean="0">
                    <a:solidFill>
                      <a:prstClr val="black"/>
                    </a:solidFill>
                    <a:latin typeface="Calibri" pitchFamily="34" charset="0"/>
                  </a:rPr>
                  <a:t>chema</a:t>
                </a:r>
                <a:endParaRPr lang="en-US" sz="1600" dirty="0">
                  <a:solidFill>
                    <a:prstClr val="black"/>
                  </a:solidFill>
                  <a:latin typeface="Calibri" pitchFamily="34" charset="0"/>
                </a:endParaRPr>
              </a:p>
            </p:txBody>
          </p:sp>
          <p:sp>
            <p:nvSpPr>
              <p:cNvPr id="32" name="Textfeld 14"/>
              <p:cNvSpPr txBox="1">
                <a:spLocks noChangeArrowheads="1"/>
              </p:cNvSpPr>
              <p:nvPr/>
            </p:nvSpPr>
            <p:spPr bwMode="auto">
              <a:xfrm>
                <a:off x="3637520" y="4731899"/>
                <a:ext cx="1375048" cy="292388"/>
              </a:xfrm>
              <a:prstGeom prst="rect">
                <a:avLst/>
              </a:prstGeom>
              <a:solidFill>
                <a:srgbClr val="F18F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 tIns="0" rIns="18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r>
                  <a:rPr lang="en-US" sz="1600" dirty="0">
                    <a:solidFill>
                      <a:prstClr val="black"/>
                    </a:solidFill>
                    <a:latin typeface="Calibri" pitchFamily="34" charset="0"/>
                  </a:rPr>
                  <a:t>t</a:t>
                </a:r>
                <a:r>
                  <a:rPr lang="en-US" sz="1600" dirty="0" smtClean="0">
                    <a:solidFill>
                      <a:prstClr val="black"/>
                    </a:solidFill>
                    <a:latin typeface="Calibri" pitchFamily="34" charset="0"/>
                  </a:rPr>
                  <a:t>arget </a:t>
                </a:r>
                <a:r>
                  <a:rPr lang="en-US" sz="1600" dirty="0">
                    <a:solidFill>
                      <a:prstClr val="black"/>
                    </a:solidFill>
                    <a:latin typeface="Calibri" pitchFamily="34" charset="0"/>
                  </a:rPr>
                  <a:t>s</a:t>
                </a:r>
                <a:r>
                  <a:rPr lang="en-US" sz="1600" dirty="0" smtClean="0">
                    <a:solidFill>
                      <a:prstClr val="black"/>
                    </a:solidFill>
                    <a:latin typeface="Calibri" pitchFamily="34" charset="0"/>
                  </a:rPr>
                  <a:t>chema</a:t>
                </a:r>
                <a:endParaRPr lang="en-US" sz="1600" dirty="0">
                  <a:solidFill>
                    <a:prstClr val="black"/>
                  </a:solidFill>
                  <a:latin typeface="Calibri" pitchFamily="34" charset="0"/>
                </a:endParaRPr>
              </a:p>
            </p:txBody>
          </p:sp>
          <p:sp>
            <p:nvSpPr>
              <p:cNvPr id="33" name="Textfeld 14"/>
              <p:cNvSpPr txBox="1">
                <a:spLocks noChangeArrowheads="1"/>
              </p:cNvSpPr>
              <p:nvPr/>
            </p:nvSpPr>
            <p:spPr bwMode="auto">
              <a:xfrm>
                <a:off x="1051942" y="5151824"/>
                <a:ext cx="982192" cy="292388"/>
              </a:xfrm>
              <a:prstGeom prst="rect">
                <a:avLst/>
              </a:prstGeom>
              <a:solidFill>
                <a:srgbClr val="F18F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 tIns="0" rIns="18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r>
                  <a:rPr lang="en-US" sz="1600" dirty="0" smtClean="0">
                    <a:solidFill>
                      <a:prstClr val="black"/>
                    </a:solidFill>
                    <a:latin typeface="Calibri" pitchFamily="34" charset="0"/>
                  </a:rPr>
                  <a:t> old target</a:t>
                </a:r>
                <a:endParaRPr lang="en-US" sz="1600" dirty="0">
                  <a:solidFill>
                    <a:prstClr val="black"/>
                  </a:solidFill>
                  <a:latin typeface="Calibri" pitchFamily="34" charset="0"/>
                </a:endParaRPr>
              </a:p>
            </p:txBody>
          </p:sp>
        </p:grpSp>
      </p:grpSp>
    </p:spTree>
    <p:custDataLst>
      <p:tags r:id="rId1"/>
    </p:custDataLst>
    <p:extLst>
      <p:ext uri="{BB962C8B-B14F-4D97-AF65-F5344CB8AC3E}">
        <p14:creationId xmlns:p14="http://schemas.microsoft.com/office/powerpoint/2010/main" val="217553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idx="1"/>
          </p:nvPr>
        </p:nvSpPr>
        <p:spPr>
          <a:xfrm>
            <a:off x="342900" y="1196975"/>
            <a:ext cx="8477250" cy="5472113"/>
          </a:xfrm>
        </p:spPr>
        <p:txBody>
          <a:bodyPr/>
          <a:lstStyle/>
          <a:p>
            <a:r>
              <a:rPr lang="en-US" dirty="0" smtClean="0"/>
              <a:t>First proposals for reuse </a:t>
            </a:r>
            <a:r>
              <a:rPr lang="en-US" dirty="0"/>
              <a:t>at </a:t>
            </a:r>
            <a:r>
              <a:rPr lang="en-US" dirty="0" smtClean="0"/>
              <a:t>3 </a:t>
            </a:r>
            <a:r>
              <a:rPr lang="en-US" dirty="0"/>
              <a:t>mapping </a:t>
            </a:r>
            <a:r>
              <a:rPr lang="en-US" dirty="0" smtClean="0"/>
              <a:t>granularities</a:t>
            </a:r>
          </a:p>
          <a:p>
            <a:pPr lvl="1"/>
            <a:r>
              <a:rPr lang="en-US" sz="2000" dirty="0" smtClean="0"/>
              <a:t>Reuse complete </a:t>
            </a:r>
            <a:r>
              <a:rPr lang="en-US" sz="2000" dirty="0"/>
              <a:t>schema </a:t>
            </a:r>
            <a:r>
              <a:rPr lang="en-US" sz="2000" dirty="0" smtClean="0"/>
              <a:t>mappings, e.g. after schema evolution</a:t>
            </a:r>
          </a:p>
          <a:p>
            <a:pPr lvl="1"/>
            <a:r>
              <a:rPr lang="en-US" sz="2000" dirty="0"/>
              <a:t>Reuse individual element correspondences, e.g. synonyms </a:t>
            </a:r>
          </a:p>
          <a:p>
            <a:pPr lvl="1"/>
            <a:r>
              <a:rPr lang="en-US" sz="2000" dirty="0"/>
              <a:t>Reuse mappings between schema fragments</a:t>
            </a:r>
          </a:p>
          <a:p>
            <a:pPr lvl="1"/>
            <a:endParaRPr lang="en-US" sz="2000" dirty="0" smtClean="0"/>
          </a:p>
          <a:p>
            <a:pPr lvl="1"/>
            <a:endParaRPr lang="en-US" sz="2000" dirty="0" smtClean="0"/>
          </a:p>
          <a:p>
            <a:r>
              <a:rPr lang="en-US" dirty="0" smtClean="0">
                <a:solidFill>
                  <a:srgbClr val="0000FF"/>
                </a:solidFill>
              </a:rPr>
              <a:t>Fragment-level reuse </a:t>
            </a:r>
            <a:r>
              <a:rPr lang="en-US" dirty="0" smtClean="0"/>
              <a:t>most sophisticated </a:t>
            </a:r>
          </a:p>
          <a:p>
            <a:pPr lvl="1"/>
            <a:r>
              <a:rPr lang="en-US" sz="2000" dirty="0" smtClean="0"/>
              <a:t>Populate repository by most relevant fragments and their mappings</a:t>
            </a:r>
          </a:p>
          <a:p>
            <a:pPr lvl="1"/>
            <a:r>
              <a:rPr lang="en-US" sz="2000" dirty="0" smtClean="0"/>
              <a:t>Analyze schemas to be matched for fragment pairs in the repository</a:t>
            </a:r>
          </a:p>
          <a:p>
            <a:pPr lvl="1"/>
            <a:r>
              <a:rPr lang="en-US" sz="2000" dirty="0" smtClean="0"/>
              <a:t>Assemble and complement fragment mappings </a:t>
            </a:r>
            <a:endParaRPr lang="en-US" sz="2000" dirty="0"/>
          </a:p>
          <a:p>
            <a:endParaRPr lang="en-US" dirty="0"/>
          </a:p>
        </p:txBody>
      </p:sp>
      <p:sp>
        <p:nvSpPr>
          <p:cNvPr id="411650" name="Rectangle 2"/>
          <p:cNvSpPr>
            <a:spLocks noGrp="1" noChangeArrowheads="1"/>
          </p:cNvSpPr>
          <p:nvPr>
            <p:ph type="title"/>
          </p:nvPr>
        </p:nvSpPr>
        <p:spPr/>
        <p:txBody>
          <a:bodyPr/>
          <a:lstStyle/>
          <a:p>
            <a:r>
              <a:rPr lang="en-US" dirty="0">
                <a:solidFill>
                  <a:schemeClr val="tx1"/>
                </a:solidFill>
              </a:rPr>
              <a:t>Reuse-oriented </a:t>
            </a:r>
            <a:r>
              <a:rPr lang="en-US" dirty="0" smtClean="0">
                <a:solidFill>
                  <a:schemeClr val="tx1"/>
                </a:solidFill>
              </a:rPr>
              <a:t>Matching (2)</a:t>
            </a:r>
            <a:endParaRPr lang="en-US" dirty="0">
              <a:solidFill>
                <a:schemeClr val="tx1"/>
              </a:solidFill>
            </a:endParaRPr>
          </a:p>
        </p:txBody>
      </p:sp>
    </p:spTree>
    <p:custDataLst>
      <p:tags r:id="rId1"/>
    </p:custDataLst>
    <p:extLst>
      <p:ext uri="{BB962C8B-B14F-4D97-AF65-F5344CB8AC3E}">
        <p14:creationId xmlns:p14="http://schemas.microsoft.com/office/powerpoint/2010/main" val="167743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1651">
                                            <p:txEl>
                                              <p:pRg st="6" end="6"/>
                                            </p:txEl>
                                          </p:spTgt>
                                        </p:tgtEl>
                                        <p:attrNameLst>
                                          <p:attrName>style.visibility</p:attrName>
                                        </p:attrNameLst>
                                      </p:cBhvr>
                                      <p:to>
                                        <p:strVal val="visible"/>
                                      </p:to>
                                    </p:set>
                                    <p:anim calcmode="lin" valueType="num">
                                      <p:cBhvr additive="base">
                                        <p:cTn id="7" dur="500" fill="hold"/>
                                        <p:tgtEl>
                                          <p:spTgt spid="41165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1651">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1651">
                                            <p:txEl>
                                              <p:pRg st="7" end="7"/>
                                            </p:txEl>
                                          </p:spTgt>
                                        </p:tgtEl>
                                        <p:attrNameLst>
                                          <p:attrName>style.visibility</p:attrName>
                                        </p:attrNameLst>
                                      </p:cBhvr>
                                      <p:to>
                                        <p:strVal val="visible"/>
                                      </p:to>
                                    </p:set>
                                    <p:anim calcmode="lin" valueType="num">
                                      <p:cBhvr additive="base">
                                        <p:cTn id="11" dur="500" fill="hold"/>
                                        <p:tgtEl>
                                          <p:spTgt spid="411651">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1651">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1651">
                                            <p:txEl>
                                              <p:pRg st="8" end="8"/>
                                            </p:txEl>
                                          </p:spTgt>
                                        </p:tgtEl>
                                        <p:attrNameLst>
                                          <p:attrName>style.visibility</p:attrName>
                                        </p:attrNameLst>
                                      </p:cBhvr>
                                      <p:to>
                                        <p:strVal val="visible"/>
                                      </p:to>
                                    </p:set>
                                    <p:anim calcmode="lin" valueType="num">
                                      <p:cBhvr additive="base">
                                        <p:cTn id="15" dur="500" fill="hold"/>
                                        <p:tgtEl>
                                          <p:spTgt spid="411651">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1651">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1651">
                                            <p:txEl>
                                              <p:pRg st="9" end="9"/>
                                            </p:txEl>
                                          </p:spTgt>
                                        </p:tgtEl>
                                        <p:attrNameLst>
                                          <p:attrName>style.visibility</p:attrName>
                                        </p:attrNameLst>
                                      </p:cBhvr>
                                      <p:to>
                                        <p:strVal val="visible"/>
                                      </p:to>
                                    </p:set>
                                    <p:anim calcmode="lin" valueType="num">
                                      <p:cBhvr additive="base">
                                        <p:cTn id="19" dur="500" fill="hold"/>
                                        <p:tgtEl>
                                          <p:spTgt spid="411651">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16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err="1" smtClean="0"/>
              <a:t>Matching</a:t>
            </a:r>
            <a:r>
              <a:rPr lang="de-DE" dirty="0" smtClean="0"/>
              <a:t> </a:t>
            </a:r>
            <a:r>
              <a:rPr lang="de-DE" dirty="0" err="1" smtClean="0"/>
              <a:t>between</a:t>
            </a:r>
            <a:r>
              <a:rPr lang="de-DE" dirty="0" smtClean="0"/>
              <a:t> N </a:t>
            </a:r>
            <a:r>
              <a:rPr lang="de-DE" dirty="0" err="1" smtClean="0"/>
              <a:t>schemas</a:t>
            </a:r>
            <a:r>
              <a:rPr lang="de-DE" dirty="0" smtClean="0"/>
              <a:t>, e.g. web </a:t>
            </a:r>
            <a:r>
              <a:rPr lang="de-DE" dirty="0" err="1" smtClean="0"/>
              <a:t>forms</a:t>
            </a:r>
            <a:endParaRPr lang="de-DE" dirty="0" smtClean="0"/>
          </a:p>
          <a:p>
            <a:pPr lvl="1"/>
            <a:r>
              <a:rPr lang="de-DE" dirty="0" err="1" smtClean="0"/>
              <a:t>mostly</a:t>
            </a:r>
            <a:r>
              <a:rPr lang="de-DE" dirty="0" smtClean="0"/>
              <a:t> simple </a:t>
            </a:r>
            <a:r>
              <a:rPr lang="de-DE" dirty="0" err="1" smtClean="0"/>
              <a:t>schemas</a:t>
            </a:r>
            <a:r>
              <a:rPr lang="de-DE" dirty="0" smtClean="0"/>
              <a:t> </a:t>
            </a:r>
          </a:p>
          <a:p>
            <a:r>
              <a:rPr lang="de-DE" dirty="0" err="1" smtClean="0"/>
              <a:t>Typical</a:t>
            </a:r>
            <a:r>
              <a:rPr lang="de-DE" dirty="0" smtClean="0"/>
              <a:t> </a:t>
            </a:r>
            <a:r>
              <a:rPr lang="de-DE" dirty="0" err="1" smtClean="0"/>
              <a:t>use</a:t>
            </a:r>
            <a:r>
              <a:rPr lang="de-DE" dirty="0" smtClean="0"/>
              <a:t> </a:t>
            </a:r>
            <a:r>
              <a:rPr lang="de-DE" dirty="0" err="1" smtClean="0"/>
              <a:t>case</a:t>
            </a:r>
            <a:r>
              <a:rPr lang="de-DE" dirty="0" smtClean="0"/>
              <a:t>: </a:t>
            </a:r>
            <a:r>
              <a:rPr lang="de-DE" dirty="0" err="1" smtClean="0"/>
              <a:t>creation</a:t>
            </a:r>
            <a:r>
              <a:rPr lang="de-DE" dirty="0" smtClean="0"/>
              <a:t> </a:t>
            </a:r>
            <a:r>
              <a:rPr lang="de-DE" dirty="0" err="1" smtClean="0"/>
              <a:t>of</a:t>
            </a:r>
            <a:r>
              <a:rPr lang="de-DE" dirty="0" smtClean="0"/>
              <a:t> a </a:t>
            </a:r>
            <a:r>
              <a:rPr lang="de-DE" dirty="0" err="1" smtClean="0"/>
              <a:t>mediated</a:t>
            </a:r>
            <a:r>
              <a:rPr lang="de-DE" dirty="0" smtClean="0"/>
              <a:t> </a:t>
            </a:r>
            <a:r>
              <a:rPr lang="de-DE" dirty="0" err="1" smtClean="0"/>
              <a:t>schema</a:t>
            </a:r>
            <a:r>
              <a:rPr lang="de-DE" dirty="0" smtClean="0"/>
              <a:t/>
            </a:r>
            <a:br>
              <a:rPr lang="de-DE" dirty="0" smtClean="0"/>
            </a:br>
            <a:endParaRPr lang="de-DE" dirty="0" smtClean="0"/>
          </a:p>
          <a:p>
            <a:r>
              <a:rPr lang="de-DE" dirty="0" err="1" smtClean="0"/>
              <a:t>Holistic</a:t>
            </a:r>
            <a:r>
              <a:rPr lang="de-DE" dirty="0" smtClean="0"/>
              <a:t> </a:t>
            </a:r>
            <a:r>
              <a:rPr lang="de-DE" dirty="0" err="1" smtClean="0"/>
              <a:t>matching</a:t>
            </a:r>
            <a:r>
              <a:rPr lang="de-DE" dirty="0" smtClean="0"/>
              <a:t> </a:t>
            </a:r>
            <a:r>
              <a:rPr lang="de-DE" dirty="0" err="1" smtClean="0"/>
              <a:t>based</a:t>
            </a:r>
            <a:r>
              <a:rPr lang="de-DE" dirty="0" smtClean="0"/>
              <a:t> on </a:t>
            </a:r>
            <a:r>
              <a:rPr lang="de-DE" dirty="0" err="1" smtClean="0"/>
              <a:t>clustering</a:t>
            </a:r>
            <a:r>
              <a:rPr lang="de-DE" dirty="0" smtClean="0"/>
              <a:t> </a:t>
            </a:r>
            <a:r>
              <a:rPr lang="de-DE" dirty="0" err="1" smtClean="0"/>
              <a:t>of</a:t>
            </a:r>
            <a:r>
              <a:rPr lang="de-DE" dirty="0" smtClean="0"/>
              <a:t> </a:t>
            </a:r>
            <a:r>
              <a:rPr lang="de-DE" dirty="0" err="1" smtClean="0"/>
              <a:t>similar</a:t>
            </a:r>
            <a:r>
              <a:rPr lang="de-DE" dirty="0" smtClean="0"/>
              <a:t> </a:t>
            </a:r>
            <a:r>
              <a:rPr lang="de-DE" dirty="0" err="1" smtClean="0"/>
              <a:t>attributes</a:t>
            </a:r>
            <a:r>
              <a:rPr lang="de-DE" dirty="0" smtClean="0"/>
              <a:t> (Wise-Integrator, DCM, HSM, …)</a:t>
            </a:r>
          </a:p>
          <a:p>
            <a:pPr lvl="1"/>
            <a:r>
              <a:rPr lang="de-DE" dirty="0" err="1" smtClean="0"/>
              <a:t>utilize</a:t>
            </a:r>
            <a:r>
              <a:rPr lang="de-DE" dirty="0" smtClean="0"/>
              <a:t> </a:t>
            </a:r>
            <a:r>
              <a:rPr lang="de-DE" dirty="0"/>
              <a:t>high </a:t>
            </a:r>
            <a:r>
              <a:rPr lang="de-DE" dirty="0" err="1"/>
              <a:t>name</a:t>
            </a:r>
            <a:r>
              <a:rPr lang="de-DE" dirty="0"/>
              <a:t> </a:t>
            </a:r>
            <a:r>
              <a:rPr lang="de-DE" dirty="0" err="1" smtClean="0"/>
              <a:t>similarity</a:t>
            </a:r>
            <a:r>
              <a:rPr lang="de-DE" dirty="0" smtClean="0"/>
              <a:t> </a:t>
            </a:r>
            <a:r>
              <a:rPr lang="de-DE" dirty="0" err="1" smtClean="0"/>
              <a:t>between</a:t>
            </a:r>
            <a:r>
              <a:rPr lang="de-DE" dirty="0" smtClean="0"/>
              <a:t> </a:t>
            </a:r>
            <a:r>
              <a:rPr lang="de-DE" dirty="0" err="1" smtClean="0"/>
              <a:t>schemas</a:t>
            </a:r>
            <a:endParaRPr lang="de-DE" dirty="0" smtClean="0"/>
          </a:p>
          <a:p>
            <a:pPr lvl="1"/>
            <a:r>
              <a:rPr lang="de-DE" dirty="0" err="1" smtClean="0"/>
              <a:t>similar</a:t>
            </a:r>
            <a:r>
              <a:rPr lang="de-DE" dirty="0" smtClean="0"/>
              <a:t> </a:t>
            </a:r>
            <a:r>
              <a:rPr lang="de-DE" dirty="0" err="1" smtClean="0"/>
              <a:t>names</a:t>
            </a:r>
            <a:r>
              <a:rPr lang="de-DE" dirty="0" smtClean="0"/>
              <a:t> </a:t>
            </a:r>
            <a:r>
              <a:rPr lang="de-DE" dirty="0" err="1" smtClean="0"/>
              <a:t>within</a:t>
            </a:r>
            <a:r>
              <a:rPr lang="de-DE" dirty="0" smtClean="0"/>
              <a:t> a </a:t>
            </a:r>
            <a:r>
              <a:rPr lang="de-DE" dirty="0" err="1" smtClean="0"/>
              <a:t>schema</a:t>
            </a:r>
            <a:r>
              <a:rPr lang="de-DE" dirty="0" smtClean="0"/>
              <a:t> </a:t>
            </a:r>
            <a:r>
              <a:rPr lang="de-DE" dirty="0" err="1" smtClean="0"/>
              <a:t>are</a:t>
            </a:r>
            <a:r>
              <a:rPr lang="de-DE" dirty="0" smtClean="0"/>
              <a:t> </a:t>
            </a:r>
            <a:r>
              <a:rPr lang="de-DE" dirty="0" err="1" smtClean="0"/>
              <a:t>mismatches</a:t>
            </a:r>
            <a:r>
              <a:rPr lang="de-DE" dirty="0" smtClean="0"/>
              <a:t> </a:t>
            </a:r>
            <a:br>
              <a:rPr lang="de-DE" dirty="0" smtClean="0"/>
            </a:br>
            <a:endParaRPr lang="de-DE" dirty="0" smtClean="0"/>
          </a:p>
          <a:p>
            <a:r>
              <a:rPr lang="de-DE" dirty="0" err="1" smtClean="0"/>
              <a:t>Probabilistic</a:t>
            </a:r>
            <a:r>
              <a:rPr lang="de-DE" dirty="0" smtClean="0"/>
              <a:t> </a:t>
            </a:r>
            <a:r>
              <a:rPr lang="de-DE" dirty="0" err="1" smtClean="0"/>
              <a:t>mediated</a:t>
            </a:r>
            <a:r>
              <a:rPr lang="de-DE" dirty="0" smtClean="0"/>
              <a:t> </a:t>
            </a:r>
            <a:r>
              <a:rPr lang="de-DE" dirty="0" err="1" smtClean="0"/>
              <a:t>schemas</a:t>
            </a:r>
            <a:r>
              <a:rPr lang="de-DE" smtClean="0"/>
              <a:t> </a:t>
            </a:r>
            <a:br>
              <a:rPr lang="de-DE" smtClean="0"/>
            </a:br>
            <a:r>
              <a:rPr lang="de-DE" sz="1800" smtClean="0"/>
              <a:t>[Das </a:t>
            </a:r>
            <a:r>
              <a:rPr lang="de-DE" sz="1800" dirty="0" err="1"/>
              <a:t>S</a:t>
            </a:r>
            <a:r>
              <a:rPr lang="de-DE" sz="1800" dirty="0" err="1" smtClean="0"/>
              <a:t>arma</a:t>
            </a:r>
            <a:r>
              <a:rPr lang="de-DE" sz="1800" dirty="0" smtClean="0"/>
              <a:t> et al., SIGMOD 2008]</a:t>
            </a:r>
            <a:endParaRPr lang="de-DE" sz="1800" dirty="0"/>
          </a:p>
          <a:p>
            <a:pPr lvl="1"/>
            <a:r>
              <a:rPr lang="de-DE" dirty="0" smtClean="0"/>
              <a:t>Ranking </a:t>
            </a:r>
            <a:r>
              <a:rPr lang="de-DE" dirty="0" err="1" smtClean="0"/>
              <a:t>of</a:t>
            </a:r>
            <a:r>
              <a:rPr lang="de-DE" dirty="0" smtClean="0"/>
              <a:t> </a:t>
            </a:r>
            <a:r>
              <a:rPr lang="de-DE" dirty="0" err="1" smtClean="0"/>
              <a:t>several</a:t>
            </a:r>
            <a:r>
              <a:rPr lang="de-DE" dirty="0" smtClean="0"/>
              <a:t> </a:t>
            </a:r>
            <a:r>
              <a:rPr lang="de-DE" dirty="0" err="1" smtClean="0"/>
              <a:t>clustering</a:t>
            </a:r>
            <a:r>
              <a:rPr lang="de-DE" dirty="0" smtClean="0"/>
              <a:t> alternatives </a:t>
            </a:r>
            <a:r>
              <a:rPr lang="de-DE" dirty="0" err="1" smtClean="0"/>
              <a:t>based</a:t>
            </a:r>
            <a:r>
              <a:rPr lang="de-DE" dirty="0" smtClean="0"/>
              <a:t> on </a:t>
            </a:r>
            <a:r>
              <a:rPr lang="de-DE" dirty="0" err="1" smtClean="0"/>
              <a:t>probabilistic</a:t>
            </a:r>
            <a:r>
              <a:rPr lang="de-DE" dirty="0" smtClean="0"/>
              <a:t> </a:t>
            </a:r>
            <a:r>
              <a:rPr lang="de-DE" dirty="0" err="1" smtClean="0"/>
              <a:t>mappings</a:t>
            </a:r>
            <a:r>
              <a:rPr lang="de-DE" dirty="0" smtClean="0"/>
              <a:t> </a:t>
            </a:r>
          </a:p>
          <a:p>
            <a:pPr lvl="1"/>
            <a:r>
              <a:rPr lang="de-DE" dirty="0" err="1" smtClean="0"/>
              <a:t>Fully</a:t>
            </a:r>
            <a:r>
              <a:rPr lang="de-DE" dirty="0" smtClean="0"/>
              <a:t> </a:t>
            </a:r>
            <a:r>
              <a:rPr lang="de-DE" dirty="0" err="1" smtClean="0"/>
              <a:t>automatic</a:t>
            </a:r>
            <a:r>
              <a:rPr lang="de-DE" dirty="0" smtClean="0"/>
              <a:t> </a:t>
            </a:r>
            <a:r>
              <a:rPr lang="de-DE" dirty="0" err="1" smtClean="0"/>
              <a:t>approach</a:t>
            </a:r>
            <a:endParaRPr lang="de-DE" dirty="0"/>
          </a:p>
        </p:txBody>
      </p:sp>
      <p:sp>
        <p:nvSpPr>
          <p:cNvPr id="3" name="Titel 2"/>
          <p:cNvSpPr>
            <a:spLocks noGrp="1"/>
          </p:cNvSpPr>
          <p:nvPr>
            <p:ph type="title"/>
          </p:nvPr>
        </p:nvSpPr>
        <p:spPr>
          <a:xfrm>
            <a:off x="179512" y="274638"/>
            <a:ext cx="8507288" cy="725470"/>
          </a:xfrm>
        </p:spPr>
        <p:txBody>
          <a:bodyPr/>
          <a:lstStyle/>
          <a:p>
            <a:r>
              <a:rPr lang="de-DE" dirty="0" err="1" smtClean="0">
                <a:solidFill>
                  <a:schemeClr val="tx1"/>
                </a:solidFill>
              </a:rPr>
              <a:t>Holistic</a:t>
            </a:r>
            <a:r>
              <a:rPr lang="de-DE" dirty="0" smtClean="0">
                <a:solidFill>
                  <a:schemeClr val="tx1"/>
                </a:solidFill>
              </a:rPr>
              <a:t> (</a:t>
            </a:r>
            <a:r>
              <a:rPr lang="de-DE" dirty="0" err="1" smtClean="0">
                <a:solidFill>
                  <a:schemeClr val="tx1"/>
                </a:solidFill>
              </a:rPr>
              <a:t>collective</a:t>
            </a:r>
            <a:r>
              <a:rPr lang="de-DE" dirty="0" smtClean="0">
                <a:solidFill>
                  <a:schemeClr val="tx1"/>
                </a:solidFill>
              </a:rPr>
              <a:t>) </a:t>
            </a:r>
            <a:r>
              <a:rPr lang="de-DE" dirty="0" err="1" smtClean="0">
                <a:solidFill>
                  <a:schemeClr val="tx1"/>
                </a:solidFill>
              </a:rPr>
              <a:t>schema</a:t>
            </a:r>
            <a:r>
              <a:rPr lang="de-DE" dirty="0" smtClean="0">
                <a:solidFill>
                  <a:schemeClr val="tx1"/>
                </a:solidFill>
              </a:rPr>
              <a:t> </a:t>
            </a:r>
            <a:r>
              <a:rPr lang="de-DE" dirty="0" err="1" smtClean="0">
                <a:solidFill>
                  <a:schemeClr val="tx1"/>
                </a:solidFill>
              </a:rPr>
              <a:t>matching</a:t>
            </a:r>
            <a:endParaRPr lang="de-DE" dirty="0">
              <a:solidFill>
                <a:schemeClr val="tx1"/>
              </a:solidFill>
            </a:endParaRPr>
          </a:p>
        </p:txBody>
      </p:sp>
    </p:spTree>
    <p:custDataLst>
      <p:tags r:id="rId1"/>
    </p:custDataLst>
    <p:extLst>
      <p:ext uri="{BB962C8B-B14F-4D97-AF65-F5344CB8AC3E}">
        <p14:creationId xmlns:p14="http://schemas.microsoft.com/office/powerpoint/2010/main" val="289741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95400"/>
            <a:ext cx="8610600" cy="3962400"/>
          </a:xfrm>
        </p:spPr>
        <p:txBody>
          <a:bodyPr>
            <a:normAutofit/>
          </a:bodyPr>
          <a:lstStyle/>
          <a:p>
            <a:pPr>
              <a:lnSpc>
                <a:spcPct val="110000"/>
              </a:lnSpc>
              <a:spcBef>
                <a:spcPts val="600"/>
              </a:spcBef>
              <a:spcAft>
                <a:spcPts val="600"/>
              </a:spcAft>
            </a:pPr>
            <a:r>
              <a:rPr lang="en-US" dirty="0" smtClean="0"/>
              <a:t>Synonyms</a:t>
            </a:r>
          </a:p>
          <a:p>
            <a:pPr lvl="1">
              <a:lnSpc>
                <a:spcPct val="110000"/>
              </a:lnSpc>
              <a:spcBef>
                <a:spcPts val="600"/>
              </a:spcBef>
              <a:spcAft>
                <a:spcPts val="600"/>
              </a:spcAft>
            </a:pPr>
            <a:r>
              <a:rPr lang="en-US" dirty="0" smtClean="0"/>
              <a:t>Code = Id = </a:t>
            </a:r>
            <a:r>
              <a:rPr lang="en-US" dirty="0" err="1" smtClean="0"/>
              <a:t>Num</a:t>
            </a:r>
            <a:r>
              <a:rPr lang="en-US" dirty="0" smtClean="0"/>
              <a:t> = No</a:t>
            </a:r>
          </a:p>
          <a:p>
            <a:pPr lvl="1">
              <a:lnSpc>
                <a:spcPct val="110000"/>
              </a:lnSpc>
              <a:spcBef>
                <a:spcPts val="600"/>
              </a:spcBef>
              <a:spcAft>
                <a:spcPts val="600"/>
              </a:spcAft>
            </a:pPr>
            <a:r>
              <a:rPr lang="en-US" dirty="0" smtClean="0"/>
              <a:t>Zip = Postal [code]</a:t>
            </a:r>
          </a:p>
          <a:p>
            <a:pPr lvl="1">
              <a:lnSpc>
                <a:spcPct val="110000"/>
              </a:lnSpc>
              <a:spcBef>
                <a:spcPts val="600"/>
              </a:spcBef>
              <a:spcAft>
                <a:spcPts val="1800"/>
              </a:spcAft>
            </a:pPr>
            <a:r>
              <a:rPr lang="en-US" dirty="0" smtClean="0"/>
              <a:t>Node = Server</a:t>
            </a:r>
          </a:p>
          <a:p>
            <a:pPr>
              <a:lnSpc>
                <a:spcPct val="110000"/>
              </a:lnSpc>
              <a:spcBef>
                <a:spcPts val="600"/>
              </a:spcBef>
            </a:pPr>
            <a:r>
              <a:rPr lang="en-US" dirty="0" smtClean="0"/>
              <a:t>Data instances</a:t>
            </a:r>
          </a:p>
          <a:p>
            <a:pPr lvl="1">
              <a:lnSpc>
                <a:spcPct val="110000"/>
              </a:lnSpc>
              <a:spcBef>
                <a:spcPts val="600"/>
              </a:spcBef>
            </a:pPr>
            <a:r>
              <a:rPr lang="en-US" dirty="0" smtClean="0"/>
              <a:t>Elements match if they have similar instances or </a:t>
            </a:r>
            <a:br>
              <a:rPr lang="en-US" dirty="0" smtClean="0"/>
            </a:br>
            <a:r>
              <a:rPr lang="en-US" dirty="0" smtClean="0"/>
              <a:t>value distributions</a:t>
            </a:r>
            <a:endParaRPr lang="en-US" dirty="0"/>
          </a:p>
        </p:txBody>
      </p:sp>
      <p:sp>
        <p:nvSpPr>
          <p:cNvPr id="3" name="Title 2"/>
          <p:cNvSpPr>
            <a:spLocks noGrp="1"/>
          </p:cNvSpPr>
          <p:nvPr>
            <p:ph type="title"/>
          </p:nvPr>
        </p:nvSpPr>
        <p:spPr>
          <a:xfrm>
            <a:off x="304800" y="274638"/>
            <a:ext cx="8686800" cy="1143000"/>
          </a:xfrm>
        </p:spPr>
        <p:txBody>
          <a:bodyPr>
            <a:normAutofit/>
          </a:bodyPr>
          <a:lstStyle/>
          <a:p>
            <a:r>
              <a:rPr lang="en-US" dirty="0" smtClean="0"/>
              <a:t>Other Inputs to Basic Matching</a:t>
            </a:r>
            <a:endParaRPr lang="en-US" dirty="0"/>
          </a:p>
        </p:txBody>
      </p:sp>
      <p:sp>
        <p:nvSpPr>
          <p:cNvPr id="4" name="Content Placeholder 1"/>
          <p:cNvSpPr txBox="1">
            <a:spLocks/>
          </p:cNvSpPr>
          <p:nvPr/>
        </p:nvSpPr>
        <p:spPr>
          <a:xfrm>
            <a:off x="3962400" y="1325880"/>
            <a:ext cx="5029200" cy="2286000"/>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10000"/>
              </a:lnSpc>
              <a:spcBef>
                <a:spcPts val="600"/>
              </a:spcBef>
              <a:spcAft>
                <a:spcPts val="600"/>
              </a:spcAft>
            </a:pPr>
            <a:r>
              <a:rPr lang="en-US" dirty="0" smtClean="0"/>
              <a:t>Acronyms</a:t>
            </a:r>
          </a:p>
          <a:p>
            <a:pPr lvl="1">
              <a:lnSpc>
                <a:spcPct val="110000"/>
              </a:lnSpc>
              <a:spcBef>
                <a:spcPts val="600"/>
              </a:spcBef>
              <a:spcAft>
                <a:spcPts val="600"/>
              </a:spcAft>
            </a:pPr>
            <a:r>
              <a:rPr lang="en-US" sz="2500" dirty="0"/>
              <a:t>PO = Purchase Order</a:t>
            </a:r>
          </a:p>
          <a:p>
            <a:pPr lvl="1">
              <a:lnSpc>
                <a:spcPct val="110000"/>
              </a:lnSpc>
              <a:spcBef>
                <a:spcPts val="600"/>
              </a:spcBef>
              <a:spcAft>
                <a:spcPts val="1200"/>
              </a:spcAft>
            </a:pPr>
            <a:r>
              <a:rPr lang="en-US" sz="2500" dirty="0"/>
              <a:t>UOM = Unit of Measure</a:t>
            </a:r>
          </a:p>
          <a:p>
            <a:pPr lvl="1">
              <a:lnSpc>
                <a:spcPct val="110000"/>
              </a:lnSpc>
              <a:spcBef>
                <a:spcPts val="600"/>
              </a:spcBef>
              <a:spcAft>
                <a:spcPts val="1200"/>
              </a:spcAft>
            </a:pPr>
            <a:r>
              <a:rPr lang="en-US" sz="2500" dirty="0"/>
              <a:t>SS# = Social </a:t>
            </a:r>
            <a:r>
              <a:rPr lang="en-US" sz="2500" dirty="0" smtClean="0"/>
              <a:t>Security Number</a:t>
            </a:r>
            <a:endParaRPr lang="en-US" sz="2500" dirty="0"/>
          </a:p>
        </p:txBody>
      </p:sp>
    </p:spTree>
    <p:extLst>
      <p:ext uri="{BB962C8B-B14F-4D97-AF65-F5344CB8AC3E}">
        <p14:creationId xmlns:p14="http://schemas.microsoft.com/office/powerpoint/2010/main" val="33893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23728" y="185945"/>
            <a:ext cx="6480720" cy="725470"/>
          </a:xfrm>
        </p:spPr>
        <p:txBody>
          <a:bodyPr/>
          <a:lstStyle/>
          <a:p>
            <a:r>
              <a:rPr lang="de-DE" dirty="0" smtClean="0">
                <a:solidFill>
                  <a:schemeClr val="tx1"/>
                </a:solidFill>
              </a:rPr>
              <a:t>Research </a:t>
            </a:r>
            <a:r>
              <a:rPr lang="de-DE" dirty="0" err="1" smtClean="0">
                <a:solidFill>
                  <a:schemeClr val="tx1"/>
                </a:solidFill>
              </a:rPr>
              <a:t>match</a:t>
            </a:r>
            <a:r>
              <a:rPr lang="de-DE" dirty="0" smtClean="0">
                <a:solidFill>
                  <a:schemeClr val="tx1"/>
                </a:solidFill>
              </a:rPr>
              <a:t> </a:t>
            </a:r>
            <a:r>
              <a:rPr lang="de-DE" dirty="0" err="1" smtClean="0">
                <a:solidFill>
                  <a:schemeClr val="tx1"/>
                </a:solidFill>
              </a:rPr>
              <a:t>prototypes</a:t>
            </a:r>
            <a:endParaRPr lang="de-DE"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6712"/>
            <a:ext cx="9265253"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22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el 1"/>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rPr>
              <a:t>Benchmarking Initiative OAEI</a:t>
            </a:r>
            <a:r>
              <a:rPr lang="en-US" dirty="0" smtClean="0"/>
              <a:t>*</a:t>
            </a:r>
          </a:p>
        </p:txBody>
      </p:sp>
      <p:sp>
        <p:nvSpPr>
          <p:cNvPr id="50184" name="Rectangle 36"/>
          <p:cNvSpPr>
            <a:spLocks noChangeArrowheads="1"/>
          </p:cNvSpPr>
          <p:nvPr/>
        </p:nvSpPr>
        <p:spPr bwMode="auto">
          <a:xfrm>
            <a:off x="25152" y="6415608"/>
            <a:ext cx="9118848" cy="685800"/>
          </a:xfrm>
          <a:prstGeom prst="rect">
            <a:avLst/>
          </a:prstGeom>
          <a:noFill/>
          <a:ln w="9525">
            <a:noFill/>
            <a:miter lim="800000"/>
            <a:headEnd/>
            <a:tailEnd/>
          </a:ln>
        </p:spPr>
        <p:txBody>
          <a:bodyPr lIns="91432" tIns="45717" rIns="91432" bIns="45717"/>
          <a:lstStyle/>
          <a:p>
            <a:pPr marL="341313" indent="-341313" fontAlgn="base">
              <a:spcBef>
                <a:spcPct val="20000"/>
              </a:spcBef>
              <a:spcAft>
                <a:spcPct val="0"/>
              </a:spcAft>
              <a:buClr>
                <a:prstClr val="black"/>
              </a:buClr>
              <a:buFont typeface="Arial" charset="0"/>
              <a:buChar char="•"/>
            </a:pPr>
            <a:r>
              <a:rPr lang="en-US" sz="2200" dirty="0" smtClean="0">
                <a:solidFill>
                  <a:prstClr val="black"/>
                </a:solidFill>
                <a:latin typeface="Times New Roman" pitchFamily="18" charset="0"/>
                <a:sym typeface="Monotype Sorts" pitchFamily="2" charset="2"/>
              </a:rPr>
              <a:t>Ontology </a:t>
            </a:r>
            <a:r>
              <a:rPr lang="en-US" sz="2200" dirty="0">
                <a:solidFill>
                  <a:prstClr val="black"/>
                </a:solidFill>
                <a:latin typeface="Times New Roman" pitchFamily="18" charset="0"/>
                <a:sym typeface="Monotype Sorts" pitchFamily="2" charset="2"/>
              </a:rPr>
              <a:t>Alignment Evaluation </a:t>
            </a:r>
            <a:r>
              <a:rPr lang="en-US" sz="2200" dirty="0" smtClean="0">
                <a:solidFill>
                  <a:prstClr val="black"/>
                </a:solidFill>
                <a:latin typeface="Times New Roman" pitchFamily="18" charset="0"/>
                <a:sym typeface="Monotype Sorts" pitchFamily="2" charset="2"/>
              </a:rPr>
              <a:t>Initiative, http</a:t>
            </a:r>
            <a:r>
              <a:rPr lang="en-US" sz="2200" dirty="0">
                <a:solidFill>
                  <a:prstClr val="black"/>
                </a:solidFill>
                <a:latin typeface="Times New Roman" pitchFamily="18" charset="0"/>
                <a:sym typeface="Monotype Sorts" pitchFamily="2" charset="2"/>
              </a:rPr>
              <a:t>://oaei.ontologymatching.org</a:t>
            </a:r>
          </a:p>
        </p:txBody>
      </p:sp>
      <p:sp>
        <p:nvSpPr>
          <p:cNvPr id="50178" name="Inhaltsplatzhalter 2"/>
          <p:cNvSpPr>
            <a:spLocks noGrp="1"/>
          </p:cNvSpPr>
          <p:nvPr>
            <p:ph idx="1"/>
          </p:nvPr>
        </p:nvSpPr>
        <p:spPr>
          <a:xfrm>
            <a:off x="332455" y="927878"/>
            <a:ext cx="8329612" cy="1714500"/>
          </a:xfrm>
          <a:solidFill>
            <a:schemeClr val="bg1"/>
          </a:solidFill>
        </p:spPr>
        <p:txBody>
          <a:bodyPr/>
          <a:lstStyle/>
          <a:p>
            <a:pPr eaLnBrk="1" hangingPunct="1"/>
            <a:r>
              <a:rPr lang="en-US" dirty="0" smtClean="0"/>
              <a:t>Yearly ontology matching </a:t>
            </a:r>
            <a:br>
              <a:rPr lang="en-US" dirty="0" smtClean="0"/>
            </a:br>
            <a:r>
              <a:rPr lang="en-US" dirty="0" smtClean="0"/>
              <a:t>contests since 2005</a:t>
            </a:r>
          </a:p>
          <a:p>
            <a:pPr eaLnBrk="1" hangingPunct="1"/>
            <a:r>
              <a:rPr lang="en-US" dirty="0"/>
              <a:t>Up to 17 participating </a:t>
            </a:r>
            <a:br>
              <a:rPr lang="en-US" dirty="0"/>
            </a:br>
            <a:r>
              <a:rPr lang="en-US" dirty="0"/>
              <a:t>systems per </a:t>
            </a:r>
            <a:r>
              <a:rPr lang="en-US" dirty="0" smtClean="0"/>
              <a:t>year</a:t>
            </a:r>
          </a:p>
          <a:p>
            <a:pPr eaLnBrk="1" hangingPunct="1"/>
            <a:r>
              <a:rPr lang="en-US" dirty="0" smtClean="0"/>
              <a:t>Simple tests (Benchmark) a</a:t>
            </a:r>
            <a:br>
              <a:rPr lang="en-US" dirty="0" smtClean="0"/>
            </a:br>
            <a:r>
              <a:rPr lang="en-US" dirty="0" smtClean="0"/>
              <a:t>and larger test cases </a:t>
            </a:r>
            <a:br>
              <a:rPr lang="en-US" dirty="0" smtClean="0"/>
            </a:br>
            <a:r>
              <a:rPr lang="en-US" dirty="0" smtClean="0"/>
              <a:t>(Anatomy, Directory)</a:t>
            </a:r>
          </a:p>
          <a:p>
            <a:pPr eaLnBrk="1" hangingPunct="1"/>
            <a:r>
              <a:rPr lang="en-US" dirty="0" smtClean="0"/>
              <a:t>Improvements for </a:t>
            </a:r>
            <a:br>
              <a:rPr lang="en-US" dirty="0" smtClean="0"/>
            </a:br>
            <a:r>
              <a:rPr lang="en-US" dirty="0" smtClean="0"/>
              <a:t>Benchmark and Anatomy, </a:t>
            </a:r>
            <a:br>
              <a:rPr lang="en-US" dirty="0" smtClean="0"/>
            </a:br>
            <a:r>
              <a:rPr lang="en-US" dirty="0" smtClean="0"/>
              <a:t>but not for Directory</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80728"/>
            <a:ext cx="478549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020532" y="5953943"/>
            <a:ext cx="3888432" cy="461665"/>
          </a:xfrm>
          <a:prstGeom prst="rect">
            <a:avLst/>
          </a:prstGeom>
          <a:noFill/>
        </p:spPr>
        <p:txBody>
          <a:bodyPr wrap="square" rtlCol="0">
            <a:spAutoFit/>
          </a:bodyPr>
          <a:lstStyle/>
          <a:p>
            <a:pPr fontAlgn="base">
              <a:spcBef>
                <a:spcPct val="0"/>
              </a:spcBef>
              <a:spcAft>
                <a:spcPct val="0"/>
              </a:spcAft>
            </a:pPr>
            <a:r>
              <a:rPr lang="de-DE" sz="2400" i="1" dirty="0" err="1" smtClean="0">
                <a:solidFill>
                  <a:srgbClr val="0000FF"/>
                </a:solidFill>
                <a:latin typeface="Times New Roman" pitchFamily="18" charset="0"/>
              </a:rPr>
              <a:t>Anatomy</a:t>
            </a:r>
            <a:r>
              <a:rPr lang="de-DE" sz="2400" i="1" dirty="0" smtClean="0">
                <a:solidFill>
                  <a:srgbClr val="0000FF"/>
                </a:solidFill>
                <a:latin typeface="Times New Roman" pitchFamily="18" charset="0"/>
              </a:rPr>
              <a:t> </a:t>
            </a:r>
            <a:r>
              <a:rPr lang="de-DE" sz="2400" i="1" dirty="0" err="1" smtClean="0">
                <a:solidFill>
                  <a:srgbClr val="0000FF"/>
                </a:solidFill>
                <a:latin typeface="Times New Roman" pitchFamily="18" charset="0"/>
              </a:rPr>
              <a:t>test</a:t>
            </a:r>
            <a:r>
              <a:rPr lang="de-DE" sz="2400" i="1" dirty="0" smtClean="0">
                <a:solidFill>
                  <a:srgbClr val="0000FF"/>
                </a:solidFill>
                <a:latin typeface="Times New Roman" pitchFamily="18" charset="0"/>
              </a:rPr>
              <a:t> </a:t>
            </a:r>
            <a:r>
              <a:rPr lang="de-DE" sz="2400" i="1" dirty="0" err="1" smtClean="0">
                <a:solidFill>
                  <a:srgbClr val="0000FF"/>
                </a:solidFill>
                <a:latin typeface="Times New Roman" pitchFamily="18" charset="0"/>
              </a:rPr>
              <a:t>case</a:t>
            </a:r>
            <a:endParaRPr lang="de-DE" sz="2400" i="1" dirty="0">
              <a:solidFill>
                <a:srgbClr val="0000FF"/>
              </a:solidFill>
              <a:latin typeface="Times New Roman" pitchFamily="18" charset="0"/>
            </a:endParaRPr>
          </a:p>
        </p:txBody>
      </p:sp>
      <p:sp>
        <p:nvSpPr>
          <p:cNvPr id="7" name="Textfeld 6"/>
          <p:cNvSpPr txBox="1"/>
          <p:nvPr/>
        </p:nvSpPr>
        <p:spPr>
          <a:xfrm>
            <a:off x="7452320" y="5877272"/>
            <a:ext cx="2016224" cy="276999"/>
          </a:xfrm>
          <a:prstGeom prst="rect">
            <a:avLst/>
          </a:prstGeom>
          <a:noFill/>
        </p:spPr>
        <p:txBody>
          <a:bodyPr wrap="square" rtlCol="0">
            <a:spAutoFit/>
          </a:bodyPr>
          <a:lstStyle/>
          <a:p>
            <a:pPr fontAlgn="base">
              <a:spcBef>
                <a:spcPct val="0"/>
              </a:spcBef>
              <a:spcAft>
                <a:spcPct val="0"/>
              </a:spcAft>
            </a:pPr>
            <a:r>
              <a:rPr lang="de-DE" sz="1200" dirty="0" smtClean="0">
                <a:solidFill>
                  <a:prstClr val="black"/>
                </a:solidFill>
                <a:latin typeface="Times New Roman" pitchFamily="18" charset="0"/>
              </a:rPr>
              <a:t>[</a:t>
            </a:r>
            <a:r>
              <a:rPr lang="de-DE" sz="1200" dirty="0" err="1" smtClean="0">
                <a:solidFill>
                  <a:prstClr val="black"/>
                </a:solidFill>
                <a:latin typeface="Times New Roman" pitchFamily="18" charset="0"/>
              </a:rPr>
              <a:t>Euzenat</a:t>
            </a:r>
            <a:r>
              <a:rPr lang="de-DE" sz="1200" dirty="0" smtClean="0">
                <a:solidFill>
                  <a:prstClr val="black"/>
                </a:solidFill>
                <a:latin typeface="Times New Roman" pitchFamily="18" charset="0"/>
              </a:rPr>
              <a:t> et al, OM 2010]</a:t>
            </a:r>
            <a:endParaRPr lang="de-DE" sz="1200" dirty="0">
              <a:solidFill>
                <a:prstClr val="black"/>
              </a:solidFill>
              <a:latin typeface="Times New Roman" pitchFamily="18" charset="0"/>
            </a:endParaRPr>
          </a:p>
        </p:txBody>
      </p:sp>
    </p:spTree>
    <p:extLst>
      <p:ext uri="{BB962C8B-B14F-4D97-AF65-F5344CB8AC3E}">
        <p14:creationId xmlns:p14="http://schemas.microsoft.com/office/powerpoint/2010/main" val="2118256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Match Prototype </a:t>
            </a:r>
            <a:r>
              <a:rPr lang="de-DE" dirty="0" err="1" smtClean="0"/>
              <a:t>Comparison</a:t>
            </a:r>
            <a:r>
              <a:rPr lang="de-DE" dirty="0" smtClean="0"/>
              <a:t>*</a:t>
            </a:r>
            <a:endParaRPr lang="de-DE" dirty="0"/>
          </a:p>
        </p:txBody>
      </p:sp>
      <p:pic>
        <p:nvPicPr>
          <p:cNvPr id="4628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0" y="1268759"/>
            <a:ext cx="8996999" cy="17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28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12" y="3148112"/>
            <a:ext cx="8996998" cy="143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28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04" y="4725144"/>
            <a:ext cx="89970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283968" y="6165304"/>
            <a:ext cx="4791742" cy="523220"/>
          </a:xfrm>
          <a:prstGeom prst="rect">
            <a:avLst/>
          </a:prstGeom>
          <a:noFill/>
        </p:spPr>
        <p:txBody>
          <a:bodyPr wrap="square" rtlCol="0">
            <a:spAutoFit/>
          </a:bodyPr>
          <a:lstStyle/>
          <a:p>
            <a:pPr fontAlgn="base">
              <a:spcBef>
                <a:spcPct val="0"/>
              </a:spcBef>
              <a:spcAft>
                <a:spcPct val="0"/>
              </a:spcAft>
            </a:pPr>
            <a:r>
              <a:rPr lang="en-US" sz="1400" dirty="0" smtClean="0">
                <a:solidFill>
                  <a:prstClr val="black"/>
                </a:solidFill>
                <a:latin typeface="Times New Roman" pitchFamily="18" charset="0"/>
              </a:rPr>
              <a:t>*</a:t>
            </a:r>
            <a:r>
              <a:rPr lang="en-US" sz="1400" i="1" dirty="0" smtClean="0">
                <a:solidFill>
                  <a:prstClr val="black"/>
                </a:solidFill>
                <a:latin typeface="Times New Roman" pitchFamily="18" charset="0"/>
              </a:rPr>
              <a:t>Rahm</a:t>
            </a:r>
            <a:r>
              <a:rPr lang="en-US" sz="1400" i="1" dirty="0">
                <a:solidFill>
                  <a:prstClr val="black"/>
                </a:solidFill>
                <a:latin typeface="Times New Roman" pitchFamily="18" charset="0"/>
              </a:rPr>
              <a:t>, </a:t>
            </a:r>
            <a:r>
              <a:rPr lang="en-US" sz="1400" i="1" dirty="0" smtClean="0">
                <a:solidFill>
                  <a:prstClr val="black"/>
                </a:solidFill>
                <a:latin typeface="Times New Roman" pitchFamily="18" charset="0"/>
              </a:rPr>
              <a:t>E.: Towards </a:t>
            </a:r>
            <a:r>
              <a:rPr lang="en-US" sz="1400" i="1" dirty="0">
                <a:solidFill>
                  <a:prstClr val="black"/>
                </a:solidFill>
                <a:latin typeface="Times New Roman" pitchFamily="18" charset="0"/>
              </a:rPr>
              <a:t>large-scale schema and ontology </a:t>
            </a:r>
            <a:r>
              <a:rPr lang="en-US" sz="1400" i="1" dirty="0" smtClean="0">
                <a:solidFill>
                  <a:prstClr val="black"/>
                </a:solidFill>
                <a:latin typeface="Times New Roman" pitchFamily="18" charset="0"/>
              </a:rPr>
              <a:t>matching. In:  Schema </a:t>
            </a:r>
            <a:r>
              <a:rPr lang="en-US" sz="1400" i="1" dirty="0">
                <a:solidFill>
                  <a:prstClr val="black"/>
                </a:solidFill>
                <a:latin typeface="Times New Roman" pitchFamily="18" charset="0"/>
              </a:rPr>
              <a:t>Matching and Mapping, </a:t>
            </a:r>
            <a:r>
              <a:rPr lang="en-US" sz="1400" i="1" dirty="0" smtClean="0">
                <a:solidFill>
                  <a:prstClr val="black"/>
                </a:solidFill>
                <a:latin typeface="Times New Roman" pitchFamily="18" charset="0"/>
              </a:rPr>
              <a:t>Springer-</a:t>
            </a:r>
            <a:r>
              <a:rPr lang="en-US" sz="1400" i="1" dirty="0" err="1" smtClean="0">
                <a:solidFill>
                  <a:prstClr val="black"/>
                </a:solidFill>
                <a:latin typeface="Times New Roman" pitchFamily="18" charset="0"/>
              </a:rPr>
              <a:t>Verlag</a:t>
            </a:r>
            <a:r>
              <a:rPr lang="en-US" sz="1400" i="1" dirty="0" smtClean="0">
                <a:solidFill>
                  <a:prstClr val="black"/>
                </a:solidFill>
                <a:latin typeface="Times New Roman" pitchFamily="18" charset="0"/>
              </a:rPr>
              <a:t>, 2011</a:t>
            </a:r>
            <a:endParaRPr lang="en-US" sz="1400" i="1" dirty="0">
              <a:solidFill>
                <a:prstClr val="black"/>
              </a:solidFill>
              <a:latin typeface="Times New Roman" pitchFamily="18" charset="0"/>
            </a:endParaRPr>
          </a:p>
        </p:txBody>
      </p:sp>
    </p:spTree>
    <p:custDataLst>
      <p:tags r:id="rId1"/>
    </p:custDataLst>
    <p:extLst>
      <p:ext uri="{BB962C8B-B14F-4D97-AF65-F5344CB8AC3E}">
        <p14:creationId xmlns:p14="http://schemas.microsoft.com/office/powerpoint/2010/main" val="325365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2851"/>
                                        </p:tgtEl>
                                        <p:attrNameLst>
                                          <p:attrName>style.visibility</p:attrName>
                                        </p:attrNameLst>
                                      </p:cBhvr>
                                      <p:to>
                                        <p:strVal val="visible"/>
                                      </p:to>
                                    </p:set>
                                    <p:anim calcmode="lin" valueType="num">
                                      <p:cBhvr additive="base">
                                        <p:cTn id="7" dur="500" fill="hold"/>
                                        <p:tgtEl>
                                          <p:spTgt spid="462851"/>
                                        </p:tgtEl>
                                        <p:attrNameLst>
                                          <p:attrName>ppt_x</p:attrName>
                                        </p:attrNameLst>
                                      </p:cBhvr>
                                      <p:tavLst>
                                        <p:tav tm="0">
                                          <p:val>
                                            <p:strVal val="#ppt_x"/>
                                          </p:val>
                                        </p:tav>
                                        <p:tav tm="100000">
                                          <p:val>
                                            <p:strVal val="#ppt_x"/>
                                          </p:val>
                                        </p:tav>
                                      </p:tavLst>
                                    </p:anim>
                                    <p:anim calcmode="lin" valueType="num">
                                      <p:cBhvr additive="base">
                                        <p:cTn id="8" dur="500" fill="hold"/>
                                        <p:tgtEl>
                                          <p:spTgt spid="4628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2852"/>
                                        </p:tgtEl>
                                        <p:attrNameLst>
                                          <p:attrName>style.visibility</p:attrName>
                                        </p:attrNameLst>
                                      </p:cBhvr>
                                      <p:to>
                                        <p:strVal val="visible"/>
                                      </p:to>
                                    </p:set>
                                    <p:anim calcmode="lin" valueType="num">
                                      <p:cBhvr additive="base">
                                        <p:cTn id="13" dur="500" fill="hold"/>
                                        <p:tgtEl>
                                          <p:spTgt spid="462852"/>
                                        </p:tgtEl>
                                        <p:attrNameLst>
                                          <p:attrName>ppt_x</p:attrName>
                                        </p:attrNameLst>
                                      </p:cBhvr>
                                      <p:tavLst>
                                        <p:tav tm="0">
                                          <p:val>
                                            <p:strVal val="#ppt_x"/>
                                          </p:val>
                                        </p:tav>
                                        <p:tav tm="100000">
                                          <p:val>
                                            <p:strVal val="#ppt_x"/>
                                          </p:val>
                                        </p:tav>
                                      </p:tavLst>
                                    </p:anim>
                                    <p:anim calcmode="lin" valueType="num">
                                      <p:cBhvr additive="base">
                                        <p:cTn id="14" dur="500" fill="hold"/>
                                        <p:tgtEl>
                                          <p:spTgt spid="462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err="1" smtClean="0"/>
              <a:t>Many</a:t>
            </a:r>
            <a:r>
              <a:rPr lang="de-DE" dirty="0" smtClean="0"/>
              <a:t> GUI-</a:t>
            </a:r>
            <a:r>
              <a:rPr lang="de-DE" dirty="0" err="1" smtClean="0"/>
              <a:t>based</a:t>
            </a:r>
            <a:r>
              <a:rPr lang="de-DE" dirty="0" smtClean="0"/>
              <a:t> </a:t>
            </a:r>
            <a:r>
              <a:rPr lang="de-DE" dirty="0" err="1" smtClean="0"/>
              <a:t>mapping</a:t>
            </a:r>
            <a:r>
              <a:rPr lang="de-DE" dirty="0" smtClean="0"/>
              <a:t> </a:t>
            </a:r>
            <a:r>
              <a:rPr lang="de-DE" dirty="0" err="1" smtClean="0"/>
              <a:t>editors</a:t>
            </a:r>
            <a:r>
              <a:rPr lang="de-DE" dirty="0" smtClean="0"/>
              <a:t> </a:t>
            </a:r>
            <a:r>
              <a:rPr lang="de-DE" dirty="0" err="1" smtClean="0"/>
              <a:t>to</a:t>
            </a:r>
            <a:r>
              <a:rPr lang="de-DE" dirty="0" smtClean="0"/>
              <a:t>  </a:t>
            </a:r>
            <a:r>
              <a:rPr lang="de-DE" dirty="0" err="1" smtClean="0"/>
              <a:t>manually</a:t>
            </a:r>
            <a:r>
              <a:rPr lang="de-DE" dirty="0" smtClean="0"/>
              <a:t> </a:t>
            </a:r>
            <a:r>
              <a:rPr lang="de-DE" dirty="0" err="1" smtClean="0"/>
              <a:t>specify</a:t>
            </a:r>
            <a:r>
              <a:rPr lang="de-DE" dirty="0" smtClean="0"/>
              <a:t> </a:t>
            </a:r>
            <a:r>
              <a:rPr lang="de-DE" dirty="0" err="1" smtClean="0"/>
              <a:t>correspondences</a:t>
            </a:r>
            <a:r>
              <a:rPr lang="de-DE" dirty="0" smtClean="0"/>
              <a:t> </a:t>
            </a:r>
            <a:r>
              <a:rPr lang="de-DE" dirty="0" err="1" smtClean="0"/>
              <a:t>and</a:t>
            </a:r>
            <a:r>
              <a:rPr lang="de-DE" dirty="0" smtClean="0"/>
              <a:t> </a:t>
            </a:r>
            <a:r>
              <a:rPr lang="de-DE" dirty="0" err="1" smtClean="0"/>
              <a:t>mappings</a:t>
            </a:r>
            <a:r>
              <a:rPr lang="de-DE" dirty="0" smtClean="0"/>
              <a:t>  </a:t>
            </a:r>
            <a:br>
              <a:rPr lang="de-DE" dirty="0" smtClean="0"/>
            </a:br>
            <a:endParaRPr lang="de-DE" dirty="0" smtClean="0"/>
          </a:p>
          <a:p>
            <a:r>
              <a:rPr lang="de-DE" dirty="0" smtClean="0"/>
              <a:t>Initial </a:t>
            </a:r>
            <a:r>
              <a:rPr lang="de-DE" dirty="0" err="1" smtClean="0"/>
              <a:t>support</a:t>
            </a:r>
            <a:r>
              <a:rPr lang="de-DE" dirty="0" smtClean="0"/>
              <a:t> </a:t>
            </a:r>
            <a:r>
              <a:rPr lang="de-DE" dirty="0" err="1" smtClean="0"/>
              <a:t>for</a:t>
            </a:r>
            <a:r>
              <a:rPr lang="de-DE" dirty="0" smtClean="0"/>
              <a:t> </a:t>
            </a:r>
            <a:r>
              <a:rPr lang="de-DE" dirty="0" err="1" smtClean="0"/>
              <a:t>automatic</a:t>
            </a:r>
            <a:r>
              <a:rPr lang="de-DE" dirty="0" smtClean="0"/>
              <a:t> </a:t>
            </a:r>
            <a:r>
              <a:rPr lang="de-DE" dirty="0" err="1" smtClean="0"/>
              <a:t>matching</a:t>
            </a:r>
            <a:r>
              <a:rPr lang="de-DE" dirty="0" smtClean="0"/>
              <a:t>, in </a:t>
            </a:r>
            <a:r>
              <a:rPr lang="de-DE" dirty="0" err="1" smtClean="0"/>
              <a:t>partiular</a:t>
            </a:r>
            <a:r>
              <a:rPr lang="de-DE" dirty="0" smtClean="0"/>
              <a:t> </a:t>
            </a:r>
            <a:r>
              <a:rPr lang="de-DE" dirty="0" err="1" smtClean="0"/>
              <a:t>linguistic</a:t>
            </a:r>
            <a:r>
              <a:rPr lang="de-DE" dirty="0" smtClean="0"/>
              <a:t> </a:t>
            </a:r>
            <a:r>
              <a:rPr lang="de-DE" dirty="0" err="1" smtClean="0"/>
              <a:t>matching</a:t>
            </a:r>
            <a:r>
              <a:rPr lang="de-DE" dirty="0" smtClean="0"/>
              <a:t>   </a:t>
            </a:r>
          </a:p>
          <a:p>
            <a:pPr lvl="1"/>
            <a:r>
              <a:rPr lang="de-DE" dirty="0" err="1" smtClean="0"/>
              <a:t>Altova</a:t>
            </a:r>
            <a:r>
              <a:rPr lang="de-DE" dirty="0" smtClean="0"/>
              <a:t> </a:t>
            </a:r>
            <a:r>
              <a:rPr lang="de-DE" dirty="0" err="1" smtClean="0"/>
              <a:t>MapForce</a:t>
            </a:r>
            <a:endParaRPr lang="de-DE" dirty="0" smtClean="0"/>
          </a:p>
          <a:p>
            <a:pPr lvl="1"/>
            <a:r>
              <a:rPr lang="de-DE" dirty="0" smtClean="0"/>
              <a:t>MS BizTalk Server 2010</a:t>
            </a:r>
          </a:p>
          <a:p>
            <a:pPr lvl="1"/>
            <a:r>
              <a:rPr lang="de-DE" dirty="0" smtClean="0"/>
              <a:t>SAP </a:t>
            </a:r>
            <a:r>
              <a:rPr lang="de-DE" dirty="0" err="1" smtClean="0"/>
              <a:t>Netweaver</a:t>
            </a:r>
            <a:endParaRPr lang="de-DE" dirty="0" smtClean="0"/>
          </a:p>
          <a:p>
            <a:pPr lvl="1"/>
            <a:r>
              <a:rPr lang="de-DE" dirty="0" smtClean="0"/>
              <a:t>IBM </a:t>
            </a:r>
            <a:r>
              <a:rPr lang="de-DE" dirty="0" err="1" smtClean="0"/>
              <a:t>Infosphere</a:t>
            </a:r>
            <a:r>
              <a:rPr lang="de-DE" dirty="0" smtClean="0"/>
              <a:t> </a:t>
            </a:r>
            <a:br>
              <a:rPr lang="de-DE" dirty="0" smtClean="0"/>
            </a:br>
            <a:endParaRPr lang="de-DE" dirty="0" smtClean="0"/>
          </a:p>
          <a:p>
            <a:r>
              <a:rPr lang="de-DE" dirty="0" err="1" smtClean="0"/>
              <a:t>Many</a:t>
            </a:r>
            <a:r>
              <a:rPr lang="de-DE" dirty="0" smtClean="0"/>
              <a:t> </a:t>
            </a:r>
            <a:r>
              <a:rPr lang="de-DE" dirty="0" err="1" smtClean="0"/>
              <a:t>further</a:t>
            </a:r>
            <a:r>
              <a:rPr lang="de-DE" dirty="0" smtClean="0"/>
              <a:t> </a:t>
            </a:r>
            <a:r>
              <a:rPr lang="de-DE" dirty="0" err="1" smtClean="0"/>
              <a:t>improvements</a:t>
            </a:r>
            <a:r>
              <a:rPr lang="de-DE" dirty="0" smtClean="0"/>
              <a:t> </a:t>
            </a:r>
            <a:r>
              <a:rPr lang="de-DE" dirty="0" err="1" smtClean="0"/>
              <a:t>possible</a:t>
            </a:r>
            <a:endParaRPr lang="de-DE" dirty="0" smtClean="0"/>
          </a:p>
          <a:p>
            <a:pPr lvl="1"/>
            <a:r>
              <a:rPr lang="de-DE" dirty="0" err="1" smtClean="0"/>
              <a:t>Structural</a:t>
            </a:r>
            <a:r>
              <a:rPr lang="de-DE" dirty="0" smtClean="0"/>
              <a:t> / </a:t>
            </a:r>
            <a:r>
              <a:rPr lang="de-DE" dirty="0" err="1" smtClean="0"/>
              <a:t>instance-based</a:t>
            </a:r>
            <a:r>
              <a:rPr lang="de-DE" dirty="0" smtClean="0"/>
              <a:t> </a:t>
            </a:r>
            <a:r>
              <a:rPr lang="de-DE" dirty="0" err="1" smtClean="0"/>
              <a:t>matching</a:t>
            </a:r>
            <a:r>
              <a:rPr lang="de-DE" dirty="0" smtClean="0"/>
              <a:t> </a:t>
            </a:r>
          </a:p>
          <a:p>
            <a:pPr lvl="1"/>
            <a:r>
              <a:rPr lang="de-DE" dirty="0" err="1" smtClean="0"/>
              <a:t>Advanced</a:t>
            </a:r>
            <a:r>
              <a:rPr lang="de-DE" dirty="0" smtClean="0"/>
              <a:t> </a:t>
            </a:r>
            <a:r>
              <a:rPr lang="de-DE" dirty="0" err="1" smtClean="0"/>
              <a:t>techniques</a:t>
            </a:r>
            <a:r>
              <a:rPr lang="de-DE" dirty="0" smtClean="0"/>
              <a:t> </a:t>
            </a:r>
            <a:r>
              <a:rPr lang="de-DE" dirty="0" err="1" smtClean="0"/>
              <a:t>for</a:t>
            </a:r>
            <a:r>
              <a:rPr lang="de-DE" dirty="0" smtClean="0"/>
              <a:t> large </a:t>
            </a:r>
            <a:r>
              <a:rPr lang="de-DE" dirty="0" err="1" smtClean="0"/>
              <a:t>schemas</a:t>
            </a:r>
            <a:endParaRPr lang="de-DE" dirty="0"/>
          </a:p>
        </p:txBody>
      </p:sp>
      <p:sp>
        <p:nvSpPr>
          <p:cNvPr id="3" name="Titel 2"/>
          <p:cNvSpPr>
            <a:spLocks noGrp="1"/>
          </p:cNvSpPr>
          <p:nvPr>
            <p:ph type="title"/>
          </p:nvPr>
        </p:nvSpPr>
        <p:spPr/>
        <p:txBody>
          <a:bodyPr/>
          <a:lstStyle/>
          <a:p>
            <a:r>
              <a:rPr lang="de-DE" dirty="0" smtClean="0">
                <a:solidFill>
                  <a:schemeClr val="tx1"/>
                </a:solidFill>
              </a:rPr>
              <a:t>Commercial </a:t>
            </a:r>
            <a:r>
              <a:rPr lang="de-DE" dirty="0" err="1" smtClean="0">
                <a:solidFill>
                  <a:schemeClr val="tx1"/>
                </a:solidFill>
              </a:rPr>
              <a:t>schema</a:t>
            </a:r>
            <a:r>
              <a:rPr lang="de-DE" dirty="0" smtClean="0">
                <a:solidFill>
                  <a:schemeClr val="tx1"/>
                </a:solidFill>
              </a:rPr>
              <a:t> </a:t>
            </a:r>
            <a:r>
              <a:rPr lang="de-DE" dirty="0" err="1" smtClean="0">
                <a:solidFill>
                  <a:schemeClr val="tx1"/>
                </a:solidFill>
              </a:rPr>
              <a:t>matching</a:t>
            </a:r>
            <a:r>
              <a:rPr lang="de-DE" dirty="0" smtClean="0">
                <a:solidFill>
                  <a:schemeClr val="tx1"/>
                </a:solidFill>
              </a:rPr>
              <a:t> </a:t>
            </a:r>
            <a:r>
              <a:rPr lang="de-DE" dirty="0" err="1" smtClean="0">
                <a:solidFill>
                  <a:schemeClr val="tx1"/>
                </a:solidFill>
              </a:rPr>
              <a:t>tools</a:t>
            </a:r>
            <a:r>
              <a:rPr lang="de-DE" dirty="0" smtClean="0">
                <a:solidFill>
                  <a:schemeClr val="tx1"/>
                </a:solidFill>
              </a:rPr>
              <a:t> </a:t>
            </a:r>
            <a:endParaRPr lang="de-DE" dirty="0">
              <a:solidFill>
                <a:schemeClr val="tx1"/>
              </a:solidFill>
            </a:endParaRPr>
          </a:p>
        </p:txBody>
      </p:sp>
    </p:spTree>
    <p:custDataLst>
      <p:tags r:id="rId1"/>
    </p:custDataLst>
    <p:extLst>
      <p:ext uri="{BB962C8B-B14F-4D97-AF65-F5344CB8AC3E}">
        <p14:creationId xmlns:p14="http://schemas.microsoft.com/office/powerpoint/2010/main" val="34536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07179" y="260648"/>
            <a:ext cx="8329642" cy="725470"/>
          </a:xfrm>
        </p:spPr>
        <p:txBody>
          <a:bodyPr/>
          <a:lstStyle/>
          <a:p>
            <a:r>
              <a:rPr lang="de-DE" dirty="0" smtClean="0"/>
              <a:t>BizTalk 2010 Screenshot</a:t>
            </a:r>
            <a:endParaRPr lang="de-DE"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026592"/>
            <a:ext cx="6696745" cy="574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868144" y="4725144"/>
            <a:ext cx="2736304" cy="1200329"/>
          </a:xfrm>
          <a:prstGeom prst="rect">
            <a:avLst/>
          </a:prstGeom>
          <a:noFill/>
        </p:spPr>
        <p:txBody>
          <a:bodyPr wrap="square" rtlCol="0">
            <a:spAutoFit/>
          </a:bodyPr>
          <a:lstStyle/>
          <a:p>
            <a:pPr fontAlgn="base">
              <a:spcBef>
                <a:spcPct val="0"/>
              </a:spcBef>
              <a:spcAft>
                <a:spcPct val="0"/>
              </a:spcAft>
            </a:pPr>
            <a:r>
              <a:rPr lang="de-DE" sz="2400" dirty="0" err="1" smtClean="0">
                <a:solidFill>
                  <a:prstClr val="black"/>
                </a:solidFill>
                <a:latin typeface="Times New Roman" pitchFamily="18" charset="0"/>
              </a:rPr>
              <a:t>Indicative</a:t>
            </a:r>
            <a:r>
              <a:rPr lang="de-DE" sz="2400" dirty="0" smtClean="0">
                <a:solidFill>
                  <a:prstClr val="black"/>
                </a:solidFill>
                <a:latin typeface="Times New Roman" pitchFamily="18" charset="0"/>
              </a:rPr>
              <a:t> </a:t>
            </a:r>
            <a:r>
              <a:rPr lang="de-DE" sz="2400" dirty="0" err="1" smtClean="0">
                <a:solidFill>
                  <a:prstClr val="black"/>
                </a:solidFill>
                <a:latin typeface="Times New Roman" pitchFamily="18" charset="0"/>
              </a:rPr>
              <a:t>match</a:t>
            </a:r>
            <a:r>
              <a:rPr lang="de-DE" sz="2400" dirty="0" smtClean="0">
                <a:solidFill>
                  <a:prstClr val="black"/>
                </a:solidFill>
                <a:latin typeface="Times New Roman" pitchFamily="18" charset="0"/>
              </a:rPr>
              <a:t> </a:t>
            </a:r>
            <a:r>
              <a:rPr lang="de-DE" sz="2400" dirty="0" err="1" smtClean="0">
                <a:solidFill>
                  <a:prstClr val="black"/>
                </a:solidFill>
                <a:latin typeface="Times New Roman" pitchFamily="18" charset="0"/>
              </a:rPr>
              <a:t>result</a:t>
            </a:r>
            <a:r>
              <a:rPr lang="de-DE" sz="2400" dirty="0" smtClean="0">
                <a:solidFill>
                  <a:prstClr val="black"/>
                </a:solidFill>
                <a:latin typeface="Times New Roman" pitchFamily="18" charset="0"/>
              </a:rPr>
              <a:t> </a:t>
            </a:r>
            <a:r>
              <a:rPr lang="de-DE" sz="2400" dirty="0" err="1" smtClean="0">
                <a:solidFill>
                  <a:prstClr val="black"/>
                </a:solidFill>
                <a:latin typeface="Times New Roman" pitchFamily="18" charset="0"/>
              </a:rPr>
              <a:t>for</a:t>
            </a:r>
            <a:r>
              <a:rPr lang="de-DE" sz="2400" dirty="0" smtClean="0">
                <a:solidFill>
                  <a:prstClr val="black"/>
                </a:solidFill>
                <a:latin typeface="Times New Roman" pitchFamily="18" charset="0"/>
              </a:rPr>
              <a:t> </a:t>
            </a:r>
            <a:r>
              <a:rPr lang="de-DE" sz="2400" dirty="0" err="1" smtClean="0">
                <a:solidFill>
                  <a:prstClr val="black"/>
                </a:solidFill>
                <a:latin typeface="Times New Roman" pitchFamily="18" charset="0"/>
              </a:rPr>
              <a:t>selected</a:t>
            </a:r>
            <a:r>
              <a:rPr lang="de-DE" sz="2400" dirty="0" smtClean="0">
                <a:solidFill>
                  <a:prstClr val="black"/>
                </a:solidFill>
                <a:latin typeface="Times New Roman" pitchFamily="18" charset="0"/>
              </a:rPr>
              <a:t> </a:t>
            </a:r>
            <a:r>
              <a:rPr lang="de-DE" sz="2400" dirty="0" err="1" smtClean="0">
                <a:solidFill>
                  <a:prstClr val="black"/>
                </a:solidFill>
                <a:latin typeface="Times New Roman" pitchFamily="18" charset="0"/>
              </a:rPr>
              <a:t>node</a:t>
            </a:r>
            <a:r>
              <a:rPr lang="de-DE" sz="2400" dirty="0" smtClean="0">
                <a:solidFill>
                  <a:prstClr val="black"/>
                </a:solidFill>
                <a:latin typeface="Times New Roman" pitchFamily="18" charset="0"/>
              </a:rPr>
              <a:t> PO403</a:t>
            </a:r>
            <a:endParaRPr lang="de-DE" sz="2400" dirty="0">
              <a:solidFill>
                <a:prstClr val="black"/>
              </a:solidFill>
              <a:latin typeface="Times New Roman" pitchFamily="18" charset="0"/>
            </a:endParaRPr>
          </a:p>
        </p:txBody>
      </p:sp>
    </p:spTree>
    <p:extLst>
      <p:ext uri="{BB962C8B-B14F-4D97-AF65-F5344CB8AC3E}">
        <p14:creationId xmlns:p14="http://schemas.microsoft.com/office/powerpoint/2010/main" val="315554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169618"/>
            <a:ext cx="17716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title"/>
          </p:nvPr>
        </p:nvSpPr>
        <p:spPr/>
        <p:txBody>
          <a:bodyPr/>
          <a:lstStyle/>
          <a:p>
            <a:r>
              <a:rPr lang="de-DE" dirty="0" smtClean="0">
                <a:solidFill>
                  <a:schemeClr val="tx1"/>
                </a:solidFill>
              </a:rPr>
              <a:t>Books</a:t>
            </a:r>
            <a:endParaRPr lang="de-DE" dirty="0">
              <a:solidFill>
                <a:schemeClr val="tx1"/>
              </a:solidFill>
            </a:endParaRPr>
          </a:p>
        </p:txBody>
      </p:sp>
      <p:pic>
        <p:nvPicPr>
          <p:cNvPr id="91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3240360" cy="488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4624"/>
            <a:ext cx="1953041" cy="240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0245" y="2060849"/>
            <a:ext cx="188825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7588" y="2276872"/>
            <a:ext cx="295173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138311"/>
            <a:ext cx="1650602" cy="257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8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Google Scholar: Paper </a:t>
            </a:r>
            <a:r>
              <a:rPr lang="de-DE" dirty="0" err="1" smtClean="0"/>
              <a:t>counts</a:t>
            </a:r>
            <a:endParaRPr lang="de-DE" dirty="0"/>
          </a:p>
        </p:txBody>
      </p:sp>
      <p:sp>
        <p:nvSpPr>
          <p:cNvPr id="5" name="Rechteck 4"/>
          <p:cNvSpPr/>
          <p:nvPr/>
        </p:nvSpPr>
        <p:spPr>
          <a:xfrm>
            <a:off x="323528" y="1543864"/>
            <a:ext cx="8260466" cy="400110"/>
          </a:xfrm>
          <a:prstGeom prst="rect">
            <a:avLst/>
          </a:prstGeom>
        </p:spPr>
        <p:txBody>
          <a:bodyPr wrap="none">
            <a:spAutoFit/>
          </a:bodyPr>
          <a:lstStyle/>
          <a:p>
            <a:pPr fontAlgn="base">
              <a:spcBef>
                <a:spcPct val="0"/>
              </a:spcBef>
              <a:spcAft>
                <a:spcPct val="0"/>
              </a:spcAft>
            </a:pPr>
            <a:r>
              <a:rPr lang="en-US" sz="2000" dirty="0" smtClean="0">
                <a:solidFill>
                  <a:prstClr val="black"/>
                </a:solidFill>
                <a:latin typeface="Times New Roman" pitchFamily="18" charset="0"/>
              </a:rPr>
              <a:t>more than 5000 publications for keyword “schema matching” since year 2000</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95" y="2348880"/>
            <a:ext cx="7543132" cy="39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07504" y="2492896"/>
            <a:ext cx="574691" cy="738664"/>
          </a:xfrm>
          <a:prstGeom prst="rect">
            <a:avLst/>
          </a:prstGeom>
          <a:noFill/>
        </p:spPr>
        <p:txBody>
          <a:bodyPr wrap="square" rtlCol="0">
            <a:spAutoFit/>
          </a:bodyPr>
          <a:lstStyle/>
          <a:p>
            <a:pPr fontAlgn="base">
              <a:spcBef>
                <a:spcPct val="0"/>
              </a:spcBef>
              <a:spcAft>
                <a:spcPct val="0"/>
              </a:spcAft>
            </a:pPr>
            <a:r>
              <a:rPr lang="de-DE" sz="1400" b="1" dirty="0" smtClean="0">
                <a:solidFill>
                  <a:prstClr val="black"/>
                </a:solidFill>
                <a:latin typeface="Times New Roman" pitchFamily="18" charset="0"/>
              </a:rPr>
              <a:t>Pubs per </a:t>
            </a:r>
            <a:r>
              <a:rPr lang="de-DE" sz="1400" b="1" dirty="0" err="1" smtClean="0">
                <a:solidFill>
                  <a:prstClr val="black"/>
                </a:solidFill>
                <a:latin typeface="Times New Roman" pitchFamily="18" charset="0"/>
              </a:rPr>
              <a:t>year</a:t>
            </a:r>
            <a:endParaRPr lang="de-DE" sz="1400" b="1" dirty="0">
              <a:solidFill>
                <a:prstClr val="black"/>
              </a:solidFill>
              <a:latin typeface="Times New Roman" pitchFamily="18" charset="0"/>
            </a:endParaRPr>
          </a:p>
        </p:txBody>
      </p:sp>
    </p:spTree>
    <p:extLst>
      <p:ext uri="{BB962C8B-B14F-4D97-AF65-F5344CB8AC3E}">
        <p14:creationId xmlns:p14="http://schemas.microsoft.com/office/powerpoint/2010/main" val="147465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74297" indent="-274297" eaLnBrk="1" fontAlgn="auto" hangingPunct="1">
              <a:spcAft>
                <a:spcPts val="0"/>
              </a:spcAft>
              <a:buFont typeface="Wingdings 3"/>
              <a:buChar char=""/>
              <a:tabLst>
                <a:tab pos="761937" algn="l"/>
              </a:tabLst>
              <a:defRPr/>
            </a:pPr>
            <a:r>
              <a:rPr lang="en-US" sz="2800" dirty="0"/>
              <a:t>Joint treatment of entity resolution and schema matching, </a:t>
            </a:r>
            <a:r>
              <a:rPr lang="en-US" sz="2800" dirty="0" smtClean="0"/>
              <a:t>e.g</a:t>
            </a:r>
            <a:r>
              <a:rPr lang="en-US" sz="2800" dirty="0"/>
              <a:t>. for Linked </a:t>
            </a:r>
            <a:r>
              <a:rPr lang="en-US" sz="2800" dirty="0" smtClean="0"/>
              <a:t>Data</a:t>
            </a:r>
            <a:br>
              <a:rPr lang="en-US" sz="2800" dirty="0" smtClean="0"/>
            </a:br>
            <a:endParaRPr lang="en-US" sz="2800" dirty="0" smtClean="0"/>
          </a:p>
          <a:p>
            <a:pPr marL="274297" indent="-274297" eaLnBrk="1" fontAlgn="auto" hangingPunct="1">
              <a:spcAft>
                <a:spcPts val="0"/>
              </a:spcAft>
              <a:buFont typeface="Wingdings 3"/>
              <a:buChar char=""/>
              <a:tabLst>
                <a:tab pos="761937" algn="l"/>
              </a:tabLst>
              <a:defRPr/>
            </a:pPr>
            <a:r>
              <a:rPr lang="en-US" sz="2800" dirty="0" smtClean="0"/>
              <a:t>More </a:t>
            </a:r>
            <a:r>
              <a:rPr lang="en-US" sz="2800" dirty="0"/>
              <a:t>comprehensive mapping </a:t>
            </a:r>
            <a:r>
              <a:rPr lang="en-US" sz="2800" dirty="0" smtClean="0"/>
              <a:t>reuse</a:t>
            </a:r>
            <a:br>
              <a:rPr lang="en-US" sz="2800" dirty="0" smtClean="0"/>
            </a:br>
            <a:endParaRPr lang="en-US" sz="2800" dirty="0"/>
          </a:p>
          <a:p>
            <a:pPr marL="274297" indent="-274297" eaLnBrk="1" fontAlgn="auto" hangingPunct="1">
              <a:spcAft>
                <a:spcPts val="0"/>
              </a:spcAft>
              <a:buFont typeface="Wingdings 3"/>
              <a:buChar char=""/>
              <a:tabLst>
                <a:tab pos="761937" algn="l"/>
              </a:tabLst>
              <a:defRPr/>
            </a:pPr>
            <a:r>
              <a:rPr lang="en-US" sz="2800" dirty="0"/>
              <a:t>Self-Tuning </a:t>
            </a:r>
            <a:r>
              <a:rPr lang="en-US" sz="2800" dirty="0" smtClean="0"/>
              <a:t/>
            </a:r>
            <a:br>
              <a:rPr lang="en-US" sz="2800" dirty="0" smtClean="0"/>
            </a:br>
            <a:endParaRPr lang="en-US" sz="2800" dirty="0" smtClean="0"/>
          </a:p>
          <a:p>
            <a:pPr marL="274297" indent="-274297" eaLnBrk="1" fontAlgn="auto" hangingPunct="1">
              <a:spcAft>
                <a:spcPts val="0"/>
              </a:spcAft>
              <a:buFont typeface="Wingdings 3"/>
              <a:buChar char=""/>
              <a:tabLst>
                <a:tab pos="761937" algn="l"/>
              </a:tabLst>
              <a:defRPr/>
            </a:pPr>
            <a:r>
              <a:rPr lang="en-US" sz="2800" dirty="0" smtClean="0"/>
              <a:t>Improvements for</a:t>
            </a:r>
            <a:endParaRPr lang="en-US" sz="2800" dirty="0"/>
          </a:p>
          <a:p>
            <a:pPr marL="529885" lvl="1" indent="-274297" eaLnBrk="1" fontAlgn="auto" hangingPunct="1">
              <a:spcAft>
                <a:spcPts val="0"/>
              </a:spcAft>
              <a:buFont typeface="Wingdings 3"/>
              <a:buChar char=""/>
              <a:tabLst>
                <a:tab pos="761937" algn="l"/>
              </a:tabLst>
              <a:defRPr/>
            </a:pPr>
            <a:r>
              <a:rPr lang="en-US" sz="2600" dirty="0" smtClean="0"/>
              <a:t>user </a:t>
            </a:r>
            <a:r>
              <a:rPr lang="en-US" sz="2600" dirty="0"/>
              <a:t>interaction </a:t>
            </a:r>
            <a:r>
              <a:rPr lang="en-US" sz="2600" dirty="0" smtClean="0"/>
              <a:t> </a:t>
            </a:r>
          </a:p>
          <a:p>
            <a:pPr marL="529885" lvl="1" indent="-274297" eaLnBrk="1" fontAlgn="auto" hangingPunct="1">
              <a:spcAft>
                <a:spcPts val="0"/>
              </a:spcAft>
              <a:buFont typeface="Wingdings 3"/>
              <a:buChar char=""/>
              <a:tabLst>
                <a:tab pos="761937" algn="l"/>
              </a:tabLst>
              <a:defRPr/>
            </a:pPr>
            <a:r>
              <a:rPr lang="en-US" sz="2600" dirty="0"/>
              <a:t>Large-scale schema matching </a:t>
            </a:r>
            <a:endParaRPr lang="en-US" sz="2600" dirty="0" smtClean="0"/>
          </a:p>
          <a:p>
            <a:pPr marL="529885" lvl="1" indent="-274297" eaLnBrk="1" fontAlgn="auto" hangingPunct="1">
              <a:spcAft>
                <a:spcPts val="0"/>
              </a:spcAft>
              <a:buFont typeface="Wingdings 3"/>
              <a:buChar char=""/>
              <a:tabLst>
                <a:tab pos="761937" algn="l"/>
              </a:tabLst>
              <a:defRPr/>
            </a:pPr>
            <a:r>
              <a:rPr lang="en-US" sz="2600" dirty="0" smtClean="0"/>
              <a:t>Semantic matching</a:t>
            </a:r>
          </a:p>
          <a:p>
            <a:pPr marL="529885" lvl="1" indent="-274297" eaLnBrk="1" fontAlgn="auto" hangingPunct="1">
              <a:spcAft>
                <a:spcPts val="0"/>
              </a:spcAft>
              <a:buFont typeface="Wingdings 3"/>
              <a:buChar char=""/>
              <a:tabLst>
                <a:tab pos="761937" algn="l"/>
              </a:tabLst>
              <a:defRPr/>
            </a:pPr>
            <a:r>
              <a:rPr lang="en-US" sz="2600" smtClean="0"/>
              <a:t>Holistic/collective </a:t>
            </a:r>
            <a:r>
              <a:rPr lang="en-US" sz="2600" dirty="0" smtClean="0"/>
              <a:t>schema matching  …</a:t>
            </a:r>
          </a:p>
          <a:p>
            <a:pPr marL="0" indent="0" eaLnBrk="1" fontAlgn="auto" hangingPunct="1">
              <a:spcAft>
                <a:spcPts val="0"/>
              </a:spcAft>
              <a:buNone/>
              <a:tabLst>
                <a:tab pos="761937" algn="l"/>
              </a:tabLst>
              <a:defRPr/>
            </a:pPr>
            <a:r>
              <a:rPr lang="en-US" sz="2800" dirty="0"/>
              <a:t/>
            </a:r>
            <a:br>
              <a:rPr lang="en-US" sz="2800" dirty="0"/>
            </a:br>
            <a:endParaRPr lang="de-DE" sz="3200" dirty="0"/>
          </a:p>
        </p:txBody>
      </p:sp>
      <p:sp>
        <p:nvSpPr>
          <p:cNvPr id="3" name="Titel 2"/>
          <p:cNvSpPr>
            <a:spLocks noGrp="1"/>
          </p:cNvSpPr>
          <p:nvPr>
            <p:ph type="title"/>
          </p:nvPr>
        </p:nvSpPr>
        <p:spPr/>
        <p:txBody>
          <a:bodyPr/>
          <a:lstStyle/>
          <a:p>
            <a:r>
              <a:rPr lang="de-DE" dirty="0" err="1" smtClean="0">
                <a:solidFill>
                  <a:schemeClr val="tx1"/>
                </a:solidFill>
              </a:rPr>
              <a:t>Remaining</a:t>
            </a:r>
            <a:r>
              <a:rPr lang="de-DE" dirty="0" smtClean="0">
                <a:solidFill>
                  <a:schemeClr val="tx1"/>
                </a:solidFill>
              </a:rPr>
              <a:t> </a:t>
            </a:r>
            <a:r>
              <a:rPr lang="de-DE" dirty="0" err="1" smtClean="0">
                <a:solidFill>
                  <a:schemeClr val="tx1"/>
                </a:solidFill>
              </a:rPr>
              <a:t>research</a:t>
            </a:r>
            <a:r>
              <a:rPr lang="de-DE" dirty="0" smtClean="0">
                <a:solidFill>
                  <a:schemeClr val="tx1"/>
                </a:solidFill>
              </a:rPr>
              <a:t> </a:t>
            </a:r>
            <a:r>
              <a:rPr lang="de-DE" dirty="0" err="1" smtClean="0">
                <a:solidFill>
                  <a:schemeClr val="tx1"/>
                </a:solidFill>
              </a:rPr>
              <a:t>challenges</a:t>
            </a:r>
            <a:r>
              <a:rPr lang="de-DE" dirty="0" smtClean="0">
                <a:solidFill>
                  <a:schemeClr val="tx1"/>
                </a:solidFill>
              </a:rPr>
              <a:t> (1)</a:t>
            </a:r>
            <a:endParaRPr lang="de-DE" dirty="0">
              <a:solidFill>
                <a:schemeClr val="tx1"/>
              </a:solidFill>
            </a:endParaRPr>
          </a:p>
        </p:txBody>
      </p:sp>
    </p:spTree>
    <p:extLst>
      <p:ext uri="{BB962C8B-B14F-4D97-AF65-F5344CB8AC3E}">
        <p14:creationId xmlns:p14="http://schemas.microsoft.com/office/powerpoint/2010/main" val="47656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74297" indent="-274297" eaLnBrk="1" fontAlgn="auto" hangingPunct="1">
              <a:spcAft>
                <a:spcPts val="0"/>
              </a:spcAft>
              <a:buFont typeface="Wingdings 3"/>
              <a:buChar char=""/>
              <a:tabLst>
                <a:tab pos="761937" algn="l"/>
              </a:tabLst>
              <a:defRPr/>
            </a:pPr>
            <a:r>
              <a:rPr lang="en-US" sz="2800" dirty="0"/>
              <a:t>Fully automatic schema matching for web applications</a:t>
            </a:r>
            <a:endParaRPr lang="en-US" sz="2800" dirty="0" smtClean="0"/>
          </a:p>
          <a:p>
            <a:pPr marL="0" indent="0" eaLnBrk="1" fontAlgn="auto" hangingPunct="1">
              <a:spcAft>
                <a:spcPts val="0"/>
              </a:spcAft>
              <a:buNone/>
              <a:tabLst>
                <a:tab pos="761937" algn="l"/>
              </a:tabLst>
              <a:defRPr/>
            </a:pPr>
            <a:r>
              <a:rPr lang="en-US" sz="2800" dirty="0" smtClean="0"/>
              <a:t/>
            </a:r>
            <a:br>
              <a:rPr lang="en-US" sz="2800" dirty="0" smtClean="0"/>
            </a:br>
            <a:endParaRPr lang="en-US" sz="2800" dirty="0"/>
          </a:p>
          <a:p>
            <a:r>
              <a:rPr lang="de-DE" sz="2800" dirty="0"/>
              <a:t>More match-</a:t>
            </a:r>
            <a:r>
              <a:rPr lang="de-DE" sz="2800" dirty="0" err="1"/>
              <a:t>based</a:t>
            </a:r>
            <a:r>
              <a:rPr lang="de-DE" sz="2800" dirty="0"/>
              <a:t> </a:t>
            </a:r>
            <a:r>
              <a:rPr lang="de-DE" sz="2800" dirty="0" err="1"/>
              <a:t>approaches</a:t>
            </a:r>
            <a:r>
              <a:rPr lang="de-DE" sz="2800" dirty="0"/>
              <a:t> </a:t>
            </a:r>
            <a:r>
              <a:rPr lang="de-DE" sz="2800" dirty="0" err="1"/>
              <a:t>for</a:t>
            </a:r>
            <a:endParaRPr lang="de-DE" sz="2800" dirty="0"/>
          </a:p>
          <a:p>
            <a:pPr lvl="1"/>
            <a:r>
              <a:rPr lang="de-DE" sz="2400" dirty="0" err="1"/>
              <a:t>Ontology</a:t>
            </a:r>
            <a:r>
              <a:rPr lang="de-DE" sz="2400" dirty="0"/>
              <a:t>/</a:t>
            </a:r>
            <a:r>
              <a:rPr lang="de-DE" sz="2400" dirty="0" err="1"/>
              <a:t>schema</a:t>
            </a:r>
            <a:r>
              <a:rPr lang="de-DE" sz="2400" dirty="0"/>
              <a:t> </a:t>
            </a:r>
            <a:r>
              <a:rPr lang="de-DE" sz="2400" dirty="0" err="1"/>
              <a:t>merging</a:t>
            </a:r>
            <a:endParaRPr lang="de-DE" sz="2400" dirty="0"/>
          </a:p>
          <a:p>
            <a:pPr lvl="1"/>
            <a:r>
              <a:rPr lang="de-DE" sz="2400" dirty="0" err="1"/>
              <a:t>Ontology</a:t>
            </a:r>
            <a:r>
              <a:rPr lang="de-DE" sz="2400" dirty="0"/>
              <a:t>/</a:t>
            </a:r>
            <a:r>
              <a:rPr lang="de-DE" sz="2400" dirty="0" err="1"/>
              <a:t>schema</a:t>
            </a:r>
            <a:r>
              <a:rPr lang="de-DE" sz="2400" dirty="0"/>
              <a:t> </a:t>
            </a:r>
            <a:r>
              <a:rPr lang="de-DE" sz="2400" dirty="0" err="1"/>
              <a:t>evolution</a:t>
            </a:r>
            <a:r>
              <a:rPr lang="de-DE" sz="2400" dirty="0"/>
              <a:t> </a:t>
            </a:r>
            <a:endParaRPr lang="de-DE" sz="2400" dirty="0" smtClean="0"/>
          </a:p>
          <a:p>
            <a:pPr lvl="1"/>
            <a:r>
              <a:rPr lang="de-DE" sz="2400" dirty="0" smtClean="0"/>
              <a:t>…</a:t>
            </a:r>
            <a:endParaRPr lang="de-DE" sz="2400" dirty="0"/>
          </a:p>
          <a:p>
            <a:pPr marL="392113" lvl="1" indent="0">
              <a:buNone/>
            </a:pPr>
            <a:endParaRPr lang="de-DE" dirty="0"/>
          </a:p>
        </p:txBody>
      </p:sp>
      <p:sp>
        <p:nvSpPr>
          <p:cNvPr id="3" name="Titel 2"/>
          <p:cNvSpPr>
            <a:spLocks noGrp="1"/>
          </p:cNvSpPr>
          <p:nvPr>
            <p:ph type="title"/>
          </p:nvPr>
        </p:nvSpPr>
        <p:spPr/>
        <p:txBody>
          <a:bodyPr/>
          <a:lstStyle/>
          <a:p>
            <a:r>
              <a:rPr lang="de-DE" dirty="0" err="1" smtClean="0"/>
              <a:t>Remaining</a:t>
            </a:r>
            <a:r>
              <a:rPr lang="de-DE" dirty="0" smtClean="0"/>
              <a:t> </a:t>
            </a:r>
            <a:r>
              <a:rPr lang="de-DE" dirty="0" err="1" smtClean="0"/>
              <a:t>research</a:t>
            </a:r>
            <a:r>
              <a:rPr lang="de-DE" dirty="0" smtClean="0"/>
              <a:t> </a:t>
            </a:r>
            <a:r>
              <a:rPr lang="de-DE" dirty="0" err="1" smtClean="0"/>
              <a:t>challenges</a:t>
            </a:r>
            <a:r>
              <a:rPr lang="de-DE" dirty="0" smtClean="0"/>
              <a:t> (2)</a:t>
            </a:r>
            <a:endParaRPr lang="de-DE" dirty="0"/>
          </a:p>
        </p:txBody>
      </p:sp>
    </p:spTree>
    <p:extLst>
      <p:ext uri="{BB962C8B-B14F-4D97-AF65-F5344CB8AC3E}">
        <p14:creationId xmlns:p14="http://schemas.microsoft.com/office/powerpoint/2010/main" val="177869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90700"/>
            <a:ext cx="3581400" cy="3276599"/>
          </a:xfrm>
        </p:spPr>
        <p:txBody>
          <a:bodyPr>
            <a:normAutofit/>
          </a:bodyPr>
          <a:lstStyle/>
          <a:p>
            <a:r>
              <a:rPr lang="en-US" dirty="0" smtClean="0"/>
              <a:t>Data translation</a:t>
            </a:r>
            <a:br>
              <a:rPr lang="en-US" dirty="0" smtClean="0"/>
            </a:br>
            <a:endParaRPr lang="en-US" dirty="0" smtClean="0"/>
          </a:p>
          <a:p>
            <a:r>
              <a:rPr lang="en-US" dirty="0" smtClean="0"/>
              <a:t>Data integration</a:t>
            </a:r>
            <a:br>
              <a:rPr lang="en-US" dirty="0" smtClean="0"/>
            </a:br>
            <a:endParaRPr lang="en-US" dirty="0" smtClean="0"/>
          </a:p>
          <a:p>
            <a:r>
              <a:rPr lang="en-US" dirty="0" smtClean="0"/>
              <a:t>ER design tools</a:t>
            </a:r>
            <a:br>
              <a:rPr lang="en-US" dirty="0" smtClean="0"/>
            </a:br>
            <a:endParaRPr lang="en-US" dirty="0" smtClean="0"/>
          </a:p>
          <a:p>
            <a:r>
              <a:rPr lang="en-US" dirty="0" smtClean="0"/>
              <a:t>Schema evolution</a:t>
            </a:r>
            <a:endParaRPr lang="en-US" dirty="0"/>
          </a:p>
          <a:p>
            <a:endParaRPr lang="en-US" dirty="0" smtClean="0"/>
          </a:p>
        </p:txBody>
      </p:sp>
      <p:sp>
        <p:nvSpPr>
          <p:cNvPr id="3" name="Title 2"/>
          <p:cNvSpPr>
            <a:spLocks noGrp="1"/>
          </p:cNvSpPr>
          <p:nvPr>
            <p:ph type="title"/>
          </p:nvPr>
        </p:nvSpPr>
        <p:spPr>
          <a:xfrm>
            <a:off x="457200" y="381000"/>
            <a:ext cx="8229600" cy="1219200"/>
          </a:xfrm>
        </p:spPr>
        <p:txBody>
          <a:bodyPr>
            <a:normAutofit/>
          </a:bodyPr>
          <a:lstStyle/>
          <a:p>
            <a:r>
              <a:rPr lang="en-US" sz="3600" dirty="0" smtClean="0"/>
              <a:t>Many Apps Need Correspondences</a:t>
            </a:r>
            <a:endParaRPr lang="en-US" sz="3600" dirty="0"/>
          </a:p>
        </p:txBody>
      </p:sp>
      <p:sp>
        <p:nvSpPr>
          <p:cNvPr id="4" name="Content Placeholder 1"/>
          <p:cNvSpPr txBox="1">
            <a:spLocks/>
          </p:cNvSpPr>
          <p:nvPr/>
        </p:nvSpPr>
        <p:spPr>
          <a:xfrm>
            <a:off x="3886200" y="1828800"/>
            <a:ext cx="4800600" cy="3886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Object-to-relational mapping</a:t>
            </a:r>
            <a:br>
              <a:rPr lang="en-US" dirty="0" smtClean="0"/>
            </a:br>
            <a:endParaRPr lang="en-US" dirty="0" smtClean="0"/>
          </a:p>
          <a:p>
            <a:r>
              <a:rPr lang="en-US" dirty="0" smtClean="0"/>
              <a:t>XML message translation</a:t>
            </a:r>
            <a:br>
              <a:rPr lang="en-US" dirty="0" smtClean="0"/>
            </a:br>
            <a:endParaRPr lang="en-US" dirty="0" smtClean="0"/>
          </a:p>
          <a:p>
            <a:r>
              <a:rPr lang="en-US" dirty="0" smtClean="0"/>
              <a:t>Data warehouse loading (ETL)</a:t>
            </a:r>
            <a:br>
              <a:rPr lang="en-US" dirty="0" smtClean="0"/>
            </a:br>
            <a:endParaRPr lang="en-US" dirty="0" smtClean="0"/>
          </a:p>
        </p:txBody>
      </p:sp>
    </p:spTree>
    <p:extLst>
      <p:ext uri="{BB962C8B-B14F-4D97-AF65-F5344CB8AC3E}">
        <p14:creationId xmlns:p14="http://schemas.microsoft.com/office/powerpoint/2010/main" val="369301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5334000"/>
          </a:xfrm>
        </p:spPr>
        <p:txBody>
          <a:bodyPr>
            <a:normAutofit/>
          </a:bodyPr>
          <a:lstStyle/>
          <a:p>
            <a:pPr>
              <a:spcAft>
                <a:spcPts val="1200"/>
              </a:spcAft>
            </a:pPr>
            <a:r>
              <a:rPr lang="en-US" dirty="0" smtClean="0"/>
              <a:t>A correspondence is just a relationship, </a:t>
            </a:r>
            <a:br>
              <a:rPr lang="en-US" dirty="0" smtClean="0"/>
            </a:br>
            <a:r>
              <a:rPr lang="en-US" dirty="0" smtClean="0"/>
              <a:t>with no semantics</a:t>
            </a:r>
          </a:p>
          <a:p>
            <a:r>
              <a:rPr lang="en-US" dirty="0" smtClean="0"/>
              <a:t>Correspondences can be directly useful</a:t>
            </a:r>
          </a:p>
          <a:p>
            <a:pPr lvl="1">
              <a:spcAft>
                <a:spcPts val="1200"/>
              </a:spcAft>
            </a:pPr>
            <a:r>
              <a:rPr lang="en-US" dirty="0" smtClean="0"/>
              <a:t>Schema merging, impact analysis, …</a:t>
            </a:r>
          </a:p>
          <a:p>
            <a:r>
              <a:rPr lang="en-US" dirty="0" smtClean="0"/>
              <a:t>Or they can be semantically enriched</a:t>
            </a:r>
          </a:p>
          <a:p>
            <a:pPr lvl="1"/>
            <a:r>
              <a:rPr lang="en-US" dirty="0" smtClean="0"/>
              <a:t>Clio project [Miller et al., VLDB 2000]</a:t>
            </a:r>
          </a:p>
          <a:p>
            <a:pPr lvl="1"/>
            <a:r>
              <a:rPr lang="en-US" dirty="0" smtClean="0"/>
              <a:t>Translate correspondences </a:t>
            </a:r>
            <a:r>
              <a:rPr lang="en-US" dirty="0"/>
              <a:t>into </a:t>
            </a:r>
            <a:r>
              <a:rPr lang="en-US" dirty="0" smtClean="0"/>
              <a:t>constraints on instances</a:t>
            </a:r>
            <a:endParaRPr lang="en-US" dirty="0">
              <a:cs typeface="Lucida Sans Unicode"/>
            </a:endParaRPr>
          </a:p>
          <a:p>
            <a:pPr lvl="1">
              <a:spcAft>
                <a:spcPts val="1200"/>
              </a:spcAft>
            </a:pPr>
            <a:r>
              <a:rPr lang="en-US" dirty="0">
                <a:cs typeface="Lucida Sans Unicode"/>
              </a:rPr>
              <a:t>Then translate </a:t>
            </a:r>
            <a:r>
              <a:rPr lang="en-US" dirty="0" smtClean="0">
                <a:cs typeface="Lucida Sans Unicode"/>
              </a:rPr>
              <a:t>constraints </a:t>
            </a:r>
            <a:r>
              <a:rPr lang="en-US" dirty="0">
                <a:cs typeface="Lucida Sans Unicode"/>
              </a:rPr>
              <a:t>into an executable </a:t>
            </a:r>
            <a:r>
              <a:rPr lang="en-US" dirty="0" smtClean="0">
                <a:cs typeface="Lucida Sans Unicode"/>
              </a:rPr>
              <a:t>mapping</a:t>
            </a:r>
            <a:endParaRPr lang="en-US" dirty="0" smtClean="0"/>
          </a:p>
        </p:txBody>
      </p:sp>
      <p:sp>
        <p:nvSpPr>
          <p:cNvPr id="3" name="Title 2"/>
          <p:cNvSpPr>
            <a:spLocks noGrp="1"/>
          </p:cNvSpPr>
          <p:nvPr>
            <p:ph type="title"/>
          </p:nvPr>
        </p:nvSpPr>
        <p:spPr/>
        <p:txBody>
          <a:bodyPr>
            <a:normAutofit/>
          </a:bodyPr>
          <a:lstStyle/>
          <a:p>
            <a:r>
              <a:rPr lang="en-US" dirty="0" smtClean="0"/>
              <a:t>Semantics of Correspondences</a:t>
            </a:r>
            <a:endParaRPr lang="en-US" dirty="0"/>
          </a:p>
        </p:txBody>
      </p:sp>
    </p:spTree>
    <p:custDataLst>
      <p:tags r:id="rId1"/>
    </p:custDataLst>
    <p:extLst>
      <p:ext uri="{BB962C8B-B14F-4D97-AF65-F5344CB8AC3E}">
        <p14:creationId xmlns:p14="http://schemas.microsoft.com/office/powerpoint/2010/main" val="389034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500"/>
                                        <p:tgtEl>
                                          <p:spTgt spid="2">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left)">
                                      <p:cBhvr>
                                        <p:cTn id="18" dur="500"/>
                                        <p:tgtEl>
                                          <p:spTgt spid="2">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left)">
                                      <p:cBhvr>
                                        <p:cTn id="21" dur="500"/>
                                        <p:tgtEl>
                                          <p:spTgt spid="2">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left)">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481328"/>
            <a:ext cx="8610600" cy="4525963"/>
          </a:xfrm>
        </p:spPr>
        <p:txBody>
          <a:bodyPr>
            <a:normAutofit/>
          </a:bodyPr>
          <a:lstStyle/>
          <a:p>
            <a:pPr marL="109728" indent="0">
              <a:buNone/>
            </a:pPr>
            <a:r>
              <a:rPr lang="en-US" sz="3200" dirty="0">
                <a:sym typeface="Symbol"/>
              </a:rPr>
              <a:t></a:t>
            </a:r>
            <a:r>
              <a:rPr lang="en-US" sz="3200" baseline="-25000" dirty="0" err="1" smtClean="0">
                <a:sym typeface="Symbol"/>
              </a:rPr>
              <a:t>ISBN,Title,MarkedPrice</a:t>
            </a:r>
            <a:r>
              <a:rPr lang="en-US" sz="2800" dirty="0" smtClean="0">
                <a:sym typeface="Symbol"/>
              </a:rPr>
              <a:t>(Books</a:t>
            </a:r>
            <a:r>
              <a:rPr lang="en-US" sz="2800" dirty="0">
                <a:sym typeface="Symbol"/>
              </a:rPr>
              <a:t>)</a:t>
            </a:r>
            <a:r>
              <a:rPr lang="en-US" sz="3200" dirty="0">
                <a:sym typeface="Symbol"/>
              </a:rPr>
              <a:t> </a:t>
            </a:r>
            <a:r>
              <a:rPr lang="en-US" sz="3200" dirty="0" smtClean="0">
                <a:sym typeface="Symbol"/>
              </a:rPr>
              <a:t/>
            </a:r>
            <a:br>
              <a:rPr lang="en-US" sz="3200" dirty="0" smtClean="0">
                <a:sym typeface="Symbol"/>
              </a:rPr>
            </a:br>
            <a:r>
              <a:rPr lang="en-US" sz="3200" dirty="0" smtClean="0">
                <a:sym typeface="Symbol"/>
              </a:rPr>
              <a:t>                   = </a:t>
            </a:r>
            <a:r>
              <a:rPr lang="en-US" sz="3200" baseline="-25000" dirty="0" err="1" smtClean="0">
                <a:sym typeface="Symbol"/>
              </a:rPr>
              <a:t>ID,BookTitle,ListPrice</a:t>
            </a:r>
            <a:r>
              <a:rPr lang="en-US" sz="2800" dirty="0" smtClean="0">
                <a:sym typeface="Symbol"/>
              </a:rPr>
              <a:t>(</a:t>
            </a:r>
            <a:r>
              <a:rPr lang="en-US" sz="2800" dirty="0" err="1" smtClean="0">
                <a:sym typeface="Symbol"/>
              </a:rPr>
              <a:t>BookInfo</a:t>
            </a:r>
            <a:r>
              <a:rPr lang="en-US" sz="2800" dirty="0" smtClean="0">
                <a:sym typeface="Symbol"/>
              </a:rPr>
              <a:t>)</a:t>
            </a:r>
          </a:p>
          <a:p>
            <a:pPr marL="109728" indent="0">
              <a:buNone/>
            </a:pPr>
            <a:r>
              <a:rPr lang="en-US" sz="3200" dirty="0" smtClean="0">
                <a:sym typeface="Symbol"/>
              </a:rPr>
              <a:t></a:t>
            </a:r>
            <a:r>
              <a:rPr lang="en-US" sz="3200" baseline="-25000" dirty="0" smtClean="0">
                <a:sym typeface="Symbol"/>
              </a:rPr>
              <a:t>Author</a:t>
            </a:r>
            <a:r>
              <a:rPr lang="en-US" sz="2800" dirty="0" smtClean="0">
                <a:sym typeface="Symbol"/>
              </a:rPr>
              <a:t>(Books</a:t>
            </a:r>
            <a:r>
              <a:rPr lang="en-US" sz="2800" dirty="0">
                <a:sym typeface="Symbol"/>
              </a:rPr>
              <a:t>)</a:t>
            </a:r>
            <a:r>
              <a:rPr lang="en-US" sz="3200" dirty="0">
                <a:sym typeface="Symbol"/>
              </a:rPr>
              <a:t> = </a:t>
            </a:r>
            <a:r>
              <a:rPr lang="en-US" sz="3200" dirty="0" smtClean="0">
                <a:sym typeface="Symbol"/>
              </a:rPr>
              <a:t></a:t>
            </a:r>
            <a:r>
              <a:rPr lang="en-US" sz="3200" baseline="-25000" dirty="0" err="1" smtClean="0">
                <a:sym typeface="Symbol"/>
              </a:rPr>
              <a:t>FirstName+LastName</a:t>
            </a:r>
            <a:r>
              <a:rPr lang="en-US" sz="2800" dirty="0" smtClean="0">
                <a:sym typeface="Symbol"/>
              </a:rPr>
              <a:t>(</a:t>
            </a:r>
            <a:r>
              <a:rPr lang="en-US" sz="2800" dirty="0" err="1" smtClean="0">
                <a:sym typeface="Symbol"/>
              </a:rPr>
              <a:t>AuthorInfo</a:t>
            </a:r>
            <a:r>
              <a:rPr lang="en-US" sz="2800" dirty="0">
                <a:sym typeface="Symbol"/>
              </a:rPr>
              <a:t>) </a:t>
            </a:r>
            <a:endParaRPr lang="en-US" sz="3200" dirty="0"/>
          </a:p>
          <a:p>
            <a:pPr marL="109728" indent="0">
              <a:buNone/>
            </a:pPr>
            <a:r>
              <a:rPr lang="en-US" sz="3200" dirty="0" smtClean="0">
                <a:sym typeface="Symbol"/>
              </a:rPr>
              <a:t> </a:t>
            </a:r>
            <a:endParaRPr lang="en-US" sz="3600" dirty="0"/>
          </a:p>
        </p:txBody>
      </p:sp>
      <p:sp>
        <p:nvSpPr>
          <p:cNvPr id="4" name="Title 3"/>
          <p:cNvSpPr>
            <a:spLocks noGrp="1"/>
          </p:cNvSpPr>
          <p:nvPr>
            <p:ph type="title"/>
          </p:nvPr>
        </p:nvSpPr>
        <p:spPr/>
        <p:txBody>
          <a:bodyPr/>
          <a:lstStyle/>
          <a:p>
            <a:r>
              <a:rPr lang="en-US" dirty="0" smtClean="0"/>
              <a:t>Example</a:t>
            </a:r>
            <a:endParaRPr lang="en-US" dirty="0"/>
          </a:p>
        </p:txBody>
      </p:sp>
      <p:sp>
        <p:nvSpPr>
          <p:cNvPr id="6" name="Rectangle 5"/>
          <p:cNvSpPr/>
          <p:nvPr/>
        </p:nvSpPr>
        <p:spPr>
          <a:xfrm>
            <a:off x="4755729" y="3422750"/>
            <a:ext cx="3540512" cy="3054251"/>
          </a:xfrm>
          <a:prstGeom prst="rect">
            <a:avLst/>
          </a:prstGeom>
          <a:solidFill>
            <a:srgbClr val="E9F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ectangle 6"/>
          <p:cNvSpPr/>
          <p:nvPr/>
        </p:nvSpPr>
        <p:spPr>
          <a:xfrm>
            <a:off x="4875771" y="3707055"/>
            <a:ext cx="3335383" cy="1444123"/>
          </a:xfrm>
          <a:prstGeom prst="rect">
            <a:avLst/>
          </a:prstGeom>
          <a:solidFill>
            <a:schemeClr val="bg2">
              <a:lumMod val="9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Box 33"/>
          <p:cNvSpPr txBox="1">
            <a:spLocks noChangeArrowheads="1"/>
          </p:cNvSpPr>
          <p:nvPr/>
        </p:nvSpPr>
        <p:spPr bwMode="auto">
          <a:xfrm>
            <a:off x="4951971" y="3681680"/>
            <a:ext cx="3106783" cy="146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dirty="0">
                <a:effectLst/>
                <a:latin typeface="Arial Narrow"/>
                <a:ea typeface="Times New Roman"/>
              </a:rPr>
              <a:t>ID               char(15) </a:t>
            </a:r>
            <a:r>
              <a:rPr lang="en-US" sz="1600" dirty="0" smtClean="0">
                <a:effectLst/>
                <a:latin typeface="Arial Narrow"/>
                <a:ea typeface="Times New Roman"/>
              </a:rPr>
              <a:t>key</a:t>
            </a:r>
            <a:endParaRPr lang="en-US" sz="1600" dirty="0">
              <a:effectLst/>
              <a:latin typeface="Times New Roman"/>
              <a:ea typeface="Times New Roman"/>
            </a:endParaRPr>
          </a:p>
          <a:p>
            <a:pPr>
              <a:spcAft>
                <a:spcPts val="400"/>
              </a:spcAft>
            </a:pPr>
            <a:r>
              <a:rPr lang="en-US" sz="1600" dirty="0" err="1">
                <a:effectLst/>
                <a:latin typeface="Arial Narrow"/>
                <a:ea typeface="Times New Roman"/>
              </a:rPr>
              <a:t>AuthorID</a:t>
            </a:r>
            <a:r>
              <a:rPr lang="en-US" sz="1600" dirty="0">
                <a:effectLst/>
                <a:latin typeface="Arial Narrow"/>
                <a:ea typeface="Times New Roman"/>
              </a:rPr>
              <a:t>     integer </a:t>
            </a:r>
            <a:r>
              <a:rPr lang="en-US" sz="1600" dirty="0">
                <a:latin typeface="Arial Narrow"/>
                <a:ea typeface="Times New Roman"/>
              </a:rPr>
              <a:t>references </a:t>
            </a:r>
            <a:r>
              <a:rPr lang="en-US" sz="1600" dirty="0" err="1" smtClean="0">
                <a:latin typeface="Arial Narrow"/>
                <a:ea typeface="Times New Roman"/>
              </a:rPr>
              <a:t>AuthorInfo</a:t>
            </a:r>
            <a:r>
              <a:rPr lang="en-US" sz="1600" dirty="0" smtClean="0">
                <a:effectLst/>
                <a:latin typeface="Arial Narrow"/>
                <a:ea typeface="Times New Roman"/>
              </a:rPr>
              <a:t>            </a:t>
            </a:r>
            <a:endParaRPr lang="en-US" sz="1600" dirty="0">
              <a:effectLst/>
              <a:latin typeface="Times New Roman"/>
              <a:ea typeface="Times New Roman"/>
            </a:endParaRPr>
          </a:p>
          <a:p>
            <a:pPr marL="0" marR="0" algn="l">
              <a:spcBef>
                <a:spcPts val="0"/>
              </a:spcBef>
              <a:spcAft>
                <a:spcPts val="400"/>
              </a:spcAft>
            </a:pPr>
            <a:r>
              <a:rPr lang="en-US" sz="1600" dirty="0" err="1">
                <a:effectLst/>
                <a:latin typeface="Arial Narrow"/>
                <a:ea typeface="Times New Roman"/>
              </a:rPr>
              <a:t>BookTitle</a:t>
            </a:r>
            <a:r>
              <a:rPr lang="en-US" sz="1600" dirty="0">
                <a:effectLst/>
                <a:latin typeface="Arial Narrow"/>
                <a:ea typeface="Times New Roman"/>
              </a:rPr>
              <a:t>    </a:t>
            </a:r>
            <a:r>
              <a:rPr lang="en-US" sz="1600" dirty="0" err="1">
                <a:effectLst/>
                <a:latin typeface="Arial Narrow"/>
                <a:ea typeface="Times New Roman"/>
              </a:rPr>
              <a:t>varchar</a:t>
            </a:r>
            <a:r>
              <a:rPr lang="en-US" sz="1600" dirty="0">
                <a:effectLst/>
                <a:latin typeface="Arial Narrow"/>
                <a:ea typeface="Times New Roman"/>
              </a:rPr>
              <a:t>(150)</a:t>
            </a:r>
            <a:endParaRPr lang="en-US" sz="1600" dirty="0">
              <a:effectLst/>
              <a:latin typeface="Times New Roman"/>
              <a:ea typeface="Times New Roman"/>
            </a:endParaRPr>
          </a:p>
          <a:p>
            <a:pPr marL="0" marR="0" algn="l">
              <a:spcBef>
                <a:spcPts val="0"/>
              </a:spcBef>
              <a:spcAft>
                <a:spcPts val="400"/>
              </a:spcAft>
            </a:pPr>
            <a:r>
              <a:rPr lang="en-US" sz="1600" dirty="0" err="1">
                <a:effectLst/>
                <a:latin typeface="Arial Narrow"/>
                <a:ea typeface="Times New Roman"/>
              </a:rPr>
              <a:t>ListPrice</a:t>
            </a:r>
            <a:r>
              <a:rPr lang="en-US" sz="1600" dirty="0">
                <a:effectLst/>
                <a:latin typeface="Arial Narrow"/>
                <a:ea typeface="Times New Roman"/>
              </a:rPr>
              <a:t>      float</a:t>
            </a:r>
            <a:endParaRPr lang="en-US" sz="1600" dirty="0">
              <a:effectLst/>
              <a:latin typeface="Times New Roman"/>
              <a:ea typeface="Times New Roman"/>
            </a:endParaRPr>
          </a:p>
          <a:p>
            <a:pPr marL="0" marR="0" algn="l">
              <a:spcBef>
                <a:spcPts val="0"/>
              </a:spcBef>
              <a:spcAft>
                <a:spcPts val="400"/>
              </a:spcAft>
            </a:pPr>
            <a:r>
              <a:rPr lang="en-US" sz="1600" dirty="0" err="1">
                <a:effectLst/>
                <a:latin typeface="Arial Narrow"/>
                <a:ea typeface="Times New Roman"/>
              </a:rPr>
              <a:t>DiscountPrice</a:t>
            </a:r>
            <a:r>
              <a:rPr lang="en-US" sz="1600" dirty="0">
                <a:effectLst/>
                <a:latin typeface="Arial Narrow"/>
                <a:ea typeface="Times New Roman"/>
              </a:rPr>
              <a:t>  float</a:t>
            </a:r>
            <a:endParaRPr lang="en-US" sz="1600" dirty="0">
              <a:effectLst/>
              <a:latin typeface="Times New Roman"/>
              <a:ea typeface="Times New Roman"/>
            </a:endParaRPr>
          </a:p>
        </p:txBody>
      </p:sp>
      <p:grpSp>
        <p:nvGrpSpPr>
          <p:cNvPr id="9" name="Group 8"/>
          <p:cNvGrpSpPr/>
          <p:nvPr/>
        </p:nvGrpSpPr>
        <p:grpSpPr>
          <a:xfrm>
            <a:off x="962458" y="3980176"/>
            <a:ext cx="2228384" cy="1887225"/>
            <a:chOff x="228601" y="2760975"/>
            <a:chExt cx="3047999" cy="1887225"/>
          </a:xfrm>
        </p:grpSpPr>
        <p:sp>
          <p:nvSpPr>
            <p:cNvPr id="10" name="Rectangle 9"/>
            <p:cNvSpPr/>
            <p:nvPr/>
          </p:nvSpPr>
          <p:spPr>
            <a:xfrm>
              <a:off x="228601" y="2792760"/>
              <a:ext cx="3047999" cy="1855440"/>
            </a:xfrm>
            <a:prstGeom prst="rect">
              <a:avLst/>
            </a:prstGeom>
            <a:solidFill>
              <a:srgbClr val="FDF0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Rectangle 10"/>
            <p:cNvSpPr/>
            <p:nvPr/>
          </p:nvSpPr>
          <p:spPr>
            <a:xfrm>
              <a:off x="363864" y="3092147"/>
              <a:ext cx="2785868" cy="1469095"/>
            </a:xfrm>
            <a:prstGeom prst="rect">
              <a:avLst/>
            </a:prstGeom>
            <a:solidFill>
              <a:schemeClr val="accent3">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 Box 32"/>
            <p:cNvSpPr txBox="1">
              <a:spLocks noChangeArrowheads="1"/>
            </p:cNvSpPr>
            <p:nvPr/>
          </p:nvSpPr>
          <p:spPr bwMode="auto">
            <a:xfrm>
              <a:off x="609600" y="3092147"/>
              <a:ext cx="2540132" cy="148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dirty="0">
                  <a:effectLst/>
                  <a:latin typeface="Arial Narrow"/>
                  <a:ea typeface="Times New Roman"/>
                </a:rPr>
                <a:t>ISBN    char(15) </a:t>
              </a:r>
              <a:r>
                <a:rPr lang="en-US" sz="1600" dirty="0" smtClean="0">
                  <a:effectLst/>
                  <a:latin typeface="Arial Narrow"/>
                  <a:ea typeface="Times New Roman"/>
                </a:rPr>
                <a:t>key</a:t>
              </a:r>
              <a:endParaRPr lang="en-US" sz="1600" dirty="0">
                <a:effectLst/>
                <a:latin typeface="Times New Roman"/>
                <a:ea typeface="Times New Roman"/>
              </a:endParaRPr>
            </a:p>
            <a:p>
              <a:pPr marL="0" marR="0" algn="just">
                <a:spcBef>
                  <a:spcPts val="0"/>
                </a:spcBef>
                <a:spcAft>
                  <a:spcPts val="400"/>
                </a:spcAft>
              </a:pPr>
              <a:r>
                <a:rPr lang="en-US" sz="1600" dirty="0">
                  <a:effectLst/>
                  <a:latin typeface="Arial Narrow"/>
                  <a:ea typeface="Times New Roman"/>
                </a:rPr>
                <a:t>Title      </a:t>
              </a:r>
              <a:r>
                <a:rPr lang="en-US" sz="1600" dirty="0" err="1" smtClean="0">
                  <a:effectLst/>
                  <a:latin typeface="Arial Narrow"/>
                  <a:ea typeface="Times New Roman"/>
                </a:rPr>
                <a:t>varchar</a:t>
              </a:r>
              <a:r>
                <a:rPr lang="en-US" sz="1600" dirty="0" smtClean="0">
                  <a:effectLst/>
                  <a:latin typeface="Arial Narrow"/>
                  <a:ea typeface="Times New Roman"/>
                </a:rPr>
                <a:t>(100</a:t>
              </a:r>
              <a:r>
                <a:rPr lang="en-US" sz="1600" dirty="0">
                  <a:effectLst/>
                  <a:latin typeface="Arial Narrow"/>
                  <a:ea typeface="Times New Roman"/>
                </a:rPr>
                <a:t>)</a:t>
              </a:r>
              <a:endParaRPr lang="en-US" sz="1600" dirty="0">
                <a:effectLst/>
                <a:latin typeface="Times New Roman"/>
                <a:ea typeface="Times New Roman"/>
              </a:endParaRPr>
            </a:p>
            <a:p>
              <a:pPr marL="0" marR="0" algn="just">
                <a:spcBef>
                  <a:spcPts val="0"/>
                </a:spcBef>
                <a:spcAft>
                  <a:spcPts val="400"/>
                </a:spcAft>
              </a:pPr>
              <a:r>
                <a:rPr lang="en-US" sz="1600" dirty="0">
                  <a:effectLst/>
                  <a:latin typeface="Arial Narrow"/>
                  <a:ea typeface="Times New Roman"/>
                </a:rPr>
                <a:t>Author  </a:t>
              </a:r>
              <a:r>
                <a:rPr lang="en-US" sz="1600" dirty="0" err="1" smtClean="0">
                  <a:effectLst/>
                  <a:latin typeface="Arial Narrow"/>
                  <a:ea typeface="Times New Roman"/>
                </a:rPr>
                <a:t>varchar</a:t>
              </a:r>
              <a:r>
                <a:rPr lang="en-US" sz="1600" dirty="0" smtClean="0">
                  <a:effectLst/>
                  <a:latin typeface="Arial Narrow"/>
                  <a:ea typeface="Times New Roman"/>
                </a:rPr>
                <a:t>(50</a:t>
              </a:r>
              <a:r>
                <a:rPr lang="en-US" sz="1600" dirty="0">
                  <a:effectLst/>
                  <a:latin typeface="Arial Narrow"/>
                  <a:ea typeface="Times New Roman"/>
                </a:rPr>
                <a:t>)</a:t>
              </a:r>
              <a:endParaRPr lang="en-US" sz="1600" dirty="0">
                <a:effectLst/>
                <a:latin typeface="Times New Roman"/>
                <a:ea typeface="Times New Roman"/>
              </a:endParaRPr>
            </a:p>
            <a:p>
              <a:pPr marL="0" marR="0" algn="just">
                <a:spcBef>
                  <a:spcPts val="0"/>
                </a:spcBef>
                <a:spcAft>
                  <a:spcPts val="400"/>
                </a:spcAft>
              </a:pPr>
              <a:r>
                <a:rPr lang="en-US" sz="1600" dirty="0" err="1">
                  <a:effectLst/>
                  <a:latin typeface="Arial Narrow"/>
                  <a:ea typeface="Times New Roman"/>
                </a:rPr>
                <a:t>MarkedPrice</a:t>
              </a:r>
              <a:r>
                <a:rPr lang="en-US" sz="1600" dirty="0">
                  <a:effectLst/>
                  <a:latin typeface="Arial Narrow"/>
                  <a:ea typeface="Times New Roman"/>
                </a:rPr>
                <a:t>  float</a:t>
              </a:r>
              <a:endParaRPr lang="en-US" sz="1600" dirty="0">
                <a:effectLst/>
                <a:latin typeface="Times New Roman"/>
                <a:ea typeface="Times New Roman"/>
              </a:endParaRPr>
            </a:p>
          </p:txBody>
        </p:sp>
        <p:sp>
          <p:nvSpPr>
            <p:cNvPr id="13" name="Text Box 35"/>
            <p:cNvSpPr txBox="1">
              <a:spLocks noChangeArrowheads="1"/>
            </p:cNvSpPr>
            <p:nvPr/>
          </p:nvSpPr>
          <p:spPr bwMode="auto">
            <a:xfrm>
              <a:off x="358288" y="2760975"/>
              <a:ext cx="901483" cy="4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b="1" dirty="0">
                  <a:effectLst/>
                  <a:latin typeface="Arial Narrow"/>
                  <a:ea typeface="Times New Roman"/>
                </a:rPr>
                <a:t>Books</a:t>
              </a:r>
              <a:endParaRPr lang="en-US" sz="1600" dirty="0">
                <a:effectLst/>
                <a:latin typeface="Times New Roman"/>
                <a:ea typeface="Times New Roman"/>
              </a:endParaRPr>
            </a:p>
          </p:txBody>
        </p:sp>
      </p:grpSp>
      <p:sp>
        <p:nvSpPr>
          <p:cNvPr id="14" name="Text Box 36"/>
          <p:cNvSpPr txBox="1">
            <a:spLocks noChangeArrowheads="1"/>
          </p:cNvSpPr>
          <p:nvPr/>
        </p:nvSpPr>
        <p:spPr bwMode="auto">
          <a:xfrm>
            <a:off x="4905508" y="3422751"/>
            <a:ext cx="1317552" cy="25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b="1" dirty="0" err="1">
                <a:effectLst/>
                <a:latin typeface="Arial Narrow"/>
                <a:ea typeface="Times New Roman"/>
              </a:rPr>
              <a:t>BookInfo</a:t>
            </a:r>
            <a:endParaRPr lang="en-US" sz="1600" dirty="0">
              <a:effectLst/>
              <a:latin typeface="Times New Roman"/>
              <a:ea typeface="Times New Roman"/>
            </a:endParaRPr>
          </a:p>
        </p:txBody>
      </p:sp>
      <p:grpSp>
        <p:nvGrpSpPr>
          <p:cNvPr id="15" name="Group 14"/>
          <p:cNvGrpSpPr/>
          <p:nvPr/>
        </p:nvGrpSpPr>
        <p:grpSpPr>
          <a:xfrm>
            <a:off x="4972544" y="5156451"/>
            <a:ext cx="2561697" cy="1244359"/>
            <a:chOff x="4186175" y="4946021"/>
            <a:chExt cx="2790693" cy="1422123"/>
          </a:xfrm>
        </p:grpSpPr>
        <p:sp>
          <p:nvSpPr>
            <p:cNvPr id="16" name="Rectangle 15"/>
            <p:cNvSpPr/>
            <p:nvPr/>
          </p:nvSpPr>
          <p:spPr>
            <a:xfrm>
              <a:off x="4191000" y="5275281"/>
              <a:ext cx="2785868" cy="1092862"/>
            </a:xfrm>
            <a:prstGeom prst="rect">
              <a:avLst/>
            </a:prstGeom>
            <a:solidFill>
              <a:schemeClr val="bg2">
                <a:lumMod val="9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 Box 34"/>
            <p:cNvSpPr txBox="1">
              <a:spLocks noChangeArrowheads="1"/>
            </p:cNvSpPr>
            <p:nvPr/>
          </p:nvSpPr>
          <p:spPr bwMode="auto">
            <a:xfrm>
              <a:off x="4224918" y="5269618"/>
              <a:ext cx="2751950" cy="109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dirty="0" err="1">
                  <a:effectLst/>
                  <a:latin typeface="Arial Narrow"/>
                  <a:ea typeface="Times New Roman"/>
                </a:rPr>
                <a:t>AuthorID</a:t>
              </a:r>
              <a:r>
                <a:rPr lang="en-US" sz="1600" dirty="0">
                  <a:effectLst/>
                  <a:latin typeface="Arial Narrow"/>
                  <a:ea typeface="Times New Roman"/>
                </a:rPr>
                <a:t>    integer  </a:t>
              </a:r>
              <a:r>
                <a:rPr lang="en-US" sz="1600" dirty="0" smtClean="0">
                  <a:effectLst/>
                  <a:latin typeface="Arial Narrow"/>
                  <a:ea typeface="Times New Roman"/>
                </a:rPr>
                <a:t>key</a:t>
              </a:r>
              <a:endParaRPr lang="en-US" sz="1600" dirty="0">
                <a:effectLst/>
                <a:latin typeface="Times New Roman"/>
                <a:ea typeface="Times New Roman"/>
              </a:endParaRPr>
            </a:p>
            <a:p>
              <a:pPr marL="0" marR="0" algn="just">
                <a:spcBef>
                  <a:spcPts val="0"/>
                </a:spcBef>
                <a:spcAft>
                  <a:spcPts val="400"/>
                </a:spcAft>
              </a:pPr>
              <a:r>
                <a:rPr lang="en-US" sz="1600" dirty="0" err="1">
                  <a:effectLst/>
                  <a:latin typeface="Arial Narrow"/>
                  <a:ea typeface="Times New Roman"/>
                </a:rPr>
                <a:t>LastName</a:t>
              </a:r>
              <a:r>
                <a:rPr lang="en-US" sz="1600" dirty="0">
                  <a:effectLst/>
                  <a:latin typeface="Arial Narrow"/>
                  <a:ea typeface="Times New Roman"/>
                </a:rPr>
                <a:t>  </a:t>
              </a:r>
              <a:r>
                <a:rPr lang="en-US" sz="1600" dirty="0" err="1">
                  <a:effectLst/>
                  <a:latin typeface="Arial Narrow"/>
                  <a:ea typeface="Times New Roman"/>
                </a:rPr>
                <a:t>varchar</a:t>
              </a:r>
              <a:r>
                <a:rPr lang="en-US" sz="1600" dirty="0">
                  <a:effectLst/>
                  <a:latin typeface="Arial Narrow"/>
                  <a:ea typeface="Times New Roman"/>
                </a:rPr>
                <a:t>(25)</a:t>
              </a:r>
              <a:endParaRPr lang="en-US" sz="1600" dirty="0">
                <a:effectLst/>
                <a:latin typeface="Times New Roman"/>
                <a:ea typeface="Times New Roman"/>
              </a:endParaRPr>
            </a:p>
            <a:p>
              <a:pPr marL="0" marR="0" algn="just">
                <a:spcBef>
                  <a:spcPts val="0"/>
                </a:spcBef>
                <a:spcAft>
                  <a:spcPts val="400"/>
                </a:spcAft>
              </a:pPr>
              <a:r>
                <a:rPr lang="en-US" sz="1600" dirty="0" err="1">
                  <a:effectLst/>
                  <a:latin typeface="Arial Narrow"/>
                  <a:ea typeface="Times New Roman"/>
                </a:rPr>
                <a:t>FirstName</a:t>
              </a:r>
              <a:r>
                <a:rPr lang="en-US" sz="1600" dirty="0">
                  <a:effectLst/>
                  <a:latin typeface="Arial Narrow"/>
                  <a:ea typeface="Times New Roman"/>
                </a:rPr>
                <a:t>  </a:t>
              </a:r>
              <a:r>
                <a:rPr lang="en-US" sz="1600" dirty="0" err="1">
                  <a:effectLst/>
                  <a:latin typeface="Arial Narrow"/>
                  <a:ea typeface="Times New Roman"/>
                </a:rPr>
                <a:t>varchar</a:t>
              </a:r>
              <a:r>
                <a:rPr lang="en-US" sz="1600" dirty="0">
                  <a:effectLst/>
                  <a:latin typeface="Arial Narrow"/>
                  <a:ea typeface="Times New Roman"/>
                </a:rPr>
                <a:t>(25)</a:t>
              </a:r>
              <a:endParaRPr lang="en-US" sz="1600" dirty="0">
                <a:effectLst/>
                <a:latin typeface="Times New Roman"/>
                <a:ea typeface="Times New Roman"/>
              </a:endParaRPr>
            </a:p>
          </p:txBody>
        </p:sp>
        <p:sp>
          <p:nvSpPr>
            <p:cNvPr id="18" name="Text Box 37"/>
            <p:cNvSpPr txBox="1">
              <a:spLocks noChangeArrowheads="1"/>
            </p:cNvSpPr>
            <p:nvPr/>
          </p:nvSpPr>
          <p:spPr bwMode="auto">
            <a:xfrm>
              <a:off x="4186175" y="4946021"/>
              <a:ext cx="1528253" cy="40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b="1" dirty="0" err="1">
                  <a:effectLst/>
                  <a:latin typeface="Arial Narrow"/>
                  <a:ea typeface="Times New Roman"/>
                </a:rPr>
                <a:t>AuthorInfo</a:t>
              </a:r>
              <a:endParaRPr lang="en-US" sz="2000" dirty="0">
                <a:effectLst/>
                <a:latin typeface="Times New Roman"/>
                <a:ea typeface="Times New Roman"/>
              </a:endParaRPr>
            </a:p>
          </p:txBody>
        </p:sp>
      </p:grpSp>
      <p:cxnSp>
        <p:nvCxnSpPr>
          <p:cNvPr id="19" name="Line 39"/>
          <p:cNvCxnSpPr/>
          <p:nvPr/>
        </p:nvCxnSpPr>
        <p:spPr bwMode="auto">
          <a:xfrm flipH="1">
            <a:off x="2886041" y="3810001"/>
            <a:ext cx="1989730" cy="687656"/>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0" name="Line 40"/>
          <p:cNvCxnSpPr>
            <a:stCxn id="7" idx="1"/>
          </p:cNvCxnSpPr>
          <p:nvPr/>
        </p:nvCxnSpPr>
        <p:spPr bwMode="auto">
          <a:xfrm flipH="1">
            <a:off x="2886041" y="4429117"/>
            <a:ext cx="1989730" cy="371484"/>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1" name="Line 41"/>
          <p:cNvCxnSpPr/>
          <p:nvPr/>
        </p:nvCxnSpPr>
        <p:spPr bwMode="auto">
          <a:xfrm flipH="1">
            <a:off x="2657441" y="4724401"/>
            <a:ext cx="2227218" cy="609603"/>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2" name="Line 42"/>
          <p:cNvCxnSpPr/>
          <p:nvPr/>
        </p:nvCxnSpPr>
        <p:spPr bwMode="auto">
          <a:xfrm flipH="1" flipV="1">
            <a:off x="2733641" y="5055573"/>
            <a:ext cx="2218330" cy="864631"/>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3" name="Line 43"/>
          <p:cNvCxnSpPr/>
          <p:nvPr/>
        </p:nvCxnSpPr>
        <p:spPr bwMode="auto">
          <a:xfrm flipH="1" flipV="1">
            <a:off x="2657441" y="5156451"/>
            <a:ext cx="2294530" cy="1015750"/>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4237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828800"/>
            <a:ext cx="8610600" cy="4178491"/>
          </a:xfrm>
        </p:spPr>
        <p:txBody>
          <a:bodyPr>
            <a:normAutofit/>
          </a:bodyPr>
          <a:lstStyle/>
          <a:p>
            <a:pPr marL="109728" indent="0">
              <a:buNone/>
            </a:pPr>
            <a:r>
              <a:rPr lang="en-US" sz="2800" dirty="0" smtClean="0">
                <a:sym typeface="Symbol"/>
              </a:rPr>
              <a:t>Books</a:t>
            </a:r>
            <a:r>
              <a:rPr lang="en-US" sz="3200" dirty="0" smtClean="0">
                <a:sym typeface="Symbol"/>
              </a:rPr>
              <a:t> </a:t>
            </a:r>
          </a:p>
          <a:p>
            <a:pPr marL="109728" indent="0">
              <a:buNone/>
            </a:pPr>
            <a:r>
              <a:rPr lang="en-US" sz="3200" dirty="0">
                <a:sym typeface="Symbol"/>
              </a:rPr>
              <a:t> </a:t>
            </a:r>
            <a:r>
              <a:rPr lang="en-US" sz="3200" dirty="0" smtClean="0">
                <a:sym typeface="Symbol"/>
              </a:rPr>
              <a:t>  </a:t>
            </a:r>
            <a:r>
              <a:rPr lang="en-US" sz="3200" dirty="0" smtClean="0">
                <a:latin typeface="Arial Narrow" pitchFamily="34" charset="0"/>
                <a:sym typeface="Symbol"/>
              </a:rPr>
              <a:t>= </a:t>
            </a:r>
            <a:r>
              <a:rPr lang="en-US" sz="3200" dirty="0" smtClean="0">
                <a:sym typeface="Symbol"/>
              </a:rPr>
              <a:t></a:t>
            </a:r>
            <a:r>
              <a:rPr lang="en-US" sz="2800" baseline="-25000" dirty="0" smtClean="0">
                <a:latin typeface="Arial Narrow" pitchFamily="34" charset="0"/>
                <a:sym typeface="Symbol"/>
              </a:rPr>
              <a:t>ID, </a:t>
            </a:r>
            <a:r>
              <a:rPr lang="en-US" sz="2800" baseline="-25000" dirty="0" err="1" smtClean="0">
                <a:latin typeface="Arial Narrow" pitchFamily="34" charset="0"/>
                <a:sym typeface="Symbol"/>
              </a:rPr>
              <a:t>BookTitle</a:t>
            </a:r>
            <a:r>
              <a:rPr lang="en-US" sz="2800" baseline="-25000" dirty="0" smtClean="0">
                <a:latin typeface="Arial Narrow" pitchFamily="34" charset="0"/>
                <a:sym typeface="Symbol"/>
              </a:rPr>
              <a:t>, </a:t>
            </a:r>
            <a:r>
              <a:rPr lang="en-US" sz="2800" baseline="-25000" dirty="0" err="1" smtClean="0">
                <a:latin typeface="Arial Narrow" pitchFamily="34" charset="0"/>
                <a:sym typeface="Symbol"/>
              </a:rPr>
              <a:t>FirstName+LastName</a:t>
            </a:r>
            <a:r>
              <a:rPr lang="en-US" sz="3200" baseline="-25000" dirty="0" smtClean="0">
                <a:latin typeface="Arial Narrow" pitchFamily="34" charset="0"/>
                <a:sym typeface="Symbol"/>
              </a:rPr>
              <a:t>,</a:t>
            </a:r>
            <a:r>
              <a:rPr lang="en-US" sz="3200" baseline="-25000" dirty="0" smtClean="0">
                <a:sym typeface="Symbol"/>
              </a:rPr>
              <a:t> </a:t>
            </a:r>
            <a:r>
              <a:rPr lang="en-US" sz="2800" baseline="-25000" dirty="0" err="1" smtClean="0">
                <a:latin typeface="Arial Narrow" pitchFamily="34" charset="0"/>
                <a:sym typeface="Symbol"/>
              </a:rPr>
              <a:t>ListPrice</a:t>
            </a:r>
            <a:r>
              <a:rPr lang="en-US" sz="2800" dirty="0">
                <a:latin typeface="Arial Narrow" pitchFamily="34" charset="0"/>
                <a:sym typeface="Symbol"/>
              </a:rPr>
              <a:t>(</a:t>
            </a:r>
            <a:r>
              <a:rPr lang="en-US" sz="2800" dirty="0" err="1">
                <a:latin typeface="Arial Narrow" pitchFamily="34" charset="0"/>
                <a:sym typeface="Symbol"/>
              </a:rPr>
              <a:t>BookInfo</a:t>
            </a:r>
            <a:r>
              <a:rPr lang="en-US" sz="3200" dirty="0">
                <a:sym typeface="Symbol"/>
              </a:rPr>
              <a:t> </a:t>
            </a:r>
            <a:r>
              <a:rPr lang="en-US" sz="3200" dirty="0">
                <a:cs typeface="Lucida Sans Unicode"/>
                <a:sym typeface="Symbol"/>
              </a:rPr>
              <a:t>⋈ </a:t>
            </a:r>
            <a:r>
              <a:rPr lang="en-US" sz="2800" dirty="0" err="1">
                <a:latin typeface="Arial Narrow" pitchFamily="34" charset="0"/>
                <a:cs typeface="Lucida Sans Unicode"/>
                <a:sym typeface="Symbol"/>
              </a:rPr>
              <a:t>AuthorInfo</a:t>
            </a:r>
            <a:r>
              <a:rPr lang="en-US" sz="3200" dirty="0">
                <a:cs typeface="Lucida Sans Unicode"/>
                <a:sym typeface="Symbol"/>
              </a:rPr>
              <a:t>)</a:t>
            </a:r>
            <a:endParaRPr lang="en-US" sz="3200" dirty="0">
              <a:sym typeface="Symbol"/>
            </a:endParaRPr>
          </a:p>
          <a:p>
            <a:pPr marL="109728" indent="0">
              <a:buNone/>
            </a:pPr>
            <a:endParaRPr lang="en-US" sz="3200" dirty="0"/>
          </a:p>
          <a:p>
            <a:pPr marL="109728" indent="0">
              <a:buNone/>
            </a:pPr>
            <a:r>
              <a:rPr lang="en-US" sz="3200" dirty="0" smtClean="0">
                <a:sym typeface="Symbol"/>
              </a:rPr>
              <a:t> </a:t>
            </a:r>
            <a:endParaRPr lang="en-US" sz="3600" dirty="0"/>
          </a:p>
        </p:txBody>
      </p:sp>
      <p:sp>
        <p:nvSpPr>
          <p:cNvPr id="4" name="Title 3"/>
          <p:cNvSpPr>
            <a:spLocks noGrp="1"/>
          </p:cNvSpPr>
          <p:nvPr>
            <p:ph type="title"/>
          </p:nvPr>
        </p:nvSpPr>
        <p:spPr/>
        <p:txBody>
          <a:bodyPr/>
          <a:lstStyle/>
          <a:p>
            <a:r>
              <a:rPr lang="en-US" dirty="0" smtClean="0"/>
              <a:t>Example (continued)</a:t>
            </a:r>
            <a:endParaRPr lang="en-US" dirty="0"/>
          </a:p>
        </p:txBody>
      </p:sp>
      <p:sp>
        <p:nvSpPr>
          <p:cNvPr id="6" name="Rectangle 5"/>
          <p:cNvSpPr/>
          <p:nvPr/>
        </p:nvSpPr>
        <p:spPr>
          <a:xfrm>
            <a:off x="4755729" y="3422750"/>
            <a:ext cx="3540512" cy="3054251"/>
          </a:xfrm>
          <a:prstGeom prst="rect">
            <a:avLst/>
          </a:prstGeom>
          <a:solidFill>
            <a:srgbClr val="E9F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ectangle 6"/>
          <p:cNvSpPr/>
          <p:nvPr/>
        </p:nvSpPr>
        <p:spPr>
          <a:xfrm>
            <a:off x="4875771" y="3707055"/>
            <a:ext cx="3335383" cy="1444123"/>
          </a:xfrm>
          <a:prstGeom prst="rect">
            <a:avLst/>
          </a:prstGeom>
          <a:solidFill>
            <a:schemeClr val="bg2">
              <a:lumMod val="9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 Box 33"/>
          <p:cNvSpPr txBox="1">
            <a:spLocks noChangeArrowheads="1"/>
          </p:cNvSpPr>
          <p:nvPr/>
        </p:nvSpPr>
        <p:spPr bwMode="auto">
          <a:xfrm>
            <a:off x="4951971" y="3681680"/>
            <a:ext cx="3106783" cy="146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dirty="0">
                <a:effectLst/>
                <a:latin typeface="Arial Narrow"/>
                <a:ea typeface="Times New Roman"/>
              </a:rPr>
              <a:t>ID               char(15) </a:t>
            </a:r>
            <a:r>
              <a:rPr lang="en-US" sz="1600" dirty="0" smtClean="0">
                <a:effectLst/>
                <a:latin typeface="Arial Narrow"/>
                <a:ea typeface="Times New Roman"/>
              </a:rPr>
              <a:t>key</a:t>
            </a:r>
            <a:endParaRPr lang="en-US" sz="1600" dirty="0">
              <a:effectLst/>
              <a:latin typeface="Times New Roman"/>
              <a:ea typeface="Times New Roman"/>
            </a:endParaRPr>
          </a:p>
          <a:p>
            <a:pPr>
              <a:spcAft>
                <a:spcPts val="400"/>
              </a:spcAft>
            </a:pPr>
            <a:r>
              <a:rPr lang="en-US" sz="1600" dirty="0" err="1">
                <a:effectLst/>
                <a:latin typeface="Arial Narrow"/>
                <a:ea typeface="Times New Roman"/>
              </a:rPr>
              <a:t>AuthorID</a:t>
            </a:r>
            <a:r>
              <a:rPr lang="en-US" sz="1600" dirty="0">
                <a:effectLst/>
                <a:latin typeface="Arial Narrow"/>
                <a:ea typeface="Times New Roman"/>
              </a:rPr>
              <a:t>     integer </a:t>
            </a:r>
            <a:r>
              <a:rPr lang="en-US" sz="1600" dirty="0">
                <a:latin typeface="Arial Narrow"/>
                <a:ea typeface="Times New Roman"/>
              </a:rPr>
              <a:t>references </a:t>
            </a:r>
            <a:r>
              <a:rPr lang="en-US" sz="1600" dirty="0" err="1" smtClean="0">
                <a:latin typeface="Arial Narrow"/>
                <a:ea typeface="Times New Roman"/>
              </a:rPr>
              <a:t>AuthorInfo</a:t>
            </a:r>
            <a:r>
              <a:rPr lang="en-US" sz="1600" dirty="0" smtClean="0">
                <a:effectLst/>
                <a:latin typeface="Arial Narrow"/>
                <a:ea typeface="Times New Roman"/>
              </a:rPr>
              <a:t>            </a:t>
            </a:r>
            <a:endParaRPr lang="en-US" sz="1600" dirty="0">
              <a:effectLst/>
              <a:latin typeface="Times New Roman"/>
              <a:ea typeface="Times New Roman"/>
            </a:endParaRPr>
          </a:p>
          <a:p>
            <a:pPr marL="0" marR="0" algn="l">
              <a:spcBef>
                <a:spcPts val="0"/>
              </a:spcBef>
              <a:spcAft>
                <a:spcPts val="400"/>
              </a:spcAft>
            </a:pPr>
            <a:r>
              <a:rPr lang="en-US" sz="1600" dirty="0" err="1">
                <a:effectLst/>
                <a:latin typeface="Arial Narrow"/>
                <a:ea typeface="Times New Roman"/>
              </a:rPr>
              <a:t>BookTitle</a:t>
            </a:r>
            <a:r>
              <a:rPr lang="en-US" sz="1600" dirty="0">
                <a:effectLst/>
                <a:latin typeface="Arial Narrow"/>
                <a:ea typeface="Times New Roman"/>
              </a:rPr>
              <a:t>    </a:t>
            </a:r>
            <a:r>
              <a:rPr lang="en-US" sz="1600" dirty="0" err="1">
                <a:effectLst/>
                <a:latin typeface="Arial Narrow"/>
                <a:ea typeface="Times New Roman"/>
              </a:rPr>
              <a:t>varchar</a:t>
            </a:r>
            <a:r>
              <a:rPr lang="en-US" sz="1600" dirty="0">
                <a:effectLst/>
                <a:latin typeface="Arial Narrow"/>
                <a:ea typeface="Times New Roman"/>
              </a:rPr>
              <a:t>(150)</a:t>
            </a:r>
            <a:endParaRPr lang="en-US" sz="1600" dirty="0">
              <a:effectLst/>
              <a:latin typeface="Times New Roman"/>
              <a:ea typeface="Times New Roman"/>
            </a:endParaRPr>
          </a:p>
          <a:p>
            <a:pPr marL="0" marR="0" algn="l">
              <a:spcBef>
                <a:spcPts val="0"/>
              </a:spcBef>
              <a:spcAft>
                <a:spcPts val="400"/>
              </a:spcAft>
            </a:pPr>
            <a:r>
              <a:rPr lang="en-US" sz="1600" dirty="0" err="1">
                <a:effectLst/>
                <a:latin typeface="Arial Narrow"/>
                <a:ea typeface="Times New Roman"/>
              </a:rPr>
              <a:t>ListPrice</a:t>
            </a:r>
            <a:r>
              <a:rPr lang="en-US" sz="1600" dirty="0">
                <a:effectLst/>
                <a:latin typeface="Arial Narrow"/>
                <a:ea typeface="Times New Roman"/>
              </a:rPr>
              <a:t>      float</a:t>
            </a:r>
            <a:endParaRPr lang="en-US" sz="1600" dirty="0">
              <a:effectLst/>
              <a:latin typeface="Times New Roman"/>
              <a:ea typeface="Times New Roman"/>
            </a:endParaRPr>
          </a:p>
          <a:p>
            <a:pPr marL="0" marR="0" algn="l">
              <a:spcBef>
                <a:spcPts val="0"/>
              </a:spcBef>
              <a:spcAft>
                <a:spcPts val="400"/>
              </a:spcAft>
            </a:pPr>
            <a:r>
              <a:rPr lang="en-US" sz="1600" dirty="0" err="1">
                <a:effectLst/>
                <a:latin typeface="Arial Narrow"/>
                <a:ea typeface="Times New Roman"/>
              </a:rPr>
              <a:t>DiscountPrice</a:t>
            </a:r>
            <a:r>
              <a:rPr lang="en-US" sz="1600" dirty="0">
                <a:effectLst/>
                <a:latin typeface="Arial Narrow"/>
                <a:ea typeface="Times New Roman"/>
              </a:rPr>
              <a:t>  float</a:t>
            </a:r>
            <a:endParaRPr lang="en-US" sz="1600" dirty="0">
              <a:effectLst/>
              <a:latin typeface="Times New Roman"/>
              <a:ea typeface="Times New Roman"/>
            </a:endParaRPr>
          </a:p>
        </p:txBody>
      </p:sp>
      <p:grpSp>
        <p:nvGrpSpPr>
          <p:cNvPr id="9" name="Group 8"/>
          <p:cNvGrpSpPr/>
          <p:nvPr/>
        </p:nvGrpSpPr>
        <p:grpSpPr>
          <a:xfrm>
            <a:off x="962458" y="3980176"/>
            <a:ext cx="2228384" cy="1887225"/>
            <a:chOff x="228601" y="2760975"/>
            <a:chExt cx="3047999" cy="1887225"/>
          </a:xfrm>
        </p:grpSpPr>
        <p:sp>
          <p:nvSpPr>
            <p:cNvPr id="10" name="Rectangle 9"/>
            <p:cNvSpPr/>
            <p:nvPr/>
          </p:nvSpPr>
          <p:spPr>
            <a:xfrm>
              <a:off x="228601" y="2792760"/>
              <a:ext cx="3047999" cy="1855440"/>
            </a:xfrm>
            <a:prstGeom prst="rect">
              <a:avLst/>
            </a:prstGeom>
            <a:solidFill>
              <a:srgbClr val="FDF0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Rectangle 10"/>
            <p:cNvSpPr/>
            <p:nvPr/>
          </p:nvSpPr>
          <p:spPr>
            <a:xfrm>
              <a:off x="363864" y="3092147"/>
              <a:ext cx="2785868" cy="1469095"/>
            </a:xfrm>
            <a:prstGeom prst="rect">
              <a:avLst/>
            </a:prstGeom>
            <a:solidFill>
              <a:schemeClr val="accent3">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 Box 32"/>
            <p:cNvSpPr txBox="1">
              <a:spLocks noChangeArrowheads="1"/>
            </p:cNvSpPr>
            <p:nvPr/>
          </p:nvSpPr>
          <p:spPr bwMode="auto">
            <a:xfrm>
              <a:off x="609600" y="3092147"/>
              <a:ext cx="2540132" cy="148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dirty="0">
                  <a:effectLst/>
                  <a:latin typeface="Arial Narrow"/>
                  <a:ea typeface="Times New Roman"/>
                </a:rPr>
                <a:t>ISBN    char(15) </a:t>
              </a:r>
              <a:r>
                <a:rPr lang="en-US" sz="1600" dirty="0" smtClean="0">
                  <a:effectLst/>
                  <a:latin typeface="Arial Narrow"/>
                  <a:ea typeface="Times New Roman"/>
                </a:rPr>
                <a:t>key</a:t>
              </a:r>
              <a:endParaRPr lang="en-US" sz="1600" dirty="0">
                <a:effectLst/>
                <a:latin typeface="Times New Roman"/>
                <a:ea typeface="Times New Roman"/>
              </a:endParaRPr>
            </a:p>
            <a:p>
              <a:pPr marL="0" marR="0" algn="just">
                <a:spcBef>
                  <a:spcPts val="0"/>
                </a:spcBef>
                <a:spcAft>
                  <a:spcPts val="400"/>
                </a:spcAft>
              </a:pPr>
              <a:r>
                <a:rPr lang="en-US" sz="1600" dirty="0">
                  <a:effectLst/>
                  <a:latin typeface="Arial Narrow"/>
                  <a:ea typeface="Times New Roman"/>
                </a:rPr>
                <a:t>Title      </a:t>
              </a:r>
              <a:r>
                <a:rPr lang="en-US" sz="1600" dirty="0" err="1" smtClean="0">
                  <a:effectLst/>
                  <a:latin typeface="Arial Narrow"/>
                  <a:ea typeface="Times New Roman"/>
                </a:rPr>
                <a:t>varchar</a:t>
              </a:r>
              <a:r>
                <a:rPr lang="en-US" sz="1600" dirty="0" smtClean="0">
                  <a:effectLst/>
                  <a:latin typeface="Arial Narrow"/>
                  <a:ea typeface="Times New Roman"/>
                </a:rPr>
                <a:t>(100</a:t>
              </a:r>
              <a:r>
                <a:rPr lang="en-US" sz="1600" dirty="0">
                  <a:effectLst/>
                  <a:latin typeface="Arial Narrow"/>
                  <a:ea typeface="Times New Roman"/>
                </a:rPr>
                <a:t>)</a:t>
              </a:r>
              <a:endParaRPr lang="en-US" sz="1600" dirty="0">
                <a:effectLst/>
                <a:latin typeface="Times New Roman"/>
                <a:ea typeface="Times New Roman"/>
              </a:endParaRPr>
            </a:p>
            <a:p>
              <a:pPr marL="0" marR="0" algn="just">
                <a:spcBef>
                  <a:spcPts val="0"/>
                </a:spcBef>
                <a:spcAft>
                  <a:spcPts val="400"/>
                </a:spcAft>
              </a:pPr>
              <a:r>
                <a:rPr lang="en-US" sz="1600" dirty="0">
                  <a:effectLst/>
                  <a:latin typeface="Arial Narrow"/>
                  <a:ea typeface="Times New Roman"/>
                </a:rPr>
                <a:t>Author  </a:t>
              </a:r>
              <a:r>
                <a:rPr lang="en-US" sz="1600" dirty="0" err="1" smtClean="0">
                  <a:effectLst/>
                  <a:latin typeface="Arial Narrow"/>
                  <a:ea typeface="Times New Roman"/>
                </a:rPr>
                <a:t>varchar</a:t>
              </a:r>
              <a:r>
                <a:rPr lang="en-US" sz="1600" dirty="0" smtClean="0">
                  <a:effectLst/>
                  <a:latin typeface="Arial Narrow"/>
                  <a:ea typeface="Times New Roman"/>
                </a:rPr>
                <a:t>(50</a:t>
              </a:r>
              <a:r>
                <a:rPr lang="en-US" sz="1600" dirty="0">
                  <a:effectLst/>
                  <a:latin typeface="Arial Narrow"/>
                  <a:ea typeface="Times New Roman"/>
                </a:rPr>
                <a:t>)</a:t>
              </a:r>
              <a:endParaRPr lang="en-US" sz="1600" dirty="0">
                <a:effectLst/>
                <a:latin typeface="Times New Roman"/>
                <a:ea typeface="Times New Roman"/>
              </a:endParaRPr>
            </a:p>
            <a:p>
              <a:pPr marL="0" marR="0" algn="just">
                <a:spcBef>
                  <a:spcPts val="0"/>
                </a:spcBef>
                <a:spcAft>
                  <a:spcPts val="400"/>
                </a:spcAft>
              </a:pPr>
              <a:r>
                <a:rPr lang="en-US" sz="1600" dirty="0" err="1">
                  <a:effectLst/>
                  <a:latin typeface="Arial Narrow"/>
                  <a:ea typeface="Times New Roman"/>
                </a:rPr>
                <a:t>MarkedPrice</a:t>
              </a:r>
              <a:r>
                <a:rPr lang="en-US" sz="1600" dirty="0">
                  <a:effectLst/>
                  <a:latin typeface="Arial Narrow"/>
                  <a:ea typeface="Times New Roman"/>
                </a:rPr>
                <a:t>  float</a:t>
              </a:r>
              <a:endParaRPr lang="en-US" sz="1600" dirty="0">
                <a:effectLst/>
                <a:latin typeface="Times New Roman"/>
                <a:ea typeface="Times New Roman"/>
              </a:endParaRPr>
            </a:p>
          </p:txBody>
        </p:sp>
        <p:sp>
          <p:nvSpPr>
            <p:cNvPr id="13" name="Text Box 35"/>
            <p:cNvSpPr txBox="1">
              <a:spLocks noChangeArrowheads="1"/>
            </p:cNvSpPr>
            <p:nvPr/>
          </p:nvSpPr>
          <p:spPr bwMode="auto">
            <a:xfrm>
              <a:off x="358288" y="2760975"/>
              <a:ext cx="901483" cy="4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b="1" dirty="0">
                  <a:effectLst/>
                  <a:latin typeface="Arial Narrow"/>
                  <a:ea typeface="Times New Roman"/>
                </a:rPr>
                <a:t>Books</a:t>
              </a:r>
              <a:endParaRPr lang="en-US" sz="1600" dirty="0">
                <a:effectLst/>
                <a:latin typeface="Times New Roman"/>
                <a:ea typeface="Times New Roman"/>
              </a:endParaRPr>
            </a:p>
          </p:txBody>
        </p:sp>
      </p:grpSp>
      <p:sp>
        <p:nvSpPr>
          <p:cNvPr id="14" name="Text Box 36"/>
          <p:cNvSpPr txBox="1">
            <a:spLocks noChangeArrowheads="1"/>
          </p:cNvSpPr>
          <p:nvPr/>
        </p:nvSpPr>
        <p:spPr bwMode="auto">
          <a:xfrm>
            <a:off x="4905508" y="3422751"/>
            <a:ext cx="1317552" cy="25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b="1" dirty="0" err="1">
                <a:effectLst/>
                <a:latin typeface="Arial Narrow"/>
                <a:ea typeface="Times New Roman"/>
              </a:rPr>
              <a:t>BookInfo</a:t>
            </a:r>
            <a:endParaRPr lang="en-US" sz="1600" dirty="0">
              <a:effectLst/>
              <a:latin typeface="Times New Roman"/>
              <a:ea typeface="Times New Roman"/>
            </a:endParaRPr>
          </a:p>
        </p:txBody>
      </p:sp>
      <p:grpSp>
        <p:nvGrpSpPr>
          <p:cNvPr id="15" name="Group 14"/>
          <p:cNvGrpSpPr/>
          <p:nvPr/>
        </p:nvGrpSpPr>
        <p:grpSpPr>
          <a:xfrm>
            <a:off x="4972544" y="5156451"/>
            <a:ext cx="2561697" cy="1244359"/>
            <a:chOff x="4186175" y="4946021"/>
            <a:chExt cx="2790693" cy="1422123"/>
          </a:xfrm>
        </p:grpSpPr>
        <p:sp>
          <p:nvSpPr>
            <p:cNvPr id="16" name="Rectangle 15"/>
            <p:cNvSpPr/>
            <p:nvPr/>
          </p:nvSpPr>
          <p:spPr>
            <a:xfrm>
              <a:off x="4191000" y="5275281"/>
              <a:ext cx="2785868" cy="1092862"/>
            </a:xfrm>
            <a:prstGeom prst="rect">
              <a:avLst/>
            </a:prstGeom>
            <a:solidFill>
              <a:schemeClr val="bg2">
                <a:lumMod val="9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 Box 34"/>
            <p:cNvSpPr txBox="1">
              <a:spLocks noChangeArrowheads="1"/>
            </p:cNvSpPr>
            <p:nvPr/>
          </p:nvSpPr>
          <p:spPr bwMode="auto">
            <a:xfrm>
              <a:off x="4224918" y="5269618"/>
              <a:ext cx="2751950" cy="109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dirty="0" err="1">
                  <a:effectLst/>
                  <a:latin typeface="Arial Narrow"/>
                  <a:ea typeface="Times New Roman"/>
                </a:rPr>
                <a:t>AuthorID</a:t>
              </a:r>
              <a:r>
                <a:rPr lang="en-US" sz="1600" dirty="0">
                  <a:effectLst/>
                  <a:latin typeface="Arial Narrow"/>
                  <a:ea typeface="Times New Roman"/>
                </a:rPr>
                <a:t>    integer  </a:t>
              </a:r>
              <a:r>
                <a:rPr lang="en-US" sz="1600" dirty="0" smtClean="0">
                  <a:effectLst/>
                  <a:latin typeface="Arial Narrow"/>
                  <a:ea typeface="Times New Roman"/>
                </a:rPr>
                <a:t>key</a:t>
              </a:r>
              <a:endParaRPr lang="en-US" sz="1600" dirty="0">
                <a:effectLst/>
                <a:latin typeface="Times New Roman"/>
                <a:ea typeface="Times New Roman"/>
              </a:endParaRPr>
            </a:p>
            <a:p>
              <a:pPr marL="0" marR="0" algn="just">
                <a:spcBef>
                  <a:spcPts val="0"/>
                </a:spcBef>
                <a:spcAft>
                  <a:spcPts val="400"/>
                </a:spcAft>
              </a:pPr>
              <a:r>
                <a:rPr lang="en-US" sz="1600" dirty="0" err="1">
                  <a:effectLst/>
                  <a:latin typeface="Arial Narrow"/>
                  <a:ea typeface="Times New Roman"/>
                </a:rPr>
                <a:t>LastName</a:t>
              </a:r>
              <a:r>
                <a:rPr lang="en-US" sz="1600" dirty="0">
                  <a:effectLst/>
                  <a:latin typeface="Arial Narrow"/>
                  <a:ea typeface="Times New Roman"/>
                </a:rPr>
                <a:t>  </a:t>
              </a:r>
              <a:r>
                <a:rPr lang="en-US" sz="1600" dirty="0" err="1">
                  <a:effectLst/>
                  <a:latin typeface="Arial Narrow"/>
                  <a:ea typeface="Times New Roman"/>
                </a:rPr>
                <a:t>varchar</a:t>
              </a:r>
              <a:r>
                <a:rPr lang="en-US" sz="1600" dirty="0">
                  <a:effectLst/>
                  <a:latin typeface="Arial Narrow"/>
                  <a:ea typeface="Times New Roman"/>
                </a:rPr>
                <a:t>(25)</a:t>
              </a:r>
              <a:endParaRPr lang="en-US" sz="1600" dirty="0">
                <a:effectLst/>
                <a:latin typeface="Times New Roman"/>
                <a:ea typeface="Times New Roman"/>
              </a:endParaRPr>
            </a:p>
            <a:p>
              <a:pPr marL="0" marR="0" algn="just">
                <a:spcBef>
                  <a:spcPts val="0"/>
                </a:spcBef>
                <a:spcAft>
                  <a:spcPts val="400"/>
                </a:spcAft>
              </a:pPr>
              <a:r>
                <a:rPr lang="en-US" sz="1600" dirty="0" err="1">
                  <a:effectLst/>
                  <a:latin typeface="Arial Narrow"/>
                  <a:ea typeface="Times New Roman"/>
                </a:rPr>
                <a:t>FirstName</a:t>
              </a:r>
              <a:r>
                <a:rPr lang="en-US" sz="1600" dirty="0">
                  <a:effectLst/>
                  <a:latin typeface="Arial Narrow"/>
                  <a:ea typeface="Times New Roman"/>
                </a:rPr>
                <a:t>  </a:t>
              </a:r>
              <a:r>
                <a:rPr lang="en-US" sz="1600" dirty="0" err="1">
                  <a:effectLst/>
                  <a:latin typeface="Arial Narrow"/>
                  <a:ea typeface="Times New Roman"/>
                </a:rPr>
                <a:t>varchar</a:t>
              </a:r>
              <a:r>
                <a:rPr lang="en-US" sz="1600" dirty="0">
                  <a:effectLst/>
                  <a:latin typeface="Arial Narrow"/>
                  <a:ea typeface="Times New Roman"/>
                </a:rPr>
                <a:t>(25)</a:t>
              </a:r>
              <a:endParaRPr lang="en-US" sz="1600" dirty="0">
                <a:effectLst/>
                <a:latin typeface="Times New Roman"/>
                <a:ea typeface="Times New Roman"/>
              </a:endParaRPr>
            </a:p>
          </p:txBody>
        </p:sp>
        <p:sp>
          <p:nvSpPr>
            <p:cNvPr id="18" name="Text Box 37"/>
            <p:cNvSpPr txBox="1">
              <a:spLocks noChangeArrowheads="1"/>
            </p:cNvSpPr>
            <p:nvPr/>
          </p:nvSpPr>
          <p:spPr bwMode="auto">
            <a:xfrm>
              <a:off x="4186175" y="4946021"/>
              <a:ext cx="1528253" cy="40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just">
                <a:spcBef>
                  <a:spcPts val="0"/>
                </a:spcBef>
                <a:spcAft>
                  <a:spcPts val="400"/>
                </a:spcAft>
              </a:pPr>
              <a:r>
                <a:rPr lang="en-US" sz="1600" b="1" dirty="0" err="1">
                  <a:effectLst/>
                  <a:latin typeface="Arial Narrow"/>
                  <a:ea typeface="Times New Roman"/>
                </a:rPr>
                <a:t>AuthorInfo</a:t>
              </a:r>
              <a:endParaRPr lang="en-US" sz="2000" dirty="0">
                <a:effectLst/>
                <a:latin typeface="Times New Roman"/>
                <a:ea typeface="Times New Roman"/>
              </a:endParaRPr>
            </a:p>
          </p:txBody>
        </p:sp>
      </p:grpSp>
      <p:cxnSp>
        <p:nvCxnSpPr>
          <p:cNvPr id="19" name="Line 39"/>
          <p:cNvCxnSpPr/>
          <p:nvPr/>
        </p:nvCxnSpPr>
        <p:spPr bwMode="auto">
          <a:xfrm flipH="1">
            <a:off x="2886041" y="3810001"/>
            <a:ext cx="1989730" cy="687656"/>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0" name="Line 40"/>
          <p:cNvCxnSpPr>
            <a:stCxn id="7" idx="1"/>
          </p:cNvCxnSpPr>
          <p:nvPr/>
        </p:nvCxnSpPr>
        <p:spPr bwMode="auto">
          <a:xfrm flipH="1">
            <a:off x="2886041" y="4429117"/>
            <a:ext cx="1989730" cy="371484"/>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1" name="Line 41"/>
          <p:cNvCxnSpPr/>
          <p:nvPr/>
        </p:nvCxnSpPr>
        <p:spPr bwMode="auto">
          <a:xfrm flipH="1">
            <a:off x="2657441" y="4724401"/>
            <a:ext cx="2227218" cy="609603"/>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2" name="Line 42"/>
          <p:cNvCxnSpPr/>
          <p:nvPr/>
        </p:nvCxnSpPr>
        <p:spPr bwMode="auto">
          <a:xfrm flipH="1" flipV="1">
            <a:off x="2733641" y="5055573"/>
            <a:ext cx="2218330" cy="864631"/>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3" name="Line 43"/>
          <p:cNvCxnSpPr/>
          <p:nvPr/>
        </p:nvCxnSpPr>
        <p:spPr bwMode="auto">
          <a:xfrm flipH="1" flipV="1">
            <a:off x="2657441" y="5156451"/>
            <a:ext cx="2294530" cy="1015750"/>
          </a:xfrm>
          <a:prstGeom prst="line">
            <a:avLst/>
          </a:prstGeom>
          <a:noFill/>
          <a:ln w="34925">
            <a:solidFill>
              <a:srgbClr val="000000"/>
            </a:solidFill>
            <a:prstDash val="sysDot"/>
            <a:round/>
            <a:headEnd/>
            <a:tailEnd/>
          </a:ln>
          <a:extLst>
            <a:ext uri="{909E8E84-426E-40DD-AFC4-6F175D3DCCD1}">
              <a14:hiddenFill xmlns:a14="http://schemas.microsoft.com/office/drawing/2010/main">
                <a:noFill/>
              </a14:hiddenFill>
            </a:ext>
          </a:extLst>
        </p:spPr>
      </p:cxnSp>
      <p:sp>
        <p:nvSpPr>
          <p:cNvPr id="2" name="Freeform 1"/>
          <p:cNvSpPr/>
          <p:nvPr/>
        </p:nvSpPr>
        <p:spPr>
          <a:xfrm>
            <a:off x="4343400" y="4174067"/>
            <a:ext cx="609600" cy="1380066"/>
          </a:xfrm>
          <a:custGeom>
            <a:avLst/>
            <a:gdLst>
              <a:gd name="connsiteX0" fmla="*/ 609600 w 609600"/>
              <a:gd name="connsiteY0" fmla="*/ 1380066 h 1380066"/>
              <a:gd name="connsiteX1" fmla="*/ 8467 w 609600"/>
              <a:gd name="connsiteY1" fmla="*/ 1371600 h 1380066"/>
              <a:gd name="connsiteX2" fmla="*/ 0 w 609600"/>
              <a:gd name="connsiteY2" fmla="*/ 0 h 1380066"/>
              <a:gd name="connsiteX3" fmla="*/ 524933 w 609600"/>
              <a:gd name="connsiteY3" fmla="*/ 8466 h 1380066"/>
            </a:gdLst>
            <a:ahLst/>
            <a:cxnLst>
              <a:cxn ang="0">
                <a:pos x="connsiteX0" y="connsiteY0"/>
              </a:cxn>
              <a:cxn ang="0">
                <a:pos x="connsiteX1" y="connsiteY1"/>
              </a:cxn>
              <a:cxn ang="0">
                <a:pos x="connsiteX2" y="connsiteY2"/>
              </a:cxn>
              <a:cxn ang="0">
                <a:pos x="connsiteX3" y="connsiteY3"/>
              </a:cxn>
            </a:cxnLst>
            <a:rect l="l" t="t" r="r" b="b"/>
            <a:pathLst>
              <a:path w="609600" h="1380066">
                <a:moveTo>
                  <a:pt x="609600" y="1380066"/>
                </a:moveTo>
                <a:lnTo>
                  <a:pt x="8467" y="1371600"/>
                </a:lnTo>
                <a:cubicBezTo>
                  <a:pt x="5645" y="914400"/>
                  <a:pt x="2822" y="457200"/>
                  <a:pt x="0" y="0"/>
                </a:cubicBezTo>
                <a:lnTo>
                  <a:pt x="524933" y="8466"/>
                </a:lnTo>
              </a:path>
            </a:pathLst>
          </a:cu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553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5148072"/>
          </a:xfrm>
        </p:spPr>
        <p:txBody>
          <a:bodyPr/>
          <a:lstStyle/>
          <a:p>
            <a:r>
              <a:rPr lang="en-US" dirty="0" smtClean="0"/>
              <a:t>1994-98, I worked on Microsoft Repository</a:t>
            </a:r>
          </a:p>
          <a:p>
            <a:pPr lvl="1"/>
            <a:r>
              <a:rPr lang="en-US" sz="2200" dirty="0" smtClean="0"/>
              <a:t>[Bernstein </a:t>
            </a:r>
            <a:r>
              <a:rPr lang="en-US" sz="2200" dirty="0"/>
              <a:t>et </a:t>
            </a:r>
            <a:r>
              <a:rPr lang="en-US" sz="2200" dirty="0" smtClean="0"/>
              <a:t>al, </a:t>
            </a:r>
            <a:r>
              <a:rPr lang="en-US" sz="2200" dirty="0"/>
              <a:t>“The Microsoft </a:t>
            </a:r>
            <a:r>
              <a:rPr lang="en-US" sz="2200" dirty="0" smtClean="0"/>
              <a:t>Repository,” VLDB 1997]</a:t>
            </a:r>
          </a:p>
          <a:p>
            <a:pPr lvl="1"/>
            <a:endParaRPr lang="en-US" sz="2200" dirty="0" smtClean="0"/>
          </a:p>
          <a:p>
            <a:r>
              <a:rPr lang="en-US" dirty="0" smtClean="0"/>
              <a:t>I talked to many tool developers</a:t>
            </a:r>
          </a:p>
          <a:p>
            <a:pPr lvl="1"/>
            <a:r>
              <a:rPr lang="en-US" dirty="0" smtClean="0"/>
              <a:t>They were all working with models of software artifacts and mappings between them</a:t>
            </a:r>
          </a:p>
          <a:p>
            <a:pPr lvl="1"/>
            <a:endParaRPr lang="en-US" dirty="0" smtClean="0"/>
          </a:p>
          <a:p>
            <a:r>
              <a:rPr lang="en-US" dirty="0" smtClean="0"/>
              <a:t>This led me to propose Model Management</a:t>
            </a:r>
          </a:p>
          <a:p>
            <a:pPr lvl="1"/>
            <a:r>
              <a:rPr lang="en-US" dirty="0" smtClean="0"/>
              <a:t>Bulk operators to manipulate models &amp; mappings</a:t>
            </a:r>
          </a:p>
          <a:p>
            <a:pPr lvl="1"/>
            <a:r>
              <a:rPr lang="en-US" dirty="0" smtClean="0"/>
              <a:t>Match, Merge, Diff, Compose, Invert, </a:t>
            </a:r>
            <a:r>
              <a:rPr lang="en-US" dirty="0" err="1" smtClean="0"/>
              <a:t>ModelGen</a:t>
            </a:r>
            <a:r>
              <a:rPr lang="en-US" dirty="0" smtClean="0"/>
              <a:t>, …</a:t>
            </a:r>
          </a:p>
        </p:txBody>
      </p:sp>
      <p:sp>
        <p:nvSpPr>
          <p:cNvPr id="3" name="Title 2"/>
          <p:cNvSpPr>
            <a:spLocks noGrp="1"/>
          </p:cNvSpPr>
          <p:nvPr>
            <p:ph type="title"/>
          </p:nvPr>
        </p:nvSpPr>
        <p:spPr/>
        <p:txBody>
          <a:bodyPr/>
          <a:lstStyle/>
          <a:p>
            <a:r>
              <a:rPr lang="en-US" dirty="0" smtClean="0"/>
              <a:t>History</a:t>
            </a:r>
            <a:endParaRPr lang="en-US" dirty="0"/>
          </a:p>
        </p:txBody>
      </p:sp>
    </p:spTree>
    <p:extLst>
      <p:ext uri="{BB962C8B-B14F-4D97-AF65-F5344CB8AC3E}">
        <p14:creationId xmlns:p14="http://schemas.microsoft.com/office/powerpoint/2010/main" val="15342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4.4|2.9|3"/>
</p:tagLst>
</file>

<file path=ppt/tags/tag10.xml><?xml version="1.0" encoding="utf-8"?>
<p:tagLst xmlns:a="http://schemas.openxmlformats.org/drawingml/2006/main" xmlns:r="http://schemas.openxmlformats.org/officeDocument/2006/relationships" xmlns:p="http://schemas.openxmlformats.org/presentationml/2006/main">
  <p:tag name="TIMING" val="|96.3"/>
</p:tagLst>
</file>

<file path=ppt/tags/tag11.xml><?xml version="1.0" encoding="utf-8"?>
<p:tagLst xmlns:a="http://schemas.openxmlformats.org/drawingml/2006/main" xmlns:r="http://schemas.openxmlformats.org/officeDocument/2006/relationships" xmlns:p="http://schemas.openxmlformats.org/presentationml/2006/main">
  <p:tag name="TIMING" val="|67.1"/>
</p:tagLst>
</file>

<file path=ppt/tags/tag12.xml><?xml version="1.0" encoding="utf-8"?>
<p:tagLst xmlns:a="http://schemas.openxmlformats.org/drawingml/2006/main" xmlns:r="http://schemas.openxmlformats.org/officeDocument/2006/relationships" xmlns:p="http://schemas.openxmlformats.org/presentationml/2006/main">
  <p:tag name="TIMING" val="|47.9|25.7"/>
</p:tagLst>
</file>

<file path=ppt/tags/tag13.xml><?xml version="1.0" encoding="utf-8"?>
<p:tagLst xmlns:a="http://schemas.openxmlformats.org/drawingml/2006/main" xmlns:r="http://schemas.openxmlformats.org/officeDocument/2006/relationships" xmlns:p="http://schemas.openxmlformats.org/presentationml/2006/main">
  <p:tag name="TIMING" val="|54.3|30.1"/>
</p:tagLst>
</file>

<file path=ppt/tags/tag14.xml><?xml version="1.0" encoding="utf-8"?>
<p:tagLst xmlns:a="http://schemas.openxmlformats.org/drawingml/2006/main" xmlns:r="http://schemas.openxmlformats.org/officeDocument/2006/relationships" xmlns:p="http://schemas.openxmlformats.org/presentationml/2006/main">
  <p:tag name="TIMING" val="|13.9|19.3"/>
</p:tagLst>
</file>

<file path=ppt/tags/tag2.xml><?xml version="1.0" encoding="utf-8"?>
<p:tagLst xmlns:a="http://schemas.openxmlformats.org/drawingml/2006/main" xmlns:r="http://schemas.openxmlformats.org/officeDocument/2006/relationships" xmlns:p="http://schemas.openxmlformats.org/presentationml/2006/main">
  <p:tag name="TIMING" val="|21.6|26.8"/>
</p:tagLst>
</file>

<file path=ppt/tags/tag3.xml><?xml version="1.0" encoding="utf-8"?>
<p:tagLst xmlns:a="http://schemas.openxmlformats.org/drawingml/2006/main" xmlns:r="http://schemas.openxmlformats.org/officeDocument/2006/relationships" xmlns:p="http://schemas.openxmlformats.org/presentationml/2006/main">
  <p:tag name="TIMING" val="|4.4|25.1|24.6"/>
</p:tagLst>
</file>

<file path=ppt/tags/tag4.xml><?xml version="1.0" encoding="utf-8"?>
<p:tagLst xmlns:a="http://schemas.openxmlformats.org/drawingml/2006/main" xmlns:r="http://schemas.openxmlformats.org/officeDocument/2006/relationships" xmlns:p="http://schemas.openxmlformats.org/presentationml/2006/main">
  <p:tag name="TIMING" val="|3.9|6|8.5|58.1"/>
</p:tagLst>
</file>

<file path=ppt/tags/tag5.xml><?xml version="1.0" encoding="utf-8"?>
<p:tagLst xmlns:a="http://schemas.openxmlformats.org/drawingml/2006/main" xmlns:r="http://schemas.openxmlformats.org/officeDocument/2006/relationships" xmlns:p="http://schemas.openxmlformats.org/presentationml/2006/main">
  <p:tag name="TIMING" val="|93.7"/>
</p:tagLst>
</file>

<file path=ppt/tags/tag6.xml><?xml version="1.0" encoding="utf-8"?>
<p:tagLst xmlns:a="http://schemas.openxmlformats.org/drawingml/2006/main" xmlns:r="http://schemas.openxmlformats.org/officeDocument/2006/relationships" xmlns:p="http://schemas.openxmlformats.org/presentationml/2006/main">
  <p:tag name="TIMING" val="|13.6"/>
</p:tagLst>
</file>

<file path=ppt/tags/tag7.xml><?xml version="1.0" encoding="utf-8"?>
<p:tagLst xmlns:a="http://schemas.openxmlformats.org/drawingml/2006/main" xmlns:r="http://schemas.openxmlformats.org/officeDocument/2006/relationships" xmlns:p="http://schemas.openxmlformats.org/presentationml/2006/main">
  <p:tag name="TIMING" val="|77.7"/>
</p:tagLst>
</file>

<file path=ppt/tags/tag8.xml><?xml version="1.0" encoding="utf-8"?>
<p:tagLst xmlns:a="http://schemas.openxmlformats.org/drawingml/2006/main" xmlns:r="http://schemas.openxmlformats.org/officeDocument/2006/relationships" xmlns:p="http://schemas.openxmlformats.org/presentationml/2006/main">
  <p:tag name="TIMING" val="|75.7|38.5"/>
</p:tagLst>
</file>

<file path=ppt/tags/tag9.xml><?xml version="1.0" encoding="utf-8"?>
<p:tagLst xmlns:a="http://schemas.openxmlformats.org/drawingml/2006/main" xmlns:r="http://schemas.openxmlformats.org/officeDocument/2006/relationships" xmlns:p="http://schemas.openxmlformats.org/presentationml/2006/main">
  <p:tag name="TIMING" val="|3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adhavanThesis">
  <a:themeElements>
    <a:clrScheme name="Jayan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ayant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Pct val="100000"/>
          <a:buFontTx/>
          <a:buNone/>
          <a:tabLst/>
          <a:defRPr kumimoji="0" lang="en-US" sz="2800" b="0" i="0" u="none" strike="noStrike" cap="none" normalizeH="0" baseline="0">
            <a:ln>
              <a:noFill/>
            </a:ln>
            <a:solidFill>
              <a:srgbClr val="000099"/>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Pct val="100000"/>
          <a:buFontTx/>
          <a:buNone/>
          <a:tabLst/>
          <a:defRPr kumimoji="0" lang="en-US" sz="2800" b="0" i="0" u="none" strike="noStrike" cap="none" normalizeH="0" baseline="0">
            <a:ln>
              <a:noFill/>
            </a:ln>
            <a:solidFill>
              <a:srgbClr val="000099"/>
            </a:solidFill>
            <a:effectLst/>
            <a:latin typeface="Arial" charset="0"/>
            <a:ea typeface="ＭＳ Ｐゴシック" charset="0"/>
            <a:cs typeface="Arial" charset="0"/>
          </a:defRPr>
        </a:defPPr>
      </a:lstStyle>
    </a:lnDef>
  </a:objectDefaults>
  <a:extraClrSchemeLst>
    <a:extraClrScheme>
      <a:clrScheme name="Jayan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ayan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ayan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ayan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ayan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ayan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ayan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imos">
  <a:themeElements>
    <a:clrScheme name="Meti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i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Meti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Concourse</Template>
  <TotalTime>3673</TotalTime>
  <Words>3489</Words>
  <Application>Microsoft Office PowerPoint</Application>
  <PresentationFormat>On-screen Show (4:3)</PresentationFormat>
  <Paragraphs>602</Paragraphs>
  <Slides>48</Slides>
  <Notes>22</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Concourse</vt:lpstr>
      <vt:lpstr>MadhavanThesis</vt:lpstr>
      <vt:lpstr>3_Deimos</vt:lpstr>
      <vt:lpstr>Generic Schema Matching, Ten Years Later</vt:lpstr>
      <vt:lpstr>The Schema Matching Problem</vt:lpstr>
      <vt:lpstr>Basic Inputs to Matching Techniques</vt:lpstr>
      <vt:lpstr>Other Inputs to Basic Matching</vt:lpstr>
      <vt:lpstr>Many Apps Need Correspondences</vt:lpstr>
      <vt:lpstr>Semantics of Correspondences</vt:lpstr>
      <vt:lpstr>Example</vt:lpstr>
      <vt:lpstr>Example (continued)</vt:lpstr>
      <vt:lpstr>History</vt:lpstr>
      <vt:lpstr>Model Management Scenarios</vt:lpstr>
      <vt:lpstr>Schema Matching is an Independent Problem </vt:lpstr>
      <vt:lpstr>Outline</vt:lpstr>
      <vt:lpstr>Generic Schema Matching, Ten Years Later</vt:lpstr>
      <vt:lpstr>PowerPoint Presentation</vt:lpstr>
      <vt:lpstr>Goals and Contributions</vt:lpstr>
      <vt:lpstr>Cupid overview</vt:lpstr>
      <vt:lpstr>Example from VLDB’01</vt:lpstr>
      <vt:lpstr>Linguistic Matching</vt:lpstr>
      <vt:lpstr>Structure Matching</vt:lpstr>
      <vt:lpstr>Tree Match Algorithm</vt:lpstr>
      <vt:lpstr>Tree Match: Mutually Reinforcing Similarity</vt:lpstr>
      <vt:lpstr>Evaluation</vt:lpstr>
      <vt:lpstr>What we learned?</vt:lpstr>
      <vt:lpstr>Follow up Techniques</vt:lpstr>
      <vt:lpstr>Collective Schema Matching</vt:lpstr>
      <vt:lpstr>Collective Schema Matching</vt:lpstr>
      <vt:lpstr>Generic Schema Matching, Ten Years Later</vt:lpstr>
      <vt:lpstr>Progress in many areas</vt:lpstr>
      <vt:lpstr>Schema matching is a multi-step process</vt:lpstr>
      <vt:lpstr>New match techniques</vt:lpstr>
      <vt:lpstr>Instance-based ontology matching</vt:lpstr>
      <vt:lpstr>User interaction for Match</vt:lpstr>
      <vt:lpstr>Semantic matching </vt:lpstr>
      <vt:lpstr>Match techniques for large schemas</vt:lpstr>
      <vt:lpstr>Partition-based matching in FALCON-AO</vt:lpstr>
      <vt:lpstr>Self-tuning match workflows </vt:lpstr>
      <vt:lpstr>Reuse-oriented Matching</vt:lpstr>
      <vt:lpstr>Reuse-oriented Matching (2)</vt:lpstr>
      <vt:lpstr>Holistic (collective) schema matching</vt:lpstr>
      <vt:lpstr>Research match prototypes</vt:lpstr>
      <vt:lpstr>Benchmarking Initiative OAEI*</vt:lpstr>
      <vt:lpstr>Match Prototype Comparison*</vt:lpstr>
      <vt:lpstr>Commercial schema matching tools </vt:lpstr>
      <vt:lpstr>BizTalk 2010 Screenshot</vt:lpstr>
      <vt:lpstr>Books</vt:lpstr>
      <vt:lpstr>Google Scholar: Paper counts</vt:lpstr>
      <vt:lpstr>Remaining research challenges (1)</vt:lpstr>
      <vt:lpstr>Remaining research challenges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Generic Schema Matching, Ten Years Later</dc:title>
  <dc:creator>Phil Bernstein</dc:creator>
  <cp:lastModifiedBy>Phil Bernstein</cp:lastModifiedBy>
  <cp:revision>66</cp:revision>
  <dcterms:created xsi:type="dcterms:W3CDTF">2006-08-16T00:00:00Z</dcterms:created>
  <dcterms:modified xsi:type="dcterms:W3CDTF">2011-09-12T23:03:03Z</dcterms:modified>
</cp:coreProperties>
</file>