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67"/>
  </p:notesMasterIdLst>
  <p:handoutMasterIdLst>
    <p:handoutMasterId r:id="rId68"/>
  </p:handoutMasterIdLst>
  <p:sldIdLst>
    <p:sldId id="1392" r:id="rId2"/>
    <p:sldId id="1396" r:id="rId3"/>
    <p:sldId id="1378" r:id="rId4"/>
    <p:sldId id="1388" r:id="rId5"/>
    <p:sldId id="1390" r:id="rId6"/>
    <p:sldId id="1421" r:id="rId7"/>
    <p:sldId id="1420" r:id="rId8"/>
    <p:sldId id="1298" r:id="rId9"/>
    <p:sldId id="1400" r:id="rId10"/>
    <p:sldId id="1438" r:id="rId11"/>
    <p:sldId id="1444" r:id="rId12"/>
    <p:sldId id="1442" r:id="rId13"/>
    <p:sldId id="1437" r:id="rId14"/>
    <p:sldId id="1443" r:id="rId15"/>
    <p:sldId id="1406" r:id="rId16"/>
    <p:sldId id="1426" r:id="rId17"/>
    <p:sldId id="1427" r:id="rId18"/>
    <p:sldId id="1429" r:id="rId19"/>
    <p:sldId id="1404" r:id="rId20"/>
    <p:sldId id="1308" r:id="rId21"/>
    <p:sldId id="1433" r:id="rId22"/>
    <p:sldId id="1435" r:id="rId23"/>
    <p:sldId id="1422" r:id="rId24"/>
    <p:sldId id="1399" r:id="rId25"/>
    <p:sldId id="1402" r:id="rId26"/>
    <p:sldId id="1411" r:id="rId27"/>
    <p:sldId id="1414" r:id="rId28"/>
    <p:sldId id="1418" r:id="rId29"/>
    <p:sldId id="1413" r:id="rId30"/>
    <p:sldId id="1439" r:id="rId31"/>
    <p:sldId id="1440" r:id="rId32"/>
    <p:sldId id="1407" r:id="rId33"/>
    <p:sldId id="1445" r:id="rId34"/>
    <p:sldId id="1408" r:id="rId35"/>
    <p:sldId id="1409" r:id="rId36"/>
    <p:sldId id="1410" r:id="rId37"/>
    <p:sldId id="1431" r:id="rId38"/>
    <p:sldId id="1432" r:id="rId39"/>
    <p:sldId id="1430" r:id="rId40"/>
    <p:sldId id="1425" r:id="rId41"/>
    <p:sldId id="1415" r:id="rId42"/>
    <p:sldId id="1424" r:id="rId43"/>
    <p:sldId id="1416" r:id="rId44"/>
    <p:sldId id="1306" r:id="rId45"/>
    <p:sldId id="1419" r:id="rId46"/>
    <p:sldId id="1417" r:id="rId47"/>
    <p:sldId id="1405" r:id="rId48"/>
    <p:sldId id="1401" r:id="rId49"/>
    <p:sldId id="1397" r:id="rId50"/>
    <p:sldId id="1398" r:id="rId51"/>
    <p:sldId id="1304" r:id="rId52"/>
    <p:sldId id="1395" r:id="rId53"/>
    <p:sldId id="1394" r:id="rId54"/>
    <p:sldId id="1389" r:id="rId55"/>
    <p:sldId id="1387" r:id="rId56"/>
    <p:sldId id="1385" r:id="rId57"/>
    <p:sldId id="1386" r:id="rId58"/>
    <p:sldId id="1303" r:id="rId59"/>
    <p:sldId id="1391" r:id="rId60"/>
    <p:sldId id="1381" r:id="rId61"/>
    <p:sldId id="1382" r:id="rId62"/>
    <p:sldId id="1379" r:id="rId63"/>
    <p:sldId id="1377" r:id="rId64"/>
    <p:sldId id="1375" r:id="rId65"/>
    <p:sldId id="1376" r:id="rId66"/>
  </p:sldIdLst>
  <p:sldSz cx="9144000" cy="6858000" type="letter"/>
  <p:notesSz cx="10233025" cy="7102475"/>
  <p:custDataLst>
    <p:tags r:id="rId70"/>
  </p:custDataLst>
  <p:defaultTextStyle>
    <a:defPPr>
      <a:defRPr lang="en-US"/>
    </a:defPPr>
    <a:lvl1pPr algn="l" rtl="0" fontAlgn="base">
      <a:spcBef>
        <a:spcPct val="0"/>
      </a:spcBef>
      <a:spcAft>
        <a:spcPct val="0"/>
      </a:spcAft>
      <a:defRPr sz="1300" kern="1200">
        <a:solidFill>
          <a:schemeClr val="tx1"/>
        </a:solidFill>
        <a:latin typeface="Arial" charset="0"/>
        <a:ea typeface="ＭＳ Ｐゴシック" charset="0"/>
        <a:cs typeface="ＭＳ Ｐゴシック" charset="0"/>
      </a:defRPr>
    </a:lvl1pPr>
    <a:lvl2pPr marL="487262" indent="-30157" algn="l" rtl="0" fontAlgn="base">
      <a:spcBef>
        <a:spcPct val="0"/>
      </a:spcBef>
      <a:spcAft>
        <a:spcPct val="0"/>
      </a:spcAft>
      <a:defRPr sz="1300" kern="1200">
        <a:solidFill>
          <a:schemeClr val="tx1"/>
        </a:solidFill>
        <a:latin typeface="Arial" charset="0"/>
        <a:ea typeface="ＭＳ Ｐゴシック" charset="0"/>
        <a:cs typeface="ＭＳ Ｐゴシック" charset="0"/>
      </a:defRPr>
    </a:lvl2pPr>
    <a:lvl3pPr marL="976112" indent="-61900" algn="l" rtl="0" fontAlgn="base">
      <a:spcBef>
        <a:spcPct val="0"/>
      </a:spcBef>
      <a:spcAft>
        <a:spcPct val="0"/>
      </a:spcAft>
      <a:defRPr sz="1300" kern="1200">
        <a:solidFill>
          <a:schemeClr val="tx1"/>
        </a:solidFill>
        <a:latin typeface="Arial" charset="0"/>
        <a:ea typeface="ＭＳ Ｐゴシック" charset="0"/>
        <a:cs typeface="ＭＳ Ｐゴシック" charset="0"/>
      </a:defRPr>
    </a:lvl3pPr>
    <a:lvl4pPr marL="1464962" indent="-93644" algn="l" rtl="0" fontAlgn="base">
      <a:spcBef>
        <a:spcPct val="0"/>
      </a:spcBef>
      <a:spcAft>
        <a:spcPct val="0"/>
      </a:spcAft>
      <a:defRPr sz="1300" kern="1200">
        <a:solidFill>
          <a:schemeClr val="tx1"/>
        </a:solidFill>
        <a:latin typeface="Arial" charset="0"/>
        <a:ea typeface="ＭＳ Ｐゴシック" charset="0"/>
        <a:cs typeface="ＭＳ Ｐゴシック" charset="0"/>
      </a:defRPr>
    </a:lvl4pPr>
    <a:lvl5pPr marL="1953809" indent="-125387" algn="l" rtl="0" fontAlgn="base">
      <a:spcBef>
        <a:spcPct val="0"/>
      </a:spcBef>
      <a:spcAft>
        <a:spcPct val="0"/>
      </a:spcAft>
      <a:defRPr sz="1300" kern="1200">
        <a:solidFill>
          <a:schemeClr val="tx1"/>
        </a:solidFill>
        <a:latin typeface="Arial" charset="0"/>
        <a:ea typeface="ＭＳ Ｐゴシック" charset="0"/>
        <a:cs typeface="ＭＳ Ｐゴシック" charset="0"/>
      </a:defRPr>
    </a:lvl5pPr>
    <a:lvl6pPr marL="2285529" algn="l" defTabSz="457105" rtl="0" eaLnBrk="1" latinLnBrk="0" hangingPunct="1">
      <a:defRPr sz="1300" kern="1200">
        <a:solidFill>
          <a:schemeClr val="tx1"/>
        </a:solidFill>
        <a:latin typeface="Arial" charset="0"/>
        <a:ea typeface="ＭＳ Ｐゴシック" charset="0"/>
        <a:cs typeface="ＭＳ Ｐゴシック" charset="0"/>
      </a:defRPr>
    </a:lvl6pPr>
    <a:lvl7pPr marL="2742634" algn="l" defTabSz="457105" rtl="0" eaLnBrk="1" latinLnBrk="0" hangingPunct="1">
      <a:defRPr sz="1300" kern="1200">
        <a:solidFill>
          <a:schemeClr val="tx1"/>
        </a:solidFill>
        <a:latin typeface="Arial" charset="0"/>
        <a:ea typeface="ＭＳ Ｐゴシック" charset="0"/>
        <a:cs typeface="ＭＳ Ｐゴシック" charset="0"/>
      </a:defRPr>
    </a:lvl7pPr>
    <a:lvl8pPr marL="3199740" algn="l" defTabSz="457105" rtl="0" eaLnBrk="1" latinLnBrk="0" hangingPunct="1">
      <a:defRPr sz="1300" kern="1200">
        <a:solidFill>
          <a:schemeClr val="tx1"/>
        </a:solidFill>
        <a:latin typeface="Arial" charset="0"/>
        <a:ea typeface="ＭＳ Ｐゴシック" charset="0"/>
        <a:cs typeface="ＭＳ Ｐゴシック" charset="0"/>
      </a:defRPr>
    </a:lvl8pPr>
    <a:lvl9pPr marL="3656847" algn="l" defTabSz="457105" rtl="0" eaLnBrk="1" latinLnBrk="0" hangingPunct="1">
      <a:defRPr sz="13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E0"/>
    <a:srgbClr val="FFECEC"/>
    <a:srgbClr val="F08080"/>
    <a:srgbClr val="CD5C5C"/>
    <a:srgbClr val="90EE90"/>
    <a:srgbClr val="9ACD32"/>
    <a:srgbClr val="408000"/>
    <a:srgbClr val="69C75B"/>
    <a:srgbClr val="9CECAC"/>
    <a:srgbClr val="97E4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horzBarState="maximized">
    <p:restoredLeft sz="7409" autoAdjust="0"/>
    <p:restoredTop sz="99485" autoAdjust="0"/>
  </p:normalViewPr>
  <p:slideViewPr>
    <p:cSldViewPr snapToGrid="0" snapToObjects="1">
      <p:cViewPr>
        <p:scale>
          <a:sx n="100" d="100"/>
          <a:sy n="100" d="100"/>
        </p:scale>
        <p:origin x="-552" y="-80"/>
      </p:cViewPr>
      <p:guideLst>
        <p:guide orient="horz" pos="4291"/>
        <p:guide orient="horz" pos="146"/>
        <p:guide orient="horz" pos="119"/>
        <p:guide orient="horz" pos="2159"/>
        <p:guide pos="112"/>
        <p:guide pos="2881"/>
        <p:guide pos="564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5" d="100"/>
        <a:sy n="125" d="100"/>
      </p:scale>
      <p:origin x="0" y="1680"/>
    </p:cViewPr>
  </p:sorterViewPr>
  <p:notesViewPr>
    <p:cSldViewPr snapToGrid="0" snapToObjects="1">
      <p:cViewPr varScale="1">
        <p:scale>
          <a:sx n="211" d="100"/>
          <a:sy n="211" d="100"/>
        </p:scale>
        <p:origin x="-488" y="-120"/>
      </p:cViewPr>
      <p:guideLst>
        <p:guide orient="horz" pos="4439"/>
        <p:guide orient="horz" pos="125"/>
        <p:guide pos="3223"/>
        <p:guide pos="572"/>
        <p:guide pos="587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gs" Target="tags/tag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1634" name="Rectangle 2"/>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0778" tIns="45388" rIns="90778" bIns="45388" numCol="1" anchor="t" anchorCtr="0" compatLnSpc="1">
            <a:prstTxWarp prst="textNoShape">
              <a:avLst/>
            </a:prstTxWarp>
          </a:bodyPr>
          <a:lstStyle>
            <a:lvl1pPr algn="l" defTabSz="909931" eaLnBrk="0" hangingPunct="0">
              <a:defRPr sz="1100">
                <a:latin typeface="Times New Roman" pitchFamily="18" charset="0"/>
                <a:ea typeface="+mn-ea"/>
                <a:cs typeface="+mn-cs"/>
              </a:defRPr>
            </a:lvl1pPr>
          </a:lstStyle>
          <a:p>
            <a:pPr>
              <a:defRPr/>
            </a:pPr>
            <a:endParaRPr lang="de-DE"/>
          </a:p>
        </p:txBody>
      </p:sp>
      <p:sp>
        <p:nvSpPr>
          <p:cNvPr id="581635" name="Rectangle 3"/>
          <p:cNvSpPr>
            <a:spLocks noGrp="1" noChangeArrowheads="1"/>
          </p:cNvSpPr>
          <p:nvPr>
            <p:ph type="dt" sz="quarter" idx="1"/>
          </p:nvPr>
        </p:nvSpPr>
        <p:spPr bwMode="auto">
          <a:xfrm>
            <a:off x="5797550" y="0"/>
            <a:ext cx="4433888" cy="354013"/>
          </a:xfrm>
          <a:prstGeom prst="rect">
            <a:avLst/>
          </a:prstGeom>
          <a:noFill/>
          <a:ln w="9525">
            <a:noFill/>
            <a:miter lim="800000"/>
            <a:headEnd/>
            <a:tailEnd/>
          </a:ln>
          <a:effectLst/>
        </p:spPr>
        <p:txBody>
          <a:bodyPr vert="horz" wrap="square" lIns="90778" tIns="45388" rIns="90778" bIns="45388" numCol="1" anchor="t" anchorCtr="0" compatLnSpc="1">
            <a:prstTxWarp prst="textNoShape">
              <a:avLst/>
            </a:prstTxWarp>
          </a:bodyPr>
          <a:lstStyle>
            <a:lvl1pPr algn="r" defTabSz="909931" eaLnBrk="0" hangingPunct="0">
              <a:defRPr sz="1100">
                <a:latin typeface="Times New Roman" pitchFamily="18" charset="0"/>
                <a:ea typeface="+mn-ea"/>
                <a:cs typeface="+mn-cs"/>
              </a:defRPr>
            </a:lvl1pPr>
          </a:lstStyle>
          <a:p>
            <a:pPr>
              <a:defRPr/>
            </a:pPr>
            <a:endParaRPr lang="de-DE"/>
          </a:p>
        </p:txBody>
      </p:sp>
      <p:sp>
        <p:nvSpPr>
          <p:cNvPr id="581636" name="Rectangle 4"/>
          <p:cNvSpPr>
            <a:spLocks noGrp="1" noChangeArrowheads="1"/>
          </p:cNvSpPr>
          <p:nvPr>
            <p:ph type="ftr" sz="quarter" idx="2"/>
          </p:nvPr>
        </p:nvSpPr>
        <p:spPr bwMode="auto">
          <a:xfrm>
            <a:off x="0" y="6746875"/>
            <a:ext cx="4435475" cy="354013"/>
          </a:xfrm>
          <a:prstGeom prst="rect">
            <a:avLst/>
          </a:prstGeom>
          <a:noFill/>
          <a:ln w="9525">
            <a:noFill/>
            <a:miter lim="800000"/>
            <a:headEnd/>
            <a:tailEnd/>
          </a:ln>
          <a:effectLst/>
        </p:spPr>
        <p:txBody>
          <a:bodyPr vert="horz" wrap="square" lIns="90778" tIns="45388" rIns="90778" bIns="45388" numCol="1" anchor="b" anchorCtr="0" compatLnSpc="1">
            <a:prstTxWarp prst="textNoShape">
              <a:avLst/>
            </a:prstTxWarp>
          </a:bodyPr>
          <a:lstStyle>
            <a:lvl1pPr algn="l" defTabSz="909931" eaLnBrk="0" hangingPunct="0">
              <a:defRPr sz="1100">
                <a:latin typeface="Times New Roman" pitchFamily="18" charset="0"/>
                <a:ea typeface="+mn-ea"/>
                <a:cs typeface="+mn-cs"/>
              </a:defRPr>
            </a:lvl1pPr>
          </a:lstStyle>
          <a:p>
            <a:pPr>
              <a:defRPr/>
            </a:pPr>
            <a:endParaRPr lang="de-DE"/>
          </a:p>
        </p:txBody>
      </p:sp>
      <p:sp>
        <p:nvSpPr>
          <p:cNvPr id="581637" name="Rectangle 5"/>
          <p:cNvSpPr>
            <a:spLocks noGrp="1" noChangeArrowheads="1"/>
          </p:cNvSpPr>
          <p:nvPr>
            <p:ph type="sldNum" sz="quarter" idx="3"/>
          </p:nvPr>
        </p:nvSpPr>
        <p:spPr bwMode="auto">
          <a:xfrm>
            <a:off x="5797550" y="6746875"/>
            <a:ext cx="4433888" cy="354013"/>
          </a:xfrm>
          <a:prstGeom prst="rect">
            <a:avLst/>
          </a:prstGeom>
          <a:noFill/>
          <a:ln w="9525">
            <a:noFill/>
            <a:miter lim="800000"/>
            <a:headEnd/>
            <a:tailEnd/>
          </a:ln>
          <a:effectLst/>
        </p:spPr>
        <p:txBody>
          <a:bodyPr vert="horz" wrap="square" lIns="90778" tIns="45388" rIns="90778" bIns="45388" numCol="1" anchor="b" anchorCtr="0" compatLnSpc="1">
            <a:prstTxWarp prst="textNoShape">
              <a:avLst/>
            </a:prstTxWarp>
          </a:bodyPr>
          <a:lstStyle>
            <a:lvl1pPr algn="r" defTabSz="909931" eaLnBrk="0" hangingPunct="0">
              <a:defRPr sz="1100">
                <a:latin typeface="Times New Roman" pitchFamily="18" charset="0"/>
                <a:ea typeface="+mn-ea"/>
                <a:cs typeface="+mn-cs"/>
              </a:defRPr>
            </a:lvl1pPr>
          </a:lstStyle>
          <a:p>
            <a:pPr>
              <a:defRPr/>
            </a:pPr>
            <a:fld id="{98B3BA53-3197-3045-B990-D78884AAEB43}" type="slidenum">
              <a:rPr lang="de-DE"/>
              <a:pPr>
                <a:defRPr/>
              </a:pPr>
              <a:t>‹#›</a:t>
            </a:fld>
            <a:endParaRPr lang="de-DE"/>
          </a:p>
        </p:txBody>
      </p:sp>
    </p:spTree>
    <p:extLst>
      <p:ext uri="{BB962C8B-B14F-4D97-AF65-F5344CB8AC3E}">
        <p14:creationId xmlns:p14="http://schemas.microsoft.com/office/powerpoint/2010/main" val="39802696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8"/>
          <p:cNvSpPr>
            <a:spLocks noGrp="1" noRot="1" noChangeAspect="1" noChangeArrowheads="1" noTextEdit="1"/>
          </p:cNvSpPr>
          <p:nvPr>
            <p:ph type="sldImg" idx="2"/>
          </p:nvPr>
        </p:nvSpPr>
        <p:spPr bwMode="auto">
          <a:xfrm>
            <a:off x="985838" y="645923"/>
            <a:ext cx="8615502" cy="646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8197" name="Rectangle 1029"/>
          <p:cNvSpPr>
            <a:spLocks noGrp="1" noChangeArrowheads="1"/>
          </p:cNvSpPr>
          <p:nvPr>
            <p:ph type="body" sz="quarter" idx="3"/>
          </p:nvPr>
        </p:nvSpPr>
        <p:spPr bwMode="auto">
          <a:xfrm>
            <a:off x="1165225" y="-189"/>
            <a:ext cx="8604250" cy="646112"/>
          </a:xfrm>
          <a:prstGeom prst="rect">
            <a:avLst/>
          </a:prstGeom>
          <a:noFill/>
          <a:ln w="25400">
            <a:noFill/>
            <a:miter lim="800000"/>
            <a:headEnd/>
            <a:tailEnd/>
          </a:ln>
          <a:effectLst/>
        </p:spPr>
        <p:txBody>
          <a:bodyPr vert="horz" wrap="square" lIns="0" tIns="0" rIns="0" bIns="0" numCol="1" anchor="t" anchorCtr="0" compatLnSpc="1">
            <a:prstTxWarp prst="textNoShape">
              <a:avLst/>
            </a:prstTxWarp>
            <a:spAutoFit/>
          </a:bodyPr>
          <a:lstStyle/>
          <a:p>
            <a:pPr lvl="0"/>
            <a:r>
              <a:rPr lang="de-DE" noProof="0" smtClean="0"/>
              <a:t>test1</a:t>
            </a:r>
          </a:p>
          <a:p>
            <a:pPr lvl="0"/>
            <a:r>
              <a:rPr lang="de-DE" noProof="0" smtClean="0"/>
              <a:t>test2</a:t>
            </a:r>
          </a:p>
          <a:p>
            <a:pPr lvl="0"/>
            <a:r>
              <a:rPr lang="de-DE" noProof="0" smtClean="0"/>
              <a:t>test3</a:t>
            </a:r>
          </a:p>
        </p:txBody>
      </p:sp>
    </p:spTree>
    <p:extLst>
      <p:ext uri="{BB962C8B-B14F-4D97-AF65-F5344CB8AC3E}">
        <p14:creationId xmlns:p14="http://schemas.microsoft.com/office/powerpoint/2010/main" val="152850598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charset="0"/>
      <a:defRPr sz="1400" i="1" kern="1200">
        <a:solidFill>
          <a:schemeClr val="tx1"/>
        </a:solidFill>
        <a:latin typeface="Arial" pitchFamily="34" charset="0"/>
        <a:ea typeface="ＭＳ Ｐゴシック" charset="0"/>
        <a:cs typeface="ＭＳ Ｐゴシック" charset="0"/>
      </a:defRPr>
    </a:lvl1pPr>
    <a:lvl2pPr marL="742796" indent="-285691" algn="l" rtl="0" eaLnBrk="0" fontAlgn="base" hangingPunct="0">
      <a:spcBef>
        <a:spcPct val="30000"/>
      </a:spcBef>
      <a:spcAft>
        <a:spcPct val="0"/>
      </a:spcAft>
      <a:defRPr sz="1300" kern="1200">
        <a:solidFill>
          <a:schemeClr val="tx1"/>
        </a:solidFill>
        <a:latin typeface="Palatino" pitchFamily="18" charset="0"/>
        <a:ea typeface="ＭＳ Ｐゴシック" charset="0"/>
        <a:cs typeface="+mn-cs"/>
      </a:defRPr>
    </a:lvl2pPr>
    <a:lvl3pPr marL="1142765" indent="-228553" algn="l" rtl="0" eaLnBrk="0" fontAlgn="base" hangingPunct="0">
      <a:spcBef>
        <a:spcPct val="30000"/>
      </a:spcBef>
      <a:spcAft>
        <a:spcPct val="0"/>
      </a:spcAft>
      <a:defRPr sz="1300" kern="1200">
        <a:solidFill>
          <a:schemeClr val="tx1"/>
        </a:solidFill>
        <a:latin typeface="Palatino" pitchFamily="18" charset="0"/>
        <a:ea typeface="ＭＳ Ｐゴシック" charset="0"/>
        <a:cs typeface="+mn-cs"/>
      </a:defRPr>
    </a:lvl3pPr>
    <a:lvl4pPr marL="1599871" indent="-228553" algn="l" rtl="0" eaLnBrk="0" fontAlgn="base" hangingPunct="0">
      <a:spcBef>
        <a:spcPct val="30000"/>
      </a:spcBef>
      <a:spcAft>
        <a:spcPct val="0"/>
      </a:spcAft>
      <a:defRPr sz="1300" kern="1200">
        <a:solidFill>
          <a:schemeClr val="tx1"/>
        </a:solidFill>
        <a:latin typeface="Palatino" pitchFamily="18" charset="0"/>
        <a:ea typeface="ＭＳ Ｐゴシック" charset="0"/>
        <a:cs typeface="+mn-cs"/>
      </a:defRPr>
    </a:lvl4pPr>
    <a:lvl5pPr marL="2056976" indent="-228553" algn="l" rtl="0" eaLnBrk="0" fontAlgn="base" hangingPunct="0">
      <a:spcBef>
        <a:spcPct val="30000"/>
      </a:spcBef>
      <a:spcAft>
        <a:spcPct val="0"/>
      </a:spcAft>
      <a:defRPr sz="1300" kern="1200">
        <a:solidFill>
          <a:schemeClr val="tx1"/>
        </a:solidFill>
        <a:latin typeface="Palatino" pitchFamily="18" charset="0"/>
        <a:ea typeface="ＭＳ Ｐゴシック" charset="0"/>
        <a:cs typeface="+mn-cs"/>
      </a:defRPr>
    </a:lvl5pPr>
    <a:lvl6pPr marL="2443001" algn="l" defTabSz="977200" rtl="0" eaLnBrk="1" latinLnBrk="0" hangingPunct="1">
      <a:defRPr sz="1300" kern="1200">
        <a:solidFill>
          <a:schemeClr val="tx1"/>
        </a:solidFill>
        <a:latin typeface="+mn-lt"/>
        <a:ea typeface="+mn-ea"/>
        <a:cs typeface="+mn-cs"/>
      </a:defRPr>
    </a:lvl6pPr>
    <a:lvl7pPr marL="2931601" algn="l" defTabSz="977200" rtl="0" eaLnBrk="1" latinLnBrk="0" hangingPunct="1">
      <a:defRPr sz="1300" kern="1200">
        <a:solidFill>
          <a:schemeClr val="tx1"/>
        </a:solidFill>
        <a:latin typeface="+mn-lt"/>
        <a:ea typeface="+mn-ea"/>
        <a:cs typeface="+mn-cs"/>
      </a:defRPr>
    </a:lvl7pPr>
    <a:lvl8pPr marL="3420203" algn="l" defTabSz="977200" rtl="0" eaLnBrk="1" latinLnBrk="0" hangingPunct="1">
      <a:defRPr sz="1300" kern="1200">
        <a:solidFill>
          <a:schemeClr val="tx1"/>
        </a:solidFill>
        <a:latin typeface="+mn-lt"/>
        <a:ea typeface="+mn-ea"/>
        <a:cs typeface="+mn-cs"/>
      </a:defRPr>
    </a:lvl8pPr>
    <a:lvl9pPr marL="3908804" algn="l" defTabSz="9772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2835275" y="244475"/>
            <a:ext cx="4508500" cy="3381375"/>
          </a:xfrm>
        </p:spPr>
      </p:sp>
      <p:sp>
        <p:nvSpPr>
          <p:cNvPr id="17410" name="Rectangle 3"/>
          <p:cNvSpPr>
            <a:spLocks noGrp="1" noChangeArrowheads="1"/>
          </p:cNvSpPr>
          <p:nvPr>
            <p:ph type="body" idx="1"/>
          </p:nvPr>
        </p:nvSpPr>
        <p:spPr>
          <a:xfrm>
            <a:off x="1066800" y="198438"/>
            <a:ext cx="8396288" cy="2159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atin typeface="Arial" charset="0"/>
              </a:rPr>
              <a:t>* This talk argues that (developing approaches and building systems) that</a:t>
            </a:r>
            <a:r>
              <a:rPr lang="de-DE" baseline="0">
                <a:latin typeface="Arial" charset="0"/>
              </a:rPr>
              <a:t> transform exsting Q into appropriate graphical repr can help user in composing new queries</a:t>
            </a:r>
          </a:p>
          <a:p>
            <a:r>
              <a:rPr lang="de-DE" baseline="0">
                <a:latin typeface="Arial" charset="0"/>
              </a:rPr>
              <a:t>* Why that?</a:t>
            </a:r>
            <a:endParaRPr lang="de-DE">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46113"/>
            <a:ext cx="8615362" cy="6462712"/>
          </a:xfrm>
        </p:spPr>
      </p:sp>
      <p:sp>
        <p:nvSpPr>
          <p:cNvPr id="3" name="Notes Placeholder 2"/>
          <p:cNvSpPr>
            <a:spLocks noGrp="1"/>
          </p:cNvSpPr>
          <p:nvPr>
            <p:ph type="body" idx="1"/>
          </p:nvPr>
        </p:nvSpPr>
        <p:spPr/>
        <p:txBody>
          <a:bodyPr/>
          <a:lstStyle/>
          <a:p>
            <a:r>
              <a:rPr lang="en-US"/>
              <a:t>* will show you some queries, it is not necessary for you</a:t>
            </a:r>
            <a:r>
              <a:rPr lang="en-US" baseline="0"/>
              <a:t> to parse them</a:t>
            </a:r>
            <a:endParaRPr lang="en-US"/>
          </a:p>
        </p:txBody>
      </p:sp>
    </p:spTree>
    <p:extLst>
      <p:ext uri="{BB962C8B-B14F-4D97-AF65-F5344CB8AC3E}">
        <p14:creationId xmlns:p14="http://schemas.microsoft.com/office/powerpoint/2010/main" val="9933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46113"/>
            <a:ext cx="8615362" cy="6462712"/>
          </a:xfrm>
        </p:spPr>
      </p:sp>
      <p:sp>
        <p:nvSpPr>
          <p:cNvPr id="3" name="Notes Placeholder 2"/>
          <p:cNvSpPr>
            <a:spLocks noGrp="1"/>
          </p:cNvSpPr>
          <p:nvPr>
            <p:ph type="body" idx="1"/>
          </p:nvPr>
        </p:nvSpPr>
        <p:spPr/>
        <p:txBody>
          <a:bodyPr/>
          <a:lstStyle/>
          <a:p>
            <a:r>
              <a:rPr lang="en-US"/>
              <a:t>* will show you some queries, it is not necessary for you</a:t>
            </a:r>
            <a:r>
              <a:rPr lang="en-US" baseline="0"/>
              <a:t> to parse them</a:t>
            </a:r>
            <a:endParaRPr lang="en-US"/>
          </a:p>
        </p:txBody>
      </p:sp>
    </p:spTree>
    <p:extLst>
      <p:ext uri="{BB962C8B-B14F-4D97-AF65-F5344CB8AC3E}">
        <p14:creationId xmlns:p14="http://schemas.microsoft.com/office/powerpoint/2010/main" val="9933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004888" y="830263"/>
            <a:ext cx="8201025" cy="6151562"/>
          </a:xfrm>
        </p:spPr>
      </p:sp>
      <p:sp>
        <p:nvSpPr>
          <p:cNvPr id="57347"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004888" y="830263"/>
            <a:ext cx="8201025" cy="6151562"/>
          </a:xfrm>
        </p:spPr>
      </p:sp>
      <p:sp>
        <p:nvSpPr>
          <p:cNvPr id="31747"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004888" y="830263"/>
            <a:ext cx="8201025" cy="6151562"/>
          </a:xfrm>
        </p:spPr>
      </p:sp>
      <p:sp>
        <p:nvSpPr>
          <p:cNvPr id="27651"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also have constructs for grouping, not yet implemented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46113"/>
            <a:ext cx="8615362" cy="6462712"/>
          </a:xfrm>
        </p:spPr>
      </p:sp>
      <p:sp>
        <p:nvSpPr>
          <p:cNvPr id="3" name="Notes Placeholder 2"/>
          <p:cNvSpPr>
            <a:spLocks noGrp="1"/>
          </p:cNvSpPr>
          <p:nvPr>
            <p:ph type="body" idx="1"/>
          </p:nvPr>
        </p:nvSpPr>
        <p:spPr/>
        <p:txBody>
          <a:bodyPr/>
          <a:lstStyle/>
          <a:p>
            <a:r>
              <a:rPr lang="en-US"/>
              <a:t> </a:t>
            </a:r>
          </a:p>
        </p:txBody>
      </p:sp>
    </p:spTree>
    <p:extLst>
      <p:ext uri="{BB962C8B-B14F-4D97-AF65-F5344CB8AC3E}">
        <p14:creationId xmlns:p14="http://schemas.microsoft.com/office/powerpoint/2010/main" val="264447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46113"/>
            <a:ext cx="8615362" cy="6462712"/>
          </a:xfrm>
        </p:spPr>
      </p:sp>
      <p:sp>
        <p:nvSpPr>
          <p:cNvPr id="3" name="Notes Placeholder 2"/>
          <p:cNvSpPr>
            <a:spLocks noGrp="1"/>
          </p:cNvSpPr>
          <p:nvPr>
            <p:ph type="body" idx="1"/>
          </p:nvPr>
        </p:nvSpPr>
        <p:spPr/>
        <p:txBody>
          <a:bodyPr/>
          <a:lstStyle/>
          <a:p>
            <a:r>
              <a:rPr lang="en-US"/>
              <a:t>1:1 correspondence / set vs. bag semantics / </a:t>
            </a:r>
            <a:r>
              <a:rPr lang="en-US" sz="1400" i="1" u="sng" kern="1200">
                <a:solidFill>
                  <a:schemeClr val="tx1"/>
                </a:solidFill>
                <a:effectLst/>
                <a:latin typeface="Arial" pitchFamily="34" charset="0"/>
                <a:ea typeface="ＭＳ Ｐゴシック" charset="0"/>
                <a:cs typeface="ＭＳ Ｐゴシック" charset="0"/>
              </a:rPr>
              <a:t>Minimal visual complexity </a:t>
            </a:r>
            <a:r>
              <a:rPr lang="en-US" sz="1400" i="1" kern="1200">
                <a:solidFill>
                  <a:schemeClr val="tx1"/>
                </a:solidFill>
                <a:effectLst/>
                <a:latin typeface="Arial" pitchFamily="34" charset="0"/>
                <a:ea typeface="ＭＳ Ｐゴシック" charset="0"/>
                <a:cs typeface="ＭＳ Ｐゴシック" charset="0"/>
              </a:rPr>
              <a:t>versus overloading (</a:t>
            </a:r>
            <a:r>
              <a:rPr lang="en-US" sz="1400" i="1" u="sng" kern="1200">
                <a:solidFill>
                  <a:schemeClr val="tx1"/>
                </a:solidFill>
                <a:effectLst/>
                <a:latin typeface="Arial" pitchFamily="34" charset="0"/>
                <a:ea typeface="ＭＳ Ｐゴシック" charset="0"/>
                <a:cs typeface="ＭＳ Ｐゴシック" charset="0"/>
              </a:rPr>
              <a:t>at the expense of</a:t>
            </a:r>
            <a:r>
              <a:rPr lang="en-US" sz="1400" i="1" u="sng" kern="1200" baseline="0">
                <a:solidFill>
                  <a:schemeClr val="tx1"/>
                </a:solidFill>
                <a:effectLst/>
                <a:latin typeface="Arial" pitchFamily="34" charset="0"/>
                <a:ea typeface="ＭＳ Ｐゴシック" charset="0"/>
                <a:cs typeface="ＭＳ Ｐゴシック" charset="0"/>
              </a:rPr>
              <a:t> ambiguity</a:t>
            </a:r>
            <a:r>
              <a:rPr lang="en-US" sz="1400" i="1" kern="1200" baseline="0">
                <a:solidFill>
                  <a:schemeClr val="tx1"/>
                </a:solidFill>
                <a:effectLst/>
                <a:latin typeface="Arial" pitchFamily="34" charset="0"/>
                <a:ea typeface="ＭＳ Ｐゴシック" charset="0"/>
                <a:cs typeface="ＭＳ Ｐゴシック" charset="0"/>
              </a:rPr>
              <a:t>) </a:t>
            </a:r>
            <a:r>
              <a:rPr lang="en-US" sz="1400" i="1" kern="1200">
                <a:solidFill>
                  <a:schemeClr val="tx1"/>
                </a:solidFill>
                <a:effectLst/>
                <a:latin typeface="Arial" pitchFamily="34" charset="0"/>
                <a:ea typeface="ＭＳ Ｐゴシック" charset="0"/>
                <a:cs typeface="ＭＳ Ｐゴシック" charset="0"/>
              </a:rPr>
              <a:t>/ simplification of logical equivalences</a:t>
            </a:r>
          </a:p>
        </p:txBody>
      </p:sp>
    </p:spTree>
    <p:extLst>
      <p:ext uri="{BB962C8B-B14F-4D97-AF65-F5344CB8AC3E}">
        <p14:creationId xmlns:p14="http://schemas.microsoft.com/office/powerpoint/2010/main" val="611348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46113"/>
            <a:ext cx="8615362" cy="6462712"/>
          </a:xfrm>
        </p:spPr>
      </p:sp>
      <p:sp>
        <p:nvSpPr>
          <p:cNvPr id="3" name="Notes Placeholder 2"/>
          <p:cNvSpPr>
            <a:spLocks noGrp="1"/>
          </p:cNvSpPr>
          <p:nvPr>
            <p:ph type="body" idx="1"/>
          </p:nvPr>
        </p:nvSpPr>
        <p:spPr/>
        <p:txBody>
          <a:bodyPr/>
          <a:lstStyle/>
          <a:p>
            <a:r>
              <a:rPr lang="en-US" sz="1400" i="1" kern="1200">
                <a:solidFill>
                  <a:schemeClr val="tx1"/>
                </a:solidFill>
                <a:effectLst/>
                <a:latin typeface="Arial" pitchFamily="34" charset="0"/>
                <a:ea typeface="ＭＳ Ｐゴシック" charset="0"/>
                <a:cs typeface="ＭＳ Ｐゴシック" charset="0"/>
              </a:rPr>
              <a:t> </a:t>
            </a:r>
          </a:p>
        </p:txBody>
      </p:sp>
    </p:spTree>
    <p:extLst>
      <p:ext uri="{BB962C8B-B14F-4D97-AF65-F5344CB8AC3E}">
        <p14:creationId xmlns:p14="http://schemas.microsoft.com/office/powerpoint/2010/main" val="61134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46113"/>
            <a:ext cx="8615362" cy="6462712"/>
          </a:xfrm>
        </p:spPr>
      </p:sp>
      <p:sp>
        <p:nvSpPr>
          <p:cNvPr id="3" name="Notes Placeholder 2"/>
          <p:cNvSpPr>
            <a:spLocks noGrp="1"/>
          </p:cNvSpPr>
          <p:nvPr>
            <p:ph type="body" idx="1"/>
          </p:nvPr>
        </p:nvSpPr>
        <p:spPr/>
        <p:txBody>
          <a:bodyPr/>
          <a:lstStyle/>
          <a:p>
            <a:r>
              <a:rPr lang="en-US"/>
              <a:t>8. crowdsourcing</a:t>
            </a:r>
          </a:p>
        </p:txBody>
      </p:sp>
    </p:spTree>
    <p:extLst>
      <p:ext uri="{BB962C8B-B14F-4D97-AF65-F5344CB8AC3E}">
        <p14:creationId xmlns:p14="http://schemas.microsoft.com/office/powerpoint/2010/main" val="3812786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831850"/>
            <a:ext cx="8261350" cy="6197600"/>
          </a:xfrm>
        </p:spPr>
      </p:sp>
      <p:sp>
        <p:nvSpPr>
          <p:cNvPr id="29699" name="Rectangle 3"/>
          <p:cNvSpPr>
            <a:spLocks noGrp="1" noChangeArrowheads="1"/>
          </p:cNvSpPr>
          <p:nvPr>
            <p:ph type="body" idx="1"/>
          </p:nvPr>
        </p:nvSpPr>
        <p:spPr>
          <a:xfrm>
            <a:off x="1174568" y="198527"/>
            <a:ext cx="8396572" cy="215997"/>
          </a:xfrm>
          <a:noFill/>
          <a:ln w="9525"/>
        </p:spPr>
        <p:txBody>
          <a:bodyPr/>
          <a:lstStyle/>
          <a:p>
            <a:r>
              <a:rPr lang="de-DE"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831850"/>
            <a:ext cx="8261350" cy="6197600"/>
          </a:xfrm>
        </p:spPr>
      </p:sp>
      <p:sp>
        <p:nvSpPr>
          <p:cNvPr id="29699" name="Rectangle 3"/>
          <p:cNvSpPr>
            <a:spLocks noGrp="1" noChangeArrowheads="1"/>
          </p:cNvSpPr>
          <p:nvPr>
            <p:ph type="body" idx="1"/>
          </p:nvPr>
        </p:nvSpPr>
        <p:spPr>
          <a:xfrm>
            <a:off x="1174568" y="198527"/>
            <a:ext cx="8396572" cy="215997"/>
          </a:xfrm>
          <a:noFill/>
          <a:ln w="9525"/>
        </p:spPr>
        <p:txBody>
          <a:bodyPr/>
          <a:lstStyle/>
          <a:p>
            <a:r>
              <a:rPr lang="en-US" sz="1400" b="0" i="1" kern="1200">
                <a:solidFill>
                  <a:schemeClr val="tx1"/>
                </a:solidFill>
                <a:effectLst/>
                <a:latin typeface="Arial" pitchFamily="34" charset="0"/>
                <a:ea typeface="ＭＳ Ｐゴシック" charset="0"/>
                <a:cs typeface="ＭＳ Ｐゴシック" charset="0"/>
              </a:rPr>
              <a:t>* QC is the</a:t>
            </a:r>
            <a:r>
              <a:rPr lang="en-US" sz="1400" b="0" i="1" kern="1200" baseline="0">
                <a:solidFill>
                  <a:schemeClr val="tx1"/>
                </a:solidFill>
                <a:effectLst/>
                <a:latin typeface="Arial" pitchFamily="34" charset="0"/>
                <a:ea typeface="ＭＳ Ｐゴシック" charset="0"/>
                <a:cs typeface="ＭＳ Ｐゴシック" charset="0"/>
              </a:rPr>
              <a:t> process by which users </a:t>
            </a:r>
            <a:r>
              <a:rPr lang="en-US" sz="1400" b="0" i="1" u="sng" kern="1200" baseline="0">
                <a:solidFill>
                  <a:schemeClr val="tx1"/>
                </a:solidFill>
                <a:effectLst/>
                <a:latin typeface="Arial" pitchFamily="34" charset="0"/>
                <a:ea typeface="ＭＳ Ｐゴシック" charset="0"/>
                <a:cs typeface="ＭＳ Ｐゴシック" charset="0"/>
              </a:rPr>
              <a:t>transform their intent </a:t>
            </a:r>
            <a:r>
              <a:rPr lang="en-US" sz="1400" b="0" i="1" kern="1200" baseline="0">
                <a:solidFill>
                  <a:schemeClr val="tx1"/>
                </a:solidFill>
                <a:effectLst/>
                <a:latin typeface="Arial" pitchFamily="34" charset="0"/>
                <a:ea typeface="ＭＳ Ｐゴシック" charset="0"/>
                <a:cs typeface="ＭＳ Ｐゴシック" charset="0"/>
              </a:rPr>
              <a:t>into an appropriate SQL query </a:t>
            </a:r>
          </a:p>
          <a:p>
            <a:r>
              <a:rPr lang="en-US" sz="1400" b="0" i="1" kern="1200" baseline="0">
                <a:solidFill>
                  <a:schemeClr val="tx1"/>
                </a:solidFill>
                <a:effectLst/>
                <a:latin typeface="Arial" pitchFamily="34" charset="0"/>
                <a:ea typeface="ＭＳ Ｐゴシック" charset="0"/>
                <a:cs typeface="ＭＳ Ｐゴシック" charset="0"/>
              </a:rPr>
              <a:t>* called </a:t>
            </a:r>
            <a:r>
              <a:rPr lang="de-DE" baseline="0">
                <a:latin typeface="Arial" charset="0"/>
              </a:rPr>
              <a:t>query specificationby by Nandi (guided interaction), and also </a:t>
            </a:r>
            <a:r>
              <a:rPr lang="en-US" sz="1400" b="0" i="1" kern="1200" baseline="0">
                <a:solidFill>
                  <a:schemeClr val="tx1"/>
                </a:solidFill>
                <a:effectLst/>
                <a:latin typeface="Arial" pitchFamily="34" charset="0"/>
                <a:ea typeface="ＭＳ Ｐゴシック" charset="0"/>
                <a:cs typeface="ＭＳ Ｐゴシック" charset="0"/>
              </a:rPr>
              <a:t>argued that </a:t>
            </a:r>
            <a:r>
              <a:rPr lang="en-US" sz="1400" b="0" i="1" kern="1200">
                <a:solidFill>
                  <a:schemeClr val="tx1"/>
                </a:solidFill>
                <a:effectLst/>
                <a:latin typeface="Arial" pitchFamily="34" charset="0"/>
                <a:ea typeface="ＭＳ Ｐゴシック" charset="0"/>
                <a:cs typeface="ＭＳ Ｐゴシック" charset="0"/>
              </a:rPr>
              <a:t>hard / hard can also mean</a:t>
            </a:r>
            <a:r>
              <a:rPr lang="en-US" sz="1400" b="0" i="1" kern="1200" baseline="0">
                <a:solidFill>
                  <a:schemeClr val="tx1"/>
                </a:solidFill>
                <a:effectLst/>
                <a:latin typeface="Arial" pitchFamily="34" charset="0"/>
                <a:ea typeface="ＭＳ Ｐゴシック" charset="0"/>
                <a:cs typeface="ＭＳ Ｐゴシック" charset="0"/>
              </a:rPr>
              <a:t> just takes time, more than one would wish for (Nandi &amp; Jagadish)</a:t>
            </a:r>
          </a:p>
          <a:p>
            <a:r>
              <a:rPr lang="en-US" sz="1400" b="0" i="1" kern="1200" baseline="0">
                <a:solidFill>
                  <a:schemeClr val="tx1"/>
                </a:solidFill>
                <a:effectLst/>
                <a:latin typeface="Arial" pitchFamily="34" charset="0"/>
                <a:ea typeface="ＭＳ Ｐゴシック" charset="0"/>
                <a:cs typeface="ＭＳ Ｐゴシック" charset="0"/>
              </a:rPr>
              <a:t>* To speed-up, facilitate, </a:t>
            </a:r>
            <a:r>
              <a:rPr lang="en-US" sz="1400" b="0" i="1" u="sng" kern="1200" baseline="0">
                <a:solidFill>
                  <a:schemeClr val="tx1"/>
                </a:solidFill>
                <a:effectLst/>
                <a:latin typeface="Arial" pitchFamily="34" charset="0"/>
                <a:ea typeface="ＭＳ Ｐゴシック" charset="0"/>
                <a:cs typeface="ＭＳ Ｐゴシック" charset="0"/>
              </a:rPr>
              <a:t>several systems proposed, that fall into QM </a:t>
            </a:r>
            <a:r>
              <a:rPr lang="en-US" sz="1400" b="0" i="1" kern="1200" baseline="0">
                <a:solidFill>
                  <a:schemeClr val="tx1"/>
                </a:solidFill>
                <a:effectLst/>
                <a:latin typeface="Arial" pitchFamily="34" charset="0"/>
                <a:ea typeface="ＭＳ Ｐゴシック" charset="0"/>
                <a:cs typeface="ＭＳ Ｐゴシック" charset="0"/>
              </a:rPr>
              <a:t>/ basic idea: leverage an existing log of queries / reason is that starting from existing </a:t>
            </a:r>
            <a:r>
              <a:rPr lang="en-US" sz="1400" b="0" i="1" u="sng" kern="1200" baseline="0">
                <a:solidFill>
                  <a:schemeClr val="tx1"/>
                </a:solidFill>
                <a:effectLst/>
                <a:latin typeface="Arial" pitchFamily="34" charset="0"/>
                <a:ea typeface="ＭＳ Ｐゴシック" charset="0"/>
                <a:cs typeface="ＭＳ Ｐゴシック" charset="0"/>
              </a:rPr>
              <a:t>templates makes live easier</a:t>
            </a:r>
            <a:r>
              <a:rPr lang="en-US" sz="1400" b="0" i="1" kern="1200" baseline="0">
                <a:solidFill>
                  <a:schemeClr val="tx1"/>
                </a:solidFill>
                <a:effectLst/>
                <a:latin typeface="Arial" pitchFamily="34" charset="0"/>
                <a:ea typeface="ＭＳ Ｐゴシック" charset="0"/>
                <a:cs typeface="ＭＳ Ｐゴシック" charset="0"/>
              </a:rPr>
              <a:t> </a:t>
            </a:r>
          </a:p>
          <a:p>
            <a:r>
              <a:rPr lang="en-US" sz="1400" b="0" i="1" kern="1200" baseline="0">
                <a:solidFill>
                  <a:schemeClr val="tx1"/>
                </a:solidFill>
                <a:effectLst/>
                <a:latin typeface="Arial" pitchFamily="34" charset="0"/>
                <a:ea typeface="ＭＳ Ｐゴシック" charset="0"/>
                <a:cs typeface="ＭＳ Ｐゴシック" charset="0"/>
              </a:rPr>
              <a:t>* requires that users understand what queries do / hard; code understanding, to extend that reverse used for testing</a:t>
            </a:r>
            <a:endParaRPr lang="en-US" sz="1400" b="0" i="1" kern="1200">
              <a:solidFill>
                <a:schemeClr val="tx1"/>
              </a:solidFill>
              <a:effectLst/>
              <a:latin typeface="Arial" pitchFamily="34"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xfrm>
            <a:off x="985838" y="831850"/>
            <a:ext cx="8261350" cy="6197600"/>
          </a:xfrm>
        </p:spPr>
      </p:sp>
      <p:sp>
        <p:nvSpPr>
          <p:cNvPr id="19459" name="Notizenplatzhalter 2"/>
          <p:cNvSpPr>
            <a:spLocks noGrp="1"/>
          </p:cNvSpPr>
          <p:nvPr>
            <p:ph type="body" idx="1"/>
          </p:nvPr>
        </p:nvSpPr>
        <p:spPr>
          <a:xfrm>
            <a:off x="1066800" y="198438"/>
            <a:ext cx="8396288" cy="214312"/>
          </a:xfrm>
          <a:noFill/>
          <a:ln w="9525"/>
        </p:spPr>
        <p:txBody>
          <a:bodyPr/>
          <a:lstStyle/>
          <a:p>
            <a:r>
              <a:rPr lang="de-DE">
                <a:latin typeface="Arial" pitchFamily="-106"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004888" y="830263"/>
            <a:ext cx="8201025" cy="6151562"/>
          </a:xfrm>
        </p:spPr>
      </p:sp>
      <p:sp>
        <p:nvSpPr>
          <p:cNvPr id="69635"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004888" y="830263"/>
            <a:ext cx="8201025" cy="6151562"/>
          </a:xfrm>
        </p:spPr>
      </p:sp>
      <p:sp>
        <p:nvSpPr>
          <p:cNvPr id="27651"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de-DE">
                <a:latin typeface="Arial" pitchFamily="-106" charset="0"/>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831850"/>
            <a:ext cx="8261350" cy="6197600"/>
          </a:xfrm>
        </p:spPr>
      </p:sp>
      <p:sp>
        <p:nvSpPr>
          <p:cNvPr id="29699" name="Rectangle 3"/>
          <p:cNvSpPr>
            <a:spLocks noGrp="1" noChangeArrowheads="1"/>
          </p:cNvSpPr>
          <p:nvPr>
            <p:ph type="body" idx="1"/>
          </p:nvPr>
        </p:nvSpPr>
        <p:spPr>
          <a:xfrm>
            <a:off x="1174568" y="198527"/>
            <a:ext cx="8396572" cy="215997"/>
          </a:xfrm>
          <a:noFill/>
          <a:ln w="9525"/>
        </p:spPr>
        <p:txBody>
          <a:bodyPr/>
          <a:lstStyle/>
          <a:p>
            <a:r>
              <a:rPr lang="de-DE"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004888" y="830263"/>
            <a:ext cx="8201025" cy="6151562"/>
          </a:xfrm>
        </p:spPr>
      </p:sp>
      <p:sp>
        <p:nvSpPr>
          <p:cNvPr id="43011"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004888" y="830263"/>
            <a:ext cx="8201025" cy="6151562"/>
          </a:xfrm>
        </p:spPr>
      </p:sp>
      <p:sp>
        <p:nvSpPr>
          <p:cNvPr id="43011"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004888" y="830263"/>
            <a:ext cx="8201025" cy="6151562"/>
          </a:xfrm>
        </p:spPr>
      </p:sp>
      <p:sp>
        <p:nvSpPr>
          <p:cNvPr id="43011"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xfrm>
            <a:off x="985838" y="831850"/>
            <a:ext cx="8261350" cy="6197600"/>
          </a:xfrm>
        </p:spPr>
      </p:sp>
      <p:sp>
        <p:nvSpPr>
          <p:cNvPr id="19459" name="Notizenplatzhalter 2"/>
          <p:cNvSpPr>
            <a:spLocks noGrp="1"/>
          </p:cNvSpPr>
          <p:nvPr>
            <p:ph type="body" idx="1"/>
          </p:nvPr>
        </p:nvSpPr>
        <p:spPr>
          <a:xfrm>
            <a:off x="1066800" y="198438"/>
            <a:ext cx="8396288" cy="214312"/>
          </a:xfrm>
          <a:noFill/>
          <a:ln w="9525"/>
        </p:spPr>
        <p:txBody>
          <a:bodyPr/>
          <a:lstStyle/>
          <a:p>
            <a:r>
              <a:rPr lang="de-DE">
                <a:latin typeface="Arial" pitchFamily="-106" charset="0"/>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46113"/>
            <a:ext cx="8615362" cy="64627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473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de-DE" i="0" baseline="0" dirty="0" err="1" smtClean="0"/>
              <a:t>* Bacon #2 / * What if we </a:t>
            </a:r>
            <a:r>
              <a:rPr lang="de-DE" i="0" u="sng" baseline="0" dirty="0" err="1" smtClean="0"/>
              <a:t>supplement</a:t>
            </a:r>
            <a:r>
              <a:rPr lang="de-DE" i="0" baseline="0" dirty="0" err="1" smtClean="0"/>
              <a:t>/accompany with an appropriate visual representation (succinct summary)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004888" y="830263"/>
            <a:ext cx="8201025" cy="6151562"/>
          </a:xfrm>
        </p:spPr>
      </p:sp>
      <p:sp>
        <p:nvSpPr>
          <p:cNvPr id="31747"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004888" y="830263"/>
            <a:ext cx="8201025" cy="6151562"/>
          </a:xfrm>
        </p:spPr>
      </p:sp>
      <p:sp>
        <p:nvSpPr>
          <p:cNvPr id="135171"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004888" y="830263"/>
            <a:ext cx="8201025" cy="6151562"/>
          </a:xfrm>
        </p:spPr>
      </p:sp>
      <p:sp>
        <p:nvSpPr>
          <p:cNvPr id="137219"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004888" y="830263"/>
            <a:ext cx="8201025" cy="6151562"/>
          </a:xfrm>
        </p:spPr>
      </p:sp>
      <p:sp>
        <p:nvSpPr>
          <p:cNvPr id="137219"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004888" y="830263"/>
            <a:ext cx="8201025" cy="6151562"/>
          </a:xfrm>
        </p:spPr>
      </p:sp>
      <p:sp>
        <p:nvSpPr>
          <p:cNvPr id="139267"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004888" y="830263"/>
            <a:ext cx="8201025" cy="6151562"/>
          </a:xfrm>
        </p:spPr>
      </p:sp>
      <p:sp>
        <p:nvSpPr>
          <p:cNvPr id="141315" name="Rectangle 3"/>
          <p:cNvSpPr>
            <a:spLocks noGrp="1" noChangeArrowheads="1"/>
          </p:cNvSpPr>
          <p:nvPr>
            <p:ph type="body" idx="1"/>
          </p:nvPr>
        </p:nvSpPr>
        <p:spPr>
          <a:xfrm>
            <a:off x="1165225" y="198438"/>
            <a:ext cx="8604250" cy="215900"/>
          </a:xfrm>
          <a:noFill/>
          <a:ln w="9525"/>
        </p:spPr>
        <p:txBody>
          <a:bodyPr/>
          <a:lstStyle/>
          <a:p>
            <a:r>
              <a:rPr lang="de-DE">
                <a:latin typeface="Arial" pitchFamily="-106" charset="0"/>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de-DE">
                <a:latin typeface="Arial" pitchFamily="-106" charset="0"/>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de-DE" sz="1400" i="1" kern="1200">
                <a:solidFill>
                  <a:schemeClr val="tx1"/>
                </a:solidFill>
                <a:effectLst/>
                <a:latin typeface="Arial" pitchFamily="34" charset="0"/>
                <a:ea typeface="ＭＳ Ｐゴシック" charset="0"/>
                <a:cs typeface="ＭＳ Ｐゴシック" charset="0"/>
              </a:rPr>
              <a:t>* What is the reason of me showing you visuals instead of bullet points on PPT / Well, because visuals help get the message through more easily</a:t>
            </a:r>
            <a:r>
              <a:rPr lang="de-DE" sz="1400" i="1" kern="1200" baseline="0">
                <a:solidFill>
                  <a:schemeClr val="tx1"/>
                </a:solidFill>
                <a:effectLst/>
                <a:latin typeface="Arial" pitchFamily="34" charset="0"/>
                <a:ea typeface="ＭＳ Ｐゴシック" charset="0"/>
                <a:cs typeface="ＭＳ Ｐゴシック" charset="0"/>
              </a:rPr>
              <a:t> / </a:t>
            </a:r>
            <a:r>
              <a:rPr lang="de-DE" sz="1400" i="1" kern="1200">
                <a:solidFill>
                  <a:schemeClr val="tx1"/>
                </a:solidFill>
                <a:effectLst/>
                <a:latin typeface="Arial" pitchFamily="34" charset="0"/>
                <a:ea typeface="ＭＳ Ｐゴシック" charset="0"/>
                <a:cs typeface="ＭＳ Ｐゴシック" charset="0"/>
              </a:rPr>
              <a:t>That doesn't mean that it took me less time to prepare</a:t>
            </a:r>
            <a:r>
              <a:rPr lang="de-DE" sz="1400" i="1" kern="1200" baseline="0">
                <a:solidFill>
                  <a:schemeClr val="tx1"/>
                </a:solidFill>
                <a:effectLst/>
                <a:latin typeface="Arial" pitchFamily="34" charset="0"/>
                <a:ea typeface="ＭＳ Ｐゴシック" charset="0"/>
                <a:cs typeface="ＭＳ Ｐゴシック" charset="0"/>
              </a:rPr>
              <a:t> / </a:t>
            </a:r>
            <a:r>
              <a:rPr lang="de-DE" sz="1400" i="1" kern="1200">
                <a:solidFill>
                  <a:schemeClr val="tx1"/>
                </a:solidFill>
                <a:effectLst/>
                <a:latin typeface="Arial" pitchFamily="34" charset="0"/>
                <a:ea typeface="ＭＳ Ｐゴシック" charset="0"/>
                <a:cs typeface="ＭＳ Ｐゴシック" charset="0"/>
              </a:rPr>
              <a:t>And that's why visual composition is hard</a:t>
            </a:r>
          </a:p>
          <a:p>
            <a:r>
              <a:rPr lang="de-DE" sz="1400" i="1" kern="1200">
                <a:solidFill>
                  <a:schemeClr val="tx1"/>
                </a:solidFill>
                <a:effectLst/>
                <a:latin typeface="Arial" pitchFamily="34" charset="0"/>
                <a:ea typeface="ＭＳ Ｐゴシック" charset="0"/>
                <a:cs typeface="ＭＳ Ｐゴシック" charset="0"/>
              </a:rPr>
              <a:t>* fundemental asymmetry in the bandwidth,</a:t>
            </a:r>
            <a:r>
              <a:rPr lang="de-DE" sz="1400" i="1" kern="1200" baseline="0">
                <a:solidFill>
                  <a:schemeClr val="tx1"/>
                </a:solidFill>
                <a:effectLst/>
                <a:latin typeface="Arial" pitchFamily="34" charset="0"/>
                <a:ea typeface="ＭＳ Ｐゴシック" charset="0"/>
                <a:cs typeface="ＭＳ Ｐゴシック" charset="0"/>
              </a:rPr>
              <a:t> chanel capacity</a:t>
            </a:r>
          </a:p>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de-DE" sz="1400" i="1" kern="1200" baseline="0">
                <a:solidFill>
                  <a:schemeClr val="tx1"/>
                </a:solidFill>
                <a:effectLst/>
                <a:latin typeface="Arial" pitchFamily="34" charset="0"/>
                <a:ea typeface="ＭＳ Ｐゴシック" charset="0"/>
                <a:cs typeface="ＭＳ Ｐゴシック" charset="0"/>
              </a:rPr>
              <a:t>* user interaction is quite cumbersome: interactively construct visual constructs / * connect graphical elements</a:t>
            </a:r>
            <a:endParaRPr lang="en-US" sz="1400" i="1" kern="1200">
              <a:solidFill>
                <a:schemeClr val="tx1"/>
              </a:solidFill>
              <a:effectLst/>
              <a:latin typeface="Arial" pitchFamily="34" charset="0"/>
              <a:ea typeface="ＭＳ Ｐゴシック" charset="0"/>
              <a:cs typeface="ＭＳ Ｐゴシック" charset="0"/>
            </a:endParaRPr>
          </a:p>
          <a:p>
            <a:endParaRPr lang="de-DE">
              <a:latin typeface="Arial" pitchFamily="-106"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831850"/>
            <a:ext cx="8261350" cy="6197600"/>
          </a:xfrm>
        </p:spPr>
      </p:sp>
      <p:sp>
        <p:nvSpPr>
          <p:cNvPr id="29699" name="Rectangle 3"/>
          <p:cNvSpPr>
            <a:spLocks noGrp="1" noChangeArrowheads="1"/>
          </p:cNvSpPr>
          <p:nvPr>
            <p:ph type="body" idx="1"/>
          </p:nvPr>
        </p:nvSpPr>
        <p:spPr>
          <a:xfrm>
            <a:off x="1174568" y="198527"/>
            <a:ext cx="8396572" cy="215997"/>
          </a:xfrm>
          <a:noFill/>
          <a:ln w="9525"/>
        </p:spPr>
        <p:txBody>
          <a:bodyPr/>
          <a:lstStyle/>
          <a:p>
            <a:r>
              <a:rPr lang="en-US" sz="1400" b="0" i="1" kern="1200">
                <a:solidFill>
                  <a:schemeClr val="tx1"/>
                </a:solidFill>
                <a:effectLst/>
                <a:latin typeface="Arial" pitchFamily="34" charset="0"/>
                <a:ea typeface="ＭＳ Ｐゴシック" charset="0"/>
                <a:cs typeface="ＭＳ Ｐゴシック" charset="0"/>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831850"/>
            <a:ext cx="8261350" cy="6197600"/>
          </a:xfrm>
        </p:spPr>
      </p:sp>
      <p:sp>
        <p:nvSpPr>
          <p:cNvPr id="29699" name="Rectangle 3"/>
          <p:cNvSpPr>
            <a:spLocks noGrp="1" noChangeArrowheads="1"/>
          </p:cNvSpPr>
          <p:nvPr>
            <p:ph type="body" idx="1"/>
          </p:nvPr>
        </p:nvSpPr>
        <p:spPr>
          <a:xfrm>
            <a:off x="1174568" y="198527"/>
            <a:ext cx="8396572" cy="215997"/>
          </a:xfrm>
          <a:noFill/>
          <a:ln w="9525"/>
        </p:spPr>
        <p: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defRPr/>
            </a:pPr>
            <a:r>
              <a:rPr lang="en-US" sz="1400" i="1" kern="1200">
                <a:solidFill>
                  <a:schemeClr val="tx1"/>
                </a:solidFill>
                <a:effectLst/>
                <a:latin typeface="Arial" pitchFamily="34" charset="0"/>
                <a:ea typeface="ＭＳ Ｐゴシック" charset="0"/>
                <a:cs typeface="ＭＳ Ｐゴシック" charset="0"/>
              </a:rPr>
              <a:t>Main</a:t>
            </a:r>
            <a:r>
              <a:rPr lang="en-US" sz="1400" i="1" kern="1200" baseline="0">
                <a:solidFill>
                  <a:schemeClr val="tx1"/>
                </a:solidFill>
                <a:effectLst/>
                <a:latin typeface="Arial" pitchFamily="34" charset="0"/>
                <a:ea typeface="ＭＳ Ｐゴシック" charset="0"/>
                <a:cs typeface="ＭＳ Ｐゴシック" charset="0"/>
              </a:rPr>
              <a:t> argument </a:t>
            </a:r>
            <a:r>
              <a:rPr lang="en-US" sz="1400" i="1" kern="1200">
                <a:solidFill>
                  <a:schemeClr val="tx1"/>
                </a:solidFill>
                <a:effectLst/>
                <a:latin typeface="Arial" pitchFamily="34" charset="0"/>
                <a:ea typeface="ＭＳ Ｐゴシック" charset="0"/>
                <a:cs typeface="ＭＳ Ｐゴシック" charset="0"/>
              </a:rPr>
              <a:t>is that Query Visualization can make query composition easier:</a:t>
            </a:r>
            <a:endParaRPr lang="de-DE" smtClean="0"/>
          </a:p>
          <a:p>
            <a:r>
              <a:rPr lang="de-DE" smtClean="0"/>
              <a:t>(1) Recent work on Query Management suggests Query-Browse and Query-Reuse for facilitating Query Composition.</a:t>
            </a:r>
          </a:p>
          <a:p>
            <a:r>
              <a:rPr lang="de-DE" smtClean="0"/>
              <a:t>(2) Query-Browse requires fast Query Interpretation</a:t>
            </a:r>
            <a:r>
              <a:rPr lang="de-DE" baseline="0" smtClean="0"/>
              <a:t> by users.</a:t>
            </a:r>
          </a:p>
          <a:p>
            <a:r>
              <a:rPr lang="de-DE" baseline="0" smtClean="0"/>
              <a:t>(3) Among the main 4 options, Query Visualization is </a:t>
            </a:r>
          </a:p>
          <a:p>
            <a:endParaRPr lang="de-DE" baseline="0" smtClean="0"/>
          </a:p>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de-DE" baseline="0" smtClean="0"/>
              <a:t>Unlike Visual Query Languages, Query Visualization </a:t>
            </a:r>
            <a:r>
              <a:rPr lang="de-DE" u="sng" baseline="0" smtClean="0"/>
              <a:t>enhances the user experience</a:t>
            </a:r>
            <a:r>
              <a:rPr lang="de-DE" u="none" baseline="0" smtClean="0"/>
              <a:t> without</a:t>
            </a:r>
            <a:r>
              <a:rPr lang="de-DE" baseline="0" smtClean="0"/>
              <a:t> changing the </a:t>
            </a:r>
            <a:r>
              <a:rPr lang="de-DE" smtClean="0"/>
              <a:t>current interaction for query composition.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de-DE" i="0" baseline="0" dirty="0" err="1" smtClean="0"/>
              <a:t>* Note that visualization includes the schema / * Bacon #2</a:t>
            </a:r>
          </a:p>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de-DE" i="0" baseline="0" dirty="0" err="1" smtClean="0"/>
              <a:t>* Vis not only possible approach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2835275" y="244475"/>
            <a:ext cx="4508500" cy="3381375"/>
          </a:xfrm>
        </p:spPr>
      </p:sp>
      <p:sp>
        <p:nvSpPr>
          <p:cNvPr id="17410" name="Rectangle 3"/>
          <p:cNvSpPr>
            <a:spLocks noGrp="1" noChangeArrowheads="1"/>
          </p:cNvSpPr>
          <p:nvPr>
            <p:ph type="body" idx="1"/>
          </p:nvPr>
        </p:nvSpPr>
        <p:spPr>
          <a:xfrm>
            <a:off x="1066800" y="198438"/>
            <a:ext cx="8396288" cy="2159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atin typeface="Arial" charset="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en-US"/>
              <a:t>Interpreting 2-dimensional graphics is the only modus in which a user can act on information in parallel and thus fast. This</a:t>
            </a:r>
            <a:r>
              <a:rPr lang="en-US" baseline="0"/>
              <a:t> is also the difference to Visual Query Languages which require a sequential composition of a query.</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en-US"/>
              <a:t>Interpreting 2-dimensional graphics is the only modus in which a user can act on information in parallel and thus fast. This</a:t>
            </a:r>
            <a:r>
              <a:rPr lang="en-US" baseline="0"/>
              <a:t> is also the difference to Visual Query Languages which require a sequential composition of a query.</a:t>
            </a:r>
            <a:endParaRPr lang="en-US"/>
          </a:p>
          <a:p>
            <a:endParaRPr lang="de-DE">
              <a:latin typeface="Arial" pitchFamily="-106" charset="0"/>
            </a:endParaRPr>
          </a:p>
          <a:p>
            <a:r>
              <a:rPr lang="de-DE">
                <a:latin typeface="Arial" pitchFamily="-106" charset="0"/>
              </a:rPr>
              <a:t>there is some good argument why visualization is different</a:t>
            </a:r>
            <a:r>
              <a:rPr lang="de-DE" baseline="0">
                <a:latin typeface="Arial" pitchFamily="-106" charset="0"/>
              </a:rPr>
              <a:t> from other approaches</a:t>
            </a:r>
            <a:endParaRPr lang="de-DE">
              <a:latin typeface="Arial" pitchFamily="-106" charset="0"/>
            </a:endParaRPr>
          </a:p>
          <a:p>
            <a:r>
              <a:rPr lang="de-DE">
                <a:latin typeface="Arial" pitchFamily="-106" charset="0"/>
              </a:rPr>
              <a:t>with all other approaches users have to process sequentially </a:t>
            </a:r>
          </a:p>
          <a:p>
            <a:endParaRPr lang="de-DE">
              <a:latin typeface="Arial" pitchFamily="-106" charset="0"/>
            </a:endParaRPr>
          </a:p>
          <a:p>
            <a:r>
              <a:rPr lang="de-DE">
                <a:latin typeface="Arial" pitchFamily="-106" charset="0"/>
              </a:rPr>
              <a:t>an important observation / why it is different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831850"/>
            <a:ext cx="8261350" cy="6197600"/>
          </a:xfrm>
        </p:spPr>
      </p:sp>
      <p:sp>
        <p:nvSpPr>
          <p:cNvPr id="29699" name="Rectangle 3"/>
          <p:cNvSpPr>
            <a:spLocks noGrp="1" noChangeArrowheads="1"/>
          </p:cNvSpPr>
          <p:nvPr>
            <p:ph type="body" idx="1"/>
          </p:nvPr>
        </p:nvSpPr>
        <p:spPr>
          <a:xfrm>
            <a:off x="1174568" y="198527"/>
            <a:ext cx="8396572" cy="215997"/>
          </a:xfrm>
          <a:noFill/>
          <a:ln w="9525"/>
        </p:spPr>
        <p:txBody>
          <a:bodyPr/>
          <a:lstStyle/>
          <a:p>
            <a:r>
              <a:rPr lang="en-US" sz="1400" b="0" i="1" kern="1200">
                <a:solidFill>
                  <a:schemeClr val="tx1"/>
                </a:solidFill>
                <a:effectLst/>
                <a:latin typeface="Arial" pitchFamily="34" charset="0"/>
                <a:ea typeface="ＭＳ Ｐゴシック" charset="0"/>
                <a:cs typeface="ＭＳ Ｐゴシック" charset="0"/>
              </a:rPr>
              <a:t>facilitating query interpretation can help query composition. how can we do that best?</a:t>
            </a:r>
          </a:p>
          <a:p>
            <a:endParaRPr lang="en-US" sz="1400" b="0" i="1" kern="1200">
              <a:solidFill>
                <a:schemeClr val="tx1"/>
              </a:solidFill>
              <a:effectLst/>
              <a:latin typeface="Arial" pitchFamily="34" charset="0"/>
              <a:ea typeface="ＭＳ Ｐゴシック" charset="0"/>
              <a:cs typeface="ＭＳ Ｐゴシック" charset="0"/>
            </a:endParaRPr>
          </a:p>
          <a:p>
            <a:r>
              <a:rPr lang="en-US" sz="1400" b="0" i="1" kern="1200">
                <a:solidFill>
                  <a:schemeClr val="tx1"/>
                </a:solidFill>
                <a:effectLst/>
                <a:latin typeface="Arial" pitchFamily="34" charset="0"/>
                <a:ea typeface="ＭＳ Ｐゴシック" charset="0"/>
                <a:cs typeface="ＭＳ Ｐゴシック" charset="0"/>
              </a:rPr>
              <a:t>assumes</a:t>
            </a:r>
            <a:r>
              <a:rPr lang="en-US" sz="1400" b="0" i="1" kern="1200" baseline="0">
                <a:solidFill>
                  <a:schemeClr val="tx1"/>
                </a:solidFill>
                <a:effectLst/>
                <a:latin typeface="Arial" pitchFamily="34" charset="0"/>
                <a:ea typeface="ＭＳ Ｐゴシック" charset="0"/>
                <a:cs typeface="ＭＳ Ｐゴシック" charset="0"/>
              </a:rPr>
              <a:t> that users know what past queries do, i.e. they can easily interpret queries</a:t>
            </a:r>
            <a:endParaRPr lang="en-US" sz="1400" b="0" i="1" kern="1200">
              <a:solidFill>
                <a:schemeClr val="tx1"/>
              </a:solidFill>
              <a:effectLst/>
              <a:latin typeface="Arial" pitchFamily="34"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en-US"/>
              <a:t>Interpreting 2-dimensional graphics is the only modus in which a user can act on information in parallel and thus fast. This</a:t>
            </a:r>
            <a:r>
              <a:rPr lang="en-US" baseline="0"/>
              <a:t> is also the difference to Visual Query Languages which require a sequential composition of a query.</a:t>
            </a:r>
            <a:endParaRPr lang="en-US"/>
          </a:p>
          <a:p>
            <a:endParaRPr lang="de-DE">
              <a:latin typeface="Arial" pitchFamily="-106"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831850"/>
            <a:ext cx="8261350" cy="6197600"/>
          </a:xfrm>
        </p:spPr>
      </p:sp>
      <p:sp>
        <p:nvSpPr>
          <p:cNvPr id="29699" name="Rectangle 3"/>
          <p:cNvSpPr>
            <a:spLocks noGrp="1" noChangeArrowheads="1"/>
          </p:cNvSpPr>
          <p:nvPr>
            <p:ph type="body" idx="1"/>
          </p:nvPr>
        </p:nvSpPr>
        <p:spPr>
          <a:xfrm>
            <a:off x="1174568" y="198527"/>
            <a:ext cx="8396572" cy="215997"/>
          </a:xfrm>
          <a:noFill/>
          <a:ln w="9525"/>
        </p:spPr>
        <p: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defRPr/>
            </a:pPr>
            <a:r>
              <a:rPr lang="en-US" sz="1400" i="1" kern="1200">
                <a:solidFill>
                  <a:schemeClr val="tx1"/>
                </a:solidFill>
                <a:effectLst/>
                <a:latin typeface="Arial" pitchFamily="34" charset="0"/>
                <a:ea typeface="ＭＳ Ｐゴシック" charset="0"/>
                <a:cs typeface="ＭＳ Ｐゴシック" charset="0"/>
              </a:rPr>
              <a:t>Main</a:t>
            </a:r>
            <a:r>
              <a:rPr lang="en-US" sz="1400" i="1" kern="1200" baseline="0">
                <a:solidFill>
                  <a:schemeClr val="tx1"/>
                </a:solidFill>
                <a:effectLst/>
                <a:latin typeface="Arial" pitchFamily="34" charset="0"/>
                <a:ea typeface="ＭＳ Ｐゴシック" charset="0"/>
                <a:cs typeface="ＭＳ Ｐゴシック" charset="0"/>
              </a:rPr>
              <a:t> argument </a:t>
            </a:r>
            <a:r>
              <a:rPr lang="en-US" sz="1400" i="1" kern="1200">
                <a:solidFill>
                  <a:schemeClr val="tx1"/>
                </a:solidFill>
                <a:effectLst/>
                <a:latin typeface="Arial" pitchFamily="34" charset="0"/>
                <a:ea typeface="ＭＳ Ｐゴシック" charset="0"/>
                <a:cs typeface="ＭＳ Ｐゴシック" charset="0"/>
              </a:rPr>
              <a:t>is that Query Visualization can make query composition easier:</a:t>
            </a:r>
            <a:endParaRPr lang="de-DE" smtClean="0"/>
          </a:p>
          <a:p>
            <a:r>
              <a:rPr lang="de-DE" smtClean="0"/>
              <a:t>(1) Recent work on Query Management suggests Query-Browse and Query-Reuse for facilitating Query Composition.</a:t>
            </a:r>
          </a:p>
          <a:p>
            <a:r>
              <a:rPr lang="de-DE" smtClean="0"/>
              <a:t>(2) Query-Browse requires fast Query Interpretation</a:t>
            </a:r>
            <a:r>
              <a:rPr lang="de-DE" baseline="0" smtClean="0"/>
              <a:t> by users.</a:t>
            </a:r>
          </a:p>
          <a:p>
            <a:r>
              <a:rPr lang="de-DE" baseline="0" smtClean="0"/>
              <a:t>(3) Among the main 4 options, Query Visualization is </a:t>
            </a:r>
          </a:p>
          <a:p>
            <a:endParaRPr lang="de-DE" baseline="0" smtClean="0"/>
          </a:p>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de-DE" baseline="0" smtClean="0"/>
              <a:t>Unlike Visual Query Languages, Query Visualization </a:t>
            </a:r>
            <a:r>
              <a:rPr lang="de-DE" u="sng" baseline="0" smtClean="0"/>
              <a:t>enhances the user experience</a:t>
            </a:r>
            <a:r>
              <a:rPr lang="de-DE" u="none" baseline="0" smtClean="0"/>
              <a:t> without</a:t>
            </a:r>
            <a:r>
              <a:rPr lang="de-DE" baseline="0" smtClean="0"/>
              <a:t> changing the </a:t>
            </a:r>
            <a:r>
              <a:rPr lang="de-DE" smtClean="0"/>
              <a:t>current interaction for query composition.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de-DE">
                <a:latin typeface="Arial" pitchFamily="-106" charset="0"/>
              </a:rPr>
              <a:t> </a:t>
            </a:r>
            <a:r>
              <a:rPr lang="en-US"/>
              <a:t>LightGreen RGB: 144 238 144</a:t>
            </a:r>
          </a:p>
          <a:p>
            <a:r>
              <a:rPr lang="en-US"/>
              <a:t>LightCoral RGB: 240 128 128</a:t>
            </a:r>
          </a:p>
          <a:p>
            <a:endParaRPr lang="en-US"/>
          </a:p>
          <a:p>
            <a:endParaRPr lang="de-DE">
              <a:latin typeface="Arial" pitchFamily="-106"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de-DE">
                <a:latin typeface="Arial" pitchFamily="-106" charset="0"/>
              </a:rPr>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algn="l"/>
            <a:r>
              <a:rPr lang="en-US" sz="1400" b="0" i="0" u="none" strike="noStrike" baseline="0" smtClean="0">
                <a:latin typeface="NimbusRomNo9L-Regu"/>
              </a:rPr>
              <a:t>the ability for users to search for and browse through past queries</a:t>
            </a:r>
            <a:endParaRPr lang="de-DE" i="0" baseline="0" dirty="0" err="1"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831850"/>
            <a:ext cx="8261350" cy="6197600"/>
          </a:xfrm>
        </p:spPr>
      </p:sp>
      <p:sp>
        <p:nvSpPr>
          <p:cNvPr id="29699" name="Rectangle 3"/>
          <p:cNvSpPr>
            <a:spLocks noGrp="1" noChangeArrowheads="1"/>
          </p:cNvSpPr>
          <p:nvPr>
            <p:ph type="body" idx="1"/>
          </p:nvPr>
        </p:nvSpPr>
        <p:spPr>
          <a:xfrm>
            <a:off x="1174568" y="198527"/>
            <a:ext cx="8396572" cy="215997"/>
          </a:xfrm>
          <a:noFill/>
          <a:ln w="9525"/>
        </p:spPr>
        <p:txBody>
          <a:bodyPr/>
          <a:lstStyle/>
          <a:p>
            <a:r>
              <a:rPr lang="de-DE" smtClean="0"/>
              <a:t>size 20</a:t>
            </a:r>
          </a:p>
          <a:p>
            <a:r>
              <a:rPr lang="de-DE" smtClean="0"/>
              <a:t>then big letters</a:t>
            </a:r>
            <a:r>
              <a:rPr lang="de-DE" baseline="0" smtClean="0"/>
              <a:t> </a:t>
            </a:r>
            <a:r>
              <a:rPr lang="de-DE" smtClean="0"/>
              <a:t>scaled 110%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9650" y="833438"/>
            <a:ext cx="8197850" cy="6148387"/>
          </a:xfrm>
        </p:spPr>
      </p:sp>
      <p:sp>
        <p:nvSpPr>
          <p:cNvPr id="21507" name="Rectangle 3"/>
          <p:cNvSpPr>
            <a:spLocks noGrp="1" noChangeArrowheads="1"/>
          </p:cNvSpPr>
          <p:nvPr>
            <p:ph type="body" idx="1"/>
          </p:nvPr>
        </p:nvSpPr>
        <p:spPr>
          <a:xfrm>
            <a:off x="1165225" y="198438"/>
            <a:ext cx="8604250" cy="21544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de-DE" baseline="0"/>
              <a:t>* make SQL as readable as possible / * Olston: </a:t>
            </a:r>
            <a:r>
              <a:rPr lang="en-US" sz="1400" i="1" kern="1200">
                <a:solidFill>
                  <a:schemeClr val="tx1"/>
                </a:solidFill>
                <a:effectLst/>
                <a:latin typeface="Arial" pitchFamily="34" charset="0"/>
                <a:ea typeface="ＭＳ Ｐゴシック" charset="0"/>
                <a:cs typeface="ＭＳ Ｐゴシック" charset="0"/>
              </a:rPr>
              <a:t>study the problem of generating example intermediate data that quickly illustrates the </a:t>
            </a:r>
            <a:r>
              <a:rPr lang="en-US" sz="1400" i="1" u="sng" kern="1200">
                <a:solidFill>
                  <a:schemeClr val="tx1"/>
                </a:solidFill>
                <a:effectLst/>
                <a:latin typeface="Arial" pitchFamily="34" charset="0"/>
                <a:ea typeface="ＭＳ Ｐゴシック" charset="0"/>
                <a:cs typeface="ＭＳ Ｐゴシック" charset="0"/>
              </a:rPr>
              <a:t>semantics of the operators</a:t>
            </a:r>
            <a:r>
              <a:rPr lang="en-US" sz="1400" i="1" kern="1200">
                <a:solidFill>
                  <a:schemeClr val="tx1"/>
                </a:solidFill>
                <a:effectLst/>
                <a:latin typeface="Arial" pitchFamily="34" charset="0"/>
                <a:ea typeface="ＭＳ Ｐゴシック" charset="0"/>
                <a:cs typeface="ＭＳ Ｐゴシック" charset="0"/>
              </a:rPr>
              <a:t> in </a:t>
            </a:r>
            <a:r>
              <a:rPr lang="en-US" sz="1400" i="1" u="sng" kern="1200">
                <a:solidFill>
                  <a:schemeClr val="tx1"/>
                </a:solidFill>
                <a:effectLst/>
                <a:latin typeface="Arial" pitchFamily="34" charset="0"/>
                <a:ea typeface="ＭＳ Ｐゴシック" charset="0"/>
                <a:cs typeface="ＭＳ Ｐゴシック" charset="0"/>
              </a:rPr>
              <a:t>data flow programs</a:t>
            </a:r>
            <a:r>
              <a:rPr lang="en-US" sz="1400" i="1" kern="1200">
                <a:solidFill>
                  <a:schemeClr val="tx1"/>
                </a:solidFill>
                <a:effectLst/>
                <a:latin typeface="Arial" pitchFamily="34" charset="0"/>
                <a:ea typeface="ＭＳ Ｐゴシック" charset="0"/>
                <a:cs typeface="ＭＳ Ｐゴシック" charset="0"/>
              </a:rPr>
              <a:t> to users.</a:t>
            </a:r>
            <a:endParaRPr lang="en-US">
              <a:effectLst/>
            </a:endParaRPr>
          </a:p>
          <a:p>
            <a:r>
              <a:rPr lang="en-US" sz="1400" i="1" kern="1200">
                <a:solidFill>
                  <a:schemeClr val="tx1"/>
                </a:solidFill>
                <a:effectLst/>
                <a:latin typeface="Arial" pitchFamily="34" charset="0"/>
                <a:ea typeface="ＭＳ Ｐゴシック" charset="0"/>
                <a:cs typeface="ＭＳ Ｐゴシック" charset="0"/>
              </a:rPr>
              <a:t>* What sets QV apart from</a:t>
            </a:r>
            <a:r>
              <a:rPr lang="en-US" sz="1400" i="1" kern="1200" baseline="0">
                <a:solidFill>
                  <a:schemeClr val="tx1"/>
                </a:solidFill>
                <a:effectLst/>
                <a:latin typeface="Arial" pitchFamily="34" charset="0"/>
                <a:ea typeface="ＭＳ Ｐゴシック" charset="0"/>
                <a:cs typeface="ＭＳ Ｐゴシック" charset="0"/>
              </a:rPr>
              <a:t> other 3</a:t>
            </a:r>
            <a:r>
              <a:rPr lang="en-US" sz="1400" i="1" kern="1200">
                <a:solidFill>
                  <a:schemeClr val="tx1"/>
                </a:solidFill>
                <a:effectLst/>
                <a:latin typeface="Arial" pitchFamily="34" charset="0"/>
                <a:ea typeface="ＭＳ Ｐゴシック" charset="0"/>
                <a:cs typeface="ＭＳ Ｐゴシック" charset="0"/>
              </a:rPr>
              <a:t>: there is a diff and this </a:t>
            </a:r>
            <a:r>
              <a:rPr lang="en-US" sz="1400" i="1" u="sng" kern="1200">
                <a:solidFill>
                  <a:schemeClr val="tx1"/>
                </a:solidFill>
                <a:effectLst/>
                <a:latin typeface="Arial" pitchFamily="34" charset="0"/>
                <a:ea typeface="ＭＳ Ｐゴシック" charset="0"/>
                <a:cs typeface="ＭＳ Ｐゴシック" charset="0"/>
              </a:rPr>
              <a:t>difference has to do with the speed by which we humans can make sense of the information</a:t>
            </a:r>
            <a:r>
              <a:rPr lang="en-US" sz="1400" i="1" kern="1200">
                <a:solidFill>
                  <a:schemeClr val="tx1"/>
                </a:solidFill>
                <a:effectLst/>
                <a:latin typeface="Arial" pitchFamily="34" charset="0"/>
                <a:ea typeface="ＭＳ Ｐゴシック" charset="0"/>
                <a:cs typeface="ＭＳ Ｐゴシック" charset="0"/>
              </a:rPr>
              <a:t> presented / and</a:t>
            </a:r>
            <a:r>
              <a:rPr lang="en-US" sz="1400" i="1" kern="1200" baseline="0">
                <a:solidFill>
                  <a:schemeClr val="tx1"/>
                </a:solidFill>
                <a:effectLst/>
                <a:latin typeface="Arial" pitchFamily="34" charset="0"/>
                <a:ea typeface="ＭＳ Ｐゴシック" charset="0"/>
                <a:cs typeface="ＭＳ Ｐゴシック" charset="0"/>
              </a:rPr>
              <a:t> remember previously seen information</a:t>
            </a:r>
            <a:endParaRPr lang="en-US" sz="1400" i="1" kern="1200">
              <a:solidFill>
                <a:schemeClr val="tx1"/>
              </a:solidFill>
              <a:effectLst/>
              <a:latin typeface="Arial" pitchFamily="34"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831850"/>
            <a:ext cx="8261350" cy="6197600"/>
          </a:xfrm>
        </p:spPr>
      </p:sp>
      <p:sp>
        <p:nvSpPr>
          <p:cNvPr id="29699" name="Rectangle 3"/>
          <p:cNvSpPr>
            <a:spLocks noGrp="1" noChangeArrowheads="1"/>
          </p:cNvSpPr>
          <p:nvPr>
            <p:ph type="body" idx="1"/>
          </p:nvPr>
        </p:nvSpPr>
        <p:spPr>
          <a:xfrm>
            <a:off x="1174568" y="198527"/>
            <a:ext cx="8396572" cy="215997"/>
          </a:xfrm>
          <a:noFill/>
          <a:ln w="9525"/>
        </p:spPr>
        <p:txBody>
          <a:bodyPr/>
          <a:lstStyle/>
          <a:p>
            <a:r>
              <a:rPr lang="de-DE" smtClean="0"/>
              <a:t>size 20</a:t>
            </a:r>
          </a:p>
          <a:p>
            <a:r>
              <a:rPr lang="de-DE" smtClean="0"/>
              <a:t>then big letters</a:t>
            </a:r>
            <a:r>
              <a:rPr lang="de-DE" baseline="0" smtClean="0"/>
              <a:t> </a:t>
            </a:r>
            <a:r>
              <a:rPr lang="de-DE" smtClean="0"/>
              <a:t>scaled 110%</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algn="l"/>
            <a:r>
              <a:rPr lang="en-US" sz="1400" b="0" i="0" u="none" strike="noStrike" baseline="0" smtClean="0">
                <a:latin typeface="NimbusRomNo9L-Regu"/>
              </a:rPr>
              <a:t>the ability for users to search for and browse through past queries</a:t>
            </a:r>
            <a:endParaRPr lang="de-DE" i="0" baseline="0" dirty="0" err="1"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algn="l"/>
            <a:r>
              <a:rPr lang="en-US" sz="1400" b="0" i="0" u="none" strike="noStrike" baseline="0" smtClean="0">
                <a:latin typeface="NimbusRomNo9L-Regu"/>
              </a:rPr>
              <a:t>the ability for users to search for and browse through past queries</a:t>
            </a:r>
            <a:endParaRPr lang="de-DE" i="0" baseline="0" dirty="0" err="1"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algn="l"/>
            <a:r>
              <a:rPr lang="en-US" sz="1400" b="0" i="0" u="none" strike="noStrike" baseline="0" smtClean="0">
                <a:latin typeface="NimbusRomNo9L-Regu"/>
              </a:rPr>
              <a:t>the ability for users to search for and browse through past queries</a:t>
            </a:r>
            <a:endParaRPr lang="de-DE" i="0" baseline="0" dirty="0" err="1"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algn="l"/>
            <a:r>
              <a:rPr lang="en-US" sz="1400" b="0" i="0" u="none" strike="noStrike" baseline="0" smtClean="0">
                <a:latin typeface="NimbusRomNo9L-Regu"/>
              </a:rPr>
              <a:t>the ability for users to search for and browse through past queries</a:t>
            </a:r>
            <a:endParaRPr lang="de-DE" i="0" baseline="0" dirty="0" err="1"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algn="l"/>
            <a:r>
              <a:rPr lang="en-US" sz="1400" b="0" i="0" u="none" strike="noStrike" baseline="0" smtClean="0">
                <a:latin typeface="NimbusRomNo9L-Regu"/>
              </a:rPr>
              <a:t>the ability for users to search for and browse through past queries</a:t>
            </a:r>
            <a:endParaRPr lang="de-DE" i="0" baseline="0" dirty="0" err="1"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2835275" y="244475"/>
            <a:ext cx="4508500" cy="3381375"/>
          </a:xfrm>
        </p:spPr>
      </p:sp>
      <p:sp>
        <p:nvSpPr>
          <p:cNvPr id="17410" name="Rectangle 3"/>
          <p:cNvSpPr>
            <a:spLocks noGrp="1" noChangeArrowheads="1"/>
          </p:cNvSpPr>
          <p:nvPr>
            <p:ph type="body" idx="1"/>
          </p:nvPr>
        </p:nvSpPr>
        <p:spPr>
          <a:xfrm>
            <a:off x="1066800" y="198438"/>
            <a:ext cx="8396288" cy="2159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atin typeface="Arial" charset="0"/>
              </a:rPr>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9650" y="833438"/>
            <a:ext cx="8197850" cy="6148387"/>
          </a:xfrm>
        </p:spPr>
      </p:sp>
      <p:sp>
        <p:nvSpPr>
          <p:cNvPr id="21507" name="Rectangle 3"/>
          <p:cNvSpPr>
            <a:spLocks noGrp="1" noChangeArrowheads="1"/>
          </p:cNvSpPr>
          <p:nvPr>
            <p:ph type="body" idx="1"/>
          </p:nvPr>
        </p:nvSpPr>
        <p:spPr>
          <a:xfrm>
            <a:off x="1165225" y="198438"/>
            <a:ext cx="8604250" cy="21544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de-DE"/>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algn="l"/>
            <a:r>
              <a:rPr lang="en-US" sz="1400" b="0" i="0" u="none" strike="noStrike" baseline="0" smtClean="0">
                <a:latin typeface="NimbusRomNo9L-Regu"/>
              </a:rPr>
              <a:t>the ability for users to search for and browse through past queries</a:t>
            </a:r>
            <a:endParaRPr lang="de-DE" i="0" baseline="0" dirty="0" err="1"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algn="l"/>
            <a:r>
              <a:rPr lang="en-US" sz="1400" b="0" i="0" u="none" strike="noStrike" baseline="0" smtClean="0">
                <a:latin typeface="NimbusRomNo9L-Regu"/>
              </a:rPr>
              <a:t>the ability for users to search for and browse through past queries</a:t>
            </a:r>
            <a:endParaRPr lang="de-DE" i="0" baseline="0" dirty="0" err="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de-DE">
                <a:latin typeface="Arial" pitchFamily="-106" charset="0"/>
              </a:rPr>
              <a:t>* memorizability / recognition of previously</a:t>
            </a:r>
            <a:r>
              <a:rPr lang="de-DE" baseline="0">
                <a:latin typeface="Arial" pitchFamily="-106" charset="0"/>
              </a:rPr>
              <a:t> seen patterns / </a:t>
            </a:r>
            <a:r>
              <a:rPr lang="de-DE">
                <a:latin typeface="Arial" pitchFamily="-106" charset="0"/>
              </a:rPr>
              <a:t>especially</a:t>
            </a:r>
            <a:r>
              <a:rPr lang="de-DE" baseline="0">
                <a:latin typeface="Arial" pitchFamily="-106" charset="0"/>
              </a:rPr>
              <a:t> true </a:t>
            </a:r>
            <a:r>
              <a:rPr lang="de-DE" u="sng" baseline="0">
                <a:latin typeface="Arial" pitchFamily="-106" charset="0"/>
              </a:rPr>
              <a:t>for logical constructs</a:t>
            </a:r>
            <a:r>
              <a:rPr lang="de-DE" baseline="0">
                <a:latin typeface="Arial" pitchFamily="-106" charset="0"/>
              </a:rPr>
              <a:t>, relations between objects (think Venn diagrams)</a:t>
            </a:r>
            <a:endParaRPr lang="de-DE">
              <a:latin typeface="Arial" pitchFamily="-106" charset="0"/>
            </a:endParaRPr>
          </a:p>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de-DE" baseline="0">
                <a:latin typeface="Arial" pitchFamily="-106" charset="0"/>
              </a:rPr>
              <a:t>* nothing new</a:t>
            </a:r>
            <a:endParaRPr lang="de-DE">
              <a:latin typeface="Arial" pitchFamily="-106" charset="0"/>
            </a:endParaRPr>
          </a:p>
          <a:p>
            <a:endParaRPr lang="de-DE">
              <a:latin typeface="Arial" pitchFamily="-106"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85838" y="646113"/>
            <a:ext cx="8615362" cy="6462712"/>
          </a:xfrm>
        </p:spPr>
      </p:sp>
      <p:sp>
        <p:nvSpPr>
          <p:cNvPr id="29699" name="Rectangle 3"/>
          <p:cNvSpPr>
            <a:spLocks noGrp="1" noChangeArrowheads="1"/>
          </p:cNvSpPr>
          <p:nvPr>
            <p:ph type="body" idx="1"/>
          </p:nvPr>
        </p:nvSpPr>
        <p:spPr>
          <a:xfrm>
            <a:off x="1174568" y="198527"/>
            <a:ext cx="8396572" cy="215997"/>
          </a:xfrm>
          <a:noFill/>
          <a:ln w="9525"/>
        </p:spPr>
        <p:txBody>
          <a:bodyPr/>
          <a:lstStyle/>
          <a:p>
            <a:pPr algn="l"/>
            <a:r>
              <a:rPr lang="en-US" sz="1400" b="0" i="0" u="none" strike="noStrike" baseline="0" smtClean="0">
                <a:latin typeface="NimbusRomNo9L-Regu"/>
              </a:rPr>
              <a:t>the ability for users to search for and browse through past queries</a:t>
            </a:r>
            <a:endParaRPr lang="de-DE" i="0" baseline="0" dirty="0" err="1"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de-DE">
                <a:latin typeface="Arial" pitchFamily="-106" charset="0"/>
              </a:rPr>
              <a:t>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de-DE">
                <a:latin typeface="Arial" pitchFamily="-106" charset="0"/>
              </a:rPr>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de-DE">
                <a:latin typeface="Arial" pitchFamily="-106"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04888" y="830263"/>
            <a:ext cx="8199437" cy="6151562"/>
          </a:xfrm>
        </p:spPr>
      </p:sp>
      <p:sp>
        <p:nvSpPr>
          <p:cNvPr id="21507" name="Rectangle 3"/>
          <p:cNvSpPr>
            <a:spLocks noGrp="1" noChangeArrowheads="1"/>
          </p:cNvSpPr>
          <p:nvPr>
            <p:ph type="body" idx="1"/>
          </p:nvPr>
        </p:nvSpPr>
        <p:spPr>
          <a:xfrm>
            <a:off x="1165225" y="198438"/>
            <a:ext cx="8604251" cy="215900"/>
          </a:xfrm>
          <a:noFill/>
          <a:ln w="9525"/>
        </p:spPr>
        <p:txBody>
          <a:bodyPr/>
          <a:lstStyle/>
          <a:p>
            <a:r>
              <a:rPr lang="de-DE" sz="1400" i="1" kern="1200">
                <a:solidFill>
                  <a:schemeClr val="tx1"/>
                </a:solidFill>
                <a:effectLst/>
                <a:latin typeface="Arial" pitchFamily="34" charset="0"/>
                <a:ea typeface="ＭＳ Ｐゴシック" charset="0"/>
                <a:cs typeface="ＭＳ Ｐゴシック" charset="0"/>
              </a:rPr>
              <a:t>* </a:t>
            </a:r>
            <a:r>
              <a:rPr lang="de-DE">
                <a:latin typeface="Arial" pitchFamily="-106" charset="0"/>
              </a:rPr>
              <a:t>gotten some recent track by the </a:t>
            </a:r>
            <a:r>
              <a:rPr lang="de-DE" baseline="0">
                <a:latin typeface="Arial" pitchFamily="-106" charset="0"/>
              </a:rPr>
              <a:t>DB community </a:t>
            </a:r>
            <a:r>
              <a:rPr lang="de-DE" sz="1400" i="1" kern="1200">
                <a:solidFill>
                  <a:schemeClr val="tx1"/>
                </a:solidFill>
                <a:effectLst/>
                <a:latin typeface="Arial" pitchFamily="34" charset="0"/>
                <a:ea typeface="ＭＳ Ｐゴシック" charset="0"/>
                <a:cs typeface="ＭＳ Ｐゴシック" charset="0"/>
              </a:rPr>
              <a:t>* fundemental asymmetry in the bandwidth,</a:t>
            </a:r>
            <a:r>
              <a:rPr lang="de-DE" sz="1400" i="1" kern="1200" baseline="0">
                <a:solidFill>
                  <a:schemeClr val="tx1"/>
                </a:solidFill>
                <a:effectLst/>
                <a:latin typeface="Arial" pitchFamily="34" charset="0"/>
                <a:ea typeface="ＭＳ Ｐゴシック" charset="0"/>
                <a:cs typeface="ＭＳ Ｐゴシック" charset="0"/>
              </a:rPr>
              <a:t> chanel capacity </a:t>
            </a:r>
            <a:r>
              <a:rPr lang="de-DE" baseline="0">
                <a:latin typeface="Arial" pitchFamily="-106" charset="0"/>
              </a:rPr>
              <a:t>/ </a:t>
            </a:r>
            <a:r>
              <a:rPr lang="de-DE">
                <a:latin typeface="Arial" pitchFamily="-106" charset="0"/>
              </a:rPr>
              <a:t>Many Eyes by IBM /  </a:t>
            </a:r>
            <a:r>
              <a:rPr lang="de-DE" u="sng">
                <a:latin typeface="Arial" pitchFamily="-106" charset="0"/>
              </a:rPr>
              <a:t>Hans Rosling</a:t>
            </a:r>
            <a:r>
              <a:rPr lang="de-DE" baseline="0">
                <a:latin typeface="Arial" pitchFamily="-106" charset="0"/>
              </a:rPr>
              <a:t> visualization of statistics at TED conferences </a:t>
            </a:r>
            <a:endParaRPr lang="de-DE" sz="1400" i="1" kern="1200" baseline="0">
              <a:solidFill>
                <a:schemeClr val="tx1"/>
              </a:solidFill>
              <a:effectLst/>
              <a:latin typeface="Arial" pitchFamily="34" charset="0"/>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de-DE" sz="1400" i="1" kern="1200" baseline="0">
                <a:solidFill>
                  <a:schemeClr val="tx1"/>
                </a:solidFill>
                <a:effectLst/>
                <a:latin typeface="Arial" pitchFamily="34" charset="0"/>
                <a:ea typeface="ＭＳ Ｐゴシック" charset="0"/>
                <a:cs typeface="ＭＳ Ｐゴシック" charset="0"/>
              </a:rPr>
              <a:t>* user interaction is quite cumbersome: interactively construct visual constructs / * connect graphical elements</a:t>
            </a:r>
            <a:endParaRPr lang="en-US" sz="1400" i="1" kern="1200">
              <a:solidFill>
                <a:schemeClr val="tx1"/>
              </a:solidFill>
              <a:effectLst/>
              <a:latin typeface="Arial" pitchFamily="34" charset="0"/>
              <a:ea typeface="ＭＳ Ｐゴシック" charset="0"/>
              <a:cs typeface="ＭＳ Ｐゴシック" charset="0"/>
            </a:endParaRPr>
          </a:p>
          <a:p>
            <a:r>
              <a:rPr lang="de-DE" sz="1400" i="1" kern="1200">
                <a:solidFill>
                  <a:schemeClr val="tx1"/>
                </a:solidFill>
                <a:effectLst/>
                <a:latin typeface="Arial" pitchFamily="34" charset="0"/>
                <a:ea typeface="ＭＳ Ｐゴシック" charset="0"/>
                <a:cs typeface="ＭＳ Ｐゴシック" charset="0"/>
              </a:rPr>
              <a:t>* What is the reason of me showing you </a:t>
            </a:r>
            <a:r>
              <a:rPr lang="de-DE" sz="1400" i="1" u="sng" kern="1200">
                <a:solidFill>
                  <a:schemeClr val="tx1"/>
                </a:solidFill>
                <a:effectLst/>
                <a:latin typeface="Arial" pitchFamily="34" charset="0"/>
                <a:ea typeface="ＭＳ Ｐゴシック" charset="0"/>
                <a:cs typeface="ＭＳ Ｐゴシック" charset="0"/>
              </a:rPr>
              <a:t>visuals instead of bullet points </a:t>
            </a:r>
            <a:r>
              <a:rPr lang="de-DE" sz="1400" i="1" kern="1200">
                <a:solidFill>
                  <a:schemeClr val="tx1"/>
                </a:solidFill>
                <a:effectLst/>
                <a:latin typeface="Arial" pitchFamily="34" charset="0"/>
                <a:ea typeface="ＭＳ Ｐゴシック" charset="0"/>
                <a:cs typeface="ＭＳ Ｐゴシック" charset="0"/>
              </a:rPr>
              <a:t>on PPT / Well, because visuals help get the message through more easily</a:t>
            </a:r>
            <a:r>
              <a:rPr lang="de-DE" sz="1400" i="1" kern="1200" baseline="0">
                <a:solidFill>
                  <a:schemeClr val="tx1"/>
                </a:solidFill>
                <a:effectLst/>
                <a:latin typeface="Arial" pitchFamily="34" charset="0"/>
                <a:ea typeface="ＭＳ Ｐゴシック" charset="0"/>
                <a:cs typeface="ＭＳ Ｐゴシック" charset="0"/>
              </a:rPr>
              <a:t> / </a:t>
            </a:r>
            <a:r>
              <a:rPr lang="de-DE" sz="1400" i="1" kern="1200">
                <a:solidFill>
                  <a:schemeClr val="tx1"/>
                </a:solidFill>
                <a:effectLst/>
                <a:latin typeface="Arial" pitchFamily="34" charset="0"/>
                <a:ea typeface="ＭＳ Ｐゴシック" charset="0"/>
                <a:cs typeface="ＭＳ Ｐゴシック" charset="0"/>
              </a:rPr>
              <a:t>That doesn't mean that it took me less time to prepare</a:t>
            </a:r>
            <a:r>
              <a:rPr lang="de-DE" sz="1400" i="1" kern="1200" baseline="0">
                <a:solidFill>
                  <a:schemeClr val="tx1"/>
                </a:solidFill>
                <a:effectLst/>
                <a:latin typeface="Arial" pitchFamily="34" charset="0"/>
                <a:ea typeface="ＭＳ Ｐゴシック" charset="0"/>
                <a:cs typeface="ＭＳ Ｐゴシック" charset="0"/>
              </a:rPr>
              <a:t> / </a:t>
            </a:r>
            <a:r>
              <a:rPr lang="de-DE" sz="1400" i="1" kern="1200">
                <a:solidFill>
                  <a:schemeClr val="tx1"/>
                </a:solidFill>
                <a:effectLst/>
                <a:latin typeface="Arial" pitchFamily="34" charset="0"/>
                <a:ea typeface="ＭＳ Ｐゴシック" charset="0"/>
                <a:cs typeface="ＭＳ Ｐゴシック" charset="0"/>
              </a:rPr>
              <a:t>And that's why </a:t>
            </a:r>
            <a:r>
              <a:rPr lang="de-DE" sz="1400" i="1" u="sng" kern="1200">
                <a:solidFill>
                  <a:schemeClr val="tx1"/>
                </a:solidFill>
                <a:effectLst/>
                <a:latin typeface="Arial" pitchFamily="34" charset="0"/>
                <a:ea typeface="ＭＳ Ｐゴシック" charset="0"/>
                <a:cs typeface="ＭＳ Ｐゴシック" charset="0"/>
              </a:rPr>
              <a:t>visual composition </a:t>
            </a:r>
            <a:r>
              <a:rPr lang="de-DE" sz="1400" i="1" kern="1200">
                <a:solidFill>
                  <a:schemeClr val="tx1"/>
                </a:solidFill>
                <a:effectLst/>
                <a:latin typeface="Arial" pitchFamily="34" charset="0"/>
                <a:ea typeface="ＭＳ Ｐゴシック" charset="0"/>
                <a:cs typeface="ＭＳ Ｐゴシック" charset="0"/>
              </a:rPr>
              <a:t>is hard</a:t>
            </a:r>
          </a:p>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en-US" sz="1400" i="1" kern="1200">
                <a:solidFill>
                  <a:schemeClr val="tx1"/>
                </a:solidFill>
                <a:effectLst/>
                <a:latin typeface="Arial" pitchFamily="34" charset="0"/>
                <a:ea typeface="ＭＳ Ｐゴシック" charset="0"/>
                <a:cs typeface="ＭＳ Ｐゴシック" charset="0"/>
              </a:rPr>
              <a:t>* one thesis of this talk is why VQL have not found widespread adoption: VQL require a </a:t>
            </a:r>
            <a:r>
              <a:rPr lang="en-US" sz="1400" i="1" u="sng" kern="1200">
                <a:solidFill>
                  <a:schemeClr val="tx1"/>
                </a:solidFill>
                <a:effectLst/>
                <a:latin typeface="Arial" pitchFamily="34" charset="0"/>
                <a:ea typeface="ＭＳ Ｐゴシック" charset="0"/>
                <a:cs typeface="ＭＳ Ｐゴシック" charset="0"/>
              </a:rPr>
              <a:t>sequential composition </a:t>
            </a:r>
            <a:r>
              <a:rPr lang="en-US" sz="1400" i="1" kern="1200">
                <a:solidFill>
                  <a:schemeClr val="tx1"/>
                </a:solidFill>
                <a:effectLst/>
                <a:latin typeface="Arial" pitchFamily="34" charset="0"/>
                <a:ea typeface="ＭＳ Ｐゴシック" charset="0"/>
                <a:cs typeface="ＭＳ Ｐゴシック" charset="0"/>
              </a:rPr>
              <a:t>of a query.</a:t>
            </a:r>
          </a:p>
          <a:p>
            <a:pPr marL="0" marR="0" indent="0" algn="l" defTabSz="914400" rtl="0" eaLnBrk="0" fontAlgn="base" latinLnBrk="0" hangingPunct="0">
              <a:lnSpc>
                <a:spcPct val="100000"/>
              </a:lnSpc>
              <a:spcBef>
                <a:spcPct val="0"/>
              </a:spcBef>
              <a:spcAft>
                <a:spcPct val="0"/>
              </a:spcAft>
              <a:buClrTx/>
              <a:buSzTx/>
              <a:buFont typeface="Arial" charset="0"/>
              <a:buNone/>
              <a:tabLst/>
              <a:defRPr/>
            </a:pPr>
            <a:r>
              <a:rPr lang="en-US" sz="1400" i="1" kern="1200">
                <a:solidFill>
                  <a:schemeClr val="tx1"/>
                </a:solidFill>
                <a:effectLst/>
                <a:latin typeface="Arial" pitchFamily="34" charset="0"/>
                <a:ea typeface="ＭＳ Ｐゴシック" charset="0"/>
                <a:cs typeface="ＭＳ Ｐゴシック" charset="0"/>
              </a:rPr>
              <a:t>* 1</a:t>
            </a:r>
            <a:r>
              <a:rPr lang="en-US" sz="1400" i="1" kern="1200" baseline="0">
                <a:solidFill>
                  <a:schemeClr val="tx1"/>
                </a:solidFill>
                <a:effectLst/>
                <a:latin typeface="Arial" pitchFamily="34" charset="0"/>
                <a:ea typeface="ＭＳ Ｐゴシック" charset="0"/>
                <a:cs typeface="ＭＳ Ｐゴシック" charset="0"/>
              </a:rPr>
              <a:t> picture says more than 1000 words, but creating a picture, needs 1000 hand strokes</a:t>
            </a:r>
            <a:endParaRPr lang="en-US" sz="1400" i="1" kern="1200">
              <a:solidFill>
                <a:schemeClr val="tx1"/>
              </a:solidFill>
              <a:effectLst/>
              <a:latin typeface="Arial" pitchFamily="34" charset="0"/>
              <a:ea typeface="ＭＳ Ｐゴシック" charset="0"/>
              <a:cs typeface="ＭＳ Ｐゴシック" charset="0"/>
            </a:endParaRPr>
          </a:p>
          <a:p>
            <a:endParaRPr lang="de-DE">
              <a:latin typeface="Arial" pitchFamily="-10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985838" y="831850"/>
            <a:ext cx="8261350" cy="6197600"/>
          </a:xfrm>
        </p:spPr>
      </p:sp>
      <p:sp>
        <p:nvSpPr>
          <p:cNvPr id="19458" name="Rectangle 3"/>
          <p:cNvSpPr>
            <a:spLocks noGrp="1" noChangeArrowheads="1"/>
          </p:cNvSpPr>
          <p:nvPr>
            <p:ph type="body" idx="1"/>
          </p:nvPr>
        </p:nvSpPr>
        <p:spPr>
          <a:xfrm>
            <a:off x="1174750" y="198438"/>
            <a:ext cx="8396288" cy="2159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atin typeface="Arial" charset="0"/>
              </a:rPr>
              <a:t>*. goal &amp; challenge is that</a:t>
            </a:r>
            <a:r>
              <a:rPr lang="de-DE" baseline="0">
                <a:latin typeface="Arial" charset="0"/>
              </a:rPr>
              <a:t> of language development / user interface design</a:t>
            </a:r>
          </a:p>
          <a:p>
            <a:r>
              <a:rPr lang="en-US" sz="1400" i="1" kern="1200">
                <a:solidFill>
                  <a:schemeClr val="tx1"/>
                </a:solidFill>
                <a:effectLst/>
                <a:latin typeface="Arial" pitchFamily="34" charset="0"/>
                <a:ea typeface="ＭＳ Ｐゴシック" charset="0"/>
                <a:cs typeface="ＭＳ Ｐゴシック" charset="0"/>
              </a:rPr>
              <a:t>* including a </a:t>
            </a:r>
            <a:r>
              <a:rPr lang="en-US" sz="1400" i="1" u="sng" kern="1200">
                <a:solidFill>
                  <a:schemeClr val="tx1"/>
                </a:solidFill>
                <a:effectLst/>
                <a:latin typeface="Arial" pitchFamily="34" charset="0"/>
                <a:ea typeface="ＭＳ Ｐゴシック" charset="0"/>
                <a:cs typeface="ＭＳ Ｐゴシック" charset="0"/>
              </a:rPr>
              <a:t>visually-appealing automatic arrangement</a:t>
            </a:r>
            <a:r>
              <a:rPr lang="en-US" sz="1400" i="1" kern="1200">
                <a:solidFill>
                  <a:schemeClr val="tx1"/>
                </a:solidFill>
                <a:effectLst/>
                <a:latin typeface="Arial" pitchFamily="34" charset="0"/>
                <a:ea typeface="ＭＳ Ｐゴシック" charset="0"/>
                <a:cs typeface="ＭＳ Ｐゴシック" charset="0"/>
              </a:rPr>
              <a:t> of nodes of the visualization.</a:t>
            </a:r>
            <a:r>
              <a:rPr lang="en-US">
                <a:effectLst/>
              </a:rPr>
              <a:t> </a:t>
            </a:r>
          </a:p>
          <a:p>
            <a:r>
              <a:rPr lang="en-US">
                <a:effectLst/>
                <a:latin typeface="Arial" charset="0"/>
              </a:rPr>
              <a:t>* Next: our solution / Jonathan /</a:t>
            </a:r>
            <a:r>
              <a:rPr lang="en-US" baseline="0">
                <a:effectLst/>
                <a:latin typeface="Arial" charset="0"/>
              </a:rPr>
              <a:t> upfront: do not try to parse everything</a:t>
            </a:r>
            <a:endParaRPr lang="de-DE">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46113"/>
            <a:ext cx="8615362" cy="64627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642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77802" y="13731"/>
            <a:ext cx="800712" cy="523220"/>
          </a:xfrm>
          <a:prstGeom prst="rect">
            <a:avLst/>
          </a:prstGeom>
          <a:noFill/>
          <a:ln w="9525">
            <a:noFill/>
            <a:miter lim="800000"/>
            <a:headEnd/>
            <a:tailEnd/>
          </a:ln>
        </p:spPr>
        <p:txBody>
          <a:bodyPr/>
          <a:lstStyle/>
          <a:p>
            <a:pPr lvl="0"/>
            <a:r>
              <a:rPr lang="de-DE" smtClean="0"/>
              <a:t>Title</a:t>
            </a:r>
          </a:p>
        </p:txBody>
      </p:sp>
      <p:sp>
        <p:nvSpPr>
          <p:cNvPr id="6" name="Text Placeholder 5"/>
          <p:cNvSpPr>
            <a:spLocks noGrp="1"/>
          </p:cNvSpPr>
          <p:nvPr>
            <p:ph type="body" sz="quarter" idx="11"/>
          </p:nvPr>
        </p:nvSpPr>
        <p:spPr>
          <a:xfrm>
            <a:off x="791822" y="1559448"/>
            <a:ext cx="5361663" cy="2077492"/>
          </a:xfrm>
        </p:spPr>
        <p:txBody>
          <a:bodyPr/>
          <a:lstStyle>
            <a:lvl1pPr marL="288866" indent="-288866">
              <a:spcAft>
                <a:spcPts val="0"/>
              </a:spcAft>
              <a:buSzPct val="80000"/>
              <a:defRPr sz="3200"/>
            </a:lvl1pPr>
            <a:lvl2pPr marL="288866" indent="-287278">
              <a:spcAft>
                <a:spcPts val="0"/>
              </a:spcAft>
              <a:buSzPct val="80000"/>
              <a:defRPr sz="3200"/>
            </a:lvl2pPr>
            <a:lvl3pPr marL="452345" indent="-304737">
              <a:spcAft>
                <a:spcPts val="0"/>
              </a:spcAft>
              <a:defRPr sz="2800"/>
            </a:lvl3pPr>
            <a:lvl4pPr marL="565033" indent="-233315">
              <a:spcAft>
                <a:spcPts val="0"/>
              </a:spcAft>
              <a:defRPr sz="2400"/>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2"/>
          </p:nvPr>
        </p:nvSpPr>
        <p:spPr/>
        <p:txBody>
          <a:bodyPr/>
          <a:lstStyle>
            <a:lvl1pPr>
              <a:defRPr>
                <a:solidFill>
                  <a:schemeClr val="bg1">
                    <a:lumMod val="50000"/>
                  </a:schemeClr>
                </a:solidFill>
              </a:defRPr>
            </a:lvl1pPr>
          </a:lstStyle>
          <a:p>
            <a:pPr>
              <a:defRPr/>
            </a:pPr>
            <a:fld id="{7E852224-8EC7-EA42-82AA-61657F3E7BF4}" type="slidenum">
              <a:rPr lang="de-DE"/>
              <a:pPr>
                <a:defRPr/>
              </a:pPr>
              <a:t>‹#›</a:t>
            </a:fld>
            <a:endParaRPr lang="de-DE"/>
          </a:p>
        </p:txBody>
      </p:sp>
    </p:spTree>
    <p:extLst>
      <p:ext uri="{BB962C8B-B14F-4D97-AF65-F5344CB8AC3E}">
        <p14:creationId xmlns:p14="http://schemas.microsoft.com/office/powerpoint/2010/main" val="237324632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1547" y="4800934"/>
            <a:ext cx="4904419" cy="323165"/>
          </a:xfrm>
        </p:spPr>
        <p:txBody>
          <a:bodyPr anchor="b"/>
          <a:lstStyle>
            <a:lvl1pPr algn="l">
              <a:defRPr sz="2100" b="1"/>
            </a:lvl1pPr>
          </a:lstStyle>
          <a:p>
            <a:r>
              <a:rPr lang="de-DE" smtClean="0"/>
              <a:t>Titelmasterformat durch Klicken bearbeiten</a:t>
            </a:r>
            <a:endParaRPr lang="en-US"/>
          </a:p>
        </p:txBody>
      </p:sp>
      <p:sp>
        <p:nvSpPr>
          <p:cNvPr id="3" name="Bildplatzhalter 2"/>
          <p:cNvSpPr>
            <a:spLocks noGrp="1"/>
          </p:cNvSpPr>
          <p:nvPr>
            <p:ph type="pic" idx="1"/>
          </p:nvPr>
        </p:nvSpPr>
        <p:spPr>
          <a:xfrm>
            <a:off x="1791547" y="612265"/>
            <a:ext cx="7287101" cy="523220"/>
          </a:xfrm>
        </p:spPr>
        <p:txBody>
          <a:bodyPr/>
          <a:lstStyle>
            <a:lvl1pPr marL="0" indent="0">
              <a:buNone/>
              <a:defRPr sz="3400"/>
            </a:lvl1pPr>
            <a:lvl2pPr marL="488601" indent="0">
              <a:buNone/>
              <a:defRPr sz="3000"/>
            </a:lvl2pPr>
            <a:lvl3pPr marL="977200" indent="0">
              <a:buNone/>
              <a:defRPr sz="2600"/>
            </a:lvl3pPr>
            <a:lvl4pPr marL="1465802" indent="0">
              <a:buNone/>
              <a:defRPr sz="2100"/>
            </a:lvl4pPr>
            <a:lvl5pPr marL="1954402" indent="0">
              <a:buNone/>
              <a:defRPr sz="2100"/>
            </a:lvl5pPr>
            <a:lvl6pPr marL="2443001" indent="0">
              <a:buNone/>
              <a:defRPr sz="2100"/>
            </a:lvl6pPr>
            <a:lvl7pPr marL="2931601" indent="0">
              <a:buNone/>
              <a:defRPr sz="2100"/>
            </a:lvl7pPr>
            <a:lvl8pPr marL="3420203" indent="0">
              <a:buNone/>
              <a:defRPr sz="2100"/>
            </a:lvl8pPr>
            <a:lvl9pPr marL="3908804" indent="0">
              <a:buNone/>
              <a:defRPr sz="2100"/>
            </a:lvl9pPr>
          </a:lstStyle>
          <a:p>
            <a:pPr lvl="0"/>
            <a:r>
              <a:rPr lang="de-DE" noProof="0" smtClean="0"/>
              <a:t>Bild durch Klicken auf Symbol hinzufügen</a:t>
            </a:r>
            <a:endParaRPr lang="en-US" noProof="0"/>
          </a:p>
        </p:txBody>
      </p:sp>
      <p:sp>
        <p:nvSpPr>
          <p:cNvPr id="4" name="Textplatzhalter 3"/>
          <p:cNvSpPr>
            <a:spLocks noGrp="1"/>
          </p:cNvSpPr>
          <p:nvPr>
            <p:ph type="body" sz="half" idx="2"/>
          </p:nvPr>
        </p:nvSpPr>
        <p:spPr>
          <a:xfrm>
            <a:off x="1791546" y="5367836"/>
            <a:ext cx="3618990" cy="230832"/>
          </a:xfrm>
        </p:spPr>
        <p:txBody>
          <a:bodyPr/>
          <a:lstStyle>
            <a:lvl1pPr marL="0" indent="0">
              <a:buNone/>
              <a:defRPr sz="1500"/>
            </a:lvl1pPr>
            <a:lvl2pPr marL="488601" indent="0">
              <a:buNone/>
              <a:defRPr sz="1300"/>
            </a:lvl2pPr>
            <a:lvl3pPr marL="977200" indent="0">
              <a:buNone/>
              <a:defRPr sz="1100"/>
            </a:lvl3pPr>
            <a:lvl4pPr marL="1465802" indent="0">
              <a:buNone/>
              <a:defRPr sz="1000"/>
            </a:lvl4pPr>
            <a:lvl5pPr marL="1954402" indent="0">
              <a:buNone/>
              <a:defRPr sz="1000"/>
            </a:lvl5pPr>
            <a:lvl6pPr marL="2443001" indent="0">
              <a:buNone/>
              <a:defRPr sz="1000"/>
            </a:lvl6pPr>
            <a:lvl7pPr marL="2931601" indent="0">
              <a:buNone/>
              <a:defRPr sz="1000"/>
            </a:lvl7pPr>
            <a:lvl8pPr marL="3420203" indent="0">
              <a:buNone/>
              <a:defRPr sz="1000"/>
            </a:lvl8pPr>
            <a:lvl9pPr marL="3908804" indent="0">
              <a:buNone/>
              <a:defRPr sz="10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fld id="{DD14B529-FFE9-214C-BE79-EE4AF6C357EE}" type="slidenum">
              <a:rPr lang="de-DE"/>
              <a:pPr>
                <a:defRPr/>
              </a:pPr>
              <a:t>‹#›</a:t>
            </a:fld>
            <a:endParaRPr lang="de-DE"/>
          </a:p>
        </p:txBody>
      </p:sp>
    </p:spTree>
    <p:extLst>
      <p:ext uri="{BB962C8B-B14F-4D97-AF65-F5344CB8AC3E}">
        <p14:creationId xmlns:p14="http://schemas.microsoft.com/office/powerpoint/2010/main" val="145498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63606" y="270507"/>
            <a:ext cx="7940487" cy="523220"/>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163610" y="1303903"/>
            <a:ext cx="7413507" cy="461665"/>
          </a:xfrm>
        </p:spPr>
        <p:txBody>
          <a:bodyPr/>
          <a:lstStyle/>
          <a:p>
            <a:pPr lvl="0"/>
            <a:r>
              <a:rPr lang="de-DE" noProof="0" smtClean="0"/>
              <a:t>Tabelle durch Klicken auf Symbol hinzufügen</a:t>
            </a:r>
            <a:endParaRPr lang="en-US" noProof="0"/>
          </a:p>
        </p:txBody>
      </p:sp>
      <p:sp>
        <p:nvSpPr>
          <p:cNvPr id="4" name="Foliennummernplatzhalter 3"/>
          <p:cNvSpPr>
            <a:spLocks noGrp="1"/>
          </p:cNvSpPr>
          <p:nvPr>
            <p:ph type="sldNum" sz="quarter" idx="10"/>
          </p:nvPr>
        </p:nvSpPr>
        <p:spPr>
          <a:xfrm>
            <a:off x="8838955" y="6575426"/>
            <a:ext cx="219320" cy="217254"/>
          </a:xfrm>
        </p:spPr>
        <p:txBody>
          <a:bodyPr/>
          <a:lstStyle>
            <a:lvl1pPr>
              <a:defRPr/>
            </a:lvl1pPr>
          </a:lstStyle>
          <a:p>
            <a:pPr>
              <a:defRPr/>
            </a:pPr>
            <a:fld id="{5D17049C-A27E-E140-966C-4525D3A57DD2}" type="slidenum">
              <a:rPr lang="de-DE"/>
              <a:pPr>
                <a:defRPr/>
              </a:pPr>
              <a:t>‹#›</a:t>
            </a:fld>
            <a:endParaRPr lang="de-DE"/>
          </a:p>
        </p:txBody>
      </p:sp>
    </p:spTree>
    <p:extLst>
      <p:ext uri="{BB962C8B-B14F-4D97-AF65-F5344CB8AC3E}">
        <p14:creationId xmlns:p14="http://schemas.microsoft.com/office/powerpoint/2010/main" val="216541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A33B1723-A3DF-4240-B5DC-78689F66C6E0}" type="slidenum">
              <a:rPr lang="de-DE"/>
              <a:pPr/>
              <a:t>‹#›</a:t>
            </a:fld>
            <a:endParaRPr lang="de-DE"/>
          </a:p>
        </p:txBody>
      </p:sp>
    </p:spTree>
    <p:extLst>
      <p:ext uri="{BB962C8B-B14F-4D97-AF65-F5344CB8AC3E}">
        <p14:creationId xmlns:p14="http://schemas.microsoft.com/office/powerpoint/2010/main" val="1507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77802" y="13731"/>
            <a:ext cx="800712" cy="523220"/>
          </a:xfrm>
          <a:prstGeom prst="rect">
            <a:avLst/>
          </a:prstGeom>
          <a:noFill/>
          <a:ln w="9525">
            <a:noFill/>
            <a:miter lim="800000"/>
            <a:headEnd/>
            <a:tailEnd/>
          </a:ln>
        </p:spPr>
        <p:txBody>
          <a:bodyPr/>
          <a:lstStyle/>
          <a:p>
            <a:pPr lvl="0"/>
            <a:r>
              <a:rPr lang="de-DE" smtClean="0"/>
              <a:t>Title</a:t>
            </a:r>
          </a:p>
        </p:txBody>
      </p:sp>
      <p:sp>
        <p:nvSpPr>
          <p:cNvPr id="3" name="Rectangle 4"/>
          <p:cNvSpPr>
            <a:spLocks noGrp="1" noChangeArrowheads="1"/>
          </p:cNvSpPr>
          <p:nvPr>
            <p:ph type="sldNum" sz="quarter" idx="10"/>
          </p:nvPr>
        </p:nvSpPr>
        <p:spPr>
          <a:xfrm>
            <a:off x="8845305" y="6594475"/>
            <a:ext cx="219320" cy="217254"/>
          </a:xfrm>
          <a:ln/>
        </p:spPr>
        <p:txBody>
          <a:bodyPr/>
          <a:lstStyle>
            <a:lvl1pPr>
              <a:defRPr/>
            </a:lvl1pPr>
          </a:lstStyle>
          <a:p>
            <a:pPr>
              <a:defRPr/>
            </a:pPr>
            <a:fld id="{536EE03E-2D5A-2B49-91BA-492D4019B60A}" type="slidenum">
              <a:rPr lang="de-DE"/>
              <a:pPr>
                <a:defRPr/>
              </a:pPr>
              <a:t>‹#›</a:t>
            </a:fld>
            <a:endParaRPr lang="de-DE"/>
          </a:p>
        </p:txBody>
      </p:sp>
      <p:sp>
        <p:nvSpPr>
          <p:cNvPr id="2" name="Rectangle 1"/>
          <p:cNvSpPr/>
          <p:nvPr userDrawn="1"/>
        </p:nvSpPr>
        <p:spPr>
          <a:xfrm>
            <a:off x="177802" y="6594475"/>
            <a:ext cx="1463642" cy="215444"/>
          </a:xfrm>
          <a:prstGeom prst="rect">
            <a:avLst/>
          </a:prstGeom>
        </p:spPr>
        <p:txBody>
          <a:bodyPr wrap="none" lIns="0" tIns="0" rIns="0" bIns="0">
            <a:spAutoFit/>
          </a:bodyPr>
          <a:lstStyle/>
          <a:p>
            <a:pPr eaLnBrk="1" hangingPunct="1"/>
            <a:r>
              <a:rPr lang="en-US" sz="1400">
                <a:solidFill>
                  <a:srgbClr val="A6A6A6"/>
                </a:solidFill>
                <a:latin typeface="Calibri" charset="0"/>
                <a:cs typeface="Calibri" charset="0"/>
              </a:rPr>
              <a:t>http://queryviz.com</a:t>
            </a:r>
          </a:p>
        </p:txBody>
      </p:sp>
    </p:spTree>
    <p:extLst>
      <p:ext uri="{BB962C8B-B14F-4D97-AF65-F5344CB8AC3E}">
        <p14:creationId xmlns:p14="http://schemas.microsoft.com/office/powerpoint/2010/main" val="420015929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77802" y="13731"/>
            <a:ext cx="800712" cy="523220"/>
          </a:xfrm>
          <a:prstGeom prst="rect">
            <a:avLst/>
          </a:prstGeom>
          <a:noFill/>
          <a:ln w="9525">
            <a:noFill/>
            <a:miter lim="800000"/>
            <a:headEnd/>
            <a:tailEnd/>
          </a:ln>
        </p:spPr>
        <p:txBody>
          <a:bodyPr/>
          <a:lstStyle/>
          <a:p>
            <a:pPr lvl="0"/>
            <a:r>
              <a:rPr lang="de-DE" smtClean="0"/>
              <a:t>Title</a:t>
            </a:r>
          </a:p>
        </p:txBody>
      </p:sp>
      <p:sp>
        <p:nvSpPr>
          <p:cNvPr id="3" name="Rectangle 4"/>
          <p:cNvSpPr>
            <a:spLocks noGrp="1" noChangeArrowheads="1"/>
          </p:cNvSpPr>
          <p:nvPr>
            <p:ph type="sldNum" sz="quarter" idx="10"/>
          </p:nvPr>
        </p:nvSpPr>
        <p:spPr>
          <a:xfrm>
            <a:off x="8845305" y="6594475"/>
            <a:ext cx="219320" cy="217254"/>
          </a:xfrm>
          <a:ln/>
        </p:spPr>
        <p:txBody>
          <a:bodyPr/>
          <a:lstStyle>
            <a:lvl1pPr>
              <a:defRPr/>
            </a:lvl1pPr>
          </a:lstStyle>
          <a:p>
            <a:pPr>
              <a:defRPr/>
            </a:pPr>
            <a:fld id="{536EE03E-2D5A-2B49-91BA-492D4019B60A}" type="slidenum">
              <a:rPr lang="de-DE"/>
              <a:pPr>
                <a:defRPr/>
              </a:pPr>
              <a:t>‹#›</a:t>
            </a:fld>
            <a:endParaRPr lang="de-DE"/>
          </a:p>
        </p:txBody>
      </p:sp>
    </p:spTree>
    <p:extLst>
      <p:ext uri="{BB962C8B-B14F-4D97-AF65-F5344CB8AC3E}">
        <p14:creationId xmlns:p14="http://schemas.microsoft.com/office/powerpoint/2010/main" val="395463329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93E5F8F-2B08-7C4E-848B-142F51143EF6}" type="slidenum">
              <a:rPr lang="de-DE"/>
              <a:pPr>
                <a:defRPr/>
              </a:pPr>
              <a:t>‹#›</a:t>
            </a:fld>
            <a:endParaRPr lang="de-DE"/>
          </a:p>
        </p:txBody>
      </p:sp>
    </p:spTree>
    <p:extLst>
      <p:ext uri="{BB962C8B-B14F-4D97-AF65-F5344CB8AC3E}">
        <p14:creationId xmlns:p14="http://schemas.microsoft.com/office/powerpoint/2010/main" val="801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3327" name="Rectangle 15"/>
          <p:cNvSpPr>
            <a:spLocks noGrp="1" noChangeArrowheads="1"/>
          </p:cNvSpPr>
          <p:nvPr>
            <p:ph type="ctrTitle"/>
          </p:nvPr>
        </p:nvSpPr>
        <p:spPr>
          <a:xfrm>
            <a:off x="2771548" y="2304900"/>
            <a:ext cx="6300488" cy="418384"/>
          </a:xfrm>
        </p:spPr>
        <p:txBody>
          <a:bodyPr/>
          <a:lstStyle>
            <a:lvl1pPr>
              <a:defRPr sz="2700" b="0">
                <a:solidFill>
                  <a:schemeClr val="tx1"/>
                </a:solidFill>
              </a:defRPr>
            </a:lvl1pPr>
          </a:lstStyle>
          <a:p>
            <a:r>
              <a:rPr lang="de-DE" smtClean="0"/>
              <a:t>Titelmasterformat durch Klicken bearbeiten</a:t>
            </a:r>
            <a:endParaRPr lang="en-US"/>
          </a:p>
        </p:txBody>
      </p:sp>
      <p:sp>
        <p:nvSpPr>
          <p:cNvPr id="13328" name="Rectangle 16"/>
          <p:cNvSpPr>
            <a:spLocks noGrp="1" noChangeArrowheads="1"/>
          </p:cNvSpPr>
          <p:nvPr>
            <p:ph type="subTitle" idx="1"/>
          </p:nvPr>
        </p:nvSpPr>
        <p:spPr>
          <a:xfrm>
            <a:off x="2771549" y="3869576"/>
            <a:ext cx="5665886" cy="244411"/>
          </a:xfrm>
        </p:spPr>
        <p:txBody>
          <a:bodyPr/>
          <a:lstStyle>
            <a:lvl1pPr>
              <a:defRPr sz="1600"/>
            </a:lvl1pPr>
          </a:lstStyle>
          <a:p>
            <a:r>
              <a:rPr lang="de-DE" smtClean="0"/>
              <a:t>Formatvorlage des Untertitelmasters durch Klicken bearbeiten</a:t>
            </a:r>
            <a:endParaRPr lang="en-US"/>
          </a:p>
        </p:txBody>
      </p:sp>
    </p:spTree>
    <p:extLst>
      <p:ext uri="{BB962C8B-B14F-4D97-AF65-F5344CB8AC3E}">
        <p14:creationId xmlns:p14="http://schemas.microsoft.com/office/powerpoint/2010/main" val="816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4703763" y="1303340"/>
            <a:ext cx="4191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862013" eaLnBrk="0" hangingPunct="0">
              <a:defRPr sz="1300">
                <a:solidFill>
                  <a:schemeClr val="tx1"/>
                </a:solidFill>
                <a:latin typeface="Arial" charset="0"/>
                <a:ea typeface="ＭＳ Ｐゴシック" charset="0"/>
                <a:cs typeface="ＭＳ Ｐゴシック" charset="0"/>
              </a:defRPr>
            </a:lvl1pPr>
            <a:lvl2pPr marL="144463" indent="-142875" defTabSz="862013" eaLnBrk="0" hangingPunct="0">
              <a:defRPr sz="1300">
                <a:solidFill>
                  <a:schemeClr val="tx1"/>
                </a:solidFill>
                <a:latin typeface="Arial" charset="0"/>
                <a:ea typeface="ＭＳ Ｐゴシック" charset="0"/>
              </a:defRPr>
            </a:lvl2pPr>
            <a:lvl3pPr marL="330200" indent="-182563" defTabSz="862013" eaLnBrk="0" hangingPunct="0">
              <a:defRPr sz="1300">
                <a:solidFill>
                  <a:schemeClr val="tx1"/>
                </a:solidFill>
                <a:latin typeface="Arial" charset="0"/>
                <a:ea typeface="ＭＳ Ｐゴシック" charset="0"/>
              </a:defRPr>
            </a:lvl3pPr>
            <a:lvl4pPr marL="482600" indent="-150813" defTabSz="862013" eaLnBrk="0" hangingPunct="0">
              <a:defRPr sz="1300">
                <a:solidFill>
                  <a:schemeClr val="tx1"/>
                </a:solidFill>
                <a:latin typeface="Arial" charset="0"/>
                <a:ea typeface="ＭＳ Ｐゴシック" charset="0"/>
              </a:defRPr>
            </a:lvl4pPr>
            <a:lvl5pPr marL="658813" indent="-174625" defTabSz="862013" eaLnBrk="0" hangingPunct="0">
              <a:defRPr sz="1300">
                <a:solidFill>
                  <a:schemeClr val="tx1"/>
                </a:solidFill>
                <a:latin typeface="Arial" charset="0"/>
                <a:ea typeface="ＭＳ Ｐゴシック" charset="0"/>
              </a:defRPr>
            </a:lvl5pPr>
            <a:lvl6pPr marL="1116013" indent="-174625" defTabSz="862013" eaLnBrk="0" fontAlgn="base" hangingPunct="0">
              <a:spcBef>
                <a:spcPct val="0"/>
              </a:spcBef>
              <a:spcAft>
                <a:spcPct val="0"/>
              </a:spcAft>
              <a:defRPr sz="1300">
                <a:solidFill>
                  <a:schemeClr val="tx1"/>
                </a:solidFill>
                <a:latin typeface="Arial" charset="0"/>
                <a:ea typeface="ＭＳ Ｐゴシック" charset="0"/>
              </a:defRPr>
            </a:lvl6pPr>
            <a:lvl7pPr marL="1573213" indent="-174625" defTabSz="862013" eaLnBrk="0" fontAlgn="base" hangingPunct="0">
              <a:spcBef>
                <a:spcPct val="0"/>
              </a:spcBef>
              <a:spcAft>
                <a:spcPct val="0"/>
              </a:spcAft>
              <a:defRPr sz="1300">
                <a:solidFill>
                  <a:schemeClr val="tx1"/>
                </a:solidFill>
                <a:latin typeface="Arial" charset="0"/>
                <a:ea typeface="ＭＳ Ｐゴシック" charset="0"/>
              </a:defRPr>
            </a:lvl7pPr>
            <a:lvl8pPr marL="2030413" indent="-174625" defTabSz="862013" eaLnBrk="0" fontAlgn="base" hangingPunct="0">
              <a:spcBef>
                <a:spcPct val="0"/>
              </a:spcBef>
              <a:spcAft>
                <a:spcPct val="0"/>
              </a:spcAft>
              <a:defRPr sz="1300">
                <a:solidFill>
                  <a:schemeClr val="tx1"/>
                </a:solidFill>
                <a:latin typeface="Arial" charset="0"/>
                <a:ea typeface="ＭＳ Ｐゴシック" charset="0"/>
              </a:defRPr>
            </a:lvl8pPr>
            <a:lvl9pPr marL="2487613" indent="-174625" defTabSz="862013" eaLnBrk="0" fontAlgn="base" hangingPunct="0">
              <a:spcBef>
                <a:spcPct val="0"/>
              </a:spcBef>
              <a:spcAft>
                <a:spcPct val="0"/>
              </a:spcAft>
              <a:defRPr sz="1300">
                <a:solidFill>
                  <a:schemeClr val="tx1"/>
                </a:solidFill>
                <a:latin typeface="Arial" charset="0"/>
                <a:ea typeface="ＭＳ Ｐゴシック" charset="0"/>
              </a:defRPr>
            </a:lvl9pPr>
          </a:lstStyle>
          <a:p>
            <a:pPr>
              <a:buFontTx/>
              <a:buChar char="•"/>
              <a:defRPr/>
            </a:pPr>
            <a:r>
              <a:rPr lang="de-DE" sz="3200" smtClean="0">
                <a:latin typeface="Calibri" charset="0"/>
                <a:cs typeface="Calibri" charset="0"/>
              </a:rPr>
              <a:t>Textmasterformate durch Klicken bearbeiten</a:t>
            </a:r>
          </a:p>
          <a:p>
            <a:pPr lvl="1">
              <a:buSzPct val="120000"/>
              <a:buFontTx/>
              <a:buChar char="•"/>
              <a:defRPr/>
            </a:pPr>
            <a:r>
              <a:rPr lang="de-DE" sz="2800" smtClean="0">
                <a:latin typeface="Calibri" charset="0"/>
                <a:cs typeface="Calibri" charset="0"/>
              </a:rPr>
              <a:t>Zweite Ebene</a:t>
            </a:r>
          </a:p>
          <a:p>
            <a:pPr lvl="2">
              <a:buFontTx/>
              <a:buChar char="–"/>
              <a:defRPr/>
            </a:pPr>
            <a:r>
              <a:rPr lang="de-DE" sz="2400" smtClean="0">
                <a:latin typeface="Calibri" charset="0"/>
                <a:cs typeface="Calibri" charset="0"/>
              </a:rPr>
              <a:t>Dritte Ebene</a:t>
            </a:r>
          </a:p>
          <a:p>
            <a:pPr lvl="3">
              <a:buSzPct val="89000"/>
              <a:buFontTx/>
              <a:buChar char="•"/>
              <a:defRPr/>
            </a:pPr>
            <a:r>
              <a:rPr lang="de-DE" sz="2000" smtClean="0">
                <a:latin typeface="Calibri" charset="0"/>
                <a:cs typeface="Calibri" charset="0"/>
              </a:rPr>
              <a:t>Vierte Ebene</a:t>
            </a:r>
          </a:p>
          <a:p>
            <a:pPr lvl="4">
              <a:buSzPct val="75000"/>
              <a:buFontTx/>
              <a:buChar char="–"/>
              <a:defRPr/>
            </a:pPr>
            <a:r>
              <a:rPr lang="de-DE" sz="2000" smtClean="0">
                <a:latin typeface="Calibri" charset="0"/>
                <a:cs typeface="Calibri" charset="0"/>
              </a:rPr>
              <a:t>Fünfte Ebene</a:t>
            </a:r>
          </a:p>
        </p:txBody>
      </p:sp>
      <p:sp>
        <p:nvSpPr>
          <p:cNvPr id="3" name="Inhaltsplatzhalter 2"/>
          <p:cNvSpPr>
            <a:spLocks noGrp="1"/>
          </p:cNvSpPr>
          <p:nvPr>
            <p:ph idx="1"/>
          </p:nvPr>
        </p:nvSpPr>
        <p:spPr>
          <a:xfrm>
            <a:off x="655591" y="1165016"/>
            <a:ext cx="7348165" cy="224676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
          <p:cNvSpPr>
            <a:spLocks noGrp="1" noChangeArrowheads="1"/>
          </p:cNvSpPr>
          <p:nvPr>
            <p:ph type="title"/>
          </p:nvPr>
        </p:nvSpPr>
        <p:spPr bwMode="auto">
          <a:xfrm>
            <a:off x="177802" y="13731"/>
            <a:ext cx="800712" cy="523220"/>
          </a:xfrm>
          <a:prstGeom prst="rect">
            <a:avLst/>
          </a:prstGeom>
          <a:noFill/>
          <a:ln w="9525">
            <a:noFill/>
            <a:miter lim="800000"/>
            <a:headEnd/>
            <a:tailEnd/>
          </a:ln>
        </p:spPr>
        <p:txBody>
          <a:bodyPr/>
          <a:lstStyle/>
          <a:p>
            <a:pPr lvl="0"/>
            <a:r>
              <a:rPr lang="de-DE" smtClean="0"/>
              <a:t>Title</a:t>
            </a:r>
          </a:p>
        </p:txBody>
      </p:sp>
      <p:sp>
        <p:nvSpPr>
          <p:cNvPr id="6" name="Rectangle 4"/>
          <p:cNvSpPr>
            <a:spLocks noGrp="1" noChangeArrowheads="1"/>
          </p:cNvSpPr>
          <p:nvPr>
            <p:ph type="sldNum" sz="quarter" idx="10"/>
          </p:nvPr>
        </p:nvSpPr>
        <p:spPr/>
        <p:txBody>
          <a:bodyPr/>
          <a:lstStyle>
            <a:lvl1pPr>
              <a:defRPr/>
            </a:lvl1pPr>
          </a:lstStyle>
          <a:p>
            <a:pPr>
              <a:defRPr/>
            </a:pPr>
            <a:fld id="{A8321679-DE10-8D41-9F27-3ABD8BF7D0DB}" type="slidenum">
              <a:rPr lang="de-DE"/>
              <a:pPr>
                <a:defRPr/>
              </a:pPr>
              <a:t>‹#›</a:t>
            </a:fld>
            <a:endParaRPr lang="de-DE"/>
          </a:p>
        </p:txBody>
      </p:sp>
    </p:spTree>
    <p:extLst>
      <p:ext uri="{BB962C8B-B14F-4D97-AF65-F5344CB8AC3E}">
        <p14:creationId xmlns:p14="http://schemas.microsoft.com/office/powerpoint/2010/main" val="332159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452" y="4407330"/>
            <a:ext cx="11942241" cy="661720"/>
          </a:xfrm>
        </p:spPr>
        <p:txBody>
          <a:bodyPr/>
          <a:lstStyle>
            <a:lvl1pPr algn="l">
              <a:defRPr sz="43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454" y="2907451"/>
            <a:ext cx="4917568" cy="323165"/>
          </a:xfrm>
        </p:spPr>
        <p:txBody>
          <a:bodyPr anchor="b"/>
          <a:lstStyle>
            <a:lvl1pPr marL="0" indent="0">
              <a:buNone/>
              <a:defRPr sz="2100"/>
            </a:lvl1pPr>
            <a:lvl2pPr marL="488601" indent="0">
              <a:buNone/>
              <a:defRPr sz="1900"/>
            </a:lvl2pPr>
            <a:lvl3pPr marL="977200" indent="0">
              <a:buNone/>
              <a:defRPr sz="1700"/>
            </a:lvl3pPr>
            <a:lvl4pPr marL="1465802" indent="0">
              <a:buNone/>
              <a:defRPr sz="1500"/>
            </a:lvl4pPr>
            <a:lvl5pPr marL="1954402" indent="0">
              <a:buNone/>
              <a:defRPr sz="1500"/>
            </a:lvl5pPr>
            <a:lvl6pPr marL="2443001" indent="0">
              <a:buNone/>
              <a:defRPr sz="1500"/>
            </a:lvl6pPr>
            <a:lvl7pPr marL="2931601" indent="0">
              <a:buNone/>
              <a:defRPr sz="1500"/>
            </a:lvl7pPr>
            <a:lvl8pPr marL="3420203" indent="0">
              <a:buNone/>
              <a:defRPr sz="1500"/>
            </a:lvl8pPr>
            <a:lvl9pPr marL="3908804" indent="0">
              <a:buNone/>
              <a:defRPr sz="1500"/>
            </a:lvl9pPr>
          </a:lstStyle>
          <a:p>
            <a:pPr lvl="0"/>
            <a:r>
              <a:rPr lang="de-DE" smtClean="0"/>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fld id="{010711A7-FD56-BA41-84FC-DD41AEB88422}" type="slidenum">
              <a:rPr lang="de-DE"/>
              <a:pPr>
                <a:defRPr/>
              </a:pPr>
              <a:t>‹#›</a:t>
            </a:fld>
            <a:endParaRPr lang="de-DE"/>
          </a:p>
        </p:txBody>
      </p:sp>
    </p:spTree>
    <p:extLst>
      <p:ext uri="{BB962C8B-B14F-4D97-AF65-F5344CB8AC3E}">
        <p14:creationId xmlns:p14="http://schemas.microsoft.com/office/powerpoint/2010/main" val="278322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7801" y="14290"/>
            <a:ext cx="7940487" cy="523220"/>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163609" y="1303899"/>
            <a:ext cx="7348165" cy="2077492"/>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221306" y="1303899"/>
            <a:ext cx="7348165" cy="2077492"/>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FB1568A1-9452-F54D-AF82-C83F5A5B386F}" type="slidenum">
              <a:rPr lang="de-DE"/>
              <a:pPr>
                <a:defRPr/>
              </a:pPr>
              <a:t>‹#›</a:t>
            </a:fld>
            <a:endParaRPr lang="de-DE"/>
          </a:p>
        </p:txBody>
      </p:sp>
    </p:spTree>
    <p:extLst>
      <p:ext uri="{BB962C8B-B14F-4D97-AF65-F5344CB8AC3E}">
        <p14:creationId xmlns:p14="http://schemas.microsoft.com/office/powerpoint/2010/main" val="386684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6798" y="1935634"/>
            <a:ext cx="6229407" cy="400110"/>
          </a:xfrm>
        </p:spPr>
        <p:txBody>
          <a:bodyPr anchor="b"/>
          <a:lstStyle>
            <a:lvl1pPr marL="0" indent="0">
              <a:buNone/>
              <a:defRPr sz="2600" b="1"/>
            </a:lvl1pPr>
            <a:lvl2pPr marL="488601" indent="0">
              <a:buNone/>
              <a:defRPr sz="2100" b="1"/>
            </a:lvl2pPr>
            <a:lvl3pPr marL="977200" indent="0">
              <a:buNone/>
              <a:defRPr sz="1900" b="1"/>
            </a:lvl3pPr>
            <a:lvl4pPr marL="1465802" indent="0">
              <a:buNone/>
              <a:defRPr sz="1700" b="1"/>
            </a:lvl4pPr>
            <a:lvl5pPr marL="1954402" indent="0">
              <a:buNone/>
              <a:defRPr sz="1700" b="1"/>
            </a:lvl5pPr>
            <a:lvl6pPr marL="2443001" indent="0">
              <a:buNone/>
              <a:defRPr sz="1700" b="1"/>
            </a:lvl6pPr>
            <a:lvl7pPr marL="2931601" indent="0">
              <a:buNone/>
              <a:defRPr sz="1700" b="1"/>
            </a:lvl7pPr>
            <a:lvl8pPr marL="3420203" indent="0">
              <a:buNone/>
              <a:defRPr sz="1700" b="1"/>
            </a:lvl8pPr>
            <a:lvl9pPr marL="3908804" indent="0">
              <a:buNone/>
              <a:defRPr sz="1700" b="1"/>
            </a:lvl9pPr>
          </a:lstStyle>
          <a:p>
            <a:pPr lvl="0"/>
            <a:r>
              <a:rPr lang="de-DE" smtClean="0"/>
              <a:t>Textmasterformate durch Klicken bearbeiten</a:t>
            </a:r>
          </a:p>
        </p:txBody>
      </p:sp>
      <p:sp>
        <p:nvSpPr>
          <p:cNvPr id="4" name="Inhaltsplatzhalter 3"/>
          <p:cNvSpPr>
            <a:spLocks noGrp="1"/>
          </p:cNvSpPr>
          <p:nvPr>
            <p:ph sz="half" idx="2"/>
          </p:nvPr>
        </p:nvSpPr>
        <p:spPr>
          <a:xfrm>
            <a:off x="456798" y="2175320"/>
            <a:ext cx="6412012" cy="1846659"/>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704" y="1935634"/>
            <a:ext cx="6229407" cy="400110"/>
          </a:xfrm>
        </p:spPr>
        <p:txBody>
          <a:bodyPr anchor="b"/>
          <a:lstStyle>
            <a:lvl1pPr marL="0" indent="0">
              <a:buNone/>
              <a:defRPr sz="2600" b="1"/>
            </a:lvl1pPr>
            <a:lvl2pPr marL="488601" indent="0">
              <a:buNone/>
              <a:defRPr sz="2100" b="1"/>
            </a:lvl2pPr>
            <a:lvl3pPr marL="977200" indent="0">
              <a:buNone/>
              <a:defRPr sz="1900" b="1"/>
            </a:lvl3pPr>
            <a:lvl4pPr marL="1465802" indent="0">
              <a:buNone/>
              <a:defRPr sz="1700" b="1"/>
            </a:lvl4pPr>
            <a:lvl5pPr marL="1954402" indent="0">
              <a:buNone/>
              <a:defRPr sz="1700" b="1"/>
            </a:lvl5pPr>
            <a:lvl6pPr marL="2443001" indent="0">
              <a:buNone/>
              <a:defRPr sz="1700" b="1"/>
            </a:lvl6pPr>
            <a:lvl7pPr marL="2931601" indent="0">
              <a:buNone/>
              <a:defRPr sz="1700" b="1"/>
            </a:lvl7pPr>
            <a:lvl8pPr marL="3420203" indent="0">
              <a:buNone/>
              <a:defRPr sz="1700" b="1"/>
            </a:lvl8pPr>
            <a:lvl9pPr marL="3908804" indent="0">
              <a:buNone/>
              <a:defRPr sz="1700" b="1"/>
            </a:lvl9pPr>
          </a:lstStyle>
          <a:p>
            <a:pPr lvl="0"/>
            <a:r>
              <a:rPr lang="de-DE" smtClean="0"/>
              <a:t>Textmasterformate durch Klicken bearbeiten</a:t>
            </a:r>
          </a:p>
        </p:txBody>
      </p:sp>
      <p:sp>
        <p:nvSpPr>
          <p:cNvPr id="6" name="Inhaltsplatzhalter 5"/>
          <p:cNvSpPr>
            <a:spLocks noGrp="1"/>
          </p:cNvSpPr>
          <p:nvPr>
            <p:ph sz="quarter" idx="4"/>
          </p:nvPr>
        </p:nvSpPr>
        <p:spPr>
          <a:xfrm>
            <a:off x="4645704" y="2175320"/>
            <a:ext cx="6412012" cy="1846659"/>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8" name="Rectangle 2"/>
          <p:cNvSpPr>
            <a:spLocks noGrp="1" noChangeArrowheads="1"/>
          </p:cNvSpPr>
          <p:nvPr>
            <p:ph type="title"/>
          </p:nvPr>
        </p:nvSpPr>
        <p:spPr bwMode="auto">
          <a:xfrm>
            <a:off x="177802" y="13731"/>
            <a:ext cx="800712" cy="523220"/>
          </a:xfrm>
          <a:prstGeom prst="rect">
            <a:avLst/>
          </a:prstGeom>
          <a:noFill/>
          <a:ln w="9525">
            <a:noFill/>
            <a:miter lim="800000"/>
            <a:headEnd/>
            <a:tailEnd/>
          </a:ln>
        </p:spPr>
        <p:txBody>
          <a:bodyPr/>
          <a:lstStyle/>
          <a:p>
            <a:pPr lvl="0"/>
            <a:r>
              <a:rPr lang="de-DE" smtClean="0"/>
              <a:t>Title</a:t>
            </a:r>
          </a:p>
        </p:txBody>
      </p:sp>
      <p:sp>
        <p:nvSpPr>
          <p:cNvPr id="7" name="Rectangle 4"/>
          <p:cNvSpPr>
            <a:spLocks noGrp="1" noChangeArrowheads="1"/>
          </p:cNvSpPr>
          <p:nvPr>
            <p:ph type="sldNum" sz="quarter" idx="10"/>
          </p:nvPr>
        </p:nvSpPr>
        <p:spPr>
          <a:ln/>
        </p:spPr>
        <p:txBody>
          <a:bodyPr/>
          <a:lstStyle>
            <a:lvl1pPr>
              <a:defRPr/>
            </a:lvl1pPr>
          </a:lstStyle>
          <a:p>
            <a:pPr>
              <a:defRPr/>
            </a:pPr>
            <a:fld id="{436DD7F6-B858-B84A-9C2D-B4639E946511}" type="slidenum">
              <a:rPr lang="de-DE"/>
              <a:pPr>
                <a:defRPr/>
              </a:pPr>
              <a:t>‹#›</a:t>
            </a:fld>
            <a:endParaRPr lang="de-DE"/>
          </a:p>
        </p:txBody>
      </p:sp>
    </p:spTree>
    <p:extLst>
      <p:ext uri="{BB962C8B-B14F-4D97-AF65-F5344CB8AC3E}">
        <p14:creationId xmlns:p14="http://schemas.microsoft.com/office/powerpoint/2010/main" val="14710771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7800" y="14290"/>
            <a:ext cx="800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p>
            <a:pPr lvl="0"/>
            <a:r>
              <a:rPr lang="de-DE"/>
              <a:t>Title</a:t>
            </a:r>
          </a:p>
        </p:txBody>
      </p:sp>
      <p:sp>
        <p:nvSpPr>
          <p:cNvPr id="1027" name="Rectangle 3"/>
          <p:cNvSpPr>
            <a:spLocks noGrp="1" noChangeArrowheads="1"/>
          </p:cNvSpPr>
          <p:nvPr>
            <p:ph type="body" idx="1"/>
          </p:nvPr>
        </p:nvSpPr>
        <p:spPr bwMode="auto">
          <a:xfrm>
            <a:off x="177802" y="1303340"/>
            <a:ext cx="73481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2292" name="Rectangle 4"/>
          <p:cNvSpPr>
            <a:spLocks noGrp="1" noChangeArrowheads="1"/>
          </p:cNvSpPr>
          <p:nvPr>
            <p:ph type="sldNum" sz="quarter" idx="4"/>
          </p:nvPr>
        </p:nvSpPr>
        <p:spPr bwMode="auto">
          <a:xfrm>
            <a:off x="8845305" y="6594475"/>
            <a:ext cx="219320" cy="21725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400">
                <a:solidFill>
                  <a:srgbClr val="7F7F7F"/>
                </a:solidFill>
                <a:latin typeface="Calibri"/>
                <a:ea typeface="+mn-ea"/>
                <a:cs typeface="Calibri"/>
              </a:defRPr>
            </a:lvl1pPr>
          </a:lstStyle>
          <a:p>
            <a:pPr>
              <a:defRPr/>
            </a:pPr>
            <a:fld id="{8B87D889-8F00-CE43-8991-E8BBBBBC80E8}"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4029" r:id="rId1"/>
    <p:sldLayoutId id="2147484020" r:id="rId2"/>
    <p:sldLayoutId id="2147484034" r:id="rId3"/>
    <p:sldLayoutId id="2147484021" r:id="rId4"/>
    <p:sldLayoutId id="2147484030" r:id="rId5"/>
    <p:sldLayoutId id="2147484031" r:id="rId6"/>
    <p:sldLayoutId id="2147484022" r:id="rId7"/>
    <p:sldLayoutId id="2147484023" r:id="rId8"/>
    <p:sldLayoutId id="2147484024" r:id="rId9"/>
    <p:sldLayoutId id="2147484026" r:id="rId10"/>
    <p:sldLayoutId id="2147484032" r:id="rId11"/>
    <p:sldLayoutId id="2147484033" r:id="rId12"/>
  </p:sldLayoutIdLst>
  <p:timing>
    <p:tnLst>
      <p:par>
        <p:cTn xmlns:p14="http://schemas.microsoft.com/office/powerpoint/2010/main" id="1" dur="indefinite" restart="never" nodeType="tmRoot"/>
      </p:par>
    </p:tnLst>
  </p:timing>
  <p:hf hdr="0" ftr="0" dt="0"/>
  <p:txStyles>
    <p:titleStyle>
      <a:lvl1pPr algn="l" defTabSz="861835" rtl="0" eaLnBrk="0" fontAlgn="base" hangingPunct="0">
        <a:spcBef>
          <a:spcPct val="0"/>
        </a:spcBef>
        <a:spcAft>
          <a:spcPct val="0"/>
        </a:spcAft>
        <a:defRPr sz="3400" b="1">
          <a:solidFill>
            <a:schemeClr val="tx2"/>
          </a:solidFill>
          <a:latin typeface="Calibri"/>
          <a:ea typeface="ＭＳ Ｐゴシック" charset="0"/>
          <a:cs typeface="Calibri"/>
        </a:defRPr>
      </a:lvl1pPr>
      <a:lvl2pPr algn="l" defTabSz="861835" rtl="0" eaLnBrk="0" fontAlgn="base" hangingPunct="0">
        <a:spcBef>
          <a:spcPct val="0"/>
        </a:spcBef>
        <a:spcAft>
          <a:spcPct val="0"/>
        </a:spcAft>
        <a:defRPr sz="3400" b="1">
          <a:solidFill>
            <a:schemeClr val="tx2"/>
          </a:solidFill>
          <a:latin typeface="Calibri" charset="0"/>
          <a:ea typeface="ＭＳ Ｐゴシック" charset="0"/>
        </a:defRPr>
      </a:lvl2pPr>
      <a:lvl3pPr algn="l" defTabSz="861835" rtl="0" eaLnBrk="0" fontAlgn="base" hangingPunct="0">
        <a:spcBef>
          <a:spcPct val="0"/>
        </a:spcBef>
        <a:spcAft>
          <a:spcPct val="0"/>
        </a:spcAft>
        <a:defRPr sz="3400" b="1">
          <a:solidFill>
            <a:schemeClr val="tx2"/>
          </a:solidFill>
          <a:latin typeface="Calibri" charset="0"/>
          <a:ea typeface="ＭＳ Ｐゴシック" charset="0"/>
        </a:defRPr>
      </a:lvl3pPr>
      <a:lvl4pPr algn="l" defTabSz="861835" rtl="0" eaLnBrk="0" fontAlgn="base" hangingPunct="0">
        <a:spcBef>
          <a:spcPct val="0"/>
        </a:spcBef>
        <a:spcAft>
          <a:spcPct val="0"/>
        </a:spcAft>
        <a:defRPr sz="3400" b="1">
          <a:solidFill>
            <a:schemeClr val="tx2"/>
          </a:solidFill>
          <a:latin typeface="Calibri" charset="0"/>
          <a:ea typeface="ＭＳ Ｐゴシック" charset="0"/>
        </a:defRPr>
      </a:lvl4pPr>
      <a:lvl5pPr algn="l" defTabSz="861835" rtl="0" eaLnBrk="0" fontAlgn="base" hangingPunct="0">
        <a:spcBef>
          <a:spcPct val="0"/>
        </a:spcBef>
        <a:spcAft>
          <a:spcPct val="0"/>
        </a:spcAft>
        <a:defRPr sz="3400" b="1">
          <a:solidFill>
            <a:schemeClr val="tx2"/>
          </a:solidFill>
          <a:latin typeface="Calibri" charset="0"/>
          <a:ea typeface="ＭＳ Ｐゴシック" charset="0"/>
        </a:defRPr>
      </a:lvl5pPr>
      <a:lvl6pPr marL="488601" algn="l" defTabSz="861836" rtl="0" eaLnBrk="1" fontAlgn="base" hangingPunct="1">
        <a:spcBef>
          <a:spcPct val="0"/>
        </a:spcBef>
        <a:spcAft>
          <a:spcPct val="0"/>
        </a:spcAft>
        <a:defRPr sz="2100" b="1">
          <a:solidFill>
            <a:schemeClr val="tx2"/>
          </a:solidFill>
          <a:latin typeface="Arial" pitchFamily="34" charset="0"/>
        </a:defRPr>
      </a:lvl6pPr>
      <a:lvl7pPr marL="977200" algn="l" defTabSz="861836" rtl="0" eaLnBrk="1" fontAlgn="base" hangingPunct="1">
        <a:spcBef>
          <a:spcPct val="0"/>
        </a:spcBef>
        <a:spcAft>
          <a:spcPct val="0"/>
        </a:spcAft>
        <a:defRPr sz="2100" b="1">
          <a:solidFill>
            <a:schemeClr val="tx2"/>
          </a:solidFill>
          <a:latin typeface="Arial" pitchFamily="34" charset="0"/>
        </a:defRPr>
      </a:lvl7pPr>
      <a:lvl8pPr marL="1465802" algn="l" defTabSz="861836" rtl="0" eaLnBrk="1" fontAlgn="base" hangingPunct="1">
        <a:spcBef>
          <a:spcPct val="0"/>
        </a:spcBef>
        <a:spcAft>
          <a:spcPct val="0"/>
        </a:spcAft>
        <a:defRPr sz="2100" b="1">
          <a:solidFill>
            <a:schemeClr val="tx2"/>
          </a:solidFill>
          <a:latin typeface="Arial" pitchFamily="34" charset="0"/>
        </a:defRPr>
      </a:lvl8pPr>
      <a:lvl9pPr marL="1954402" algn="l" defTabSz="861836" rtl="0" eaLnBrk="1" fontAlgn="base" hangingPunct="1">
        <a:spcBef>
          <a:spcPct val="0"/>
        </a:spcBef>
        <a:spcAft>
          <a:spcPct val="0"/>
        </a:spcAft>
        <a:defRPr sz="2100" b="1">
          <a:solidFill>
            <a:schemeClr val="tx2"/>
          </a:solidFill>
          <a:latin typeface="Arial" pitchFamily="34" charset="0"/>
        </a:defRPr>
      </a:lvl9pPr>
    </p:titleStyle>
    <p:bodyStyle>
      <a:lvl1pPr marL="342829" indent="-342829" algn="l" defTabSz="861835" rtl="0" eaLnBrk="0" fontAlgn="base" hangingPunct="0">
        <a:spcBef>
          <a:spcPct val="0"/>
        </a:spcBef>
        <a:spcAft>
          <a:spcPts val="600"/>
        </a:spcAft>
        <a:buChar char="•"/>
        <a:defRPr sz="3000">
          <a:solidFill>
            <a:schemeClr val="tx1"/>
          </a:solidFill>
          <a:latin typeface="Calibri"/>
          <a:ea typeface="ＭＳ Ｐゴシック" charset="0"/>
          <a:cs typeface="Calibri"/>
        </a:defRPr>
      </a:lvl1pPr>
      <a:lvl2pPr marL="339656" indent="-338067" algn="l" defTabSz="861835" rtl="0" eaLnBrk="0" fontAlgn="base" hangingPunct="0">
        <a:spcBef>
          <a:spcPct val="0"/>
        </a:spcBef>
        <a:spcAft>
          <a:spcPts val="600"/>
        </a:spcAft>
        <a:buSzPct val="120000"/>
        <a:buChar char="•"/>
        <a:defRPr sz="3000">
          <a:solidFill>
            <a:schemeClr val="tx1"/>
          </a:solidFill>
          <a:latin typeface="Calibri"/>
          <a:ea typeface="ＭＳ Ｐゴシック" charset="0"/>
          <a:cs typeface="Calibri"/>
        </a:defRPr>
      </a:lvl2pPr>
      <a:lvl3pPr marL="330132" indent="-182526" algn="l" defTabSz="861835" rtl="0" eaLnBrk="0" fontAlgn="base" hangingPunct="0">
        <a:spcBef>
          <a:spcPct val="0"/>
        </a:spcBef>
        <a:spcAft>
          <a:spcPts val="600"/>
        </a:spcAft>
        <a:buChar char="–"/>
        <a:defRPr sz="2600">
          <a:solidFill>
            <a:schemeClr val="tx1"/>
          </a:solidFill>
          <a:latin typeface="Calibri"/>
          <a:ea typeface="ＭＳ Ｐゴシック" charset="0"/>
          <a:cs typeface="Calibri"/>
        </a:defRPr>
      </a:lvl3pPr>
      <a:lvl4pPr marL="482501" indent="-150782" algn="l" defTabSz="861835" rtl="0" eaLnBrk="0" fontAlgn="base" hangingPunct="0">
        <a:spcBef>
          <a:spcPct val="0"/>
        </a:spcBef>
        <a:spcAft>
          <a:spcPts val="600"/>
        </a:spcAft>
        <a:buSzPct val="89000"/>
        <a:buChar char="•"/>
        <a:defRPr sz="2000">
          <a:solidFill>
            <a:schemeClr val="tx1"/>
          </a:solidFill>
          <a:latin typeface="Calibri"/>
          <a:ea typeface="ＭＳ Ｐゴシック" charset="0"/>
          <a:cs typeface="Calibri"/>
        </a:defRPr>
      </a:lvl4pPr>
      <a:lvl5pPr marL="658677" indent="-174589" algn="l" defTabSz="861835" rtl="0" eaLnBrk="0" fontAlgn="base" hangingPunct="0">
        <a:spcBef>
          <a:spcPct val="0"/>
        </a:spcBef>
        <a:spcAft>
          <a:spcPts val="600"/>
        </a:spcAft>
        <a:buSzPct val="75000"/>
        <a:buChar char="–"/>
        <a:defRPr sz="2000">
          <a:solidFill>
            <a:schemeClr val="tx1"/>
          </a:solidFill>
          <a:latin typeface="Calibri"/>
          <a:ea typeface="ＭＳ Ｐゴシック" charset="0"/>
          <a:cs typeface="Calibri"/>
        </a:defRPr>
      </a:lvl5pPr>
      <a:lvl6pPr marL="1148550" indent="-174744" algn="l" defTabSz="861836" rtl="0" eaLnBrk="1" fontAlgn="base" hangingPunct="1">
        <a:spcBef>
          <a:spcPct val="0"/>
        </a:spcBef>
        <a:spcAft>
          <a:spcPct val="0"/>
        </a:spcAft>
        <a:buSzPct val="75000"/>
        <a:buChar char="–"/>
        <a:defRPr sz="1800">
          <a:solidFill>
            <a:schemeClr val="tx1"/>
          </a:solidFill>
          <a:latin typeface="+mn-lt"/>
        </a:defRPr>
      </a:lvl6pPr>
      <a:lvl7pPr marL="1637151" indent="-174744" algn="l" defTabSz="861836" rtl="0" eaLnBrk="1" fontAlgn="base" hangingPunct="1">
        <a:spcBef>
          <a:spcPct val="0"/>
        </a:spcBef>
        <a:spcAft>
          <a:spcPct val="0"/>
        </a:spcAft>
        <a:buSzPct val="75000"/>
        <a:buChar char="–"/>
        <a:defRPr sz="1800">
          <a:solidFill>
            <a:schemeClr val="tx1"/>
          </a:solidFill>
          <a:latin typeface="+mn-lt"/>
        </a:defRPr>
      </a:lvl7pPr>
      <a:lvl8pPr marL="2125751" indent="-174744" algn="l" defTabSz="861836" rtl="0" eaLnBrk="1" fontAlgn="base" hangingPunct="1">
        <a:spcBef>
          <a:spcPct val="0"/>
        </a:spcBef>
        <a:spcAft>
          <a:spcPct val="0"/>
        </a:spcAft>
        <a:buSzPct val="75000"/>
        <a:buChar char="–"/>
        <a:defRPr sz="1800">
          <a:solidFill>
            <a:schemeClr val="tx1"/>
          </a:solidFill>
          <a:latin typeface="+mn-lt"/>
        </a:defRPr>
      </a:lvl8pPr>
      <a:lvl9pPr marL="2614353" indent="-174744" algn="l" defTabSz="861836" rtl="0" eaLnBrk="1" fontAlgn="base" hangingPunct="1">
        <a:spcBef>
          <a:spcPct val="0"/>
        </a:spcBef>
        <a:spcAft>
          <a:spcPct val="0"/>
        </a:spcAft>
        <a:buSzPct val="75000"/>
        <a:buChar char="–"/>
        <a:defRPr sz="1800">
          <a:solidFill>
            <a:schemeClr val="tx1"/>
          </a:solidFill>
          <a:latin typeface="+mn-lt"/>
        </a:defRPr>
      </a:lvl9pPr>
    </p:bodyStyle>
    <p:otherStyle>
      <a:defPPr>
        <a:defRPr lang="de-DE"/>
      </a:defPPr>
      <a:lvl1pPr marL="0" algn="l" defTabSz="977200" rtl="0" eaLnBrk="1" latinLnBrk="0" hangingPunct="1">
        <a:defRPr sz="1900" kern="1200">
          <a:solidFill>
            <a:schemeClr val="tx1"/>
          </a:solidFill>
          <a:latin typeface="+mn-lt"/>
          <a:ea typeface="+mn-ea"/>
          <a:cs typeface="+mn-cs"/>
        </a:defRPr>
      </a:lvl1pPr>
      <a:lvl2pPr marL="488601" algn="l" defTabSz="977200" rtl="0" eaLnBrk="1" latinLnBrk="0" hangingPunct="1">
        <a:defRPr sz="1900" kern="1200">
          <a:solidFill>
            <a:schemeClr val="tx1"/>
          </a:solidFill>
          <a:latin typeface="+mn-lt"/>
          <a:ea typeface="+mn-ea"/>
          <a:cs typeface="+mn-cs"/>
        </a:defRPr>
      </a:lvl2pPr>
      <a:lvl3pPr marL="977200" algn="l" defTabSz="977200" rtl="0" eaLnBrk="1" latinLnBrk="0" hangingPunct="1">
        <a:defRPr sz="1900" kern="1200">
          <a:solidFill>
            <a:schemeClr val="tx1"/>
          </a:solidFill>
          <a:latin typeface="+mn-lt"/>
          <a:ea typeface="+mn-ea"/>
          <a:cs typeface="+mn-cs"/>
        </a:defRPr>
      </a:lvl3pPr>
      <a:lvl4pPr marL="1465802" algn="l" defTabSz="977200" rtl="0" eaLnBrk="1" latinLnBrk="0" hangingPunct="1">
        <a:defRPr sz="1900" kern="1200">
          <a:solidFill>
            <a:schemeClr val="tx1"/>
          </a:solidFill>
          <a:latin typeface="+mn-lt"/>
          <a:ea typeface="+mn-ea"/>
          <a:cs typeface="+mn-cs"/>
        </a:defRPr>
      </a:lvl4pPr>
      <a:lvl5pPr marL="1954402" algn="l" defTabSz="977200" rtl="0" eaLnBrk="1" latinLnBrk="0" hangingPunct="1">
        <a:defRPr sz="1900" kern="1200">
          <a:solidFill>
            <a:schemeClr val="tx1"/>
          </a:solidFill>
          <a:latin typeface="+mn-lt"/>
          <a:ea typeface="+mn-ea"/>
          <a:cs typeface="+mn-cs"/>
        </a:defRPr>
      </a:lvl5pPr>
      <a:lvl6pPr marL="2443001" algn="l" defTabSz="977200" rtl="0" eaLnBrk="1" latinLnBrk="0" hangingPunct="1">
        <a:defRPr sz="1900" kern="1200">
          <a:solidFill>
            <a:schemeClr val="tx1"/>
          </a:solidFill>
          <a:latin typeface="+mn-lt"/>
          <a:ea typeface="+mn-ea"/>
          <a:cs typeface="+mn-cs"/>
        </a:defRPr>
      </a:lvl6pPr>
      <a:lvl7pPr marL="2931601" algn="l" defTabSz="977200" rtl="0" eaLnBrk="1" latinLnBrk="0" hangingPunct="1">
        <a:defRPr sz="1900" kern="1200">
          <a:solidFill>
            <a:schemeClr val="tx1"/>
          </a:solidFill>
          <a:latin typeface="+mn-lt"/>
          <a:ea typeface="+mn-ea"/>
          <a:cs typeface="+mn-cs"/>
        </a:defRPr>
      </a:lvl7pPr>
      <a:lvl8pPr marL="3420203" algn="l" defTabSz="977200" rtl="0" eaLnBrk="1" latinLnBrk="0" hangingPunct="1">
        <a:defRPr sz="1900" kern="1200">
          <a:solidFill>
            <a:schemeClr val="tx1"/>
          </a:solidFill>
          <a:latin typeface="+mn-lt"/>
          <a:ea typeface="+mn-ea"/>
          <a:cs typeface="+mn-cs"/>
        </a:defRPr>
      </a:lvl8pPr>
      <a:lvl9pPr marL="3908804" algn="l" defTabSz="9772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xml"/><Relationship Id="rId5" Type="http://schemas.openxmlformats.org/officeDocument/2006/relationships/image" Target="../media/image1.jpg"/><Relationship Id="rId6" Type="http://schemas.openxmlformats.org/officeDocument/2006/relationships/image" Target="../media/image2.jpeg"/><Relationship Id="rId1" Type="http://schemas.openxmlformats.org/officeDocument/2006/relationships/tags" Target="../tags/tag2.x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4.xml"/><Relationship Id="rId5" Type="http://schemas.openxmlformats.org/officeDocument/2006/relationships/notesSlide" Target="../notesSlides/notesSlide40.xml"/><Relationship Id="rId6" Type="http://schemas.openxmlformats.org/officeDocument/2006/relationships/image" Target="../media/image25.png"/><Relationship Id="rId7" Type="http://schemas.openxmlformats.org/officeDocument/2006/relationships/image" Target="../media/image1.jpg"/><Relationship Id="rId1" Type="http://schemas.openxmlformats.org/officeDocument/2006/relationships/tags" Target="../tags/tag14.xml"/><Relationship Id="rId2" Type="http://schemas.openxmlformats.org/officeDocument/2006/relationships/tags" Target="../tags/tag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tags" Target="../tags/tag9.xml"/><Relationship Id="rId7" Type="http://schemas.openxmlformats.org/officeDocument/2006/relationships/tags" Target="../tags/tag10.xml"/><Relationship Id="rId8" Type="http://schemas.openxmlformats.org/officeDocument/2006/relationships/tags" Target="../tags/tag11.xml"/><Relationship Id="rId9" Type="http://schemas.openxmlformats.org/officeDocument/2006/relationships/tags" Target="../tags/tag12.xml"/><Relationship Id="rId10" Type="http://schemas.openxmlformats.org/officeDocument/2006/relationships/slideLayout" Target="../slideLayouts/slideLayout2.xml"/><Relationship Id="rId11" Type="http://schemas.openxmlformats.org/officeDocument/2006/relationships/notesSlide" Target="../notesSlides/notesSlide5.xml"/><Relationship Id="rId1" Type="http://schemas.openxmlformats.org/officeDocument/2006/relationships/tags" Target="../tags/tag4.xml"/><Relationship Id="rId2" Type="http://schemas.openxmlformats.org/officeDocument/2006/relationships/tags" Target="../tags/tag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5.xml"/><Relationship Id="rId5" Type="http://schemas.openxmlformats.org/officeDocument/2006/relationships/notesSlide" Target="../notesSlides/notesSlide56.xml"/><Relationship Id="rId6" Type="http://schemas.openxmlformats.org/officeDocument/2006/relationships/image" Target="../media/image25.png"/><Relationship Id="rId7" Type="http://schemas.openxmlformats.org/officeDocument/2006/relationships/image" Target="../media/image1.jpg"/><Relationship Id="rId1" Type="http://schemas.openxmlformats.org/officeDocument/2006/relationships/tags" Target="../tags/tag17.xml"/><Relationship Id="rId2" Type="http://schemas.openxmlformats.org/officeDocument/2006/relationships/tags" Target="../tags/tag18.xml"/></Relationships>
</file>

<file path=ppt/slides/_rels/slide59.xml.rels><?xml version="1.0" encoding="UTF-8" standalone="yes"?>
<Relationships xmlns="http://schemas.openxmlformats.org/package/2006/relationships"><Relationship Id="rId9" Type="http://schemas.openxmlformats.org/officeDocument/2006/relationships/tags" Target="../tags/tag28.xml"/><Relationship Id="rId20" Type="http://schemas.openxmlformats.org/officeDocument/2006/relationships/tags" Target="../tags/tag39.xml"/><Relationship Id="rId21" Type="http://schemas.openxmlformats.org/officeDocument/2006/relationships/tags" Target="../tags/tag40.xml"/><Relationship Id="rId22" Type="http://schemas.openxmlformats.org/officeDocument/2006/relationships/slideLayout" Target="../slideLayouts/slideLayout12.xml"/><Relationship Id="rId23" Type="http://schemas.openxmlformats.org/officeDocument/2006/relationships/notesSlide" Target="../notesSlides/notesSlide57.xml"/><Relationship Id="rId10" Type="http://schemas.openxmlformats.org/officeDocument/2006/relationships/tags" Target="../tags/tag29.xml"/><Relationship Id="rId11" Type="http://schemas.openxmlformats.org/officeDocument/2006/relationships/tags" Target="../tags/tag30.xml"/><Relationship Id="rId12" Type="http://schemas.openxmlformats.org/officeDocument/2006/relationships/tags" Target="../tags/tag31.xml"/><Relationship Id="rId13" Type="http://schemas.openxmlformats.org/officeDocument/2006/relationships/tags" Target="../tags/tag32.xml"/><Relationship Id="rId14" Type="http://schemas.openxmlformats.org/officeDocument/2006/relationships/tags" Target="../tags/tag33.xml"/><Relationship Id="rId15" Type="http://schemas.openxmlformats.org/officeDocument/2006/relationships/tags" Target="../tags/tag34.xml"/><Relationship Id="rId16" Type="http://schemas.openxmlformats.org/officeDocument/2006/relationships/tags" Target="../tags/tag35.xml"/><Relationship Id="rId17" Type="http://schemas.openxmlformats.org/officeDocument/2006/relationships/tags" Target="../tags/tag36.xml"/><Relationship Id="rId18" Type="http://schemas.openxmlformats.org/officeDocument/2006/relationships/tags" Target="../tags/tag37.xml"/><Relationship Id="rId19" Type="http://schemas.openxmlformats.org/officeDocument/2006/relationships/tags" Target="../tags/tag38.xml"/><Relationship Id="rId1" Type="http://schemas.openxmlformats.org/officeDocument/2006/relationships/tags" Target="../tags/tag20.xml"/><Relationship Id="rId2" Type="http://schemas.openxmlformats.org/officeDocument/2006/relationships/tags" Target="../tags/tag21.xml"/><Relationship Id="rId3" Type="http://schemas.openxmlformats.org/officeDocument/2006/relationships/tags" Target="../tags/tag22.xml"/><Relationship Id="rId4" Type="http://schemas.openxmlformats.org/officeDocument/2006/relationships/tags" Target="../tags/tag23.xml"/><Relationship Id="rId5" Type="http://schemas.openxmlformats.org/officeDocument/2006/relationships/tags" Target="../tags/tag24.xml"/><Relationship Id="rId6" Type="http://schemas.openxmlformats.org/officeDocument/2006/relationships/tags" Target="../tags/tag25.xml"/><Relationship Id="rId7" Type="http://schemas.openxmlformats.org/officeDocument/2006/relationships/tags" Target="../tags/tag26.xml"/><Relationship Id="rId8" Type="http://schemas.openxmlformats.org/officeDocument/2006/relationships/tags" Target="../tags/tag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custDataLst>
              <p:tags r:id="rId1"/>
            </p:custDataLst>
          </p:nvPr>
        </p:nvSpPr>
        <p:spPr bwMode="auto">
          <a:xfrm>
            <a:off x="2473770" y="4167999"/>
            <a:ext cx="4196461" cy="507831"/>
          </a:xfrm>
          <a:prstGeom prst="rect">
            <a:avLst/>
          </a:prstGeom>
          <a:noFill/>
          <a:ln w="9525">
            <a:noFill/>
            <a:miter lim="800000"/>
            <a:headEnd/>
            <a:tailEnd/>
          </a:ln>
        </p:spPr>
        <p:txBody>
          <a:bodyPr wrap="none" lIns="0" tIns="0" rIns="0" bIns="0">
            <a:spAutoFit/>
          </a:bodyPr>
          <a:lstStyle/>
          <a:p>
            <a:pPr algn="ctr" defTabSz="861835">
              <a:lnSpc>
                <a:spcPct val="90000"/>
              </a:lnSpc>
              <a:defRPr/>
            </a:pPr>
            <a:r>
              <a:rPr lang="en-US" sz="3600" kern="0" dirty="0">
                <a:solidFill>
                  <a:schemeClr val="bg1">
                    <a:lumMod val="65000"/>
                  </a:schemeClr>
                </a:solidFill>
                <a:latin typeface="Calibri"/>
                <a:ea typeface="+mn-ea"/>
                <a:cs typeface="Calibri"/>
              </a:rPr>
              <a:t>Wolfgang Gatterbauer </a:t>
            </a:r>
          </a:p>
        </p:txBody>
      </p:sp>
      <p:sp>
        <p:nvSpPr>
          <p:cNvPr id="16387" name="McK Footnote"/>
          <p:cNvSpPr txBox="1">
            <a:spLocks noChangeArrowheads="1"/>
          </p:cNvSpPr>
          <p:nvPr/>
        </p:nvSpPr>
        <p:spPr bwMode="auto">
          <a:xfrm>
            <a:off x="3570227" y="6294995"/>
            <a:ext cx="2509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15900" indent="-269875" defTabSz="912813" eaLnBrk="0" hangingPunct="0">
              <a:tabLst>
                <a:tab pos="179388" algn="r"/>
              </a:tabLst>
              <a:defRPr sz="1300">
                <a:solidFill>
                  <a:schemeClr val="tx1"/>
                </a:solidFill>
                <a:latin typeface="Arial" charset="0"/>
                <a:ea typeface="ＭＳ Ｐゴシック" charset="0"/>
                <a:cs typeface="ＭＳ Ｐゴシック" charset="0"/>
              </a:defRPr>
            </a:lvl1pPr>
            <a:lvl2pPr marL="742950" indent="-285750" defTabSz="912813" eaLnBrk="0" hangingPunct="0">
              <a:tabLst>
                <a:tab pos="179388" algn="r"/>
              </a:tabLst>
              <a:defRPr sz="1300">
                <a:solidFill>
                  <a:schemeClr val="tx1"/>
                </a:solidFill>
                <a:latin typeface="Arial" charset="0"/>
                <a:ea typeface="ＭＳ Ｐゴシック" charset="0"/>
              </a:defRPr>
            </a:lvl2pPr>
            <a:lvl3pPr marL="1143000" indent="-228600" defTabSz="912813" eaLnBrk="0" hangingPunct="0">
              <a:tabLst>
                <a:tab pos="179388" algn="r"/>
              </a:tabLst>
              <a:defRPr sz="1300">
                <a:solidFill>
                  <a:schemeClr val="tx1"/>
                </a:solidFill>
                <a:latin typeface="Arial" charset="0"/>
                <a:ea typeface="ＭＳ Ｐゴシック" charset="0"/>
              </a:defRPr>
            </a:lvl3pPr>
            <a:lvl4pPr marL="1600200" indent="-228600" defTabSz="912813" eaLnBrk="0" hangingPunct="0">
              <a:tabLst>
                <a:tab pos="179388" algn="r"/>
              </a:tabLst>
              <a:defRPr sz="1300">
                <a:solidFill>
                  <a:schemeClr val="tx1"/>
                </a:solidFill>
                <a:latin typeface="Arial" charset="0"/>
                <a:ea typeface="ＭＳ Ｐゴシック" charset="0"/>
              </a:defRPr>
            </a:lvl4pPr>
            <a:lvl5pPr marL="2057400" indent="-228600" defTabSz="912813" eaLnBrk="0" hangingPunct="0">
              <a:tabLst>
                <a:tab pos="179388" algn="r"/>
              </a:tabLst>
              <a:defRPr sz="1300">
                <a:solidFill>
                  <a:schemeClr val="tx1"/>
                </a:solidFill>
                <a:latin typeface="Arial" charset="0"/>
                <a:ea typeface="ＭＳ Ｐゴシック" charset="0"/>
              </a:defRPr>
            </a:lvl5pPr>
            <a:lvl6pPr marL="25146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6pPr>
            <a:lvl7pPr marL="29718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7pPr>
            <a:lvl8pPr marL="34290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8pPr>
            <a:lvl9pPr marL="38862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9pPr>
          </a:lstStyle>
          <a:p>
            <a:pPr eaLnBrk="1" hangingPunct="1"/>
            <a:r>
              <a:rPr lang="en-US" sz="2400">
                <a:solidFill>
                  <a:srgbClr val="A6A6A6"/>
                </a:solidFill>
                <a:latin typeface="Calibri" charset="0"/>
                <a:cs typeface="Calibri" charset="0"/>
              </a:rPr>
              <a:t>http://queryviz.com</a:t>
            </a:r>
          </a:p>
        </p:txBody>
      </p:sp>
      <p:pic>
        <p:nvPicPr>
          <p:cNvPr id="4" name="Picture 3" descr="COLOR-TEPPER-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1510" y="6053682"/>
            <a:ext cx="1507786" cy="742967"/>
          </a:xfrm>
          <a:prstGeom prst="rect">
            <a:avLst/>
          </a:prstGeom>
        </p:spPr>
      </p:pic>
      <p:sp>
        <p:nvSpPr>
          <p:cNvPr id="10" name="Rectangle 2"/>
          <p:cNvSpPr txBox="1">
            <a:spLocks noChangeArrowheads="1"/>
          </p:cNvSpPr>
          <p:nvPr>
            <p:custDataLst>
              <p:tags r:id="rId2"/>
            </p:custDataLst>
          </p:nvPr>
        </p:nvSpPr>
        <p:spPr bwMode="auto">
          <a:xfrm>
            <a:off x="561975" y="2346412"/>
            <a:ext cx="80200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l" defTabSz="861835" rtl="0" eaLnBrk="0" fontAlgn="base" hangingPunct="0">
              <a:spcBef>
                <a:spcPct val="0"/>
              </a:spcBef>
              <a:spcAft>
                <a:spcPct val="0"/>
              </a:spcAft>
              <a:defRPr sz="3400" b="1">
                <a:solidFill>
                  <a:schemeClr val="tx2"/>
                </a:solidFill>
                <a:latin typeface="Calibri"/>
                <a:ea typeface="ＭＳ Ｐゴシック" charset="0"/>
                <a:cs typeface="Calibri"/>
              </a:defRPr>
            </a:lvl1pPr>
            <a:lvl2pPr algn="l" defTabSz="861835" rtl="0" eaLnBrk="0" fontAlgn="base" hangingPunct="0">
              <a:spcBef>
                <a:spcPct val="0"/>
              </a:spcBef>
              <a:spcAft>
                <a:spcPct val="0"/>
              </a:spcAft>
              <a:defRPr sz="3400" b="1">
                <a:solidFill>
                  <a:schemeClr val="tx2"/>
                </a:solidFill>
                <a:latin typeface="Calibri" charset="0"/>
                <a:ea typeface="ＭＳ Ｐゴシック" charset="0"/>
              </a:defRPr>
            </a:lvl2pPr>
            <a:lvl3pPr algn="l" defTabSz="861835" rtl="0" eaLnBrk="0" fontAlgn="base" hangingPunct="0">
              <a:spcBef>
                <a:spcPct val="0"/>
              </a:spcBef>
              <a:spcAft>
                <a:spcPct val="0"/>
              </a:spcAft>
              <a:defRPr sz="3400" b="1">
                <a:solidFill>
                  <a:schemeClr val="tx2"/>
                </a:solidFill>
                <a:latin typeface="Calibri" charset="0"/>
                <a:ea typeface="ＭＳ Ｐゴシック" charset="0"/>
              </a:defRPr>
            </a:lvl3pPr>
            <a:lvl4pPr algn="l" defTabSz="861835" rtl="0" eaLnBrk="0" fontAlgn="base" hangingPunct="0">
              <a:spcBef>
                <a:spcPct val="0"/>
              </a:spcBef>
              <a:spcAft>
                <a:spcPct val="0"/>
              </a:spcAft>
              <a:defRPr sz="3400" b="1">
                <a:solidFill>
                  <a:schemeClr val="tx2"/>
                </a:solidFill>
                <a:latin typeface="Calibri" charset="0"/>
                <a:ea typeface="ＭＳ Ｐゴシック" charset="0"/>
              </a:defRPr>
            </a:lvl4pPr>
            <a:lvl5pPr algn="l" defTabSz="861835" rtl="0" eaLnBrk="0" fontAlgn="base" hangingPunct="0">
              <a:spcBef>
                <a:spcPct val="0"/>
              </a:spcBef>
              <a:spcAft>
                <a:spcPct val="0"/>
              </a:spcAft>
              <a:defRPr sz="3400" b="1">
                <a:solidFill>
                  <a:schemeClr val="tx2"/>
                </a:solidFill>
                <a:latin typeface="Calibri" charset="0"/>
                <a:ea typeface="ＭＳ Ｐゴシック" charset="0"/>
              </a:defRPr>
            </a:lvl5pPr>
            <a:lvl6pPr marL="488601" algn="l" defTabSz="861836" rtl="0" eaLnBrk="1" fontAlgn="base" hangingPunct="1">
              <a:spcBef>
                <a:spcPct val="0"/>
              </a:spcBef>
              <a:spcAft>
                <a:spcPct val="0"/>
              </a:spcAft>
              <a:defRPr sz="2100" b="1">
                <a:solidFill>
                  <a:schemeClr val="tx2"/>
                </a:solidFill>
                <a:latin typeface="Arial" pitchFamily="34" charset="0"/>
              </a:defRPr>
            </a:lvl6pPr>
            <a:lvl7pPr marL="977200" algn="l" defTabSz="861836" rtl="0" eaLnBrk="1" fontAlgn="base" hangingPunct="1">
              <a:spcBef>
                <a:spcPct val="0"/>
              </a:spcBef>
              <a:spcAft>
                <a:spcPct val="0"/>
              </a:spcAft>
              <a:defRPr sz="2100" b="1">
                <a:solidFill>
                  <a:schemeClr val="tx2"/>
                </a:solidFill>
                <a:latin typeface="Arial" pitchFamily="34" charset="0"/>
              </a:defRPr>
            </a:lvl7pPr>
            <a:lvl8pPr marL="1465802" algn="l" defTabSz="861836" rtl="0" eaLnBrk="1" fontAlgn="base" hangingPunct="1">
              <a:spcBef>
                <a:spcPct val="0"/>
              </a:spcBef>
              <a:spcAft>
                <a:spcPct val="0"/>
              </a:spcAft>
              <a:defRPr sz="2100" b="1">
                <a:solidFill>
                  <a:schemeClr val="tx2"/>
                </a:solidFill>
                <a:latin typeface="Arial" pitchFamily="34" charset="0"/>
              </a:defRPr>
            </a:lvl8pPr>
            <a:lvl9pPr marL="1954402" algn="l" defTabSz="861836" rtl="0" eaLnBrk="1" fontAlgn="base" hangingPunct="1">
              <a:spcBef>
                <a:spcPct val="0"/>
              </a:spcBef>
              <a:spcAft>
                <a:spcPct val="0"/>
              </a:spcAft>
              <a:defRPr sz="2100" b="1">
                <a:solidFill>
                  <a:schemeClr val="tx2"/>
                </a:solidFill>
                <a:latin typeface="Arial" pitchFamily="34" charset="0"/>
              </a:defRPr>
            </a:lvl9pPr>
          </a:lstStyle>
          <a:p>
            <a:pPr algn="ctr" eaLnBrk="1" hangingPunct="1">
              <a:lnSpc>
                <a:spcPct val="85000"/>
              </a:lnSpc>
            </a:pPr>
            <a:r>
              <a:rPr lang="en-US" sz="6400">
                <a:latin typeface="Calibri" charset="0"/>
              </a:rPr>
              <a:t>Databases will visualize </a:t>
            </a:r>
            <a:br>
              <a:rPr lang="en-US" sz="6400">
                <a:latin typeface="Calibri" charset="0"/>
              </a:rPr>
            </a:br>
            <a:r>
              <a:rPr lang="en-US" sz="6400">
                <a:latin typeface="Calibri" charset="0"/>
              </a:rPr>
              <a:t>queries too</a:t>
            </a:r>
          </a:p>
        </p:txBody>
      </p:sp>
      <p:pic>
        <p:nvPicPr>
          <p:cNvPr id="11" name="Picture 10" descr="washington.jpg"/>
          <p:cNvPicPr>
            <a:picLocks noChangeAspect="1"/>
          </p:cNvPicPr>
          <p:nvPr/>
        </p:nvPicPr>
        <p:blipFill>
          <a:blip r:embed="rId6"/>
          <a:stretch>
            <a:fillRect/>
          </a:stretch>
        </p:blipFill>
        <p:spPr>
          <a:xfrm>
            <a:off x="148419" y="6114482"/>
            <a:ext cx="875471" cy="606993"/>
          </a:xfrm>
          <a:prstGeom prst="rect">
            <a:avLst/>
          </a:prstGeom>
        </p:spPr>
      </p:pic>
      <p:sp>
        <p:nvSpPr>
          <p:cNvPr id="12" name="Footer Placeholder 3"/>
          <p:cNvSpPr txBox="1">
            <a:spLocks/>
          </p:cNvSpPr>
          <p:nvPr/>
        </p:nvSpPr>
        <p:spPr>
          <a:xfrm>
            <a:off x="838279" y="6343162"/>
            <a:ext cx="18775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FADA7A">
                    <a:lumMod val="50000"/>
                  </a:srgbClr>
                </a:solidFill>
                <a:latin typeface="Gill Sans MT"/>
              </a:rPr>
              <a:t>University of Washington</a:t>
            </a:r>
          </a:p>
          <a:p>
            <a:pPr algn="l"/>
            <a:r>
              <a:rPr lang="en-US" dirty="0" smtClean="0">
                <a:solidFill>
                  <a:srgbClr val="FADA7A">
                    <a:lumMod val="50000"/>
                  </a:srgbClr>
                </a:solidFill>
                <a:latin typeface="Gill Sans MT"/>
              </a:rPr>
              <a:t>Database Group</a:t>
            </a:r>
            <a:endParaRPr lang="en-US" dirty="0">
              <a:solidFill>
                <a:srgbClr val="FADA7A">
                  <a:lumMod val="50000"/>
                </a:srgbClr>
              </a:solidFill>
              <a:latin typeface="Gill Sans MT"/>
            </a:endParaRPr>
          </a:p>
        </p:txBody>
      </p:sp>
      <p:sp>
        <p:nvSpPr>
          <p:cNvPr id="13" name="AutoShape 33"/>
          <p:cNvSpPr>
            <a:spLocks noChangeArrowheads="1"/>
          </p:cNvSpPr>
          <p:nvPr/>
        </p:nvSpPr>
        <p:spPr bwMode="auto">
          <a:xfrm>
            <a:off x="7784592" y="269875"/>
            <a:ext cx="1045934" cy="345096"/>
          </a:xfrm>
          <a:prstGeom prst="leftRightArrow">
            <a:avLst>
              <a:gd name="adj1" fmla="val 100000"/>
              <a:gd name="adj2" fmla="val 0"/>
            </a:avLst>
          </a:prstGeom>
          <a:noFill/>
          <a:ln w="9525">
            <a:noFill/>
            <a:miter lim="800000"/>
            <a:headEnd/>
            <a:tailEnd/>
          </a:ln>
        </p:spPr>
        <p:txBody>
          <a:bodyPr wrap="none" lIns="2592" tIns="6479" rIns="2592" bIns="0">
            <a:prstTxWarp prst="textNoShape">
              <a:avLst/>
            </a:prstTxWarp>
            <a:spAutoFit/>
          </a:bodyPr>
          <a:lstStyle/>
          <a:p>
            <a:pPr algn="ctr" defTabSz="861835">
              <a:lnSpc>
                <a:spcPct val="90000"/>
              </a:lnSpc>
              <a:defRPr/>
            </a:pPr>
            <a:r>
              <a:rPr lang="en-US" sz="2400" kern="0" dirty="0">
                <a:latin typeface="Calibri"/>
                <a:cs typeface="Calibri"/>
              </a:rPr>
              <a:t>VLDB'11</a:t>
            </a:r>
          </a:p>
        </p:txBody>
      </p:sp>
      <p:cxnSp>
        <p:nvCxnSpPr>
          <p:cNvPr id="15" name="AutoShape 34"/>
          <p:cNvCxnSpPr>
            <a:cxnSpLocks noChangeShapeType="1"/>
            <a:stCxn id="13" idx="2"/>
            <a:endCxn id="13" idx="0"/>
          </p:cNvCxnSpPr>
          <p:nvPr/>
        </p:nvCxnSpPr>
        <p:spPr bwMode="auto">
          <a:xfrm>
            <a:off x="7784592" y="269875"/>
            <a:ext cx="1045934" cy="0"/>
          </a:xfrm>
          <a:prstGeom prst="straightConnector1">
            <a:avLst/>
          </a:prstGeom>
          <a:noFill/>
          <a:ln w="9525">
            <a:solidFill>
              <a:schemeClr val="tx1"/>
            </a:solidFill>
            <a:round/>
            <a:headEnd/>
            <a:tailEnd/>
          </a:ln>
        </p:spPr>
      </p:cxnSp>
      <p:cxnSp>
        <p:nvCxnSpPr>
          <p:cNvPr id="16" name="AutoShape 35"/>
          <p:cNvCxnSpPr>
            <a:cxnSpLocks noChangeShapeType="1"/>
            <a:stCxn id="13" idx="4"/>
            <a:endCxn id="13" idx="6"/>
          </p:cNvCxnSpPr>
          <p:nvPr/>
        </p:nvCxnSpPr>
        <p:spPr bwMode="auto">
          <a:xfrm>
            <a:off x="7784592" y="614971"/>
            <a:ext cx="1045934" cy="0"/>
          </a:xfrm>
          <a:prstGeom prst="straightConnector1">
            <a:avLst/>
          </a:prstGeom>
          <a:noFill/>
          <a:ln w="9525">
            <a:solidFill>
              <a:schemeClr val="tx1"/>
            </a:solidFill>
            <a:round/>
            <a:headEnd/>
            <a:tailEnd/>
          </a:ln>
        </p:spPr>
      </p:cxnSp>
    </p:spTree>
    <p:extLst>
      <p:ext uri="{BB962C8B-B14F-4D97-AF65-F5344CB8AC3E}">
        <p14:creationId xmlns:p14="http://schemas.microsoft.com/office/powerpoint/2010/main" val="4154461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z1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139" y="3537106"/>
            <a:ext cx="4408325" cy="2851381"/>
          </a:xfrm>
          <a:prstGeom prst="rect">
            <a:avLst/>
          </a:prstGeom>
        </p:spPr>
      </p:pic>
      <p:sp>
        <p:nvSpPr>
          <p:cNvPr id="4" name="Title 3"/>
          <p:cNvSpPr>
            <a:spLocks noGrp="1"/>
          </p:cNvSpPr>
          <p:nvPr>
            <p:ph type="title"/>
          </p:nvPr>
        </p:nvSpPr>
        <p:spPr/>
        <p:txBody>
          <a:bodyPr/>
          <a:lstStyle/>
          <a:p>
            <a:r>
              <a:rPr lang="en-US"/>
              <a:t>Incremental Complexity</a:t>
            </a:r>
          </a:p>
        </p:txBody>
      </p:sp>
      <p:sp>
        <p:nvSpPr>
          <p:cNvPr id="32" name="Foliennummernplatzhalter 2"/>
          <p:cNvSpPr>
            <a:spLocks noGrp="1"/>
          </p:cNvSpPr>
          <p:nvPr>
            <p:ph type="sldNum" sz="quarter" idx="10"/>
          </p:nvPr>
        </p:nvSpPr>
        <p:spPr>
          <a:noFill/>
        </p:spPr>
        <p:txBody>
          <a:bodyPr/>
          <a:lstStyle/>
          <a:p>
            <a:pPr defTabSz="862013"/>
            <a:fld id="{FBD029A6-A3F1-8D41-8D48-020624B099A5}" type="slidenum">
              <a:rPr lang="de-DE">
                <a:latin typeface="Arial" pitchFamily="-106" charset="0"/>
                <a:ea typeface="ＭＳ Ｐゴシック" pitchFamily="-106" charset="-128"/>
                <a:cs typeface="ＭＳ Ｐゴシック" pitchFamily="-106" charset="-128"/>
              </a:rPr>
              <a:pPr defTabSz="862013"/>
              <a:t>10</a:t>
            </a:fld>
            <a:endParaRPr lang="de-DE">
              <a:latin typeface="Arial" pitchFamily="-106" charset="0"/>
              <a:ea typeface="ＭＳ Ｐゴシック" pitchFamily="-106" charset="-128"/>
              <a:cs typeface="ＭＳ Ｐゴシック" pitchFamily="-106" charset="-128"/>
            </a:endParaRPr>
          </a:p>
        </p:txBody>
      </p:sp>
      <p:sp>
        <p:nvSpPr>
          <p:cNvPr id="37902" name="Rectangle 3"/>
          <p:cNvSpPr>
            <a:spLocks noChangeArrowheads="1"/>
          </p:cNvSpPr>
          <p:nvPr/>
        </p:nvSpPr>
        <p:spPr bwMode="auto">
          <a:xfrm>
            <a:off x="177800" y="1450485"/>
            <a:ext cx="2863122" cy="1169551"/>
          </a:xfrm>
          <a:prstGeom prst="rect">
            <a:avLst/>
          </a:prstGeom>
          <a:solidFill>
            <a:schemeClr val="accent2">
              <a:lumMod val="20000"/>
              <a:lumOff val="80000"/>
            </a:schemeClr>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569913" algn="l"/>
                <a:tab pos="1262063" algn="l"/>
                <a:tab pos="1947863" algn="l"/>
              </a:tabLst>
            </a:pPr>
            <a:r>
              <a:rPr lang="en-US" sz="1400">
                <a:latin typeface="Calibri"/>
                <a:cs typeface="Calibri"/>
              </a:rPr>
              <a:t>select	F.person</a:t>
            </a:r>
          </a:p>
          <a:p>
            <a:pPr>
              <a:tabLst>
                <a:tab pos="569913" algn="l"/>
                <a:tab pos="1262063" algn="l"/>
                <a:tab pos="1947863" algn="l"/>
              </a:tabLst>
            </a:pPr>
            <a:r>
              <a:rPr lang="en-US" sz="1400">
                <a:latin typeface="Calibri"/>
                <a:cs typeface="Calibri"/>
              </a:rPr>
              <a:t>from 	Frequents F, Likes L, Serves S</a:t>
            </a:r>
          </a:p>
          <a:p>
            <a:pPr>
              <a:tabLst>
                <a:tab pos="569913" algn="l"/>
                <a:tab pos="1262063" algn="l"/>
                <a:tab pos="1947863" algn="l"/>
              </a:tabLst>
            </a:pPr>
            <a:r>
              <a:rPr lang="en-US" sz="1400">
                <a:latin typeface="Calibri"/>
                <a:cs typeface="Calibri"/>
              </a:rPr>
              <a:t>where	F.person = L.person</a:t>
            </a:r>
          </a:p>
          <a:p>
            <a:pPr>
              <a:tabLst>
                <a:tab pos="569913" algn="l"/>
                <a:tab pos="1262063" algn="l"/>
                <a:tab pos="1947863" algn="l"/>
              </a:tabLst>
            </a:pPr>
            <a:r>
              <a:rPr lang="en-US" sz="1400">
                <a:latin typeface="Calibri"/>
                <a:cs typeface="Calibri"/>
              </a:rPr>
              <a:t>and 	F.bar = S.bar</a:t>
            </a:r>
          </a:p>
          <a:p>
            <a:pPr>
              <a:tabLst>
                <a:tab pos="569913" algn="l"/>
                <a:tab pos="1262063" algn="l"/>
                <a:tab pos="1947863" algn="l"/>
              </a:tabLst>
            </a:pPr>
            <a:r>
              <a:rPr lang="en-US" sz="1400">
                <a:latin typeface="Calibri"/>
                <a:cs typeface="Calibri"/>
              </a:rPr>
              <a:t>and 	L.drink = S.drink</a:t>
            </a:r>
          </a:p>
        </p:txBody>
      </p:sp>
      <p:sp>
        <p:nvSpPr>
          <p:cNvPr id="34" name="Rectangle 3"/>
          <p:cNvSpPr>
            <a:spLocks noChangeArrowheads="1"/>
          </p:cNvSpPr>
          <p:nvPr/>
        </p:nvSpPr>
        <p:spPr bwMode="auto">
          <a:xfrm>
            <a:off x="177800" y="642691"/>
            <a:ext cx="1919716" cy="677621"/>
          </a:xfrm>
          <a:prstGeom prst="rect">
            <a:avLst/>
          </a:prstGeom>
          <a:solidFill>
            <a:schemeClr val="bg1">
              <a:lumMod val="85000"/>
            </a:schemeClr>
          </a:solidFill>
          <a:ln w="9525">
            <a:solidFill>
              <a:schemeClr val="tx1"/>
            </a:solidFill>
            <a:miter lim="800000"/>
            <a:headEnd/>
            <a:tailEnd/>
          </a:ln>
        </p:spPr>
        <p:txBody>
          <a:bodyPr wrap="none" lIns="91440" tIns="45720" rIns="91440" bIns="45720">
            <a:prstTxWarp prst="textNoShape">
              <a:avLst/>
            </a:prstTxWarp>
            <a:spAutoFit/>
          </a:bodyPr>
          <a:lstStyle/>
          <a:p>
            <a:pPr eaLnBrk="0" hangingPunct="0">
              <a:lnSpc>
                <a:spcPct val="90000"/>
              </a:lnSpc>
            </a:pPr>
            <a:r>
              <a:rPr lang="en-US" sz="1400">
                <a:latin typeface="Calibri"/>
                <a:ea typeface="Arial" pitchFamily="-106" charset="0"/>
                <a:cs typeface="Calibri"/>
              </a:rPr>
              <a:t>Likes(person, drink)</a:t>
            </a:r>
          </a:p>
          <a:p>
            <a:pPr eaLnBrk="0" hangingPunct="0">
              <a:lnSpc>
                <a:spcPct val="90000"/>
              </a:lnSpc>
            </a:pPr>
            <a:r>
              <a:rPr lang="en-US" sz="1400">
                <a:latin typeface="Calibri"/>
                <a:ea typeface="Arial" pitchFamily="-106" charset="0"/>
                <a:cs typeface="Calibri"/>
              </a:rPr>
              <a:t>Frequents(person, bar)</a:t>
            </a:r>
          </a:p>
          <a:p>
            <a:pPr eaLnBrk="0" hangingPunct="0">
              <a:lnSpc>
                <a:spcPct val="90000"/>
              </a:lnSpc>
            </a:pPr>
            <a:r>
              <a:rPr lang="en-US" sz="1400">
                <a:latin typeface="Calibri"/>
                <a:ea typeface="Arial" pitchFamily="-106" charset="0"/>
                <a:cs typeface="Calibri"/>
              </a:rPr>
              <a:t>Serves(bar, drink, price)</a:t>
            </a:r>
          </a:p>
        </p:txBody>
      </p:sp>
      <p:sp>
        <p:nvSpPr>
          <p:cNvPr id="35" name="Rectangle 3"/>
          <p:cNvSpPr>
            <a:spLocks noChangeArrowheads="1"/>
          </p:cNvSpPr>
          <p:nvPr/>
        </p:nvSpPr>
        <p:spPr bwMode="auto">
          <a:xfrm>
            <a:off x="177800" y="6507892"/>
            <a:ext cx="6019576" cy="246221"/>
          </a:xfrm>
          <a:prstGeom prst="rect">
            <a:avLst/>
          </a:prstGeom>
          <a:noFill/>
          <a:ln w="9525">
            <a:noFill/>
            <a:miter lim="800000"/>
            <a:headEnd/>
            <a:tailEnd/>
          </a:ln>
        </p:spPr>
        <p:txBody>
          <a:bodyPr wrap="none" lIns="0" tIns="0" rIns="0" bIns="0">
            <a:prstTxWarp prst="textNoShape">
              <a:avLst/>
            </a:prstTxWarp>
            <a:spAutoFit/>
          </a:bodyPr>
          <a:lstStyle/>
          <a:p>
            <a:r>
              <a:rPr lang="en-US" sz="1600">
                <a:latin typeface="Calibri"/>
                <a:cs typeface="Calibri"/>
              </a:rPr>
              <a:t>Q: Find persons that frequent </a:t>
            </a:r>
            <a:r>
              <a:rPr lang="en-US" sz="1600" u="sng">
                <a:latin typeface="Calibri"/>
                <a:cs typeface="Calibri"/>
              </a:rPr>
              <a:t>some</a:t>
            </a:r>
            <a:r>
              <a:rPr lang="en-US" sz="1600">
                <a:latin typeface="Calibri"/>
                <a:cs typeface="Calibri"/>
              </a:rPr>
              <a:t> bar that serves </a:t>
            </a:r>
            <a:r>
              <a:rPr lang="en-US" sz="1600" u="sng">
                <a:latin typeface="Calibri"/>
                <a:cs typeface="Calibri"/>
              </a:rPr>
              <a:t>only </a:t>
            </a:r>
            <a:r>
              <a:rPr lang="en-US" sz="1600">
                <a:latin typeface="Calibri"/>
                <a:cs typeface="Calibri"/>
              </a:rPr>
              <a:t>drinks they like.</a:t>
            </a:r>
          </a:p>
        </p:txBody>
      </p:sp>
      <p:pic>
        <p:nvPicPr>
          <p:cNvPr id="2" name="Picture 1" descr="viz1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140" y="1095559"/>
            <a:ext cx="4408325" cy="2365443"/>
          </a:xfrm>
          <a:prstGeom prst="rect">
            <a:avLst/>
          </a:prstGeom>
        </p:spPr>
      </p:pic>
      <p:sp>
        <p:nvSpPr>
          <p:cNvPr id="9" name="Rectangle 3"/>
          <p:cNvSpPr>
            <a:spLocks noChangeArrowheads="1"/>
          </p:cNvSpPr>
          <p:nvPr/>
        </p:nvSpPr>
        <p:spPr bwMode="auto">
          <a:xfrm>
            <a:off x="177800" y="3944797"/>
            <a:ext cx="3581706" cy="2462213"/>
          </a:xfrm>
          <a:prstGeom prst="rect">
            <a:avLst/>
          </a:prstGeom>
          <a:solidFill>
            <a:schemeClr val="accent2">
              <a:lumMod val="20000"/>
              <a:lumOff val="80000"/>
            </a:schemeClr>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569913" algn="l"/>
                <a:tab pos="1262063" algn="l"/>
                <a:tab pos="1947863" algn="l"/>
              </a:tabLst>
            </a:pPr>
            <a:r>
              <a:rPr lang="en-US" sz="1400">
                <a:latin typeface="Calibri"/>
                <a:cs typeface="Calibri"/>
              </a:rPr>
              <a:t>select 	F.person</a:t>
            </a:r>
          </a:p>
          <a:p>
            <a:pPr>
              <a:tabLst>
                <a:tab pos="569913" algn="l"/>
                <a:tab pos="1262063" algn="l"/>
                <a:tab pos="1947863" algn="l"/>
              </a:tabLst>
            </a:pPr>
            <a:r>
              <a:rPr lang="en-US" sz="1400">
                <a:latin typeface="Calibri"/>
                <a:cs typeface="Calibri"/>
              </a:rPr>
              <a:t>from 	Frequents F</a:t>
            </a:r>
          </a:p>
          <a:p>
            <a:pPr>
              <a:tabLst>
                <a:tab pos="569913" algn="l"/>
                <a:tab pos="1262063" algn="l"/>
                <a:tab pos="1947863" algn="l"/>
              </a:tabLst>
            </a:pPr>
            <a:r>
              <a:rPr lang="en-US" sz="1400">
                <a:latin typeface="Calibri"/>
                <a:cs typeface="Calibri"/>
              </a:rPr>
              <a:t>where 	not exists</a:t>
            </a:r>
          </a:p>
          <a:p>
            <a:pPr>
              <a:tabLst>
                <a:tab pos="569913" algn="l"/>
                <a:tab pos="1262063" algn="l"/>
                <a:tab pos="1947863" algn="l"/>
              </a:tabLst>
            </a:pPr>
            <a:r>
              <a:rPr lang="en-US" sz="1400">
                <a:latin typeface="Calibri"/>
                <a:cs typeface="Calibri"/>
              </a:rPr>
              <a:t>	(select	S.drink</a:t>
            </a:r>
          </a:p>
          <a:p>
            <a:pPr>
              <a:tabLst>
                <a:tab pos="569913" algn="l"/>
                <a:tab pos="1262063" algn="l"/>
                <a:tab pos="1947863" algn="l"/>
              </a:tabLst>
            </a:pPr>
            <a:r>
              <a:rPr lang="en-US" sz="1400">
                <a:latin typeface="Calibri"/>
                <a:cs typeface="Calibri"/>
              </a:rPr>
              <a:t>	from 	Serves S</a:t>
            </a:r>
          </a:p>
          <a:p>
            <a:pPr>
              <a:tabLst>
                <a:tab pos="569913" algn="l"/>
                <a:tab pos="1262063" algn="l"/>
                <a:tab pos="1947863" algn="l"/>
              </a:tabLst>
            </a:pPr>
            <a:r>
              <a:rPr lang="en-US" sz="1400">
                <a:latin typeface="Calibri"/>
                <a:cs typeface="Calibri"/>
              </a:rPr>
              <a:t>	where 	S.bar = F.bar</a:t>
            </a:r>
          </a:p>
          <a:p>
            <a:pPr>
              <a:tabLst>
                <a:tab pos="569913" algn="l"/>
                <a:tab pos="1262063" algn="l"/>
                <a:tab pos="1947863" algn="l"/>
              </a:tabLst>
            </a:pPr>
            <a:r>
              <a:rPr lang="en-US" sz="1400">
                <a:latin typeface="Calibri"/>
                <a:cs typeface="Calibri"/>
              </a:rPr>
              <a:t>	and 	not exists</a:t>
            </a:r>
          </a:p>
          <a:p>
            <a:pPr>
              <a:tabLst>
                <a:tab pos="569913" algn="l"/>
                <a:tab pos="1262063" algn="l"/>
                <a:tab pos="1947863" algn="l"/>
              </a:tabLst>
            </a:pPr>
            <a:r>
              <a:rPr lang="en-US" sz="1400">
                <a:latin typeface="Calibri"/>
                <a:cs typeface="Calibri"/>
              </a:rPr>
              <a:t>		(select 	L.drink</a:t>
            </a:r>
          </a:p>
          <a:p>
            <a:pPr>
              <a:tabLst>
                <a:tab pos="569913" algn="l"/>
                <a:tab pos="1262063" algn="l"/>
                <a:tab pos="1947863" algn="l"/>
              </a:tabLst>
            </a:pPr>
            <a:r>
              <a:rPr lang="en-US" sz="1400">
                <a:latin typeface="Calibri"/>
                <a:cs typeface="Calibri"/>
              </a:rPr>
              <a:t>		from 	Likes L</a:t>
            </a:r>
          </a:p>
          <a:p>
            <a:pPr>
              <a:tabLst>
                <a:tab pos="569913" algn="l"/>
                <a:tab pos="1262063" algn="l"/>
                <a:tab pos="1947863" algn="l"/>
              </a:tabLst>
            </a:pPr>
            <a:r>
              <a:rPr lang="en-US" sz="1400">
                <a:latin typeface="Calibri"/>
                <a:cs typeface="Calibri"/>
              </a:rPr>
              <a:t>		where 	L.person = F.person</a:t>
            </a:r>
          </a:p>
          <a:p>
            <a:pPr>
              <a:tabLst>
                <a:tab pos="569913" algn="l"/>
                <a:tab pos="1262063" algn="l"/>
                <a:tab pos="1947863" algn="l"/>
              </a:tabLst>
            </a:pPr>
            <a:r>
              <a:rPr lang="en-US" sz="1400">
                <a:latin typeface="Calibri"/>
                <a:cs typeface="Calibri"/>
              </a:rPr>
              <a:t>		and 	S.drink = L.drink))</a:t>
            </a:r>
          </a:p>
        </p:txBody>
      </p:sp>
      <p:sp>
        <p:nvSpPr>
          <p:cNvPr id="10" name="Rectangle 3"/>
          <p:cNvSpPr>
            <a:spLocks noChangeArrowheads="1"/>
          </p:cNvSpPr>
          <p:nvPr/>
        </p:nvSpPr>
        <p:spPr bwMode="auto">
          <a:xfrm>
            <a:off x="177800" y="2709492"/>
            <a:ext cx="3368673" cy="215444"/>
          </a:xfrm>
          <a:prstGeom prst="rect">
            <a:avLst/>
          </a:prstGeom>
          <a:noFill/>
          <a:ln w="9525">
            <a:noFill/>
            <a:miter lim="800000"/>
            <a:headEnd/>
            <a:tailEnd/>
          </a:ln>
        </p:spPr>
        <p:txBody>
          <a:bodyPr wrap="none" lIns="0" tIns="0" rIns="0" bIns="0">
            <a:prstTxWarp prst="textNoShape">
              <a:avLst/>
            </a:prstTxWarp>
            <a:spAutoFit/>
          </a:bodyPr>
          <a:lstStyle/>
          <a:p>
            <a:pPr>
              <a:tabLst>
                <a:tab pos="630238" algn="l"/>
                <a:tab pos="1262063" algn="l"/>
                <a:tab pos="1947863" algn="l"/>
              </a:tabLst>
            </a:pPr>
            <a:r>
              <a:rPr lang="en-US" sz="1400">
                <a:latin typeface="Calibri"/>
                <a:cs typeface="Calibri"/>
              </a:rPr>
              <a:t>Q</a:t>
            </a:r>
            <a:r>
              <a:rPr lang="en-US" sz="1400">
                <a:latin typeface="Calibri"/>
                <a:cs typeface="Calibri"/>
              </a:rPr>
              <a:t>(x) :- Frequents(x,y), Serves (y,z,_), Likes (x,z)</a:t>
            </a:r>
          </a:p>
        </p:txBody>
      </p:sp>
      <p:sp>
        <p:nvSpPr>
          <p:cNvPr id="24" name="Rectangle 3"/>
          <p:cNvSpPr>
            <a:spLocks noChangeArrowheads="1"/>
          </p:cNvSpPr>
          <p:nvPr/>
        </p:nvSpPr>
        <p:spPr bwMode="auto">
          <a:xfrm>
            <a:off x="5442306" y="3786142"/>
            <a:ext cx="1476578" cy="492443"/>
          </a:xfrm>
          <a:prstGeom prst="rect">
            <a:avLst/>
          </a:prstGeom>
          <a:noFill/>
          <a:ln w="9525">
            <a:noFill/>
            <a:miter lim="800000"/>
            <a:headEnd/>
            <a:tailEnd/>
          </a:ln>
        </p:spPr>
        <p:txBody>
          <a:bodyPr wrap="none" lIns="0" tIns="0" rIns="0" bIns="0">
            <a:prstTxWarp prst="textNoShape">
              <a:avLst/>
            </a:prstTxWarp>
            <a:spAutoFit/>
          </a:bodyPr>
          <a:lstStyle/>
          <a:p>
            <a:r>
              <a:rPr lang="en-US" sz="1600" i="1">
                <a:solidFill>
                  <a:schemeClr val="tx2"/>
                </a:solidFill>
                <a:sym typeface="Symbol"/>
              </a:rPr>
              <a:t>: dashed line </a:t>
            </a:r>
            <a:br>
              <a:rPr lang="en-US" sz="1600" i="1">
                <a:solidFill>
                  <a:schemeClr val="tx2"/>
                </a:solidFill>
                <a:sym typeface="Symbol"/>
              </a:rPr>
            </a:br>
            <a:r>
              <a:rPr lang="en-US" sz="1600" i="1">
                <a:solidFill>
                  <a:schemeClr val="tx2"/>
                </a:solidFill>
                <a:sym typeface="Symbol"/>
              </a:rPr>
              <a:t>around relation </a:t>
            </a:r>
            <a:endParaRPr lang="en-US" sz="1600" i="1">
              <a:solidFill>
                <a:schemeClr val="tx2"/>
              </a:solidFill>
            </a:endParaRPr>
          </a:p>
        </p:txBody>
      </p:sp>
      <p:cxnSp>
        <p:nvCxnSpPr>
          <p:cNvPr id="25" name="Straight Arrow Connector 53"/>
          <p:cNvCxnSpPr>
            <a:cxnSpLocks noChangeShapeType="1"/>
          </p:cNvCxnSpPr>
          <p:nvPr/>
        </p:nvCxnSpPr>
        <p:spPr bwMode="auto">
          <a:xfrm flipH="1">
            <a:off x="6927354" y="4036526"/>
            <a:ext cx="929136" cy="0"/>
          </a:xfrm>
          <a:prstGeom prst="straightConnector1">
            <a:avLst/>
          </a:prstGeom>
          <a:noFill/>
          <a:ln w="19050">
            <a:solidFill>
              <a:schemeClr val="tx2"/>
            </a:solidFill>
            <a:round/>
            <a:headEnd type="oval" w="lg" len="lg"/>
            <a:tailEnd type="none" w="med" len="lg"/>
          </a:ln>
        </p:spPr>
      </p:cxnSp>
      <p:sp>
        <p:nvSpPr>
          <p:cNvPr id="19" name="Rectangle 18"/>
          <p:cNvSpPr/>
          <p:nvPr/>
        </p:nvSpPr>
        <p:spPr>
          <a:xfrm>
            <a:off x="4885277" y="89954"/>
            <a:ext cx="4152143" cy="617527"/>
          </a:xfrm>
          <a:prstGeom prst="rect">
            <a:avLst/>
          </a:prstGeom>
          <a:solidFill>
            <a:schemeClr val="accent1">
              <a:lumMod val="20000"/>
              <a:lumOff val="80000"/>
            </a:schemeClr>
          </a:solidFill>
          <a:ln w="19050" cmpd="sng">
            <a:solidFill>
              <a:schemeClr val="tx2"/>
            </a:solidFill>
          </a:ln>
          <a:effectLst/>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800" u="sng">
                <a:solidFill>
                  <a:srgbClr val="1F497D"/>
                </a:solidFill>
                <a:latin typeface="Calibri"/>
                <a:ea typeface="+mn-ea"/>
                <a:cs typeface="Calibri"/>
              </a:rPr>
              <a:t>Design decision</a:t>
            </a:r>
            <a:r>
              <a:rPr lang="en-US" sz="1800">
                <a:solidFill>
                  <a:srgbClr val="1F497D"/>
                </a:solidFill>
                <a:latin typeface="Calibri"/>
                <a:ea typeface="+mn-ea"/>
                <a:cs typeface="Calibri"/>
              </a:rPr>
              <a:t>: start from known visual metaphors for CQs; gradually generalize</a:t>
            </a:r>
            <a:endParaRPr lang="en-US" sz="1800">
              <a:solidFill>
                <a:srgbClr val="1F497D"/>
              </a:solidFill>
              <a:latin typeface="Calibri"/>
              <a:ea typeface="+mn-ea"/>
              <a:cs typeface="Calibri"/>
            </a:endParaRPr>
          </a:p>
        </p:txBody>
      </p:sp>
      <p:grpSp>
        <p:nvGrpSpPr>
          <p:cNvPr id="20" name="Group 19"/>
          <p:cNvGrpSpPr/>
          <p:nvPr/>
        </p:nvGrpSpPr>
        <p:grpSpPr>
          <a:xfrm>
            <a:off x="2724021" y="1100375"/>
            <a:ext cx="845578" cy="887651"/>
            <a:chOff x="2724021" y="1100375"/>
            <a:chExt cx="845578" cy="887651"/>
          </a:xfrm>
        </p:grpSpPr>
        <p:sp>
          <p:nvSpPr>
            <p:cNvPr id="5" name="Oval 4"/>
            <p:cNvSpPr/>
            <p:nvPr/>
          </p:nvSpPr>
          <p:spPr>
            <a:xfrm>
              <a:off x="2724021" y="1645661"/>
              <a:ext cx="316902" cy="342365"/>
            </a:xfrm>
            <a:prstGeom prst="ellipse">
              <a:avLst/>
            </a:prstGeom>
            <a:ln w="28575" cmpd="sng">
              <a:solidFill>
                <a:srgbClr val="1F497D"/>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cxnSp>
          <p:nvCxnSpPr>
            <p:cNvPr id="21" name="Straight Arrow Connector 53"/>
            <p:cNvCxnSpPr>
              <a:cxnSpLocks noChangeShapeType="1"/>
              <a:stCxn id="5" idx="7"/>
              <a:endCxn id="27" idx="1"/>
            </p:cNvCxnSpPr>
            <p:nvPr/>
          </p:nvCxnSpPr>
          <p:spPr bwMode="auto">
            <a:xfrm flipV="1">
              <a:off x="2994514" y="1100375"/>
              <a:ext cx="575085" cy="595424"/>
            </a:xfrm>
            <a:prstGeom prst="straightConnector1">
              <a:avLst/>
            </a:prstGeom>
            <a:noFill/>
            <a:ln w="19050">
              <a:solidFill>
                <a:srgbClr val="1F497D"/>
              </a:solidFill>
              <a:round/>
              <a:headEnd type="none" w="med" len="lg"/>
              <a:tailEnd type="none" w="med" len="lg"/>
            </a:ln>
          </p:spPr>
        </p:cxnSp>
      </p:grpSp>
      <p:sp>
        <p:nvSpPr>
          <p:cNvPr id="27" name="Rectangle 3"/>
          <p:cNvSpPr>
            <a:spLocks noChangeArrowheads="1"/>
          </p:cNvSpPr>
          <p:nvPr/>
        </p:nvSpPr>
        <p:spPr bwMode="auto">
          <a:xfrm>
            <a:off x="3569599" y="854153"/>
            <a:ext cx="2234831"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1F497D"/>
                </a:solidFill>
              </a:rPr>
              <a:t>Unlike SQL: no aliases needed; schema implicit</a:t>
            </a:r>
          </a:p>
        </p:txBody>
      </p:sp>
      <p:sp>
        <p:nvSpPr>
          <p:cNvPr id="28" name="Rectangle 3"/>
          <p:cNvSpPr>
            <a:spLocks noChangeArrowheads="1"/>
          </p:cNvSpPr>
          <p:nvPr/>
        </p:nvSpPr>
        <p:spPr bwMode="auto">
          <a:xfrm>
            <a:off x="3594535" y="1464249"/>
            <a:ext cx="2638612"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1F497D"/>
                </a:solidFill>
              </a:rPr>
              <a:t>Unlike Datalog: no anony-mous variables shown</a:t>
            </a:r>
          </a:p>
        </p:txBody>
      </p:sp>
      <p:grpSp>
        <p:nvGrpSpPr>
          <p:cNvPr id="37888" name="Group 37887"/>
          <p:cNvGrpSpPr/>
          <p:nvPr/>
        </p:nvGrpSpPr>
        <p:grpSpPr>
          <a:xfrm>
            <a:off x="2470151" y="1710471"/>
            <a:ext cx="1124384" cy="1273494"/>
            <a:chOff x="2470151" y="1710471"/>
            <a:chExt cx="1124384" cy="1273494"/>
          </a:xfrm>
        </p:grpSpPr>
        <p:sp>
          <p:nvSpPr>
            <p:cNvPr id="29" name="Oval 28"/>
            <p:cNvSpPr/>
            <p:nvPr/>
          </p:nvSpPr>
          <p:spPr>
            <a:xfrm>
              <a:off x="2470151" y="2641600"/>
              <a:ext cx="316902" cy="342365"/>
            </a:xfrm>
            <a:prstGeom prst="ellipse">
              <a:avLst/>
            </a:prstGeom>
            <a:ln w="28575" cmpd="sng">
              <a:solidFill>
                <a:srgbClr val="1F497D"/>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cxnSp>
          <p:nvCxnSpPr>
            <p:cNvPr id="30" name="Straight Arrow Connector 53"/>
            <p:cNvCxnSpPr>
              <a:cxnSpLocks noChangeShapeType="1"/>
              <a:stCxn id="29" idx="7"/>
              <a:endCxn id="28" idx="1"/>
            </p:cNvCxnSpPr>
            <p:nvPr/>
          </p:nvCxnSpPr>
          <p:spPr bwMode="auto">
            <a:xfrm flipV="1">
              <a:off x="2740644" y="1710471"/>
              <a:ext cx="853891" cy="981267"/>
            </a:xfrm>
            <a:prstGeom prst="straightConnector1">
              <a:avLst/>
            </a:prstGeom>
            <a:noFill/>
            <a:ln w="19050">
              <a:solidFill>
                <a:srgbClr val="1F497D"/>
              </a:solidFill>
              <a:round/>
              <a:headEnd type="none" w="med" len="lg"/>
              <a:tailEnd type="none" w="med" len="lg"/>
            </a:ln>
          </p:spPr>
        </p:cxnSp>
      </p:grpSp>
      <p:sp>
        <p:nvSpPr>
          <p:cNvPr id="31" name="Rectangle 3"/>
          <p:cNvSpPr>
            <a:spLocks noChangeArrowheads="1"/>
          </p:cNvSpPr>
          <p:nvPr/>
        </p:nvSpPr>
        <p:spPr bwMode="auto">
          <a:xfrm>
            <a:off x="177800" y="2987193"/>
            <a:ext cx="6037811" cy="246221"/>
          </a:xfrm>
          <a:prstGeom prst="rect">
            <a:avLst/>
          </a:prstGeom>
          <a:noFill/>
          <a:ln w="9525">
            <a:noFill/>
            <a:miter lim="800000"/>
            <a:headEnd/>
            <a:tailEnd/>
          </a:ln>
        </p:spPr>
        <p:txBody>
          <a:bodyPr wrap="none" lIns="0" tIns="0" rIns="0" bIns="0">
            <a:prstTxWarp prst="textNoShape">
              <a:avLst/>
            </a:prstTxWarp>
            <a:spAutoFit/>
          </a:bodyPr>
          <a:lstStyle/>
          <a:p>
            <a:r>
              <a:rPr lang="en-US" sz="1600">
                <a:latin typeface="Calibri"/>
                <a:cs typeface="Calibri"/>
              </a:rPr>
              <a:t>Q: Find persons that frequent </a:t>
            </a:r>
            <a:r>
              <a:rPr lang="en-US" sz="1600" u="sng">
                <a:latin typeface="Calibri"/>
                <a:cs typeface="Calibri"/>
              </a:rPr>
              <a:t>some </a:t>
            </a:r>
            <a:r>
              <a:rPr lang="en-US" sz="1600">
                <a:latin typeface="Calibri"/>
                <a:cs typeface="Calibri"/>
              </a:rPr>
              <a:t>bar that serves </a:t>
            </a:r>
            <a:r>
              <a:rPr lang="en-US" sz="1600" u="sng">
                <a:latin typeface="Calibri"/>
                <a:cs typeface="Calibri"/>
              </a:rPr>
              <a:t>some </a:t>
            </a:r>
            <a:r>
              <a:rPr lang="en-US" sz="1600">
                <a:latin typeface="Calibri"/>
                <a:cs typeface="Calibri"/>
              </a:rPr>
              <a:t>drink they like.</a:t>
            </a:r>
          </a:p>
        </p:txBody>
      </p:sp>
      <p:sp>
        <p:nvSpPr>
          <p:cNvPr id="33" name="Rectangle 46"/>
          <p:cNvSpPr>
            <a:spLocks noChangeArrowheads="1"/>
          </p:cNvSpPr>
          <p:nvPr/>
        </p:nvSpPr>
        <p:spPr bwMode="auto">
          <a:xfrm>
            <a:off x="1381760" y="3407630"/>
            <a:ext cx="201685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800">
                <a:solidFill>
                  <a:srgbClr val="FF0000"/>
                </a:solidFill>
                <a:latin typeface="Calibri"/>
                <a:cs typeface="Calibri"/>
              </a:rPr>
              <a:t>+167% more SQL text</a:t>
            </a:r>
          </a:p>
        </p:txBody>
      </p:sp>
      <p:sp>
        <p:nvSpPr>
          <p:cNvPr id="36" name="Up Arrow 35"/>
          <p:cNvSpPr/>
          <p:nvPr/>
        </p:nvSpPr>
        <p:spPr>
          <a:xfrm flipV="1">
            <a:off x="1157756" y="2641599"/>
            <a:ext cx="234164" cy="1233415"/>
          </a:xfrm>
          <a:prstGeom prst="upArrow">
            <a:avLst/>
          </a:prstGeom>
          <a:solidFill>
            <a:srgbClr val="FF0000"/>
          </a:solidFill>
          <a:ln>
            <a:no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Calibri"/>
              <a:cs typeface="Calibri"/>
            </a:endParaRPr>
          </a:p>
        </p:txBody>
      </p:sp>
      <p:sp>
        <p:nvSpPr>
          <p:cNvPr id="37" name="Rectangle 36"/>
          <p:cNvSpPr/>
          <p:nvPr/>
        </p:nvSpPr>
        <p:spPr>
          <a:xfrm>
            <a:off x="4136757" y="5757533"/>
            <a:ext cx="3343543" cy="617527"/>
          </a:xfrm>
          <a:prstGeom prst="rect">
            <a:avLst/>
          </a:prstGeom>
          <a:solidFill>
            <a:schemeClr val="accent1">
              <a:lumMod val="20000"/>
              <a:lumOff val="80000"/>
            </a:schemeClr>
          </a:solidFill>
          <a:ln w="19050" cmpd="sng">
            <a:solidFill>
              <a:schemeClr val="tx2"/>
            </a:solidFill>
          </a:ln>
          <a:effectLst/>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800" u="sng">
                <a:solidFill>
                  <a:srgbClr val="1F497D"/>
                </a:solidFill>
                <a:latin typeface="Calibri"/>
                <a:ea typeface="+mn-ea"/>
                <a:cs typeface="Calibri"/>
              </a:rPr>
              <a:t>Design decision</a:t>
            </a:r>
            <a:r>
              <a:rPr lang="en-US" sz="1800">
                <a:solidFill>
                  <a:srgbClr val="1F497D"/>
                </a:solidFill>
                <a:latin typeface="Calibri"/>
                <a:ea typeface="+mn-ea"/>
                <a:cs typeface="Calibri"/>
              </a:rPr>
              <a:t>: allow an implicit reading order to the arrow</a:t>
            </a:r>
            <a:endParaRPr lang="en-US" sz="1800">
              <a:solidFill>
                <a:srgbClr val="1F497D"/>
              </a:solidFill>
              <a:latin typeface="Calibri"/>
              <a:ea typeface="+mn-ea"/>
              <a:cs typeface="Calibri"/>
            </a:endParaRPr>
          </a:p>
        </p:txBody>
      </p:sp>
      <p:sp>
        <p:nvSpPr>
          <p:cNvPr id="39" name="Up Arrow 38"/>
          <p:cNvSpPr/>
          <p:nvPr/>
        </p:nvSpPr>
        <p:spPr>
          <a:xfrm flipV="1">
            <a:off x="7734465" y="3285091"/>
            <a:ext cx="244050" cy="334034"/>
          </a:xfrm>
          <a:prstGeom prst="upArrow">
            <a:avLst/>
          </a:prstGeom>
          <a:solidFill>
            <a:srgbClr val="008000"/>
          </a:solidFill>
          <a:ln>
            <a:no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Calibri"/>
              <a:cs typeface="Calibri"/>
            </a:endParaRPr>
          </a:p>
        </p:txBody>
      </p:sp>
      <p:sp>
        <p:nvSpPr>
          <p:cNvPr id="40" name="Rectangle 46"/>
          <p:cNvSpPr>
            <a:spLocks noChangeArrowheads="1"/>
          </p:cNvSpPr>
          <p:nvPr/>
        </p:nvSpPr>
        <p:spPr bwMode="auto">
          <a:xfrm>
            <a:off x="5159559" y="3331334"/>
            <a:ext cx="257762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800">
                <a:solidFill>
                  <a:srgbClr val="008000"/>
                </a:solidFill>
                <a:latin typeface="Calibri"/>
                <a:cs typeface="Calibri"/>
              </a:rPr>
              <a:t>+13% more visual elements</a:t>
            </a:r>
          </a:p>
        </p:txBody>
      </p:sp>
    </p:spTree>
    <p:extLst>
      <p:ext uri="{BB962C8B-B14F-4D97-AF65-F5344CB8AC3E}">
        <p14:creationId xmlns:p14="http://schemas.microsoft.com/office/powerpoint/2010/main" val="35642033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animBg="1"/>
      <p:bldP spid="10" grpId="0"/>
      <p:bldP spid="24" grpId="0"/>
      <p:bldP spid="27" grpId="0"/>
      <p:bldP spid="28" grpId="0"/>
      <p:bldP spid="33" grpId="0"/>
      <p:bldP spid="36" grpId="0" animBg="1"/>
      <p:bldP spid="37" grpId="0" animBg="1"/>
      <p:bldP spid="39"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z1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139" y="3537106"/>
            <a:ext cx="4408325" cy="2851381"/>
          </a:xfrm>
          <a:prstGeom prst="rect">
            <a:avLst/>
          </a:prstGeom>
        </p:spPr>
      </p:pic>
      <p:sp>
        <p:nvSpPr>
          <p:cNvPr id="4" name="Title 3"/>
          <p:cNvSpPr>
            <a:spLocks noGrp="1"/>
          </p:cNvSpPr>
          <p:nvPr>
            <p:ph type="title"/>
          </p:nvPr>
        </p:nvSpPr>
        <p:spPr>
          <a:xfrm>
            <a:off x="177802" y="13731"/>
            <a:ext cx="4260106" cy="523220"/>
          </a:xfrm>
        </p:spPr>
        <p:txBody>
          <a:bodyPr/>
          <a:lstStyle/>
          <a:p>
            <a:r>
              <a:rPr lang="en-US"/>
              <a:t>Logical transformations</a:t>
            </a:r>
          </a:p>
        </p:txBody>
      </p:sp>
      <p:sp>
        <p:nvSpPr>
          <p:cNvPr id="32" name="Foliennummernplatzhalter 2"/>
          <p:cNvSpPr>
            <a:spLocks noGrp="1"/>
          </p:cNvSpPr>
          <p:nvPr>
            <p:ph type="sldNum" sz="quarter" idx="10"/>
          </p:nvPr>
        </p:nvSpPr>
        <p:spPr>
          <a:noFill/>
        </p:spPr>
        <p:txBody>
          <a:bodyPr/>
          <a:lstStyle/>
          <a:p>
            <a:pPr defTabSz="862013"/>
            <a:fld id="{FBD029A6-A3F1-8D41-8D48-020624B099A5}" type="slidenum">
              <a:rPr lang="de-DE">
                <a:latin typeface="Arial" pitchFamily="-106" charset="0"/>
                <a:ea typeface="ＭＳ Ｐゴシック" pitchFamily="-106" charset="-128"/>
                <a:cs typeface="ＭＳ Ｐゴシック" pitchFamily="-106" charset="-128"/>
              </a:rPr>
              <a:pPr defTabSz="862013"/>
              <a:t>11</a:t>
            </a:fld>
            <a:endParaRPr lang="de-DE">
              <a:latin typeface="Arial" pitchFamily="-106" charset="0"/>
              <a:ea typeface="ＭＳ Ｐゴシック" pitchFamily="-106" charset="-128"/>
              <a:cs typeface="ＭＳ Ｐゴシック" pitchFamily="-106" charset="-128"/>
            </a:endParaRPr>
          </a:p>
        </p:txBody>
      </p:sp>
      <p:sp>
        <p:nvSpPr>
          <p:cNvPr id="34" name="Rectangle 3"/>
          <p:cNvSpPr>
            <a:spLocks noChangeArrowheads="1"/>
          </p:cNvSpPr>
          <p:nvPr/>
        </p:nvSpPr>
        <p:spPr bwMode="auto">
          <a:xfrm>
            <a:off x="177800" y="642691"/>
            <a:ext cx="1919716" cy="677621"/>
          </a:xfrm>
          <a:prstGeom prst="rect">
            <a:avLst/>
          </a:prstGeom>
          <a:solidFill>
            <a:schemeClr val="bg1">
              <a:lumMod val="85000"/>
            </a:schemeClr>
          </a:solidFill>
          <a:ln w="9525">
            <a:solidFill>
              <a:schemeClr val="tx1"/>
            </a:solidFill>
            <a:miter lim="800000"/>
            <a:headEnd/>
            <a:tailEnd/>
          </a:ln>
        </p:spPr>
        <p:txBody>
          <a:bodyPr wrap="none" lIns="91440" tIns="45720" rIns="91440" bIns="45720">
            <a:prstTxWarp prst="textNoShape">
              <a:avLst/>
            </a:prstTxWarp>
            <a:spAutoFit/>
          </a:bodyPr>
          <a:lstStyle/>
          <a:p>
            <a:pPr eaLnBrk="0" hangingPunct="0">
              <a:lnSpc>
                <a:spcPct val="90000"/>
              </a:lnSpc>
            </a:pPr>
            <a:r>
              <a:rPr lang="en-US" sz="1400">
                <a:latin typeface="Calibri"/>
                <a:ea typeface="Arial" pitchFamily="-106" charset="0"/>
                <a:cs typeface="Calibri"/>
              </a:rPr>
              <a:t>Likes(person, drink)</a:t>
            </a:r>
          </a:p>
          <a:p>
            <a:pPr eaLnBrk="0" hangingPunct="0">
              <a:lnSpc>
                <a:spcPct val="90000"/>
              </a:lnSpc>
            </a:pPr>
            <a:r>
              <a:rPr lang="en-US" sz="1400">
                <a:latin typeface="Calibri"/>
                <a:ea typeface="Arial" pitchFamily="-106" charset="0"/>
                <a:cs typeface="Calibri"/>
              </a:rPr>
              <a:t>Frequents(person, bar)</a:t>
            </a:r>
          </a:p>
          <a:p>
            <a:pPr eaLnBrk="0" hangingPunct="0">
              <a:lnSpc>
                <a:spcPct val="90000"/>
              </a:lnSpc>
            </a:pPr>
            <a:r>
              <a:rPr lang="en-US" sz="1400">
                <a:latin typeface="Calibri"/>
                <a:ea typeface="Arial" pitchFamily="-106" charset="0"/>
                <a:cs typeface="Calibri"/>
              </a:rPr>
              <a:t>Serves(bar, drink, price)</a:t>
            </a:r>
          </a:p>
        </p:txBody>
      </p:sp>
      <p:sp>
        <p:nvSpPr>
          <p:cNvPr id="35" name="Rectangle 3"/>
          <p:cNvSpPr>
            <a:spLocks noChangeArrowheads="1"/>
          </p:cNvSpPr>
          <p:nvPr/>
        </p:nvSpPr>
        <p:spPr bwMode="auto">
          <a:xfrm>
            <a:off x="177800" y="6507892"/>
            <a:ext cx="6019576" cy="246221"/>
          </a:xfrm>
          <a:prstGeom prst="rect">
            <a:avLst/>
          </a:prstGeom>
          <a:noFill/>
          <a:ln w="9525">
            <a:noFill/>
            <a:miter lim="800000"/>
            <a:headEnd/>
            <a:tailEnd/>
          </a:ln>
        </p:spPr>
        <p:txBody>
          <a:bodyPr wrap="none" lIns="0" tIns="0" rIns="0" bIns="0">
            <a:prstTxWarp prst="textNoShape">
              <a:avLst/>
            </a:prstTxWarp>
            <a:spAutoFit/>
          </a:bodyPr>
          <a:lstStyle/>
          <a:p>
            <a:r>
              <a:rPr lang="en-US" sz="1600">
                <a:latin typeface="Calibri"/>
                <a:cs typeface="Calibri"/>
              </a:rPr>
              <a:t>Q: Find persons that frequent </a:t>
            </a:r>
            <a:r>
              <a:rPr lang="en-US" sz="1600" u="sng">
                <a:latin typeface="Calibri"/>
                <a:cs typeface="Calibri"/>
              </a:rPr>
              <a:t>some</a:t>
            </a:r>
            <a:r>
              <a:rPr lang="en-US" sz="1600">
                <a:latin typeface="Calibri"/>
                <a:cs typeface="Calibri"/>
              </a:rPr>
              <a:t> bar that serves </a:t>
            </a:r>
            <a:r>
              <a:rPr lang="en-US" sz="1600" u="sng">
                <a:latin typeface="Calibri"/>
                <a:cs typeface="Calibri"/>
              </a:rPr>
              <a:t>only </a:t>
            </a:r>
            <a:r>
              <a:rPr lang="en-US" sz="1600">
                <a:latin typeface="Calibri"/>
                <a:cs typeface="Calibri"/>
              </a:rPr>
              <a:t>drinks they like.</a:t>
            </a:r>
          </a:p>
        </p:txBody>
      </p:sp>
      <p:sp>
        <p:nvSpPr>
          <p:cNvPr id="9" name="Rectangle 3"/>
          <p:cNvSpPr>
            <a:spLocks noChangeArrowheads="1"/>
          </p:cNvSpPr>
          <p:nvPr/>
        </p:nvSpPr>
        <p:spPr bwMode="auto">
          <a:xfrm>
            <a:off x="177800" y="3944797"/>
            <a:ext cx="3581706" cy="2462213"/>
          </a:xfrm>
          <a:prstGeom prst="rect">
            <a:avLst/>
          </a:prstGeom>
          <a:solidFill>
            <a:schemeClr val="accent2">
              <a:lumMod val="20000"/>
              <a:lumOff val="80000"/>
            </a:schemeClr>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569913" algn="l"/>
                <a:tab pos="1262063" algn="l"/>
                <a:tab pos="1947863" algn="l"/>
              </a:tabLst>
            </a:pPr>
            <a:r>
              <a:rPr lang="en-US" sz="1400">
                <a:latin typeface="Calibri"/>
                <a:cs typeface="Calibri"/>
              </a:rPr>
              <a:t>select 	F.person</a:t>
            </a:r>
          </a:p>
          <a:p>
            <a:pPr>
              <a:tabLst>
                <a:tab pos="569913" algn="l"/>
                <a:tab pos="1262063" algn="l"/>
                <a:tab pos="1947863" algn="l"/>
              </a:tabLst>
            </a:pPr>
            <a:r>
              <a:rPr lang="en-US" sz="1400">
                <a:latin typeface="Calibri"/>
                <a:cs typeface="Calibri"/>
              </a:rPr>
              <a:t>from 	Frequents F</a:t>
            </a:r>
          </a:p>
          <a:p>
            <a:pPr>
              <a:tabLst>
                <a:tab pos="569913" algn="l"/>
                <a:tab pos="1262063" algn="l"/>
                <a:tab pos="1947863" algn="l"/>
              </a:tabLst>
            </a:pPr>
            <a:r>
              <a:rPr lang="en-US" sz="1400">
                <a:latin typeface="Calibri"/>
                <a:cs typeface="Calibri"/>
              </a:rPr>
              <a:t>where 	not exists</a:t>
            </a:r>
          </a:p>
          <a:p>
            <a:pPr>
              <a:tabLst>
                <a:tab pos="569913" algn="l"/>
                <a:tab pos="1262063" algn="l"/>
                <a:tab pos="1947863" algn="l"/>
              </a:tabLst>
            </a:pPr>
            <a:r>
              <a:rPr lang="en-US" sz="1400">
                <a:latin typeface="Calibri"/>
                <a:cs typeface="Calibri"/>
              </a:rPr>
              <a:t>	(select	S.drink</a:t>
            </a:r>
          </a:p>
          <a:p>
            <a:pPr>
              <a:tabLst>
                <a:tab pos="569913" algn="l"/>
                <a:tab pos="1262063" algn="l"/>
                <a:tab pos="1947863" algn="l"/>
              </a:tabLst>
            </a:pPr>
            <a:r>
              <a:rPr lang="en-US" sz="1400">
                <a:latin typeface="Calibri"/>
                <a:cs typeface="Calibri"/>
              </a:rPr>
              <a:t>	from 	Serves S</a:t>
            </a:r>
          </a:p>
          <a:p>
            <a:pPr>
              <a:tabLst>
                <a:tab pos="569913" algn="l"/>
                <a:tab pos="1262063" algn="l"/>
                <a:tab pos="1947863" algn="l"/>
              </a:tabLst>
            </a:pPr>
            <a:r>
              <a:rPr lang="en-US" sz="1400">
                <a:latin typeface="Calibri"/>
                <a:cs typeface="Calibri"/>
              </a:rPr>
              <a:t>	where 	S.bar = F.bar</a:t>
            </a:r>
          </a:p>
          <a:p>
            <a:pPr>
              <a:tabLst>
                <a:tab pos="569913" algn="l"/>
                <a:tab pos="1262063" algn="l"/>
                <a:tab pos="1947863" algn="l"/>
              </a:tabLst>
            </a:pPr>
            <a:r>
              <a:rPr lang="en-US" sz="1400">
                <a:latin typeface="Calibri"/>
                <a:cs typeface="Calibri"/>
              </a:rPr>
              <a:t>	and 	not exists</a:t>
            </a:r>
          </a:p>
          <a:p>
            <a:pPr>
              <a:tabLst>
                <a:tab pos="569913" algn="l"/>
                <a:tab pos="1262063" algn="l"/>
                <a:tab pos="1947863" algn="l"/>
              </a:tabLst>
            </a:pPr>
            <a:r>
              <a:rPr lang="en-US" sz="1400">
                <a:latin typeface="Calibri"/>
                <a:cs typeface="Calibri"/>
              </a:rPr>
              <a:t>		(select 	L.drink</a:t>
            </a:r>
          </a:p>
          <a:p>
            <a:pPr>
              <a:tabLst>
                <a:tab pos="569913" algn="l"/>
                <a:tab pos="1262063" algn="l"/>
                <a:tab pos="1947863" algn="l"/>
              </a:tabLst>
            </a:pPr>
            <a:r>
              <a:rPr lang="en-US" sz="1400">
                <a:latin typeface="Calibri"/>
                <a:cs typeface="Calibri"/>
              </a:rPr>
              <a:t>		from 	Likes L</a:t>
            </a:r>
          </a:p>
          <a:p>
            <a:pPr>
              <a:tabLst>
                <a:tab pos="569913" algn="l"/>
                <a:tab pos="1262063" algn="l"/>
                <a:tab pos="1947863" algn="l"/>
              </a:tabLst>
            </a:pPr>
            <a:r>
              <a:rPr lang="en-US" sz="1400">
                <a:latin typeface="Calibri"/>
                <a:cs typeface="Calibri"/>
              </a:rPr>
              <a:t>		where 	L.person = F.person</a:t>
            </a:r>
          </a:p>
          <a:p>
            <a:pPr>
              <a:tabLst>
                <a:tab pos="569913" algn="l"/>
                <a:tab pos="1262063" algn="l"/>
                <a:tab pos="1947863" algn="l"/>
              </a:tabLst>
            </a:pPr>
            <a:r>
              <a:rPr lang="en-US" sz="1400">
                <a:latin typeface="Calibri"/>
                <a:cs typeface="Calibri"/>
              </a:rPr>
              <a:t>		and 	S.drink = L.drink))</a:t>
            </a:r>
          </a:p>
        </p:txBody>
      </p:sp>
      <p:sp>
        <p:nvSpPr>
          <p:cNvPr id="24" name="Rectangle 3"/>
          <p:cNvSpPr>
            <a:spLocks noChangeArrowheads="1"/>
          </p:cNvSpPr>
          <p:nvPr/>
        </p:nvSpPr>
        <p:spPr bwMode="auto">
          <a:xfrm>
            <a:off x="5442306" y="3786142"/>
            <a:ext cx="1476578" cy="492443"/>
          </a:xfrm>
          <a:prstGeom prst="rect">
            <a:avLst/>
          </a:prstGeom>
          <a:noFill/>
          <a:ln w="9525">
            <a:noFill/>
            <a:miter lim="800000"/>
            <a:headEnd/>
            <a:tailEnd/>
          </a:ln>
        </p:spPr>
        <p:txBody>
          <a:bodyPr wrap="none" lIns="0" tIns="0" rIns="0" bIns="0">
            <a:prstTxWarp prst="textNoShape">
              <a:avLst/>
            </a:prstTxWarp>
            <a:spAutoFit/>
          </a:bodyPr>
          <a:lstStyle/>
          <a:p>
            <a:r>
              <a:rPr lang="en-US" sz="1600" i="1">
                <a:solidFill>
                  <a:schemeClr val="tx2"/>
                </a:solidFill>
                <a:sym typeface="Symbol"/>
              </a:rPr>
              <a:t>: dashed line </a:t>
            </a:r>
            <a:br>
              <a:rPr lang="en-US" sz="1600" i="1">
                <a:solidFill>
                  <a:schemeClr val="tx2"/>
                </a:solidFill>
                <a:sym typeface="Symbol"/>
              </a:rPr>
            </a:br>
            <a:r>
              <a:rPr lang="en-US" sz="1600" i="1">
                <a:solidFill>
                  <a:schemeClr val="tx2"/>
                </a:solidFill>
                <a:sym typeface="Symbol"/>
              </a:rPr>
              <a:t>around relation </a:t>
            </a:r>
            <a:endParaRPr lang="en-US" sz="1600" i="1">
              <a:solidFill>
                <a:schemeClr val="tx2"/>
              </a:solidFill>
            </a:endParaRPr>
          </a:p>
        </p:txBody>
      </p:sp>
      <p:cxnSp>
        <p:nvCxnSpPr>
          <p:cNvPr id="25" name="Straight Arrow Connector 53"/>
          <p:cNvCxnSpPr>
            <a:cxnSpLocks noChangeShapeType="1"/>
          </p:cNvCxnSpPr>
          <p:nvPr/>
        </p:nvCxnSpPr>
        <p:spPr bwMode="auto">
          <a:xfrm flipH="1">
            <a:off x="6927354" y="4036526"/>
            <a:ext cx="929136" cy="0"/>
          </a:xfrm>
          <a:prstGeom prst="straightConnector1">
            <a:avLst/>
          </a:prstGeom>
          <a:noFill/>
          <a:ln w="19050">
            <a:solidFill>
              <a:schemeClr val="tx2"/>
            </a:solidFill>
            <a:round/>
            <a:headEnd type="oval" w="lg" len="lg"/>
            <a:tailEnd type="none" w="med" len="lg"/>
          </a:ln>
        </p:spPr>
      </p:cxnSp>
      <p:pic>
        <p:nvPicPr>
          <p:cNvPr id="38" name="Picture 37"/>
          <p:cNvPicPr>
            <a:picLocks noChangeAspect="1"/>
          </p:cNvPicPr>
          <p:nvPr/>
        </p:nvPicPr>
        <p:blipFill>
          <a:blip r:embed="rId4"/>
          <a:stretch>
            <a:fillRect/>
          </a:stretch>
        </p:blipFill>
        <p:spPr>
          <a:xfrm>
            <a:off x="4665138" y="282323"/>
            <a:ext cx="4478861" cy="2761813"/>
          </a:xfrm>
          <a:prstGeom prst="rect">
            <a:avLst/>
          </a:prstGeom>
        </p:spPr>
      </p:pic>
      <p:sp>
        <p:nvSpPr>
          <p:cNvPr id="42" name="Rectangle 3"/>
          <p:cNvSpPr>
            <a:spLocks noChangeArrowheads="1"/>
          </p:cNvSpPr>
          <p:nvPr/>
        </p:nvSpPr>
        <p:spPr bwMode="auto">
          <a:xfrm>
            <a:off x="5442306" y="577210"/>
            <a:ext cx="1476578" cy="492443"/>
          </a:xfrm>
          <a:prstGeom prst="rect">
            <a:avLst/>
          </a:prstGeom>
          <a:noFill/>
          <a:ln w="9525">
            <a:noFill/>
            <a:miter lim="800000"/>
            <a:headEnd/>
            <a:tailEnd/>
          </a:ln>
        </p:spPr>
        <p:txBody>
          <a:bodyPr wrap="none" lIns="0" tIns="0" rIns="0" bIns="0">
            <a:prstTxWarp prst="textNoShape">
              <a:avLst/>
            </a:prstTxWarp>
            <a:spAutoFit/>
          </a:bodyPr>
          <a:lstStyle/>
          <a:p>
            <a:r>
              <a:rPr lang="en-US" sz="1600" i="1">
                <a:solidFill>
                  <a:schemeClr val="tx2"/>
                </a:solidFill>
                <a:sym typeface="Symbol"/>
              </a:rPr>
              <a:t>: double line </a:t>
            </a:r>
            <a:br>
              <a:rPr lang="en-US" sz="1600" i="1">
                <a:solidFill>
                  <a:schemeClr val="tx2"/>
                </a:solidFill>
                <a:sym typeface="Symbol"/>
              </a:rPr>
            </a:br>
            <a:r>
              <a:rPr lang="en-US" sz="1600" i="1">
                <a:solidFill>
                  <a:schemeClr val="tx2"/>
                </a:solidFill>
                <a:sym typeface="Symbol"/>
              </a:rPr>
              <a:t>around relation </a:t>
            </a:r>
            <a:endParaRPr lang="en-US" sz="1600" i="1">
              <a:solidFill>
                <a:schemeClr val="tx2"/>
              </a:solidFill>
            </a:endParaRPr>
          </a:p>
        </p:txBody>
      </p:sp>
      <p:cxnSp>
        <p:nvCxnSpPr>
          <p:cNvPr id="43" name="Straight Arrow Connector 53"/>
          <p:cNvCxnSpPr>
            <a:cxnSpLocks noChangeShapeType="1"/>
          </p:cNvCxnSpPr>
          <p:nvPr/>
        </p:nvCxnSpPr>
        <p:spPr bwMode="auto">
          <a:xfrm flipH="1">
            <a:off x="6927354" y="827594"/>
            <a:ext cx="929136" cy="0"/>
          </a:xfrm>
          <a:prstGeom prst="straightConnector1">
            <a:avLst/>
          </a:prstGeom>
          <a:noFill/>
          <a:ln w="19050">
            <a:solidFill>
              <a:schemeClr val="tx2"/>
            </a:solidFill>
            <a:round/>
            <a:headEnd type="oval" w="lg" len="lg"/>
            <a:tailEnd type="none" w="med" len="lg"/>
          </a:ln>
        </p:spPr>
      </p:cxnSp>
      <p:sp>
        <p:nvSpPr>
          <p:cNvPr id="44" name="Rectangle 3"/>
          <p:cNvSpPr>
            <a:spLocks noChangeArrowheads="1"/>
          </p:cNvSpPr>
          <p:nvPr/>
        </p:nvSpPr>
        <p:spPr bwMode="auto">
          <a:xfrm>
            <a:off x="431800" y="2298619"/>
            <a:ext cx="3592095" cy="553998"/>
          </a:xfrm>
          <a:prstGeom prst="rect">
            <a:avLst/>
          </a:prstGeom>
          <a:noFill/>
          <a:ln w="9525">
            <a:noFill/>
            <a:miter lim="800000"/>
            <a:headEnd/>
            <a:tailEnd/>
          </a:ln>
        </p:spPr>
        <p:txBody>
          <a:bodyPr wrap="square" lIns="0" tIns="0" rIns="0" bIns="0">
            <a:prstTxWarp prst="textNoShape">
              <a:avLst/>
            </a:prstTxWarp>
            <a:spAutoFit/>
          </a:bodyPr>
          <a:lstStyle/>
          <a:p>
            <a:r>
              <a:rPr lang="en-US" sz="1800" i="1">
                <a:solidFill>
                  <a:srgbClr val="FF0000"/>
                </a:solidFill>
                <a:latin typeface="Calibri"/>
                <a:cs typeface="Calibri"/>
              </a:rPr>
              <a:t>Q: Find persons that frequent a bar so that they like </a:t>
            </a:r>
            <a:r>
              <a:rPr lang="en-US" sz="1800" i="1" u="sng">
                <a:solidFill>
                  <a:srgbClr val="FF0000"/>
                </a:solidFill>
                <a:latin typeface="Calibri"/>
                <a:cs typeface="Calibri"/>
              </a:rPr>
              <a:t>all</a:t>
            </a:r>
            <a:r>
              <a:rPr lang="en-US" sz="1800" i="1">
                <a:solidFill>
                  <a:srgbClr val="FF0000"/>
                </a:solidFill>
                <a:latin typeface="Calibri"/>
                <a:cs typeface="Calibri"/>
              </a:rPr>
              <a:t> drinks served.</a:t>
            </a:r>
          </a:p>
        </p:txBody>
      </p:sp>
      <p:sp>
        <p:nvSpPr>
          <p:cNvPr id="45" name="Rectangle 3"/>
          <p:cNvSpPr>
            <a:spLocks noChangeArrowheads="1"/>
          </p:cNvSpPr>
          <p:nvPr/>
        </p:nvSpPr>
        <p:spPr bwMode="auto">
          <a:xfrm>
            <a:off x="431800" y="2941517"/>
            <a:ext cx="3592095" cy="830997"/>
          </a:xfrm>
          <a:prstGeom prst="rect">
            <a:avLst/>
          </a:prstGeom>
          <a:noFill/>
          <a:ln w="9525">
            <a:noFill/>
            <a:miter lim="800000"/>
            <a:headEnd/>
            <a:tailEnd/>
          </a:ln>
        </p:spPr>
        <p:txBody>
          <a:bodyPr wrap="square" lIns="0" tIns="0" rIns="0" bIns="0">
            <a:prstTxWarp prst="textNoShape">
              <a:avLst/>
            </a:prstTxWarp>
            <a:spAutoFit/>
          </a:bodyPr>
          <a:lstStyle/>
          <a:p>
            <a:r>
              <a:rPr lang="en-US" sz="1800" i="1">
                <a:solidFill>
                  <a:srgbClr val="FF0000"/>
                </a:solidFill>
                <a:latin typeface="Calibri"/>
                <a:cs typeface="Calibri"/>
              </a:rPr>
              <a:t>Q: Find persons that frequent some bar so that there is no drink served that the person does not like.</a:t>
            </a:r>
          </a:p>
        </p:txBody>
      </p:sp>
      <p:cxnSp>
        <p:nvCxnSpPr>
          <p:cNvPr id="46" name="Straight Arrow Connector 53"/>
          <p:cNvCxnSpPr>
            <a:cxnSpLocks noChangeShapeType="1"/>
          </p:cNvCxnSpPr>
          <p:nvPr/>
        </p:nvCxnSpPr>
        <p:spPr bwMode="auto">
          <a:xfrm flipH="1" flipV="1">
            <a:off x="3759507" y="3429000"/>
            <a:ext cx="1682799" cy="1130300"/>
          </a:xfrm>
          <a:prstGeom prst="straightConnector1">
            <a:avLst/>
          </a:prstGeom>
          <a:noFill/>
          <a:ln w="19050">
            <a:solidFill>
              <a:srgbClr val="FF0000"/>
            </a:solidFill>
            <a:round/>
            <a:headEnd type="triangle" w="med" len="lg"/>
            <a:tailEnd type="none" w="med" len="lg"/>
          </a:ln>
        </p:spPr>
      </p:cxnSp>
      <p:sp>
        <p:nvSpPr>
          <p:cNvPr id="47" name="Rectangle 46"/>
          <p:cNvSpPr/>
          <p:nvPr/>
        </p:nvSpPr>
        <p:spPr>
          <a:xfrm>
            <a:off x="177802" y="1525054"/>
            <a:ext cx="4260106" cy="617527"/>
          </a:xfrm>
          <a:prstGeom prst="rect">
            <a:avLst/>
          </a:prstGeom>
          <a:solidFill>
            <a:schemeClr val="accent1">
              <a:lumMod val="20000"/>
              <a:lumOff val="80000"/>
            </a:schemeClr>
          </a:solidFill>
          <a:ln w="19050" cmpd="sng">
            <a:solidFill>
              <a:schemeClr val="tx2"/>
            </a:solidFill>
          </a:ln>
          <a:effectLst/>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800" u="sng">
                <a:solidFill>
                  <a:srgbClr val="1F497D"/>
                </a:solidFill>
                <a:latin typeface="Calibri"/>
                <a:ea typeface="+mn-ea"/>
                <a:cs typeface="Calibri"/>
              </a:rPr>
              <a:t>Design decision</a:t>
            </a:r>
            <a:r>
              <a:rPr lang="en-US" sz="1800">
                <a:solidFill>
                  <a:srgbClr val="1F497D"/>
                </a:solidFill>
                <a:latin typeface="Calibri"/>
                <a:ea typeface="+mn-ea"/>
                <a:cs typeface="Calibri"/>
              </a:rPr>
              <a:t>: limited logical transforma-tion can further simplify representation</a:t>
            </a:r>
            <a:endParaRPr lang="en-US" sz="1800">
              <a:solidFill>
                <a:srgbClr val="1F497D"/>
              </a:solidFill>
              <a:latin typeface="Calibri"/>
              <a:ea typeface="+mn-ea"/>
              <a:cs typeface="Calibri"/>
            </a:endParaRPr>
          </a:p>
        </p:txBody>
      </p:sp>
      <p:cxnSp>
        <p:nvCxnSpPr>
          <p:cNvPr id="48" name="Straight Arrow Connector 53"/>
          <p:cNvCxnSpPr>
            <a:cxnSpLocks noChangeShapeType="1"/>
          </p:cNvCxnSpPr>
          <p:nvPr/>
        </p:nvCxnSpPr>
        <p:spPr bwMode="auto">
          <a:xfrm flipH="1">
            <a:off x="3676215" y="2451100"/>
            <a:ext cx="2419785" cy="228068"/>
          </a:xfrm>
          <a:prstGeom prst="straightConnector1">
            <a:avLst/>
          </a:prstGeom>
          <a:noFill/>
          <a:ln w="19050">
            <a:solidFill>
              <a:srgbClr val="FF0000"/>
            </a:solidFill>
            <a:round/>
            <a:headEnd type="triangle" w="med" len="lg"/>
            <a:tailEnd type="none" w="med" len="lg"/>
          </a:ln>
        </p:spPr>
      </p:cxnSp>
    </p:spTree>
    <p:extLst>
      <p:ext uri="{BB962C8B-B14F-4D97-AF65-F5344CB8AC3E}">
        <p14:creationId xmlns:p14="http://schemas.microsoft.com/office/powerpoint/2010/main" val="1832635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1744" y="1219081"/>
            <a:ext cx="4033520" cy="1493520"/>
          </a:xfrm>
          <a:prstGeom prst="rect">
            <a:avLst/>
          </a:prstGeom>
        </p:spPr>
      </p:pic>
      <p:sp>
        <p:nvSpPr>
          <p:cNvPr id="56323" name="Rectangle 2"/>
          <p:cNvSpPr>
            <a:spLocks noGrp="1" noChangeArrowheads="1"/>
          </p:cNvSpPr>
          <p:nvPr>
            <p:ph type="title"/>
          </p:nvPr>
        </p:nvSpPr>
        <p:spPr>
          <a:xfrm>
            <a:off x="177802" y="13731"/>
            <a:ext cx="7548115" cy="523220"/>
          </a:xfrm>
        </p:spPr>
        <p:txBody>
          <a:bodyPr/>
          <a:lstStyle/>
          <a:p>
            <a:pPr eaLnBrk="1" hangingPunct="1"/>
            <a:r>
              <a:rPr lang="en-US"/>
              <a:t>QueryViz for Query Intent, not Debugging</a:t>
            </a:r>
          </a:p>
        </p:txBody>
      </p:sp>
      <p:sp>
        <p:nvSpPr>
          <p:cNvPr id="56324" name="Foliennummernplatzhalter 2"/>
          <p:cNvSpPr>
            <a:spLocks noGrp="1"/>
          </p:cNvSpPr>
          <p:nvPr>
            <p:ph type="sldNum" sz="quarter" idx="10"/>
          </p:nvPr>
        </p:nvSpPr>
        <p:spPr>
          <a:noFill/>
        </p:spPr>
        <p:txBody>
          <a:bodyPr/>
          <a:lstStyle/>
          <a:p>
            <a:pPr defTabSz="862013"/>
            <a:fld id="{8D79703A-D8C2-2E47-B58C-DCAD22CA0491}" type="slidenum">
              <a:rPr lang="de-DE">
                <a:latin typeface="Arial" pitchFamily="-106" charset="0"/>
                <a:ea typeface="ＭＳ Ｐゴシック" pitchFamily="-106" charset="-128"/>
                <a:cs typeface="ＭＳ Ｐゴシック" pitchFamily="-106" charset="-128"/>
              </a:rPr>
              <a:pPr defTabSz="862013"/>
              <a:t>12</a:t>
            </a:fld>
            <a:endParaRPr lang="de-DE">
              <a:latin typeface="Arial" pitchFamily="-106" charset="0"/>
              <a:ea typeface="ＭＳ Ｐゴシック" pitchFamily="-106" charset="-128"/>
              <a:cs typeface="ＭＳ Ｐゴシック" pitchFamily="-106" charset="-128"/>
            </a:endParaRPr>
          </a:p>
        </p:txBody>
      </p:sp>
      <p:sp>
        <p:nvSpPr>
          <p:cNvPr id="56340" name="Rectangle 3"/>
          <p:cNvSpPr>
            <a:spLocks noChangeArrowheads="1"/>
          </p:cNvSpPr>
          <p:nvPr/>
        </p:nvSpPr>
        <p:spPr bwMode="auto">
          <a:xfrm>
            <a:off x="177800" y="805513"/>
            <a:ext cx="3160308" cy="276999"/>
          </a:xfrm>
          <a:prstGeom prst="rect">
            <a:avLst/>
          </a:prstGeom>
          <a:noFill/>
          <a:ln w="9525">
            <a:noFill/>
            <a:miter lim="800000"/>
            <a:headEnd/>
            <a:tailEnd/>
          </a:ln>
        </p:spPr>
        <p:txBody>
          <a:bodyPr wrap="none" lIns="0" tIns="0" rIns="0" bIns="0">
            <a:prstTxWarp prst="textNoShape">
              <a:avLst/>
            </a:prstTxWarp>
            <a:spAutoFit/>
          </a:bodyPr>
          <a:lstStyle/>
          <a:p>
            <a:r>
              <a:rPr lang="en-US" sz="1800">
                <a:solidFill>
                  <a:schemeClr val="tx2"/>
                </a:solidFill>
              </a:rPr>
              <a:t>Discontinuity with NULL values</a:t>
            </a:r>
          </a:p>
        </p:txBody>
      </p:sp>
      <p:sp>
        <p:nvSpPr>
          <p:cNvPr id="37" name="Rectangle 3"/>
          <p:cNvSpPr>
            <a:spLocks noChangeArrowheads="1"/>
          </p:cNvSpPr>
          <p:nvPr/>
        </p:nvSpPr>
        <p:spPr bwMode="auto">
          <a:xfrm>
            <a:off x="177800" y="1149551"/>
            <a:ext cx="2248733" cy="1569660"/>
          </a:xfrm>
          <a:prstGeom prst="rect">
            <a:avLst/>
          </a:prstGeom>
          <a:solidFill>
            <a:schemeClr val="accent2">
              <a:lumMod val="20000"/>
              <a:lumOff val="80000"/>
            </a:schemeClr>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630238" algn="l"/>
                <a:tab pos="1262063" algn="l"/>
                <a:tab pos="1947863" algn="l"/>
              </a:tabLst>
            </a:pPr>
            <a:r>
              <a:rPr lang="en-US" sz="1600">
                <a:latin typeface="Calibri"/>
                <a:cs typeface="Calibri"/>
              </a:rPr>
              <a:t>select	R.A</a:t>
            </a:r>
          </a:p>
          <a:p>
            <a:pPr>
              <a:tabLst>
                <a:tab pos="630238" algn="l"/>
                <a:tab pos="1262063" algn="l"/>
                <a:tab pos="1947863" algn="l"/>
              </a:tabLst>
            </a:pPr>
            <a:r>
              <a:rPr lang="en-US" sz="1600">
                <a:latin typeface="Calibri"/>
                <a:cs typeface="Calibri"/>
              </a:rPr>
              <a:t>from 	R</a:t>
            </a:r>
          </a:p>
          <a:p>
            <a:pPr>
              <a:tabLst>
                <a:tab pos="630238" algn="l"/>
                <a:tab pos="1262063" algn="l"/>
                <a:tab pos="1947863" algn="l"/>
              </a:tabLst>
            </a:pPr>
            <a:r>
              <a:rPr lang="en-US" sz="1600">
                <a:latin typeface="Calibri"/>
                <a:cs typeface="Calibri"/>
              </a:rPr>
              <a:t>where	not exists</a:t>
            </a:r>
          </a:p>
          <a:p>
            <a:pPr>
              <a:tabLst>
                <a:tab pos="630238" algn="l"/>
                <a:tab pos="1262063" algn="l"/>
                <a:tab pos="1947863" algn="l"/>
              </a:tabLst>
            </a:pPr>
            <a:r>
              <a:rPr lang="en-US" sz="1600">
                <a:latin typeface="Calibri"/>
                <a:cs typeface="Calibri"/>
              </a:rPr>
              <a:t>	(select 	*</a:t>
            </a:r>
          </a:p>
          <a:p>
            <a:pPr>
              <a:tabLst>
                <a:tab pos="630238" algn="l"/>
                <a:tab pos="1262063" algn="l"/>
                <a:tab pos="1947863" algn="l"/>
              </a:tabLst>
            </a:pPr>
            <a:r>
              <a:rPr lang="en-US" sz="1600">
                <a:latin typeface="Calibri"/>
                <a:cs typeface="Calibri"/>
              </a:rPr>
              <a:t>	from	S</a:t>
            </a:r>
            <a:br>
              <a:rPr lang="en-US" sz="1600">
                <a:latin typeface="Calibri"/>
                <a:cs typeface="Calibri"/>
              </a:rPr>
            </a:br>
            <a:r>
              <a:rPr lang="en-US" sz="1600">
                <a:latin typeface="Calibri"/>
                <a:cs typeface="Calibri"/>
              </a:rPr>
              <a:t>	where 	S.B = R.B)</a:t>
            </a:r>
          </a:p>
        </p:txBody>
      </p:sp>
      <p:sp>
        <p:nvSpPr>
          <p:cNvPr id="38" name="Rectangle 3"/>
          <p:cNvSpPr>
            <a:spLocks noChangeArrowheads="1"/>
          </p:cNvSpPr>
          <p:nvPr/>
        </p:nvSpPr>
        <p:spPr bwMode="auto">
          <a:xfrm>
            <a:off x="2668587" y="1145132"/>
            <a:ext cx="1716736" cy="1323439"/>
          </a:xfrm>
          <a:prstGeom prst="rect">
            <a:avLst/>
          </a:prstGeom>
          <a:solidFill>
            <a:srgbClr val="F2DCDB"/>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630238" algn="l"/>
                <a:tab pos="1262063" algn="l"/>
                <a:tab pos="1947863" algn="l"/>
              </a:tabLst>
            </a:pPr>
            <a:r>
              <a:rPr lang="en-US" sz="1600">
                <a:latin typeface="Calibri"/>
                <a:cs typeface="Calibri"/>
              </a:rPr>
              <a:t>select	R.A</a:t>
            </a:r>
          </a:p>
          <a:p>
            <a:pPr>
              <a:tabLst>
                <a:tab pos="630238" algn="l"/>
                <a:tab pos="1262063" algn="l"/>
                <a:tab pos="1947863" algn="l"/>
              </a:tabLst>
            </a:pPr>
            <a:r>
              <a:rPr lang="en-US" sz="1600">
                <a:latin typeface="Calibri"/>
                <a:cs typeface="Calibri"/>
              </a:rPr>
              <a:t>from 	R</a:t>
            </a:r>
          </a:p>
          <a:p>
            <a:pPr>
              <a:tabLst>
                <a:tab pos="630238" algn="l"/>
                <a:tab pos="1262063" algn="l"/>
                <a:tab pos="1947863" algn="l"/>
              </a:tabLst>
            </a:pPr>
            <a:r>
              <a:rPr lang="en-US" sz="1600">
                <a:latin typeface="Calibri"/>
                <a:cs typeface="Calibri"/>
              </a:rPr>
              <a:t>where	R.B not IN</a:t>
            </a:r>
          </a:p>
          <a:p>
            <a:pPr>
              <a:tabLst>
                <a:tab pos="630238" algn="l"/>
                <a:tab pos="1262063" algn="l"/>
                <a:tab pos="1947863" algn="l"/>
              </a:tabLst>
            </a:pPr>
            <a:r>
              <a:rPr lang="en-US" sz="1600">
                <a:latin typeface="Calibri"/>
                <a:cs typeface="Calibri"/>
              </a:rPr>
              <a:t>	(select	S.B</a:t>
            </a:r>
          </a:p>
          <a:p>
            <a:pPr>
              <a:tabLst>
                <a:tab pos="630238" algn="l"/>
                <a:tab pos="1262063" algn="l"/>
                <a:tab pos="1947863" algn="l"/>
              </a:tabLst>
            </a:pPr>
            <a:r>
              <a:rPr lang="en-US" sz="1600">
                <a:latin typeface="Calibri"/>
                <a:cs typeface="Calibri"/>
              </a:rPr>
              <a:t>	from	S)</a:t>
            </a:r>
          </a:p>
        </p:txBody>
      </p:sp>
      <p:sp>
        <p:nvSpPr>
          <p:cNvPr id="59" name="Rectangle 3"/>
          <p:cNvSpPr>
            <a:spLocks noChangeArrowheads="1"/>
          </p:cNvSpPr>
          <p:nvPr/>
        </p:nvSpPr>
        <p:spPr bwMode="auto">
          <a:xfrm>
            <a:off x="177800" y="3359949"/>
            <a:ext cx="3156025" cy="276999"/>
          </a:xfrm>
          <a:prstGeom prst="rect">
            <a:avLst/>
          </a:prstGeom>
          <a:noFill/>
          <a:ln w="9525">
            <a:noFill/>
            <a:miter lim="800000"/>
            <a:headEnd/>
            <a:tailEnd/>
          </a:ln>
        </p:spPr>
        <p:txBody>
          <a:bodyPr wrap="none" lIns="0" tIns="0" rIns="0" bIns="0">
            <a:prstTxWarp prst="textNoShape">
              <a:avLst/>
            </a:prstTxWarp>
            <a:spAutoFit/>
          </a:bodyPr>
          <a:lstStyle/>
          <a:p>
            <a:r>
              <a:rPr lang="en-US" sz="1800">
                <a:solidFill>
                  <a:schemeClr val="tx2"/>
                </a:solidFill>
              </a:rPr>
              <a:t>Discontinuity with empty tables</a:t>
            </a:r>
          </a:p>
        </p:txBody>
      </p:sp>
      <p:sp>
        <p:nvSpPr>
          <p:cNvPr id="66" name="Rectangle 3"/>
          <p:cNvSpPr>
            <a:spLocks noChangeArrowheads="1"/>
          </p:cNvSpPr>
          <p:nvPr/>
        </p:nvSpPr>
        <p:spPr bwMode="auto">
          <a:xfrm>
            <a:off x="177800" y="3692055"/>
            <a:ext cx="2135020" cy="1815882"/>
          </a:xfrm>
          <a:prstGeom prst="rect">
            <a:avLst/>
          </a:prstGeom>
          <a:solidFill>
            <a:srgbClr val="F2DCDB"/>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630238" algn="l"/>
                <a:tab pos="1262063" algn="l"/>
                <a:tab pos="1947863" algn="l"/>
              </a:tabLst>
            </a:pPr>
            <a:r>
              <a:rPr lang="en-US" sz="1600">
                <a:latin typeface="Calibri"/>
                <a:cs typeface="Calibri"/>
              </a:rPr>
              <a:t>select 	R.a</a:t>
            </a:r>
          </a:p>
          <a:p>
            <a:pPr>
              <a:tabLst>
                <a:tab pos="630238" algn="l"/>
                <a:tab pos="1262063" algn="l"/>
                <a:tab pos="1947863" algn="l"/>
              </a:tabLst>
            </a:pPr>
            <a:r>
              <a:rPr lang="en-US" sz="1600">
                <a:latin typeface="Calibri"/>
                <a:cs typeface="Calibri"/>
              </a:rPr>
              <a:t>from 	R, S</a:t>
            </a:r>
          </a:p>
          <a:p>
            <a:pPr>
              <a:tabLst>
                <a:tab pos="630238" algn="l"/>
                <a:tab pos="1262063" algn="l"/>
                <a:tab pos="1947863" algn="l"/>
              </a:tabLst>
            </a:pPr>
            <a:r>
              <a:rPr lang="en-US" sz="1600">
                <a:latin typeface="Calibri"/>
                <a:cs typeface="Calibri"/>
              </a:rPr>
              <a:t>where   R.a=S.a</a:t>
            </a:r>
          </a:p>
          <a:p>
            <a:pPr>
              <a:tabLst>
                <a:tab pos="630238" algn="l"/>
                <a:tab pos="1262063" algn="l"/>
                <a:tab pos="1947863" algn="l"/>
              </a:tabLst>
            </a:pPr>
            <a:r>
              <a:rPr lang="en-US" sz="1600">
                <a:latin typeface="Calibri"/>
                <a:cs typeface="Calibri"/>
              </a:rPr>
              <a:t>or   	exists</a:t>
            </a:r>
          </a:p>
          <a:p>
            <a:pPr>
              <a:tabLst>
                <a:tab pos="630238" algn="l"/>
                <a:tab pos="1262063" algn="l"/>
                <a:tab pos="1947863" algn="l"/>
              </a:tabLst>
            </a:pPr>
            <a:r>
              <a:rPr lang="en-US" sz="1600">
                <a:latin typeface="Calibri"/>
                <a:cs typeface="Calibri"/>
              </a:rPr>
              <a:t>	(select 	*</a:t>
            </a:r>
          </a:p>
          <a:p>
            <a:pPr>
              <a:tabLst>
                <a:tab pos="630238" algn="l"/>
                <a:tab pos="1262063" algn="l"/>
                <a:tab pos="1947863" algn="l"/>
              </a:tabLst>
            </a:pPr>
            <a:r>
              <a:rPr lang="en-US" sz="1600">
                <a:latin typeface="Calibri"/>
                <a:cs typeface="Calibri"/>
              </a:rPr>
              <a:t>	from	T</a:t>
            </a:r>
          </a:p>
          <a:p>
            <a:pPr>
              <a:tabLst>
                <a:tab pos="630238" algn="l"/>
                <a:tab pos="1262063" algn="l"/>
                <a:tab pos="1947863" algn="l"/>
              </a:tabLst>
            </a:pPr>
            <a:r>
              <a:rPr lang="en-US" sz="1600">
                <a:latin typeface="Calibri"/>
                <a:cs typeface="Calibri"/>
              </a:rPr>
              <a:t>	where	R.a=T.a)</a:t>
            </a:r>
          </a:p>
        </p:txBody>
      </p:sp>
      <p:sp>
        <p:nvSpPr>
          <p:cNvPr id="67" name="Rectangle 3"/>
          <p:cNvSpPr>
            <a:spLocks noChangeArrowheads="1"/>
          </p:cNvSpPr>
          <p:nvPr/>
        </p:nvSpPr>
        <p:spPr bwMode="auto">
          <a:xfrm>
            <a:off x="2668587" y="3692055"/>
            <a:ext cx="1462059" cy="1077218"/>
          </a:xfrm>
          <a:prstGeom prst="rect">
            <a:avLst/>
          </a:prstGeom>
          <a:solidFill>
            <a:srgbClr val="F2DCDB"/>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630238" algn="l"/>
                <a:tab pos="1262063" algn="l"/>
                <a:tab pos="1947863" algn="l"/>
              </a:tabLst>
            </a:pPr>
            <a:r>
              <a:rPr lang="en-US" sz="1600">
                <a:latin typeface="Calibri"/>
                <a:cs typeface="Calibri"/>
              </a:rPr>
              <a:t>select 	R.a</a:t>
            </a:r>
          </a:p>
          <a:p>
            <a:pPr>
              <a:tabLst>
                <a:tab pos="630238" algn="l"/>
                <a:tab pos="1262063" algn="l"/>
                <a:tab pos="1947863" algn="l"/>
              </a:tabLst>
            </a:pPr>
            <a:r>
              <a:rPr lang="en-US" sz="1600">
                <a:latin typeface="Calibri"/>
                <a:cs typeface="Calibri"/>
              </a:rPr>
              <a:t>from 	R, S, T</a:t>
            </a:r>
          </a:p>
          <a:p>
            <a:pPr>
              <a:tabLst>
                <a:tab pos="630238" algn="l"/>
                <a:tab pos="1262063" algn="l"/>
                <a:tab pos="1947863" algn="l"/>
              </a:tabLst>
            </a:pPr>
            <a:r>
              <a:rPr lang="en-US" sz="1600">
                <a:latin typeface="Calibri"/>
                <a:cs typeface="Calibri"/>
              </a:rPr>
              <a:t>where	R.a=S.a</a:t>
            </a:r>
          </a:p>
          <a:p>
            <a:pPr>
              <a:tabLst>
                <a:tab pos="630238" algn="l"/>
                <a:tab pos="1262063" algn="l"/>
                <a:tab pos="1947863" algn="l"/>
              </a:tabLst>
            </a:pPr>
            <a:r>
              <a:rPr lang="en-US" sz="1600">
                <a:latin typeface="Calibri"/>
                <a:cs typeface="Calibri"/>
              </a:rPr>
              <a:t>or   	R.a=T.a</a:t>
            </a:r>
          </a:p>
        </p:txBody>
      </p:sp>
      <p:grpSp>
        <p:nvGrpSpPr>
          <p:cNvPr id="5" name="Group 4"/>
          <p:cNvGrpSpPr/>
          <p:nvPr/>
        </p:nvGrpSpPr>
        <p:grpSpPr>
          <a:xfrm>
            <a:off x="5442836" y="3732558"/>
            <a:ext cx="3229451" cy="1598456"/>
            <a:chOff x="5442836" y="4448225"/>
            <a:chExt cx="3229451" cy="1598456"/>
          </a:xfrm>
        </p:grpSpPr>
        <p:cxnSp>
          <p:nvCxnSpPr>
            <p:cNvPr id="69" name="Straight Arrow Connector 30"/>
            <p:cNvCxnSpPr>
              <a:cxnSpLocks noChangeShapeType="1"/>
            </p:cNvCxnSpPr>
            <p:nvPr/>
          </p:nvCxnSpPr>
          <p:spPr bwMode="auto">
            <a:xfrm rot="5400000" flipH="1" flipV="1">
              <a:off x="7691544" y="5398958"/>
              <a:ext cx="455977" cy="1873"/>
            </a:xfrm>
            <a:prstGeom prst="straightConnector1">
              <a:avLst/>
            </a:prstGeom>
            <a:noFill/>
            <a:ln w="19050" cap="flat" cmpd="sng" algn="ctr">
              <a:solidFill>
                <a:schemeClr val="tx1"/>
              </a:solidFill>
              <a:prstDash val="dash"/>
              <a:round/>
              <a:headEnd type="none" w="med" len="med"/>
              <a:tailEnd type="none" w="med" len="med"/>
            </a:ln>
          </p:spPr>
        </p:cxnSp>
        <p:cxnSp>
          <p:nvCxnSpPr>
            <p:cNvPr id="70" name="Straight Arrow Connector 69"/>
            <p:cNvCxnSpPr>
              <a:cxnSpLocks noChangeShapeType="1"/>
              <a:stCxn id="114" idx="3"/>
              <a:endCxn id="77" idx="1"/>
            </p:cNvCxnSpPr>
            <p:nvPr/>
          </p:nvCxnSpPr>
          <p:spPr bwMode="auto">
            <a:xfrm flipV="1">
              <a:off x="7603856" y="4942001"/>
              <a:ext cx="613291" cy="453718"/>
            </a:xfrm>
            <a:prstGeom prst="straightConnector1">
              <a:avLst/>
            </a:prstGeom>
            <a:noFill/>
            <a:ln w="19050">
              <a:solidFill>
                <a:schemeClr val="tx1"/>
              </a:solidFill>
              <a:round/>
              <a:headEnd/>
              <a:tailEnd type="triangle" w="lg" len="lg"/>
            </a:ln>
          </p:spPr>
        </p:cxnSp>
        <p:grpSp>
          <p:nvGrpSpPr>
            <p:cNvPr id="71" name="Group 106"/>
            <p:cNvGrpSpPr/>
            <p:nvPr/>
          </p:nvGrpSpPr>
          <p:grpSpPr>
            <a:xfrm>
              <a:off x="8217147" y="4448225"/>
              <a:ext cx="455140" cy="658368"/>
              <a:chOff x="6013368" y="2451684"/>
              <a:chExt cx="579733" cy="449354"/>
            </a:xfrm>
          </p:grpSpPr>
          <p:sp>
            <p:nvSpPr>
              <p:cNvPr id="72" name="Rectangle 71"/>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a:solidFill>
                      <a:schemeClr val="bg1"/>
                    </a:solidFill>
                    <a:latin typeface="Arial"/>
                    <a:cs typeface="Arial"/>
                  </a:rPr>
                  <a:t>S</a:t>
                </a:r>
              </a:p>
            </p:txBody>
          </p:sp>
          <p:sp>
            <p:nvSpPr>
              <p:cNvPr id="77" name="Rectangle 76"/>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a:solidFill>
                      <a:schemeClr val="tx1"/>
                    </a:solidFill>
                    <a:latin typeface="Arial"/>
                    <a:cs typeface="Arial"/>
                  </a:rPr>
                  <a:t>A</a:t>
                </a:r>
              </a:p>
            </p:txBody>
          </p:sp>
        </p:grpSp>
        <p:grpSp>
          <p:nvGrpSpPr>
            <p:cNvPr id="80" name="Group 112"/>
            <p:cNvGrpSpPr/>
            <p:nvPr/>
          </p:nvGrpSpPr>
          <p:grpSpPr>
            <a:xfrm>
              <a:off x="5442836" y="4901941"/>
              <a:ext cx="1108867" cy="658368"/>
              <a:chOff x="5672691" y="3708233"/>
              <a:chExt cx="681354" cy="449354"/>
            </a:xfrm>
          </p:grpSpPr>
          <p:sp>
            <p:nvSpPr>
              <p:cNvPr id="102" name="Rectangle 101"/>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a:solidFill>
                      <a:schemeClr val="bg1"/>
                    </a:solidFill>
                    <a:latin typeface="Arial"/>
                    <a:cs typeface="Arial"/>
                  </a:rPr>
                  <a:t>SELECT</a:t>
                </a:r>
              </a:p>
            </p:txBody>
          </p:sp>
          <p:sp>
            <p:nvSpPr>
              <p:cNvPr id="106" name="Rectangle 105"/>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a:solidFill>
                      <a:schemeClr val="tx1"/>
                    </a:solidFill>
                    <a:latin typeface="Arial"/>
                    <a:cs typeface="Arial"/>
                  </a:rPr>
                  <a:t>A</a:t>
                </a:r>
              </a:p>
            </p:txBody>
          </p:sp>
        </p:grpSp>
        <p:grpSp>
          <p:nvGrpSpPr>
            <p:cNvPr id="107" name="Group 106"/>
            <p:cNvGrpSpPr/>
            <p:nvPr/>
          </p:nvGrpSpPr>
          <p:grpSpPr>
            <a:xfrm>
              <a:off x="8217147" y="5388313"/>
              <a:ext cx="455140" cy="658368"/>
              <a:chOff x="6013368" y="2451684"/>
              <a:chExt cx="579733" cy="449354"/>
            </a:xfrm>
          </p:grpSpPr>
          <p:sp>
            <p:nvSpPr>
              <p:cNvPr id="109" name="Rectangle 108"/>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a:solidFill>
                      <a:schemeClr val="bg1"/>
                    </a:solidFill>
                    <a:latin typeface="Arial"/>
                    <a:cs typeface="Arial"/>
                  </a:rPr>
                  <a:t>T</a:t>
                </a:r>
              </a:p>
            </p:txBody>
          </p:sp>
          <p:sp>
            <p:nvSpPr>
              <p:cNvPr id="110" name="Rectangle 109"/>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a:solidFill>
                      <a:schemeClr val="tx1"/>
                    </a:solidFill>
                    <a:latin typeface="Arial"/>
                    <a:cs typeface="Arial"/>
                  </a:rPr>
                  <a:t>A</a:t>
                </a:r>
              </a:p>
            </p:txBody>
          </p:sp>
        </p:grpSp>
        <p:cxnSp>
          <p:nvCxnSpPr>
            <p:cNvPr id="111" name="Straight Arrow Connector 110"/>
            <p:cNvCxnSpPr>
              <a:cxnSpLocks noChangeShapeType="1"/>
              <a:stCxn id="114" idx="3"/>
              <a:endCxn id="110" idx="1"/>
            </p:cNvCxnSpPr>
            <p:nvPr/>
          </p:nvCxnSpPr>
          <p:spPr bwMode="auto">
            <a:xfrm>
              <a:off x="7603856" y="5395719"/>
              <a:ext cx="613291" cy="486370"/>
            </a:xfrm>
            <a:prstGeom prst="straightConnector1">
              <a:avLst/>
            </a:prstGeom>
            <a:noFill/>
            <a:ln w="19050">
              <a:solidFill>
                <a:schemeClr val="tx1"/>
              </a:solidFill>
              <a:round/>
              <a:headEnd/>
              <a:tailEnd type="triangle" w="lg" len="lg"/>
            </a:ln>
          </p:spPr>
        </p:cxnSp>
        <p:grpSp>
          <p:nvGrpSpPr>
            <p:cNvPr id="112" name="Group 106"/>
            <p:cNvGrpSpPr/>
            <p:nvPr/>
          </p:nvGrpSpPr>
          <p:grpSpPr>
            <a:xfrm>
              <a:off x="7148716" y="4901943"/>
              <a:ext cx="455140" cy="658368"/>
              <a:chOff x="6013368" y="2451684"/>
              <a:chExt cx="579733" cy="449354"/>
            </a:xfrm>
          </p:grpSpPr>
          <p:sp>
            <p:nvSpPr>
              <p:cNvPr id="113" name="Rectangle 112"/>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a:solidFill>
                      <a:schemeClr val="bg1"/>
                    </a:solidFill>
                    <a:latin typeface="Arial"/>
                    <a:cs typeface="Arial"/>
                  </a:rPr>
                  <a:t>R</a:t>
                </a:r>
              </a:p>
            </p:txBody>
          </p:sp>
          <p:sp>
            <p:nvSpPr>
              <p:cNvPr id="114" name="Rectangle 113"/>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a:solidFill>
                      <a:schemeClr val="tx1"/>
                    </a:solidFill>
                    <a:latin typeface="Arial"/>
                    <a:cs typeface="Arial"/>
                  </a:rPr>
                  <a:t>A</a:t>
                </a:r>
              </a:p>
            </p:txBody>
          </p:sp>
        </p:grpSp>
        <p:cxnSp>
          <p:nvCxnSpPr>
            <p:cNvPr id="115" name="Straight Arrow Connector 114"/>
            <p:cNvCxnSpPr>
              <a:cxnSpLocks noChangeShapeType="1"/>
            </p:cNvCxnSpPr>
            <p:nvPr/>
          </p:nvCxnSpPr>
          <p:spPr bwMode="auto">
            <a:xfrm>
              <a:off x="6551704" y="5288821"/>
              <a:ext cx="597012" cy="1873"/>
            </a:xfrm>
            <a:prstGeom prst="straightConnector1">
              <a:avLst/>
            </a:prstGeom>
            <a:noFill/>
            <a:ln w="19050">
              <a:solidFill>
                <a:schemeClr val="tx1"/>
              </a:solidFill>
              <a:round/>
              <a:headEnd/>
              <a:tailEnd type="triangle" w="med" len="med"/>
            </a:ln>
          </p:spPr>
        </p:cxnSp>
      </p:grpSp>
      <p:grpSp>
        <p:nvGrpSpPr>
          <p:cNvPr id="7" name="Group 6"/>
          <p:cNvGrpSpPr/>
          <p:nvPr/>
        </p:nvGrpSpPr>
        <p:grpSpPr>
          <a:xfrm>
            <a:off x="2697429" y="2041823"/>
            <a:ext cx="2783802" cy="916867"/>
            <a:chOff x="2697429" y="2365773"/>
            <a:chExt cx="2783802" cy="916867"/>
          </a:xfrm>
        </p:grpSpPr>
        <p:sp>
          <p:nvSpPr>
            <p:cNvPr id="56328" name="Rectangle 3"/>
            <p:cNvSpPr>
              <a:spLocks noChangeArrowheads="1"/>
            </p:cNvSpPr>
            <p:nvPr/>
          </p:nvSpPr>
          <p:spPr bwMode="auto">
            <a:xfrm>
              <a:off x="2697429" y="3036419"/>
              <a:ext cx="2783802" cy="246221"/>
            </a:xfrm>
            <a:prstGeom prst="rect">
              <a:avLst/>
            </a:prstGeom>
            <a:noFill/>
            <a:ln w="9525">
              <a:noFill/>
              <a:miter lim="800000"/>
              <a:headEnd/>
              <a:tailEnd/>
            </a:ln>
          </p:spPr>
          <p:txBody>
            <a:bodyPr wrap="none" lIns="0" tIns="0" rIns="0" bIns="0">
              <a:prstTxWarp prst="textNoShape">
                <a:avLst/>
              </a:prstTxWarp>
              <a:spAutoFit/>
            </a:bodyPr>
            <a:lstStyle/>
            <a:p>
              <a:r>
                <a:rPr lang="en-US" sz="1600" i="1">
                  <a:solidFill>
                    <a:srgbClr val="FF0000"/>
                  </a:solidFill>
                  <a:latin typeface="Calibri"/>
                  <a:cs typeface="Calibri"/>
                </a:rPr>
                <a:t>Empty result if S.B contains NULL</a:t>
              </a:r>
            </a:p>
          </p:txBody>
        </p:sp>
        <p:cxnSp>
          <p:nvCxnSpPr>
            <p:cNvPr id="116" name="Straight Arrow Connector 53"/>
            <p:cNvCxnSpPr>
              <a:cxnSpLocks noChangeShapeType="1"/>
            </p:cNvCxnSpPr>
            <p:nvPr/>
          </p:nvCxnSpPr>
          <p:spPr bwMode="auto">
            <a:xfrm>
              <a:off x="3110591" y="2365773"/>
              <a:ext cx="227517" cy="670646"/>
            </a:xfrm>
            <a:prstGeom prst="straightConnector1">
              <a:avLst/>
            </a:prstGeom>
            <a:noFill/>
            <a:ln w="19050">
              <a:solidFill>
                <a:srgbClr val="FF0000"/>
              </a:solidFill>
              <a:round/>
              <a:headEnd type="oval" w="lg" len="lg"/>
              <a:tailEnd type="none" w="med" len="lg"/>
            </a:ln>
          </p:spPr>
        </p:cxnSp>
      </p:grpSp>
      <p:grpSp>
        <p:nvGrpSpPr>
          <p:cNvPr id="6" name="Group 5"/>
          <p:cNvGrpSpPr/>
          <p:nvPr/>
        </p:nvGrpSpPr>
        <p:grpSpPr>
          <a:xfrm>
            <a:off x="2697429" y="4626128"/>
            <a:ext cx="2141599" cy="923917"/>
            <a:chOff x="2697429" y="5110455"/>
            <a:chExt cx="2141599" cy="923917"/>
          </a:xfrm>
        </p:grpSpPr>
        <p:sp>
          <p:nvSpPr>
            <p:cNvPr id="118" name="Rectangle 3"/>
            <p:cNvSpPr>
              <a:spLocks noChangeArrowheads="1"/>
            </p:cNvSpPr>
            <p:nvPr/>
          </p:nvSpPr>
          <p:spPr bwMode="auto">
            <a:xfrm>
              <a:off x="2697429" y="5788151"/>
              <a:ext cx="2141599" cy="246221"/>
            </a:xfrm>
            <a:prstGeom prst="rect">
              <a:avLst/>
            </a:prstGeom>
            <a:noFill/>
            <a:ln w="9525">
              <a:noFill/>
              <a:miter lim="800000"/>
              <a:headEnd/>
              <a:tailEnd/>
            </a:ln>
          </p:spPr>
          <p:txBody>
            <a:bodyPr wrap="none" lIns="0" tIns="0" rIns="0" bIns="0">
              <a:prstTxWarp prst="textNoShape">
                <a:avLst/>
              </a:prstTxWarp>
              <a:spAutoFit/>
            </a:bodyPr>
            <a:lstStyle/>
            <a:p>
              <a:r>
                <a:rPr lang="en-US" sz="1600" i="1">
                  <a:solidFill>
                    <a:srgbClr val="FF0000"/>
                  </a:solidFill>
                  <a:latin typeface="Calibri"/>
                  <a:cs typeface="Calibri"/>
                </a:rPr>
                <a:t>Empty result if T is empty</a:t>
              </a:r>
            </a:p>
          </p:txBody>
        </p:sp>
        <p:cxnSp>
          <p:nvCxnSpPr>
            <p:cNvPr id="119" name="Straight Arrow Connector 53"/>
            <p:cNvCxnSpPr>
              <a:cxnSpLocks noChangeShapeType="1"/>
            </p:cNvCxnSpPr>
            <p:nvPr/>
          </p:nvCxnSpPr>
          <p:spPr bwMode="auto">
            <a:xfrm>
              <a:off x="3213764" y="5110455"/>
              <a:ext cx="337111" cy="668399"/>
            </a:xfrm>
            <a:prstGeom prst="straightConnector1">
              <a:avLst/>
            </a:prstGeom>
            <a:noFill/>
            <a:ln w="19050">
              <a:solidFill>
                <a:srgbClr val="FF0000"/>
              </a:solidFill>
              <a:round/>
              <a:headEnd type="oval" w="lg" len="lg"/>
              <a:tailEnd type="none" w="med" len="lg"/>
            </a:ln>
          </p:spPr>
        </p:cxnSp>
      </p:grpSp>
      <p:sp>
        <p:nvSpPr>
          <p:cNvPr id="8" name="Rectangle 7"/>
          <p:cNvSpPr/>
          <p:nvPr/>
        </p:nvSpPr>
        <p:spPr>
          <a:xfrm>
            <a:off x="3333825" y="5976948"/>
            <a:ext cx="4756934" cy="617527"/>
          </a:xfrm>
          <a:prstGeom prst="rect">
            <a:avLst/>
          </a:prstGeom>
          <a:solidFill>
            <a:schemeClr val="accent1">
              <a:lumMod val="20000"/>
              <a:lumOff val="80000"/>
            </a:schemeClr>
          </a:solidFill>
          <a:ln w="19050" cmpd="sng">
            <a:solidFill>
              <a:schemeClr val="tx2"/>
            </a:solidFill>
          </a:ln>
          <a:effectLst/>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800" u="sng">
                <a:solidFill>
                  <a:srgbClr val="1F497D"/>
                </a:solidFill>
                <a:latin typeface="Calibri"/>
                <a:ea typeface="+mn-ea"/>
                <a:cs typeface="Calibri"/>
              </a:rPr>
              <a:t>Design decision</a:t>
            </a:r>
            <a:r>
              <a:rPr lang="en-US" sz="1800">
                <a:solidFill>
                  <a:srgbClr val="1F497D"/>
                </a:solidFill>
                <a:latin typeface="Calibri"/>
                <a:ea typeface="+mn-ea"/>
                <a:cs typeface="Calibri"/>
              </a:rPr>
              <a:t>: minimum visual complexity  possible overloading and ambiguity like in NL</a:t>
            </a:r>
            <a:endParaRPr lang="en-US" sz="1800">
              <a:solidFill>
                <a:srgbClr val="1F497D"/>
              </a:solidFill>
              <a:latin typeface="Calibri"/>
              <a:ea typeface="+mn-ea"/>
              <a:cs typeface="Calibri"/>
            </a:endParaRPr>
          </a:p>
        </p:txBody>
      </p:sp>
    </p:spTree>
    <p:extLst>
      <p:ext uri="{BB962C8B-B14F-4D97-AF65-F5344CB8AC3E}">
        <p14:creationId xmlns:p14="http://schemas.microsoft.com/office/powerpoint/2010/main" val="15385462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9" grpId="0"/>
      <p:bldP spid="66" grpId="0" animBg="1"/>
      <p:bldP spid="6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Arrangement of Tables and Arrows in the Graph </a:t>
            </a:r>
          </a:p>
        </p:txBody>
      </p:sp>
      <p:sp>
        <p:nvSpPr>
          <p:cNvPr id="30723" name="Foliennummernplatzhalter 2"/>
          <p:cNvSpPr>
            <a:spLocks noGrp="1"/>
          </p:cNvSpPr>
          <p:nvPr>
            <p:ph type="sldNum" sz="quarter" idx="10"/>
          </p:nvPr>
        </p:nvSpPr>
        <p:spPr>
          <a:noFill/>
        </p:spPr>
        <p:txBody>
          <a:bodyPr/>
          <a:lstStyle/>
          <a:p>
            <a:pPr defTabSz="862013"/>
            <a:fld id="{38C17C82-C6CA-6546-A73B-BD97A8DFB180}" type="slidenum">
              <a:rPr lang="de-DE">
                <a:latin typeface="Arial" pitchFamily="-106" charset="0"/>
                <a:ea typeface="ＭＳ Ｐゴシック" pitchFamily="-106" charset="-128"/>
                <a:cs typeface="ＭＳ Ｐゴシック" pitchFamily="-106" charset="-128"/>
              </a:rPr>
              <a:pPr defTabSz="862013"/>
              <a:t>13</a:t>
            </a:fld>
            <a:endParaRPr lang="de-DE">
              <a:latin typeface="Arial" pitchFamily="-106" charset="0"/>
              <a:ea typeface="ＭＳ Ｐゴシック" pitchFamily="-106" charset="-128"/>
              <a:cs typeface="ＭＳ Ｐゴシック" pitchFamily="-106" charset="-128"/>
            </a:endParaRPr>
          </a:p>
        </p:txBody>
      </p:sp>
      <p:sp>
        <p:nvSpPr>
          <p:cNvPr id="83" name="Rectangle 3"/>
          <p:cNvSpPr>
            <a:spLocks noChangeArrowheads="1"/>
          </p:cNvSpPr>
          <p:nvPr/>
        </p:nvSpPr>
        <p:spPr bwMode="auto">
          <a:xfrm>
            <a:off x="233902" y="6183387"/>
            <a:ext cx="7270119" cy="246221"/>
          </a:xfrm>
          <a:prstGeom prst="rect">
            <a:avLst/>
          </a:prstGeom>
          <a:noFill/>
          <a:ln w="9525">
            <a:noFill/>
            <a:miter lim="800000"/>
            <a:headEnd/>
            <a:tailEnd/>
          </a:ln>
        </p:spPr>
        <p:txBody>
          <a:bodyPr wrap="none" lIns="0" tIns="0" rIns="0" bIns="0">
            <a:prstTxWarp prst="textNoShape">
              <a:avLst/>
            </a:prstTxWarp>
            <a:spAutoFit/>
          </a:bodyPr>
          <a:lstStyle/>
          <a:p>
            <a:pPr>
              <a:tabLst>
                <a:tab pos="628650" algn="l"/>
              </a:tabLst>
            </a:pPr>
            <a:r>
              <a:rPr lang="en-US" sz="1600">
                <a:latin typeface="Calibri"/>
                <a:cs typeface="Calibri"/>
              </a:rPr>
              <a:t>Q: Find worlds for which there exists another earlier world that contains all its tuples.</a:t>
            </a:r>
          </a:p>
        </p:txBody>
      </p:sp>
      <p:pic>
        <p:nvPicPr>
          <p:cNvPr id="9" name="Picture 8"/>
          <p:cNvPicPr>
            <a:picLocks noChangeAspect="1"/>
          </p:cNvPicPr>
          <p:nvPr/>
        </p:nvPicPr>
        <p:blipFill>
          <a:blip r:embed="rId3"/>
          <a:stretch>
            <a:fillRect/>
          </a:stretch>
        </p:blipFill>
        <p:spPr>
          <a:xfrm>
            <a:off x="1105087" y="798372"/>
            <a:ext cx="7740218" cy="2961577"/>
          </a:xfrm>
          <a:prstGeom prst="rect">
            <a:avLst/>
          </a:prstGeom>
        </p:spPr>
      </p:pic>
      <p:sp>
        <p:nvSpPr>
          <p:cNvPr id="62" name="Rectangle 3"/>
          <p:cNvSpPr>
            <a:spLocks noChangeArrowheads="1"/>
          </p:cNvSpPr>
          <p:nvPr/>
        </p:nvSpPr>
        <p:spPr bwMode="auto">
          <a:xfrm>
            <a:off x="1520870" y="581224"/>
            <a:ext cx="3111427"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FF0000"/>
                </a:solidFill>
                <a:latin typeface="Calibri"/>
                <a:cs typeface="Calibri"/>
              </a:rPr>
              <a:t>Hollow arrow for comparison within the same component (CQ block)</a:t>
            </a:r>
          </a:p>
        </p:txBody>
      </p:sp>
      <p:cxnSp>
        <p:nvCxnSpPr>
          <p:cNvPr id="66" name="Straight Arrow Connector 53"/>
          <p:cNvCxnSpPr>
            <a:cxnSpLocks noChangeShapeType="1"/>
          </p:cNvCxnSpPr>
          <p:nvPr/>
        </p:nvCxnSpPr>
        <p:spPr bwMode="auto">
          <a:xfrm>
            <a:off x="7249060" y="2182918"/>
            <a:ext cx="185194" cy="1746334"/>
          </a:xfrm>
          <a:prstGeom prst="straightConnector1">
            <a:avLst/>
          </a:prstGeom>
          <a:noFill/>
          <a:ln w="19050">
            <a:solidFill>
              <a:srgbClr val="FF0000"/>
            </a:solidFill>
            <a:round/>
            <a:headEnd type="oval" w="lg" len="lg"/>
            <a:tailEnd type="none" w="med" len="lg"/>
          </a:ln>
        </p:spPr>
      </p:cxnSp>
      <p:sp>
        <p:nvSpPr>
          <p:cNvPr id="69" name="Rectangle 3"/>
          <p:cNvSpPr>
            <a:spLocks noChangeArrowheads="1"/>
          </p:cNvSpPr>
          <p:nvPr/>
        </p:nvSpPr>
        <p:spPr bwMode="auto">
          <a:xfrm>
            <a:off x="5718784" y="3958162"/>
            <a:ext cx="3060551"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FF0000"/>
                </a:solidFill>
                <a:latin typeface="Calibri"/>
                <a:cs typeface="Calibri"/>
              </a:rPr>
              <a:t>Arrangement currently via Graphviz; place for improvement</a:t>
            </a:r>
          </a:p>
        </p:txBody>
      </p:sp>
      <p:sp>
        <p:nvSpPr>
          <p:cNvPr id="11" name="Rectangle 3"/>
          <p:cNvSpPr>
            <a:spLocks noChangeArrowheads="1"/>
          </p:cNvSpPr>
          <p:nvPr/>
        </p:nvSpPr>
        <p:spPr bwMode="auto">
          <a:xfrm>
            <a:off x="220373" y="2928868"/>
            <a:ext cx="4065099" cy="3046988"/>
          </a:xfrm>
          <a:prstGeom prst="rect">
            <a:avLst/>
          </a:prstGeom>
          <a:solidFill>
            <a:srgbClr val="F2DCDB"/>
          </a:solidFill>
          <a:ln w="9525">
            <a:solidFill>
              <a:srgbClr val="000000"/>
            </a:solidFill>
            <a:miter lim="800000"/>
            <a:headEnd/>
            <a:tailEnd/>
          </a:ln>
          <a:effectLst>
            <a:outerShdw blurRad="50800" dist="38100" dir="2700000" algn="tl" rotWithShape="0">
              <a:srgbClr val="000000">
                <a:alpha val="43000"/>
              </a:srgbClr>
            </a:outerShdw>
          </a:effectLst>
        </p:spPr>
        <p:txBody>
          <a:bodyPr wrap="square" lIns="91440" tIns="45720" rIns="91440" bIns="45720">
            <a:prstTxWarp prst="textNoShape">
              <a:avLst/>
            </a:prstTxWarp>
            <a:spAutoFit/>
          </a:bodyPr>
          <a:lstStyle/>
          <a:p>
            <a:pPr>
              <a:tabLst>
                <a:tab pos="687388" algn="l"/>
                <a:tab pos="1376363" algn="l"/>
                <a:tab pos="2063750" algn="l"/>
              </a:tabLst>
            </a:pPr>
            <a:r>
              <a:rPr lang="en-US" sz="1600">
                <a:latin typeface="Calibri"/>
                <a:cs typeface="Calibri"/>
              </a:rPr>
              <a:t>SELECT 	W1.wid</a:t>
            </a:r>
          </a:p>
          <a:p>
            <a:pPr>
              <a:tabLst>
                <a:tab pos="687388" algn="l"/>
                <a:tab pos="1376363" algn="l"/>
                <a:tab pos="2063750" algn="l"/>
              </a:tabLst>
            </a:pPr>
            <a:r>
              <a:rPr lang="en-US" sz="1600">
                <a:latin typeface="Calibri"/>
                <a:cs typeface="Calibri"/>
              </a:rPr>
              <a:t>FROM 	Worlds W1, Worlds W2</a:t>
            </a:r>
          </a:p>
          <a:p>
            <a:pPr>
              <a:tabLst>
                <a:tab pos="687388" algn="l"/>
                <a:tab pos="1376363" algn="l"/>
                <a:tab pos="2063750" algn="l"/>
              </a:tabLst>
            </a:pPr>
            <a:r>
              <a:rPr lang="en-US" sz="1600">
                <a:latin typeface="Calibri"/>
                <a:cs typeface="Calibri"/>
              </a:rPr>
              <a:t>WHERE 	W1.wid &gt; W2.wid</a:t>
            </a:r>
          </a:p>
          <a:p>
            <a:pPr>
              <a:tabLst>
                <a:tab pos="687388" algn="l"/>
                <a:tab pos="1376363" algn="l"/>
                <a:tab pos="2063750" algn="l"/>
              </a:tabLst>
            </a:pPr>
            <a:r>
              <a:rPr lang="en-US" sz="1600">
                <a:latin typeface="Calibri"/>
                <a:cs typeface="Calibri"/>
              </a:rPr>
              <a:t>AND	not exists</a:t>
            </a:r>
          </a:p>
          <a:p>
            <a:pPr>
              <a:tabLst>
                <a:tab pos="687388" algn="l"/>
                <a:tab pos="1376363" algn="l"/>
                <a:tab pos="2063750" algn="l"/>
              </a:tabLst>
            </a:pPr>
            <a:r>
              <a:rPr lang="en-US" sz="1600">
                <a:latin typeface="Calibri"/>
                <a:cs typeface="Calibri"/>
              </a:rPr>
              <a:t>	(SELECT	*</a:t>
            </a:r>
          </a:p>
          <a:p>
            <a:pPr>
              <a:tabLst>
                <a:tab pos="687388" algn="l"/>
                <a:tab pos="1376363" algn="l"/>
                <a:tab pos="2063750" algn="l"/>
              </a:tabLst>
            </a:pPr>
            <a:r>
              <a:rPr lang="en-US" sz="1600">
                <a:latin typeface="Calibri"/>
                <a:cs typeface="Calibri"/>
              </a:rPr>
              <a:t>	FROM 	Worlds W3</a:t>
            </a:r>
          </a:p>
          <a:p>
            <a:pPr>
              <a:tabLst>
                <a:tab pos="687388" algn="l"/>
                <a:tab pos="1376363" algn="l"/>
                <a:tab pos="2063750" algn="l"/>
              </a:tabLst>
            </a:pPr>
            <a:r>
              <a:rPr lang="en-US" sz="1600">
                <a:latin typeface="Calibri"/>
                <a:cs typeface="Calibri"/>
              </a:rPr>
              <a:t>	WHERE 	W3.wid = W1.wid</a:t>
            </a:r>
          </a:p>
          <a:p>
            <a:pPr>
              <a:tabLst>
                <a:tab pos="687388" algn="l"/>
                <a:tab pos="1376363" algn="l"/>
                <a:tab pos="2063750" algn="l"/>
              </a:tabLst>
            </a:pPr>
            <a:r>
              <a:rPr lang="en-US" sz="1600">
                <a:latin typeface="Calibri"/>
                <a:cs typeface="Calibri"/>
              </a:rPr>
              <a:t>	AND 	not exists</a:t>
            </a:r>
          </a:p>
          <a:p>
            <a:pPr>
              <a:tabLst>
                <a:tab pos="687388" algn="l"/>
                <a:tab pos="1376363" algn="l"/>
                <a:tab pos="2063750" algn="l"/>
              </a:tabLst>
            </a:pPr>
            <a:r>
              <a:rPr lang="en-US" sz="1600">
                <a:latin typeface="Calibri"/>
                <a:cs typeface="Calibri"/>
              </a:rPr>
              <a:t>		(SELECT	*</a:t>
            </a:r>
          </a:p>
          <a:p>
            <a:pPr>
              <a:tabLst>
                <a:tab pos="687388" algn="l"/>
                <a:tab pos="1376363" algn="l"/>
                <a:tab pos="2063750" algn="l"/>
              </a:tabLst>
            </a:pPr>
            <a:r>
              <a:rPr lang="en-US" sz="1600">
                <a:latin typeface="Calibri"/>
                <a:cs typeface="Calibri"/>
              </a:rPr>
              <a:t>		FROM 	Worlds W4</a:t>
            </a:r>
          </a:p>
          <a:p>
            <a:pPr>
              <a:tabLst>
                <a:tab pos="687388" algn="l"/>
                <a:tab pos="1376363" algn="l"/>
                <a:tab pos="2063750" algn="l"/>
              </a:tabLst>
            </a:pPr>
            <a:r>
              <a:rPr lang="en-US" sz="1600">
                <a:latin typeface="Calibri"/>
                <a:cs typeface="Calibri"/>
              </a:rPr>
              <a:t>		WHERE 	W4.wid = W2.wid</a:t>
            </a:r>
          </a:p>
          <a:p>
            <a:pPr>
              <a:tabLst>
                <a:tab pos="687388" algn="l"/>
                <a:tab pos="1376363" algn="l"/>
                <a:tab pos="2063750" algn="l"/>
              </a:tabLst>
            </a:pPr>
            <a:r>
              <a:rPr lang="en-US" sz="1600">
                <a:latin typeface="Calibri"/>
                <a:cs typeface="Calibri"/>
              </a:rPr>
              <a:t>		AND 	W4.tid = W3.tid))</a:t>
            </a:r>
          </a:p>
        </p:txBody>
      </p:sp>
      <p:cxnSp>
        <p:nvCxnSpPr>
          <p:cNvPr id="13" name="Straight Arrow Connector 53"/>
          <p:cNvCxnSpPr>
            <a:cxnSpLocks noChangeShapeType="1"/>
          </p:cNvCxnSpPr>
          <p:nvPr/>
        </p:nvCxnSpPr>
        <p:spPr bwMode="auto">
          <a:xfrm flipH="1" flipV="1">
            <a:off x="4311928" y="979006"/>
            <a:ext cx="754476" cy="568881"/>
          </a:xfrm>
          <a:prstGeom prst="straightConnector1">
            <a:avLst/>
          </a:prstGeom>
          <a:noFill/>
          <a:ln w="19050">
            <a:solidFill>
              <a:srgbClr val="FF0000"/>
            </a:solidFill>
            <a:round/>
            <a:headEnd type="oval" w="lg" len="lg"/>
            <a:tailEnd type="none" w="med" len="lg"/>
          </a:ln>
        </p:spPr>
      </p:cxnSp>
      <p:sp>
        <p:nvSpPr>
          <p:cNvPr id="20" name="Rectangle 19"/>
          <p:cNvSpPr/>
          <p:nvPr/>
        </p:nvSpPr>
        <p:spPr>
          <a:xfrm>
            <a:off x="4898757" y="5071733"/>
            <a:ext cx="3381644" cy="617527"/>
          </a:xfrm>
          <a:prstGeom prst="rect">
            <a:avLst/>
          </a:prstGeom>
          <a:solidFill>
            <a:schemeClr val="accent1">
              <a:lumMod val="20000"/>
              <a:lumOff val="80000"/>
            </a:schemeClr>
          </a:solidFill>
          <a:ln w="19050" cmpd="sng">
            <a:solidFill>
              <a:schemeClr val="tx2"/>
            </a:solidFill>
          </a:ln>
          <a:effectLst/>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sz="1800" u="sng">
                <a:solidFill>
                  <a:srgbClr val="1F497D"/>
                </a:solidFill>
                <a:latin typeface="Calibri"/>
                <a:ea typeface="+mn-ea"/>
                <a:cs typeface="Calibri"/>
              </a:rPr>
              <a:t>Design decision</a:t>
            </a:r>
            <a:r>
              <a:rPr lang="en-US" sz="1800">
                <a:solidFill>
                  <a:srgbClr val="1F497D"/>
                </a:solidFill>
                <a:latin typeface="Calibri"/>
                <a:ea typeface="+mn-ea"/>
                <a:cs typeface="Calibri"/>
              </a:rPr>
              <a:t>: overloading of meaning to the arrow symbol</a:t>
            </a:r>
            <a:endParaRPr lang="en-US" sz="1800">
              <a:solidFill>
                <a:srgbClr val="1F497D"/>
              </a:solidFill>
              <a:latin typeface="Calibri"/>
              <a:ea typeface="+mn-ea"/>
              <a:cs typeface="Calibri"/>
            </a:endParaRPr>
          </a:p>
        </p:txBody>
      </p:sp>
    </p:spTree>
    <p:extLst>
      <p:ext uri="{BB962C8B-B14F-4D97-AF65-F5344CB8AC3E}">
        <p14:creationId xmlns:p14="http://schemas.microsoft.com/office/powerpoint/2010/main" val="21555183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Fig_webPage.pdf"/>
          <p:cNvPicPr>
            <a:picLocks noChangeAspect="1"/>
          </p:cNvPicPr>
          <p:nvPr/>
        </p:nvPicPr>
        <p:blipFill>
          <a:blip r:embed="rId3"/>
          <a:stretch>
            <a:fillRect/>
          </a:stretch>
        </p:blipFill>
        <p:spPr>
          <a:xfrm>
            <a:off x="4003412" y="0"/>
            <a:ext cx="5139829" cy="6858000"/>
          </a:xfrm>
          <a:prstGeom prst="rect">
            <a:avLst/>
          </a:prstGeom>
        </p:spPr>
      </p:pic>
      <p:sp>
        <p:nvSpPr>
          <p:cNvPr id="58" name="Rectangle 3"/>
          <p:cNvSpPr>
            <a:spLocks noChangeArrowheads="1"/>
          </p:cNvSpPr>
          <p:nvPr/>
        </p:nvSpPr>
        <p:spPr bwMode="auto">
          <a:xfrm>
            <a:off x="605051" y="1203032"/>
            <a:ext cx="1797367" cy="369332"/>
          </a:xfrm>
          <a:prstGeom prst="rect">
            <a:avLst/>
          </a:prstGeom>
          <a:noFill/>
          <a:ln w="9525">
            <a:noFill/>
            <a:miter lim="800000"/>
            <a:headEnd/>
            <a:tailEnd/>
          </a:ln>
        </p:spPr>
        <p:txBody>
          <a:bodyPr wrap="none" lIns="0" tIns="0" rIns="0" bIns="0">
            <a:prstTxWarp prst="textNoShape">
              <a:avLst/>
            </a:prstTxWarp>
            <a:spAutoFit/>
          </a:bodyPr>
          <a:lstStyle/>
          <a:p>
            <a:pPr>
              <a:tabLst>
                <a:tab pos="628650" algn="l"/>
              </a:tabLst>
            </a:pPr>
            <a:r>
              <a:rPr lang="en-US" sz="2400">
                <a:solidFill>
                  <a:srgbClr val="FF0000"/>
                </a:solidFill>
                <a:latin typeface="Calibri"/>
                <a:ea typeface="Times New Roman" pitchFamily="-106" charset="0"/>
                <a:cs typeface="Calibri"/>
                <a:sym typeface="Symbol" pitchFamily="-106" charset="2"/>
              </a:rPr>
              <a:t>Input: Schema</a:t>
            </a:r>
            <a:endParaRPr lang="en-US" sz="2400">
              <a:solidFill>
                <a:srgbClr val="FF0000"/>
              </a:solidFill>
              <a:latin typeface="Calibri"/>
              <a:ea typeface="Arial" pitchFamily="-106" charset="0"/>
              <a:cs typeface="Calibri"/>
            </a:endParaRPr>
          </a:p>
        </p:txBody>
      </p:sp>
      <p:sp>
        <p:nvSpPr>
          <p:cNvPr id="70" name="Rectangle 3"/>
          <p:cNvSpPr>
            <a:spLocks noChangeArrowheads="1"/>
          </p:cNvSpPr>
          <p:nvPr/>
        </p:nvSpPr>
        <p:spPr bwMode="auto">
          <a:xfrm>
            <a:off x="605051" y="4116503"/>
            <a:ext cx="2591906" cy="369332"/>
          </a:xfrm>
          <a:prstGeom prst="rect">
            <a:avLst/>
          </a:prstGeom>
          <a:noFill/>
          <a:ln w="9525">
            <a:noFill/>
            <a:miter lim="800000"/>
            <a:headEnd/>
            <a:tailEnd/>
          </a:ln>
        </p:spPr>
        <p:txBody>
          <a:bodyPr wrap="none" lIns="0" tIns="0" rIns="0" bIns="0">
            <a:prstTxWarp prst="textNoShape">
              <a:avLst/>
            </a:prstTxWarp>
            <a:spAutoFit/>
          </a:bodyPr>
          <a:lstStyle/>
          <a:p>
            <a:pPr>
              <a:tabLst>
                <a:tab pos="628650" algn="l"/>
              </a:tabLst>
            </a:pPr>
            <a:r>
              <a:rPr lang="en-US" sz="2400">
                <a:solidFill>
                  <a:srgbClr val="FF0000"/>
                </a:solidFill>
                <a:latin typeface="Calibri"/>
                <a:ea typeface="Times New Roman" pitchFamily="-106" charset="0"/>
                <a:cs typeface="Calibri"/>
                <a:sym typeface="Symbol" pitchFamily="-106" charset="2"/>
              </a:rPr>
              <a:t>Output: visualization</a:t>
            </a:r>
            <a:endParaRPr lang="en-US" sz="2400">
              <a:solidFill>
                <a:srgbClr val="FF0000"/>
              </a:solidFill>
              <a:latin typeface="Calibri"/>
              <a:ea typeface="Arial" pitchFamily="-106" charset="0"/>
              <a:cs typeface="Calibri"/>
            </a:endParaRPr>
          </a:p>
        </p:txBody>
      </p:sp>
      <p:sp>
        <p:nvSpPr>
          <p:cNvPr id="45" name="Foliennummernplatzhalter 2"/>
          <p:cNvSpPr>
            <a:spLocks noGrp="1"/>
          </p:cNvSpPr>
          <p:nvPr>
            <p:ph type="sldNum" sz="quarter" idx="10"/>
          </p:nvPr>
        </p:nvSpPr>
        <p:spPr>
          <a:noFill/>
        </p:spPr>
        <p:txBody>
          <a:bodyPr/>
          <a:lstStyle/>
          <a:p>
            <a:pPr defTabSz="862013"/>
            <a:fld id="{38C17C82-C6CA-6546-A73B-BD97A8DFB180}" type="slidenum">
              <a:rPr lang="de-DE">
                <a:latin typeface="Arial" pitchFamily="-106" charset="0"/>
                <a:ea typeface="ＭＳ Ｐゴシック" pitchFamily="-106" charset="-128"/>
                <a:cs typeface="ＭＳ Ｐゴシック" pitchFamily="-106" charset="-128"/>
              </a:rPr>
              <a:pPr defTabSz="862013"/>
              <a:t>14</a:t>
            </a:fld>
            <a:endParaRPr lang="de-DE">
              <a:latin typeface="Arial" pitchFamily="-106" charset="0"/>
              <a:ea typeface="ＭＳ Ｐゴシック" pitchFamily="-106" charset="-128"/>
              <a:cs typeface="ＭＳ Ｐゴシック" pitchFamily="-106" charset="-128"/>
            </a:endParaRPr>
          </a:p>
        </p:txBody>
      </p:sp>
      <p:sp>
        <p:nvSpPr>
          <p:cNvPr id="32" name="Rectangle 3"/>
          <p:cNvSpPr>
            <a:spLocks noChangeArrowheads="1"/>
          </p:cNvSpPr>
          <p:nvPr/>
        </p:nvSpPr>
        <p:spPr bwMode="auto">
          <a:xfrm>
            <a:off x="605051" y="2362713"/>
            <a:ext cx="1577355" cy="369332"/>
          </a:xfrm>
          <a:prstGeom prst="rect">
            <a:avLst/>
          </a:prstGeom>
          <a:noFill/>
          <a:ln w="9525">
            <a:noFill/>
            <a:miter lim="800000"/>
            <a:headEnd/>
            <a:tailEnd/>
          </a:ln>
        </p:spPr>
        <p:txBody>
          <a:bodyPr wrap="none" lIns="0" tIns="0" rIns="0" bIns="0">
            <a:prstTxWarp prst="textNoShape">
              <a:avLst/>
            </a:prstTxWarp>
            <a:spAutoFit/>
          </a:bodyPr>
          <a:lstStyle/>
          <a:p>
            <a:pPr>
              <a:tabLst>
                <a:tab pos="628650" algn="l"/>
              </a:tabLst>
            </a:pPr>
            <a:r>
              <a:rPr lang="en-US" sz="2400">
                <a:solidFill>
                  <a:srgbClr val="FF0000"/>
                </a:solidFill>
                <a:latin typeface="Calibri"/>
                <a:ea typeface="Times New Roman" pitchFamily="-106" charset="0"/>
                <a:cs typeface="Calibri"/>
                <a:sym typeface="Symbol" pitchFamily="-106" charset="2"/>
              </a:rPr>
              <a:t>Iinput Query</a:t>
            </a:r>
            <a:endParaRPr lang="en-US" sz="2400">
              <a:solidFill>
                <a:srgbClr val="FF0000"/>
              </a:solidFill>
              <a:latin typeface="Calibri"/>
              <a:ea typeface="Arial" pitchFamily="-106" charset="0"/>
              <a:cs typeface="Calibri"/>
            </a:endParaRPr>
          </a:p>
        </p:txBody>
      </p:sp>
      <p:cxnSp>
        <p:nvCxnSpPr>
          <p:cNvPr id="34" name="Straight Arrow Connector 53"/>
          <p:cNvCxnSpPr>
            <a:cxnSpLocks noChangeShapeType="1"/>
          </p:cNvCxnSpPr>
          <p:nvPr/>
        </p:nvCxnSpPr>
        <p:spPr bwMode="auto">
          <a:xfrm flipH="1" flipV="1">
            <a:off x="2477607" y="1538355"/>
            <a:ext cx="2078000" cy="573923"/>
          </a:xfrm>
          <a:prstGeom prst="straightConnector1">
            <a:avLst/>
          </a:prstGeom>
          <a:noFill/>
          <a:ln w="19050">
            <a:solidFill>
              <a:srgbClr val="FF0000"/>
            </a:solidFill>
            <a:round/>
            <a:headEnd type="triangle" w="med" len="lg"/>
            <a:tailEnd type="none" w="med" len="lg"/>
          </a:ln>
        </p:spPr>
      </p:cxnSp>
      <p:cxnSp>
        <p:nvCxnSpPr>
          <p:cNvPr id="39" name="Straight Arrow Connector 53"/>
          <p:cNvCxnSpPr>
            <a:cxnSpLocks noChangeShapeType="1"/>
          </p:cNvCxnSpPr>
          <p:nvPr/>
        </p:nvCxnSpPr>
        <p:spPr bwMode="auto">
          <a:xfrm flipH="1" flipV="1">
            <a:off x="2182406" y="2732045"/>
            <a:ext cx="2373202" cy="656760"/>
          </a:xfrm>
          <a:prstGeom prst="straightConnector1">
            <a:avLst/>
          </a:prstGeom>
          <a:noFill/>
          <a:ln w="19050">
            <a:solidFill>
              <a:srgbClr val="FF0000"/>
            </a:solidFill>
            <a:round/>
            <a:headEnd type="triangle" w="med" len="lg"/>
            <a:tailEnd type="none" w="med" len="lg"/>
          </a:ln>
        </p:spPr>
      </p:cxnSp>
      <p:cxnSp>
        <p:nvCxnSpPr>
          <p:cNvPr id="44" name="Straight Arrow Connector 53"/>
          <p:cNvCxnSpPr>
            <a:cxnSpLocks noChangeShapeType="1"/>
          </p:cNvCxnSpPr>
          <p:nvPr/>
        </p:nvCxnSpPr>
        <p:spPr bwMode="auto">
          <a:xfrm flipH="1" flipV="1">
            <a:off x="2477607" y="4617034"/>
            <a:ext cx="2078000" cy="573923"/>
          </a:xfrm>
          <a:prstGeom prst="straightConnector1">
            <a:avLst/>
          </a:prstGeom>
          <a:noFill/>
          <a:ln w="19050">
            <a:solidFill>
              <a:srgbClr val="FF0000"/>
            </a:solidFill>
            <a:round/>
            <a:headEnd type="triangle" w="med" len="lg"/>
            <a:tailEnd type="none" w="med" len="lg"/>
          </a:ln>
        </p:spPr>
      </p:cxnSp>
      <p:sp>
        <p:nvSpPr>
          <p:cNvPr id="11" name="TextBox 10"/>
          <p:cNvSpPr txBox="1"/>
          <p:nvPr/>
        </p:nvSpPr>
        <p:spPr>
          <a:xfrm>
            <a:off x="605051" y="6057545"/>
            <a:ext cx="2560853"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Danaparamita &amp; G [EDBT'11]</a:t>
            </a:r>
          </a:p>
        </p:txBody>
      </p:sp>
      <p:sp>
        <p:nvSpPr>
          <p:cNvPr id="2" name="Title 1"/>
          <p:cNvSpPr>
            <a:spLocks noGrp="1"/>
          </p:cNvSpPr>
          <p:nvPr>
            <p:ph type="title"/>
          </p:nvPr>
        </p:nvSpPr>
        <p:spPr>
          <a:xfrm>
            <a:off x="177802" y="13731"/>
            <a:ext cx="3672718" cy="523220"/>
          </a:xfrm>
        </p:spPr>
        <p:txBody>
          <a:bodyPr/>
          <a:lstStyle/>
          <a:p>
            <a:r>
              <a:rPr lang="en-US"/>
              <a:t>http://queryviz.com</a:t>
            </a:r>
            <a:endParaRPr lang="en-US"/>
          </a:p>
        </p:txBody>
      </p:sp>
    </p:spTree>
    <p:extLst>
      <p:ext uri="{BB962C8B-B14F-4D97-AF65-F5344CB8AC3E}">
        <p14:creationId xmlns:p14="http://schemas.microsoft.com/office/powerpoint/2010/main" val="4042517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Wide Open Questions</a:t>
            </a:r>
            <a:endParaRPr lang="en-US"/>
          </a:p>
        </p:txBody>
      </p:sp>
      <p:sp>
        <p:nvSpPr>
          <p:cNvPr id="3" name="Slide Number Placeholder 2"/>
          <p:cNvSpPr>
            <a:spLocks noGrp="1"/>
          </p:cNvSpPr>
          <p:nvPr>
            <p:ph type="sldNum" sz="quarter" idx="10"/>
          </p:nvPr>
        </p:nvSpPr>
        <p:spPr/>
        <p:txBody>
          <a:bodyPr/>
          <a:lstStyle/>
          <a:p>
            <a:pPr>
              <a:defRPr/>
            </a:pPr>
            <a:fld id="{536EE03E-2D5A-2B49-91BA-492D4019B60A}" type="slidenum">
              <a:rPr lang="de-DE"/>
              <a:pPr>
                <a:defRPr/>
              </a:pPr>
              <a:t>15</a:t>
            </a:fld>
            <a:endParaRPr lang="de-DE"/>
          </a:p>
        </p:txBody>
      </p:sp>
      <p:sp>
        <p:nvSpPr>
          <p:cNvPr id="55" name="Rectangle 193"/>
          <p:cNvSpPr>
            <a:spLocks noChangeArrowheads="1"/>
          </p:cNvSpPr>
          <p:nvPr/>
        </p:nvSpPr>
        <p:spPr bwMode="auto">
          <a:xfrm>
            <a:off x="177802" y="1206921"/>
            <a:ext cx="8680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2</a:t>
            </a:r>
            <a:r>
              <a:rPr lang="en-US" sz="2400" i="1">
                <a:latin typeface="Calibri" charset="0"/>
                <a:cs typeface="Calibri" charset="0"/>
              </a:rPr>
              <a:t>. What is the appropriate level of abstraction? (intent vs. debugging)</a:t>
            </a:r>
          </a:p>
        </p:txBody>
      </p:sp>
      <p:sp>
        <p:nvSpPr>
          <p:cNvPr id="56" name="Rectangle 193"/>
          <p:cNvSpPr>
            <a:spLocks noChangeArrowheads="1"/>
          </p:cNvSpPr>
          <p:nvPr/>
        </p:nvSpPr>
        <p:spPr bwMode="auto">
          <a:xfrm>
            <a:off x="177802" y="1716614"/>
            <a:ext cx="6632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3. What are the appropriate basic visual metaphors?</a:t>
            </a:r>
          </a:p>
        </p:txBody>
      </p:sp>
      <p:sp>
        <p:nvSpPr>
          <p:cNvPr id="57" name="Rectangle 193"/>
          <p:cNvSpPr>
            <a:spLocks noChangeArrowheads="1"/>
          </p:cNvSpPr>
          <p:nvPr/>
        </p:nvSpPr>
        <p:spPr bwMode="auto">
          <a:xfrm>
            <a:off x="177802" y="2226307"/>
            <a:ext cx="7548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4. Can we visualize at different granularities? ("zooming in")</a:t>
            </a:r>
          </a:p>
        </p:txBody>
      </p:sp>
      <p:sp>
        <p:nvSpPr>
          <p:cNvPr id="61" name="Rectangle 193"/>
          <p:cNvSpPr>
            <a:spLocks noChangeArrowheads="1"/>
          </p:cNvSpPr>
          <p:nvPr/>
        </p:nvSpPr>
        <p:spPr bwMode="auto">
          <a:xfrm>
            <a:off x="177802" y="3755388"/>
            <a:ext cx="5858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7. How to optimally place the visual elements?</a:t>
            </a:r>
          </a:p>
        </p:txBody>
      </p:sp>
      <p:sp>
        <p:nvSpPr>
          <p:cNvPr id="63" name="Rectangle 193"/>
          <p:cNvSpPr>
            <a:spLocks noChangeArrowheads="1"/>
          </p:cNvSpPr>
          <p:nvPr/>
        </p:nvSpPr>
        <p:spPr bwMode="auto">
          <a:xfrm>
            <a:off x="177802" y="697228"/>
            <a:ext cx="8493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1. How to visualize outer joins, sorting, arithmetic expressions, etc.?</a:t>
            </a:r>
          </a:p>
        </p:txBody>
      </p:sp>
      <p:sp>
        <p:nvSpPr>
          <p:cNvPr id="64" name="Rectangle 193"/>
          <p:cNvSpPr>
            <a:spLocks noChangeArrowheads="1"/>
          </p:cNvSpPr>
          <p:nvPr/>
        </p:nvSpPr>
        <p:spPr bwMode="auto">
          <a:xfrm>
            <a:off x="177802" y="4276776"/>
            <a:ext cx="77152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8. How to standardize evaluation of alternative approaches? </a:t>
            </a:r>
            <a:br>
              <a:rPr lang="en-US" sz="2400" i="1">
                <a:latin typeface="Calibri" charset="0"/>
                <a:cs typeface="Calibri" charset="0"/>
              </a:rPr>
            </a:br>
            <a:r>
              <a:rPr lang="en-US" sz="2400" i="1">
                <a:latin typeface="Calibri" charset="0"/>
                <a:cs typeface="Calibri" charset="0"/>
              </a:rPr>
              <a:t>    ("TPC-H for speed of Query Interpretation" via user studies)</a:t>
            </a:r>
          </a:p>
        </p:txBody>
      </p:sp>
      <p:sp>
        <p:nvSpPr>
          <p:cNvPr id="67" name="Rectangle 193"/>
          <p:cNvSpPr>
            <a:spLocks noChangeArrowheads="1"/>
          </p:cNvSpPr>
          <p:nvPr/>
        </p:nvSpPr>
        <p:spPr bwMode="auto">
          <a:xfrm>
            <a:off x="177802" y="2736000"/>
            <a:ext cx="5297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5. How can we visualize query fragments?</a:t>
            </a:r>
          </a:p>
        </p:txBody>
      </p:sp>
      <p:sp>
        <p:nvSpPr>
          <p:cNvPr id="68" name="Rectangle 193"/>
          <p:cNvSpPr>
            <a:spLocks noChangeArrowheads="1"/>
          </p:cNvSpPr>
          <p:nvPr/>
        </p:nvSpPr>
        <p:spPr bwMode="auto">
          <a:xfrm>
            <a:off x="177802" y="3245693"/>
            <a:ext cx="7813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lvl="0" defTabSz="2655340" eaLnBrk="0" hangingPunct="0">
              <a:spcAft>
                <a:spcPct val="20000"/>
              </a:spcAft>
              <a:tabLst>
                <a:tab pos="1790331" algn="l"/>
              </a:tabLst>
            </a:pPr>
            <a:r>
              <a:rPr lang="en-US" sz="2400" i="1">
                <a:latin typeface="Calibri" charset="0"/>
                <a:cs typeface="Calibri" charset="0"/>
              </a:rPr>
              <a:t>6. How to adapt visualizations to audiences? ("one size fit all")</a:t>
            </a:r>
          </a:p>
        </p:txBody>
      </p:sp>
    </p:spTree>
    <p:extLst>
      <p:ext uri="{BB962C8B-B14F-4D97-AF65-F5344CB8AC3E}">
        <p14:creationId xmlns:p14="http://schemas.microsoft.com/office/powerpoint/2010/main" val="6481747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Wide Open Questions</a:t>
            </a:r>
            <a:endParaRPr lang="en-US"/>
          </a:p>
        </p:txBody>
      </p:sp>
      <p:sp>
        <p:nvSpPr>
          <p:cNvPr id="3" name="Slide Number Placeholder 2"/>
          <p:cNvSpPr>
            <a:spLocks noGrp="1"/>
          </p:cNvSpPr>
          <p:nvPr>
            <p:ph type="sldNum" sz="quarter" idx="10"/>
          </p:nvPr>
        </p:nvSpPr>
        <p:spPr/>
        <p:txBody>
          <a:bodyPr/>
          <a:lstStyle/>
          <a:p>
            <a:pPr>
              <a:defRPr/>
            </a:pPr>
            <a:fld id="{536EE03E-2D5A-2B49-91BA-492D4019B60A}" type="slidenum">
              <a:rPr lang="de-DE"/>
              <a:pPr>
                <a:defRPr/>
              </a:pPr>
              <a:t>16</a:t>
            </a:fld>
            <a:endParaRPr lang="de-DE"/>
          </a:p>
        </p:txBody>
      </p:sp>
      <p:sp>
        <p:nvSpPr>
          <p:cNvPr id="55" name="Rectangle 193"/>
          <p:cNvSpPr>
            <a:spLocks noChangeArrowheads="1"/>
          </p:cNvSpPr>
          <p:nvPr/>
        </p:nvSpPr>
        <p:spPr bwMode="auto">
          <a:xfrm>
            <a:off x="177802" y="1206921"/>
            <a:ext cx="8680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2</a:t>
            </a:r>
            <a:r>
              <a:rPr lang="en-US" sz="2400" i="1">
                <a:latin typeface="Calibri" charset="0"/>
                <a:cs typeface="Calibri" charset="0"/>
              </a:rPr>
              <a:t>. What is the appropriate level of abstraction? (intent vs. debugging)</a:t>
            </a:r>
          </a:p>
        </p:txBody>
      </p:sp>
      <p:sp>
        <p:nvSpPr>
          <p:cNvPr id="56" name="Rectangle 193"/>
          <p:cNvSpPr>
            <a:spLocks noChangeArrowheads="1"/>
          </p:cNvSpPr>
          <p:nvPr/>
        </p:nvSpPr>
        <p:spPr bwMode="auto">
          <a:xfrm>
            <a:off x="177802" y="1716614"/>
            <a:ext cx="5683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3. What are the appropriate logical symbols?</a:t>
            </a:r>
          </a:p>
        </p:txBody>
      </p:sp>
      <p:sp>
        <p:nvSpPr>
          <p:cNvPr id="57" name="Rectangle 193"/>
          <p:cNvSpPr>
            <a:spLocks noChangeArrowheads="1"/>
          </p:cNvSpPr>
          <p:nvPr/>
        </p:nvSpPr>
        <p:spPr bwMode="auto">
          <a:xfrm>
            <a:off x="177802" y="2277107"/>
            <a:ext cx="7548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4. Can we visualize at different granularities? ("zooming in")</a:t>
            </a:r>
          </a:p>
        </p:txBody>
      </p:sp>
      <p:sp>
        <p:nvSpPr>
          <p:cNvPr id="58" name="Rectangle 193"/>
          <p:cNvSpPr>
            <a:spLocks noChangeArrowheads="1"/>
          </p:cNvSpPr>
          <p:nvPr/>
        </p:nvSpPr>
        <p:spPr bwMode="auto">
          <a:xfrm>
            <a:off x="177802" y="2786800"/>
            <a:ext cx="77394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lvl="0" defTabSz="2655340" eaLnBrk="0" hangingPunct="0">
              <a:spcAft>
                <a:spcPct val="20000"/>
              </a:spcAft>
              <a:tabLst>
                <a:tab pos="1790331" algn="l"/>
              </a:tabLst>
            </a:pPr>
            <a:r>
              <a:rPr lang="en-US" sz="2400" i="1">
                <a:latin typeface="Calibri" charset="0"/>
                <a:cs typeface="Calibri" charset="0"/>
              </a:rPr>
              <a:t>5. How to adapt visualizations to audiences? ("one size fit all")</a:t>
            </a:r>
          </a:p>
        </p:txBody>
      </p:sp>
      <p:sp>
        <p:nvSpPr>
          <p:cNvPr id="59" name="Rectangle 193"/>
          <p:cNvSpPr>
            <a:spLocks noChangeArrowheads="1"/>
          </p:cNvSpPr>
          <p:nvPr/>
        </p:nvSpPr>
        <p:spPr bwMode="auto">
          <a:xfrm>
            <a:off x="177802" y="3296493"/>
            <a:ext cx="5297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lvl="0" defTabSz="2655340" eaLnBrk="0" hangingPunct="0">
              <a:spcAft>
                <a:spcPct val="20000"/>
              </a:spcAft>
              <a:tabLst>
                <a:tab pos="1790331" algn="l"/>
              </a:tabLst>
            </a:pPr>
            <a:r>
              <a:rPr lang="en-US" sz="2400" i="1">
                <a:latin typeface="Calibri" charset="0"/>
                <a:cs typeface="Calibri" charset="0"/>
              </a:rPr>
              <a:t>6. How can we visualize query fragments?</a:t>
            </a:r>
          </a:p>
        </p:txBody>
      </p:sp>
      <p:sp>
        <p:nvSpPr>
          <p:cNvPr id="61" name="Rectangle 193"/>
          <p:cNvSpPr>
            <a:spLocks noChangeArrowheads="1"/>
          </p:cNvSpPr>
          <p:nvPr/>
        </p:nvSpPr>
        <p:spPr bwMode="auto">
          <a:xfrm>
            <a:off x="177802" y="3806188"/>
            <a:ext cx="5858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7. How to optimally place the visual elements?</a:t>
            </a:r>
          </a:p>
        </p:txBody>
      </p:sp>
      <p:sp>
        <p:nvSpPr>
          <p:cNvPr id="63" name="Rectangle 193"/>
          <p:cNvSpPr>
            <a:spLocks noChangeArrowheads="1"/>
          </p:cNvSpPr>
          <p:nvPr/>
        </p:nvSpPr>
        <p:spPr bwMode="auto">
          <a:xfrm>
            <a:off x="177802" y="697228"/>
            <a:ext cx="8493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1. How to visualize outer joins, sorting, arithmetic expressions, etc.?</a:t>
            </a:r>
          </a:p>
        </p:txBody>
      </p:sp>
      <p:sp>
        <p:nvSpPr>
          <p:cNvPr id="64" name="Rectangle 193"/>
          <p:cNvSpPr>
            <a:spLocks noChangeArrowheads="1"/>
          </p:cNvSpPr>
          <p:nvPr/>
        </p:nvSpPr>
        <p:spPr bwMode="auto">
          <a:xfrm>
            <a:off x="177802" y="4385308"/>
            <a:ext cx="77152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8. How to standardize evaluation of alternative approaches? </a:t>
            </a:r>
            <a:br>
              <a:rPr lang="en-US" sz="2400" i="1">
                <a:latin typeface="Calibri" charset="0"/>
                <a:cs typeface="Calibri" charset="0"/>
              </a:rPr>
            </a:br>
            <a:r>
              <a:rPr lang="en-US" sz="2400" i="1">
                <a:latin typeface="Calibri" charset="0"/>
                <a:cs typeface="Calibri" charset="0"/>
              </a:rPr>
              <a:t>    ("TPC-H for speed of Query Interpretation" via user studies)</a:t>
            </a:r>
          </a:p>
        </p:txBody>
      </p:sp>
      <p:sp>
        <p:nvSpPr>
          <p:cNvPr id="65" name="TextBox 64"/>
          <p:cNvSpPr txBox="1"/>
          <p:nvPr/>
        </p:nvSpPr>
        <p:spPr>
          <a:xfrm>
            <a:off x="177802" y="1716614"/>
            <a:ext cx="8783318" cy="4541946"/>
          </a:xfrm>
          <a:prstGeom prst="rect">
            <a:avLst/>
          </a:prstGeom>
          <a:solidFill>
            <a:schemeClr val="accent1">
              <a:lumMod val="20000"/>
              <a:lumOff val="80000"/>
            </a:schemeClr>
          </a:solidFill>
          <a:ln w="19050" cmpd="sng">
            <a:solidFill>
              <a:schemeClr val="tx2"/>
            </a:solidFill>
          </a:ln>
          <a:effectLst/>
        </p:spPr>
        <p:style>
          <a:lnRef idx="2">
            <a:schemeClr val="accent3"/>
          </a:lnRef>
          <a:fillRef idx="1">
            <a:schemeClr val="lt1"/>
          </a:fillRef>
          <a:effectRef idx="0">
            <a:schemeClr val="accent3"/>
          </a:effectRef>
          <a:fontRef idx="minor">
            <a:schemeClr val="dk1"/>
          </a:fontRef>
        </p:style>
        <p:txBody>
          <a:bodyPr wrap="none" rtlCol="0">
            <a:noAutofit/>
          </a:bodyPr>
          <a:lstStyle/>
          <a:p>
            <a:endParaRPr lang="en-US" i="1" dirty="0"/>
          </a:p>
        </p:txBody>
      </p:sp>
      <p:cxnSp>
        <p:nvCxnSpPr>
          <p:cNvPr id="66" name="Straight Arrow Connector 65"/>
          <p:cNvCxnSpPr/>
          <p:nvPr/>
        </p:nvCxnSpPr>
        <p:spPr>
          <a:xfrm flipH="1" flipV="1">
            <a:off x="436880" y="1422401"/>
            <a:ext cx="203200" cy="294213"/>
          </a:xfrm>
          <a:prstGeom prst="straightConnector1">
            <a:avLst/>
          </a:prstGeom>
          <a:ln>
            <a:solidFill>
              <a:srgbClr val="1F497D"/>
            </a:solidFill>
            <a:tailEnd type="oval" w="lg" len="lg"/>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rotWithShape="1">
          <a:blip r:embed="rId3"/>
          <a:srcRect l="4350" t="1392" r="-8" b="26280"/>
          <a:stretch/>
        </p:blipFill>
        <p:spPr>
          <a:xfrm>
            <a:off x="343122" y="1913099"/>
            <a:ext cx="2037733" cy="1929333"/>
          </a:xfrm>
          <a:prstGeom prst="rect">
            <a:avLst/>
          </a:prstGeom>
        </p:spPr>
      </p:pic>
      <p:pic>
        <p:nvPicPr>
          <p:cNvPr id="25" name="Picture 13" descr="Picture 1.png"/>
          <p:cNvPicPr>
            <a:picLocks noChangeAspect="1"/>
          </p:cNvPicPr>
          <p:nvPr/>
        </p:nvPicPr>
        <p:blipFill rotWithShape="1">
          <a:blip r:embed="rId4"/>
          <a:srcRect l="1850" r="15"/>
          <a:stretch/>
        </p:blipFill>
        <p:spPr bwMode="auto">
          <a:xfrm>
            <a:off x="2821816" y="2560554"/>
            <a:ext cx="3214171" cy="1280229"/>
          </a:xfrm>
          <a:prstGeom prst="rect">
            <a:avLst/>
          </a:prstGeom>
          <a:noFill/>
          <a:ln w="9525">
            <a:noFill/>
            <a:miter lim="800000"/>
            <a:headEnd/>
            <a:tailEnd/>
          </a:ln>
        </p:spPr>
      </p:pic>
      <p:sp>
        <p:nvSpPr>
          <p:cNvPr id="26" name="Rectangle 193"/>
          <p:cNvSpPr>
            <a:spLocks noChangeArrowheads="1"/>
          </p:cNvSpPr>
          <p:nvPr/>
        </p:nvSpPr>
        <p:spPr bwMode="auto">
          <a:xfrm>
            <a:off x="799007" y="4854095"/>
            <a:ext cx="1125962" cy="26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marL="454025" lvl="0" indent="-454025" defTabSz="2655340" eaLnBrk="0" hangingPunct="0">
              <a:lnSpc>
                <a:spcPct val="90000"/>
              </a:lnSpc>
              <a:spcAft>
                <a:spcPct val="20000"/>
              </a:spcAft>
              <a:tabLst>
                <a:tab pos="1790331" algn="l"/>
              </a:tabLst>
            </a:pPr>
            <a:r>
              <a:rPr lang="en-US" sz="2000" b="1">
                <a:latin typeface="Calibri" charset="0"/>
                <a:cs typeface="Calibri" charset="0"/>
              </a:rPr>
              <a:t>Query Plan</a:t>
            </a:r>
          </a:p>
        </p:txBody>
      </p:sp>
      <p:sp>
        <p:nvSpPr>
          <p:cNvPr id="27" name="Rectangle 193"/>
          <p:cNvSpPr>
            <a:spLocks noChangeArrowheads="1"/>
          </p:cNvSpPr>
          <p:nvPr/>
        </p:nvSpPr>
        <p:spPr bwMode="auto">
          <a:xfrm>
            <a:off x="3823833" y="4854095"/>
            <a:ext cx="1070376" cy="26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marL="454025" lvl="0" indent="-454025" defTabSz="2655340" eaLnBrk="0" hangingPunct="0">
              <a:lnSpc>
                <a:spcPct val="90000"/>
              </a:lnSpc>
              <a:spcAft>
                <a:spcPct val="20000"/>
              </a:spcAft>
              <a:tabLst>
                <a:tab pos="1790331" algn="l"/>
              </a:tabLst>
            </a:pPr>
            <a:r>
              <a:rPr lang="en-US" sz="2000" b="1">
                <a:latin typeface="Calibri" charset="0"/>
                <a:cs typeface="Calibri" charset="0"/>
              </a:rPr>
              <a:t>SQL Query</a:t>
            </a:r>
          </a:p>
        </p:txBody>
      </p:sp>
      <p:sp>
        <p:nvSpPr>
          <p:cNvPr id="28" name="Rectangle 193"/>
          <p:cNvSpPr>
            <a:spLocks noChangeArrowheads="1"/>
          </p:cNvSpPr>
          <p:nvPr/>
        </p:nvSpPr>
        <p:spPr bwMode="auto">
          <a:xfrm>
            <a:off x="6843311" y="4854095"/>
            <a:ext cx="1346986" cy="26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marL="454025" lvl="0" indent="-454025" defTabSz="2655340" eaLnBrk="0" hangingPunct="0">
              <a:lnSpc>
                <a:spcPct val="90000"/>
              </a:lnSpc>
              <a:spcAft>
                <a:spcPct val="20000"/>
              </a:spcAft>
              <a:tabLst>
                <a:tab pos="1790331" algn="l"/>
              </a:tabLst>
            </a:pPr>
            <a:r>
              <a:rPr lang="en-US" sz="2000" b="1">
                <a:latin typeface="Calibri" charset="0"/>
                <a:cs typeface="Calibri" charset="0"/>
              </a:rPr>
              <a:t>Query Intent</a:t>
            </a:r>
          </a:p>
        </p:txBody>
      </p:sp>
      <p:cxnSp>
        <p:nvCxnSpPr>
          <p:cNvPr id="29" name="Straight Arrow Connector 28"/>
          <p:cNvCxnSpPr/>
          <p:nvPr/>
        </p:nvCxnSpPr>
        <p:spPr bwMode="auto">
          <a:xfrm>
            <a:off x="334545" y="5445458"/>
            <a:ext cx="8219879" cy="0"/>
          </a:xfrm>
          <a:prstGeom prst="straightConnector1">
            <a:avLst/>
          </a:prstGeom>
          <a:solidFill>
            <a:schemeClr val="bg1"/>
          </a:solidFill>
          <a:ln w="9525" cap="flat" cmpd="sng" algn="ctr">
            <a:solidFill>
              <a:srgbClr val="1F497D"/>
            </a:solidFill>
            <a:prstDash val="solid"/>
            <a:round/>
            <a:headEnd type="none" w="med" len="med"/>
            <a:tailEnd type="stealth" w="lg" len="lg"/>
          </a:ln>
          <a:effectLst/>
        </p:spPr>
      </p:cxnSp>
      <p:sp>
        <p:nvSpPr>
          <p:cNvPr id="30" name="Rectangle 193"/>
          <p:cNvSpPr>
            <a:spLocks noChangeArrowheads="1"/>
          </p:cNvSpPr>
          <p:nvPr/>
        </p:nvSpPr>
        <p:spPr bwMode="auto">
          <a:xfrm>
            <a:off x="7375360" y="5502690"/>
            <a:ext cx="1526359"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marL="454025" lvl="0" indent="-454025" defTabSz="2655340" eaLnBrk="0" hangingPunct="0">
              <a:lnSpc>
                <a:spcPct val="90000"/>
              </a:lnSpc>
              <a:spcAft>
                <a:spcPct val="20000"/>
              </a:spcAft>
              <a:tabLst>
                <a:tab pos="1790331" algn="l"/>
              </a:tabLst>
            </a:pPr>
            <a:r>
              <a:rPr lang="en-US" sz="2000" i="1">
                <a:solidFill>
                  <a:srgbClr val="1F497D"/>
                </a:solidFill>
                <a:latin typeface="Calibri" charset="0"/>
                <a:cs typeface="Calibri" charset="0"/>
              </a:rPr>
              <a:t>more abstract</a:t>
            </a:r>
          </a:p>
        </p:txBody>
      </p:sp>
      <p:sp>
        <p:nvSpPr>
          <p:cNvPr id="31" name="TextBox 30"/>
          <p:cNvSpPr txBox="1"/>
          <p:nvPr/>
        </p:nvSpPr>
        <p:spPr>
          <a:xfrm>
            <a:off x="294520" y="4250416"/>
            <a:ext cx="2134937"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Pirahesh et al. [Sigmod’92]</a:t>
            </a:r>
          </a:p>
        </p:txBody>
      </p:sp>
      <p:sp>
        <p:nvSpPr>
          <p:cNvPr id="33" name="TextBox 32"/>
          <p:cNvSpPr txBox="1"/>
          <p:nvPr/>
        </p:nvSpPr>
        <p:spPr>
          <a:xfrm>
            <a:off x="3128919" y="4250416"/>
            <a:ext cx="2599964"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Jaakkola &amp; Thalheim. [ER WS’03]</a:t>
            </a:r>
          </a:p>
        </p:txBody>
      </p:sp>
      <p:sp>
        <p:nvSpPr>
          <p:cNvPr id="34" name="Rectangle 119"/>
          <p:cNvSpPr>
            <a:spLocks noChangeArrowheads="1"/>
          </p:cNvSpPr>
          <p:nvPr/>
        </p:nvSpPr>
        <p:spPr bwMode="auto">
          <a:xfrm>
            <a:off x="3025470" y="3965126"/>
            <a:ext cx="2795637"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Most VQL</a:t>
            </a:r>
            <a:r>
              <a:rPr lang="en-US" sz="1800" baseline="30000">
                <a:solidFill>
                  <a:schemeClr val="tx2"/>
                </a:solidFill>
                <a:latin typeface="Calibri" charset="0"/>
                <a:cs typeface="Calibri" charset="0"/>
              </a:rPr>
              <a:t>*</a:t>
            </a:r>
            <a:r>
              <a:rPr lang="en-US" sz="1800">
                <a:latin typeface="Calibri" charset="0"/>
                <a:cs typeface="Calibri" charset="0"/>
              </a:rPr>
              <a:t> such as Visual SQL</a:t>
            </a:r>
          </a:p>
        </p:txBody>
      </p:sp>
      <p:sp>
        <p:nvSpPr>
          <p:cNvPr id="35" name="Rectangle 3"/>
          <p:cNvSpPr>
            <a:spLocks noChangeArrowheads="1"/>
          </p:cNvSpPr>
          <p:nvPr/>
        </p:nvSpPr>
        <p:spPr bwMode="auto">
          <a:xfrm>
            <a:off x="3185187" y="1860703"/>
            <a:ext cx="2616389" cy="246221"/>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600">
                <a:solidFill>
                  <a:srgbClr val="FF0000"/>
                </a:solidFill>
                <a:latin typeface="Calibri"/>
                <a:cs typeface="Calibri"/>
              </a:rPr>
              <a:t>Correlated nesting is preserved</a:t>
            </a:r>
          </a:p>
        </p:txBody>
      </p:sp>
      <p:cxnSp>
        <p:nvCxnSpPr>
          <p:cNvPr id="36" name="Straight Arrow Connector 53"/>
          <p:cNvCxnSpPr>
            <a:cxnSpLocks noChangeShapeType="1"/>
            <a:endCxn id="16" idx="7"/>
          </p:cNvCxnSpPr>
          <p:nvPr/>
        </p:nvCxnSpPr>
        <p:spPr bwMode="auto">
          <a:xfrm flipH="1">
            <a:off x="3470034" y="2107431"/>
            <a:ext cx="842689" cy="1095007"/>
          </a:xfrm>
          <a:prstGeom prst="straightConnector1">
            <a:avLst/>
          </a:prstGeom>
          <a:noFill/>
          <a:ln w="19050">
            <a:solidFill>
              <a:srgbClr val="FF0000"/>
            </a:solidFill>
            <a:round/>
            <a:headEnd/>
            <a:tailEnd type="triangle" w="lg" len="lg"/>
          </a:ln>
        </p:spPr>
      </p:cxnSp>
      <p:cxnSp>
        <p:nvCxnSpPr>
          <p:cNvPr id="37" name="Straight Arrow Connector 53"/>
          <p:cNvCxnSpPr>
            <a:cxnSpLocks noChangeShapeType="1"/>
            <a:endCxn id="74" idx="1"/>
          </p:cNvCxnSpPr>
          <p:nvPr/>
        </p:nvCxnSpPr>
        <p:spPr bwMode="auto">
          <a:xfrm>
            <a:off x="4643120" y="2107431"/>
            <a:ext cx="530758" cy="787938"/>
          </a:xfrm>
          <a:prstGeom prst="straightConnector1">
            <a:avLst/>
          </a:prstGeom>
          <a:noFill/>
          <a:ln w="19050">
            <a:solidFill>
              <a:srgbClr val="FF0000"/>
            </a:solidFill>
            <a:round/>
            <a:headEnd/>
            <a:tailEnd type="triangle" w="lg" len="lg"/>
          </a:ln>
        </p:spPr>
      </p:cxnSp>
      <p:grpSp>
        <p:nvGrpSpPr>
          <p:cNvPr id="38" name="Group 37"/>
          <p:cNvGrpSpPr/>
          <p:nvPr/>
        </p:nvGrpSpPr>
        <p:grpSpPr>
          <a:xfrm>
            <a:off x="6351175" y="2560554"/>
            <a:ext cx="2331259" cy="972861"/>
            <a:chOff x="4939841" y="1454948"/>
            <a:chExt cx="2705145" cy="1128888"/>
          </a:xfrm>
        </p:grpSpPr>
        <p:cxnSp>
          <p:nvCxnSpPr>
            <p:cNvPr id="39" name="Straight Arrow Connector 38"/>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40" name="Group 106"/>
            <p:cNvGrpSpPr/>
            <p:nvPr/>
          </p:nvGrpSpPr>
          <p:grpSpPr>
            <a:xfrm>
              <a:off x="5939226" y="1574027"/>
              <a:ext cx="593596" cy="874724"/>
              <a:chOff x="6013368" y="2451684"/>
              <a:chExt cx="579733" cy="898708"/>
            </a:xfrm>
          </p:grpSpPr>
          <p:sp>
            <p:nvSpPr>
              <p:cNvPr id="60" name="Rectangle 59"/>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Scores</a:t>
                </a:r>
              </a:p>
            </p:txBody>
          </p:sp>
          <p:sp>
            <p:nvSpPr>
              <p:cNvPr id="62" name="Rectangle 61"/>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Team</a:t>
                </a:r>
              </a:p>
            </p:txBody>
          </p:sp>
          <p:sp>
            <p:nvSpPr>
              <p:cNvPr id="67" name="Rectangle 66"/>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Day</a:t>
                </a:r>
              </a:p>
            </p:txBody>
          </p:sp>
          <p:sp>
            <p:nvSpPr>
              <p:cNvPr id="68" name="Rectangle 67"/>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Runs</a:t>
                </a:r>
              </a:p>
            </p:txBody>
          </p:sp>
        </p:grpSp>
        <p:grpSp>
          <p:nvGrpSpPr>
            <p:cNvPr id="41" name="Group 112"/>
            <p:cNvGrpSpPr/>
            <p:nvPr/>
          </p:nvGrpSpPr>
          <p:grpSpPr>
            <a:xfrm>
              <a:off x="4939841" y="1574032"/>
              <a:ext cx="592482" cy="656037"/>
              <a:chOff x="5672691" y="3708233"/>
              <a:chExt cx="681354" cy="674025"/>
            </a:xfrm>
          </p:grpSpPr>
          <p:sp>
            <p:nvSpPr>
              <p:cNvPr id="52" name="Rectangle 51"/>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53" name="Rectangle 52"/>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Team</a:t>
                </a:r>
              </a:p>
            </p:txBody>
          </p:sp>
          <p:sp>
            <p:nvSpPr>
              <p:cNvPr id="54" name="Rectangle 53"/>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Day</a:t>
                </a:r>
              </a:p>
            </p:txBody>
          </p:sp>
        </p:grpSp>
        <p:sp>
          <p:nvSpPr>
            <p:cNvPr id="42" name="Rounded Rectangle 41"/>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200" smtClean="0">
                <a:latin typeface="Arial" pitchFamily="34" charset="0"/>
              </a:endParaRPr>
            </a:p>
          </p:txBody>
        </p:sp>
        <p:grpSp>
          <p:nvGrpSpPr>
            <p:cNvPr id="43" name="Group 106"/>
            <p:cNvGrpSpPr/>
            <p:nvPr/>
          </p:nvGrpSpPr>
          <p:grpSpPr>
            <a:xfrm>
              <a:off x="6939724" y="1574027"/>
              <a:ext cx="593596" cy="874724"/>
              <a:chOff x="6013368" y="2451684"/>
              <a:chExt cx="579733" cy="898708"/>
            </a:xfrm>
          </p:grpSpPr>
          <p:sp>
            <p:nvSpPr>
              <p:cNvPr id="48" name="Rectangle 47"/>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Scores</a:t>
                </a:r>
              </a:p>
            </p:txBody>
          </p:sp>
          <p:sp>
            <p:nvSpPr>
              <p:cNvPr id="49" name="Rectangle 48"/>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Team</a:t>
                </a:r>
              </a:p>
            </p:txBody>
          </p:sp>
          <p:sp>
            <p:nvSpPr>
              <p:cNvPr id="50" name="Rectangle 49"/>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Day</a:t>
                </a:r>
              </a:p>
            </p:txBody>
          </p:sp>
          <p:sp>
            <p:nvSpPr>
              <p:cNvPr id="51" name="Rectangle 50"/>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Runs</a:t>
                </a:r>
              </a:p>
            </p:txBody>
          </p:sp>
        </p:grpSp>
        <p:cxnSp>
          <p:nvCxnSpPr>
            <p:cNvPr id="44" name="Straight Arrow Connector 43"/>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45" name="Straight Arrow Connector 44"/>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46" name="Straight Arrow Connector 45"/>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47" name="Straight Arrow Connector 46"/>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sp>
        <p:nvSpPr>
          <p:cNvPr id="70" name="Rectangle 119"/>
          <p:cNvSpPr>
            <a:spLocks noChangeArrowheads="1"/>
          </p:cNvSpPr>
          <p:nvPr/>
        </p:nvSpPr>
        <p:spPr bwMode="auto">
          <a:xfrm>
            <a:off x="6575892" y="4238377"/>
            <a:ext cx="1881825"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solidFill>
                  <a:srgbClr val="0000FF"/>
                </a:solidFill>
                <a:latin typeface="Calibri" charset="0"/>
                <a:cs typeface="Calibri" charset="0"/>
              </a:rPr>
              <a:t>http://queryviz.com</a:t>
            </a:r>
          </a:p>
        </p:txBody>
      </p:sp>
      <p:sp>
        <p:nvSpPr>
          <p:cNvPr id="72" name="Rectangle 3"/>
          <p:cNvSpPr>
            <a:spLocks noChangeArrowheads="1"/>
          </p:cNvSpPr>
          <p:nvPr/>
        </p:nvSpPr>
        <p:spPr bwMode="auto">
          <a:xfrm>
            <a:off x="263267" y="5960110"/>
            <a:ext cx="7927030" cy="215444"/>
          </a:xfrm>
          <a:prstGeom prst="rect">
            <a:avLst/>
          </a:prstGeom>
          <a:noFill/>
          <a:ln w="9525">
            <a:noFill/>
            <a:miter lim="800000"/>
            <a:headEnd/>
            <a:tailEnd/>
          </a:ln>
        </p:spPr>
        <p:txBody>
          <a:bodyPr wrap="square" lIns="0" tIns="0" rIns="0" bIns="0">
            <a:prstTxWarp prst="textNoShape">
              <a:avLst/>
            </a:prstTxWarp>
            <a:spAutoFit/>
          </a:bodyPr>
          <a:lstStyle/>
          <a:p>
            <a:pPr>
              <a:tabLst>
                <a:tab pos="628650" algn="l"/>
              </a:tabLst>
            </a:pPr>
            <a:r>
              <a:rPr lang="en-US" sz="1400" baseline="30000">
                <a:solidFill>
                  <a:srgbClr val="1F497D"/>
                </a:solidFill>
                <a:latin typeface="Calibri"/>
                <a:cs typeface="Calibri"/>
              </a:rPr>
              <a:t>*</a:t>
            </a:r>
            <a:r>
              <a:rPr lang="en-US" sz="1400">
                <a:solidFill>
                  <a:srgbClr val="1F497D"/>
                </a:solidFill>
                <a:latin typeface="Calibri"/>
                <a:cs typeface="Calibri"/>
              </a:rPr>
              <a:t> Note that VQL (Visual Query Languages) do not provide the reverse functionality of query visualization</a:t>
            </a:r>
          </a:p>
        </p:txBody>
      </p:sp>
      <p:sp>
        <p:nvSpPr>
          <p:cNvPr id="73" name="Rectangle 119"/>
          <p:cNvSpPr>
            <a:spLocks noChangeArrowheads="1"/>
          </p:cNvSpPr>
          <p:nvPr/>
        </p:nvSpPr>
        <p:spPr bwMode="auto">
          <a:xfrm>
            <a:off x="969697" y="3965126"/>
            <a:ext cx="784582"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Starbust</a:t>
            </a:r>
            <a:endParaRPr lang="en-US" sz="1800">
              <a:latin typeface="Calibri" charset="0"/>
              <a:cs typeface="Calibri" charset="0"/>
            </a:endParaRPr>
          </a:p>
        </p:txBody>
      </p:sp>
      <p:sp>
        <p:nvSpPr>
          <p:cNvPr id="16" name="Oval 15"/>
          <p:cNvSpPr/>
          <p:nvPr/>
        </p:nvSpPr>
        <p:spPr>
          <a:xfrm>
            <a:off x="2791336" y="3173999"/>
            <a:ext cx="795144" cy="194192"/>
          </a:xfrm>
          <a:prstGeom prst="ellipse">
            <a:avLst/>
          </a:prstGeom>
          <a:ln>
            <a:solidFill>
              <a:srgbClr val="FF0000"/>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74" name="Oval 73"/>
          <p:cNvSpPr/>
          <p:nvPr/>
        </p:nvSpPr>
        <p:spPr>
          <a:xfrm>
            <a:off x="5025963" y="2852793"/>
            <a:ext cx="1010024" cy="290726"/>
          </a:xfrm>
          <a:prstGeom prst="ellipse">
            <a:avLst/>
          </a:prstGeom>
          <a:ln>
            <a:solidFill>
              <a:srgbClr val="FF0000"/>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997138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P spid="31" grpId="0" animBg="1"/>
      <p:bldP spid="33" grpId="0" animBg="1"/>
      <p:bldP spid="34" grpId="0"/>
      <p:bldP spid="35" grpId="0"/>
      <p:bldP spid="72" grpId="0"/>
      <p:bldP spid="73" grpId="0"/>
      <p:bldP spid="16"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Wide Open Questions</a:t>
            </a:r>
            <a:endParaRPr lang="en-US"/>
          </a:p>
        </p:txBody>
      </p:sp>
      <p:sp>
        <p:nvSpPr>
          <p:cNvPr id="3" name="Slide Number Placeholder 2"/>
          <p:cNvSpPr>
            <a:spLocks noGrp="1"/>
          </p:cNvSpPr>
          <p:nvPr>
            <p:ph type="sldNum" sz="quarter" idx="10"/>
          </p:nvPr>
        </p:nvSpPr>
        <p:spPr/>
        <p:txBody>
          <a:bodyPr/>
          <a:lstStyle/>
          <a:p>
            <a:pPr>
              <a:defRPr/>
            </a:pPr>
            <a:fld id="{536EE03E-2D5A-2B49-91BA-492D4019B60A}" type="slidenum">
              <a:rPr lang="de-DE"/>
              <a:pPr>
                <a:defRPr/>
              </a:pPr>
              <a:t>17</a:t>
            </a:fld>
            <a:endParaRPr lang="de-DE"/>
          </a:p>
        </p:txBody>
      </p:sp>
      <p:sp>
        <p:nvSpPr>
          <p:cNvPr id="55" name="Rectangle 193"/>
          <p:cNvSpPr>
            <a:spLocks noChangeArrowheads="1"/>
          </p:cNvSpPr>
          <p:nvPr/>
        </p:nvSpPr>
        <p:spPr bwMode="auto">
          <a:xfrm>
            <a:off x="177802" y="1206921"/>
            <a:ext cx="8680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2</a:t>
            </a:r>
            <a:r>
              <a:rPr lang="en-US" sz="2400" i="1">
                <a:latin typeface="Calibri" charset="0"/>
                <a:cs typeface="Calibri" charset="0"/>
              </a:rPr>
              <a:t>. What is the appropriate level of abstraction? (intent vs. debugging)</a:t>
            </a:r>
          </a:p>
        </p:txBody>
      </p:sp>
      <p:sp>
        <p:nvSpPr>
          <p:cNvPr id="56" name="Rectangle 193"/>
          <p:cNvSpPr>
            <a:spLocks noChangeArrowheads="1"/>
          </p:cNvSpPr>
          <p:nvPr/>
        </p:nvSpPr>
        <p:spPr bwMode="auto">
          <a:xfrm>
            <a:off x="177802" y="1716614"/>
            <a:ext cx="6632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3. What are the appropriate basic visual metaphors?</a:t>
            </a:r>
          </a:p>
        </p:txBody>
      </p:sp>
      <p:sp>
        <p:nvSpPr>
          <p:cNvPr id="63" name="Rectangle 193"/>
          <p:cNvSpPr>
            <a:spLocks noChangeArrowheads="1"/>
          </p:cNvSpPr>
          <p:nvPr/>
        </p:nvSpPr>
        <p:spPr bwMode="auto">
          <a:xfrm>
            <a:off x="177802" y="697228"/>
            <a:ext cx="8493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1. How to visualize outer joins, sorting, arithmetic expressions, etc.?</a:t>
            </a:r>
          </a:p>
        </p:txBody>
      </p:sp>
      <p:sp>
        <p:nvSpPr>
          <p:cNvPr id="65" name="TextBox 64"/>
          <p:cNvSpPr txBox="1"/>
          <p:nvPr/>
        </p:nvSpPr>
        <p:spPr>
          <a:xfrm>
            <a:off x="177802" y="2225040"/>
            <a:ext cx="8783318" cy="4226560"/>
          </a:xfrm>
          <a:prstGeom prst="rect">
            <a:avLst/>
          </a:prstGeom>
          <a:solidFill>
            <a:srgbClr val="DCE6F2"/>
          </a:solidFill>
          <a:ln w="19050" cmpd="sng">
            <a:solidFill>
              <a:srgbClr val="1F497D"/>
            </a:solidFill>
          </a:ln>
          <a:effectLst/>
        </p:spPr>
        <p:style>
          <a:lnRef idx="2">
            <a:schemeClr val="accent3"/>
          </a:lnRef>
          <a:fillRef idx="1">
            <a:schemeClr val="lt1"/>
          </a:fillRef>
          <a:effectRef idx="0">
            <a:schemeClr val="accent3"/>
          </a:effectRef>
          <a:fontRef idx="minor">
            <a:schemeClr val="dk1"/>
          </a:fontRef>
        </p:style>
        <p:txBody>
          <a:bodyPr wrap="none" rtlCol="0">
            <a:noAutofit/>
          </a:bodyPr>
          <a:lstStyle/>
          <a:p>
            <a:endParaRPr lang="en-US" i="1" dirty="0"/>
          </a:p>
        </p:txBody>
      </p:sp>
      <p:cxnSp>
        <p:nvCxnSpPr>
          <p:cNvPr id="66" name="Straight Arrow Connector 65"/>
          <p:cNvCxnSpPr/>
          <p:nvPr/>
        </p:nvCxnSpPr>
        <p:spPr>
          <a:xfrm flipH="1" flipV="1">
            <a:off x="436880" y="1930827"/>
            <a:ext cx="203200" cy="294213"/>
          </a:xfrm>
          <a:prstGeom prst="straightConnector1">
            <a:avLst/>
          </a:prstGeom>
          <a:ln>
            <a:solidFill>
              <a:srgbClr val="1F497D"/>
            </a:solidFill>
            <a:tailEnd type="oval" w="lg" len="lg"/>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4681526" y="2529334"/>
            <a:ext cx="4110140" cy="1532440"/>
            <a:chOff x="346609" y="4235210"/>
            <a:chExt cx="4110140" cy="1532440"/>
          </a:xfrm>
        </p:grpSpPr>
        <p:grpSp>
          <p:nvGrpSpPr>
            <p:cNvPr id="100" name="Group 39"/>
            <p:cNvGrpSpPr/>
            <p:nvPr/>
          </p:nvGrpSpPr>
          <p:grpSpPr>
            <a:xfrm>
              <a:off x="1258228" y="4438179"/>
              <a:ext cx="660795" cy="340476"/>
              <a:chOff x="4101704" y="1896761"/>
              <a:chExt cx="660795" cy="437189"/>
            </a:xfrm>
          </p:grpSpPr>
          <p:sp>
            <p:nvSpPr>
              <p:cNvPr id="101" name="Rectangle 100"/>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Frequents</a:t>
                </a:r>
              </a:p>
            </p:txBody>
          </p:sp>
          <p:sp>
            <p:nvSpPr>
              <p:cNvPr id="102" name="Rectangle 10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grpSp>
        <p:grpSp>
          <p:nvGrpSpPr>
            <p:cNvPr id="103" name="Group 40"/>
            <p:cNvGrpSpPr/>
            <p:nvPr/>
          </p:nvGrpSpPr>
          <p:grpSpPr>
            <a:xfrm>
              <a:off x="346609" y="4438179"/>
              <a:ext cx="536969" cy="340476"/>
              <a:chOff x="4101704" y="1896761"/>
              <a:chExt cx="660795" cy="437189"/>
            </a:xfrm>
          </p:grpSpPr>
          <p:sp>
            <p:nvSpPr>
              <p:cNvPr id="104" name="Rectangle 103"/>
              <p:cNvSpPr/>
              <p:nvPr/>
            </p:nvSpPr>
            <p:spPr>
              <a:xfrm>
                <a:off x="4101704" y="1896761"/>
                <a:ext cx="660795" cy="218681"/>
              </a:xfrm>
              <a:prstGeom prst="rect">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select</a:t>
                </a:r>
              </a:p>
            </p:txBody>
          </p:sp>
          <p:sp>
            <p:nvSpPr>
              <p:cNvPr id="105" name="Rectangle 104"/>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grpSp>
        <p:grpSp>
          <p:nvGrpSpPr>
            <p:cNvPr id="106" name="Group 45"/>
            <p:cNvGrpSpPr/>
            <p:nvPr/>
          </p:nvGrpSpPr>
          <p:grpSpPr>
            <a:xfrm>
              <a:off x="2286928" y="4444723"/>
              <a:ext cx="660795" cy="510781"/>
              <a:chOff x="4101704" y="1896761"/>
              <a:chExt cx="660795" cy="655870"/>
            </a:xfrm>
          </p:grpSpPr>
          <p:sp>
            <p:nvSpPr>
              <p:cNvPr id="107" name="Rectangle 106"/>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Frequents</a:t>
                </a:r>
              </a:p>
            </p:txBody>
          </p:sp>
          <p:sp>
            <p:nvSpPr>
              <p:cNvPr id="108" name="Rectangle 107"/>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sp>
            <p:nvSpPr>
              <p:cNvPr id="109" name="Rectangle 108"/>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i="1">
                    <a:solidFill>
                      <a:schemeClr val="tx1"/>
                    </a:solidFill>
                    <a:latin typeface="Arial"/>
                    <a:cs typeface="Arial"/>
                  </a:rPr>
                  <a:t> bar</a:t>
                </a:r>
              </a:p>
            </p:txBody>
          </p:sp>
        </p:grpSp>
        <p:grpSp>
          <p:nvGrpSpPr>
            <p:cNvPr id="110" name="Group 49"/>
            <p:cNvGrpSpPr/>
            <p:nvPr/>
          </p:nvGrpSpPr>
          <p:grpSpPr>
            <a:xfrm>
              <a:off x="3366964" y="5087868"/>
              <a:ext cx="660795" cy="510781"/>
              <a:chOff x="4101704" y="1896761"/>
              <a:chExt cx="660795" cy="655870"/>
            </a:xfrm>
          </p:grpSpPr>
          <p:sp>
            <p:nvSpPr>
              <p:cNvPr id="111" name="Rectangle 110"/>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Serves</a:t>
                </a:r>
              </a:p>
            </p:txBody>
          </p:sp>
          <p:sp>
            <p:nvSpPr>
              <p:cNvPr id="112" name="Rectangle 11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bar</a:t>
                </a:r>
              </a:p>
            </p:txBody>
          </p:sp>
          <p:sp>
            <p:nvSpPr>
              <p:cNvPr id="113" name="Rectangle 112"/>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i="1">
                    <a:solidFill>
                      <a:schemeClr val="tx1"/>
                    </a:solidFill>
                    <a:latin typeface="Arial"/>
                    <a:cs typeface="Arial"/>
                  </a:rPr>
                  <a:t> drink</a:t>
                </a:r>
              </a:p>
            </p:txBody>
          </p:sp>
        </p:grpSp>
        <p:cxnSp>
          <p:nvCxnSpPr>
            <p:cNvPr id="114" name="Straight Arrow Connector 30"/>
            <p:cNvCxnSpPr>
              <a:cxnSpLocks noChangeShapeType="1"/>
            </p:cNvCxnSpPr>
            <p:nvPr/>
          </p:nvCxnSpPr>
          <p:spPr bwMode="auto">
            <a:xfrm rot="10800000">
              <a:off x="883578" y="4696940"/>
              <a:ext cx="365125" cy="1588"/>
            </a:xfrm>
            <a:prstGeom prst="straightConnector1">
              <a:avLst/>
            </a:prstGeom>
            <a:noFill/>
            <a:ln w="19050">
              <a:solidFill>
                <a:schemeClr val="tx1"/>
              </a:solidFill>
              <a:round/>
              <a:headEnd/>
              <a:tailEnd/>
            </a:ln>
          </p:spPr>
        </p:cxnSp>
        <p:cxnSp>
          <p:nvCxnSpPr>
            <p:cNvPr id="115" name="Straight Arrow Connector 30"/>
            <p:cNvCxnSpPr>
              <a:cxnSpLocks noChangeShapeType="1"/>
            </p:cNvCxnSpPr>
            <p:nvPr/>
          </p:nvCxnSpPr>
          <p:spPr bwMode="auto">
            <a:xfrm flipV="1">
              <a:off x="2947723" y="4698758"/>
              <a:ext cx="419241" cy="1289"/>
            </a:xfrm>
            <a:prstGeom prst="straightConnector1">
              <a:avLst/>
            </a:prstGeom>
            <a:noFill/>
            <a:ln w="19050">
              <a:solidFill>
                <a:schemeClr val="tx1"/>
              </a:solidFill>
              <a:round/>
              <a:headEnd/>
              <a:tailEnd type="triangle" w="med" len="lg"/>
            </a:ln>
          </p:spPr>
        </p:cxnSp>
        <p:grpSp>
          <p:nvGrpSpPr>
            <p:cNvPr id="116" name="Group 49"/>
            <p:cNvGrpSpPr/>
            <p:nvPr/>
          </p:nvGrpSpPr>
          <p:grpSpPr>
            <a:xfrm>
              <a:off x="3366964" y="4443434"/>
              <a:ext cx="660795" cy="510781"/>
              <a:chOff x="4101704" y="1896761"/>
              <a:chExt cx="660795" cy="655870"/>
            </a:xfrm>
          </p:grpSpPr>
          <p:sp>
            <p:nvSpPr>
              <p:cNvPr id="117" name="Rectangle 116"/>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Likes</a:t>
                </a:r>
              </a:p>
            </p:txBody>
          </p:sp>
          <p:sp>
            <p:nvSpPr>
              <p:cNvPr id="118" name="Rectangle 117"/>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sp>
            <p:nvSpPr>
              <p:cNvPr id="119" name="Rectangle 118"/>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i="1">
                    <a:solidFill>
                      <a:schemeClr val="tx1"/>
                    </a:solidFill>
                    <a:latin typeface="Arial"/>
                    <a:cs typeface="Arial"/>
                  </a:rPr>
                  <a:t> drink</a:t>
                </a:r>
              </a:p>
            </p:txBody>
          </p:sp>
        </p:grpSp>
        <p:grpSp>
          <p:nvGrpSpPr>
            <p:cNvPr id="120" name="Group 71"/>
            <p:cNvGrpSpPr>
              <a:grpSpLocks/>
            </p:cNvGrpSpPr>
            <p:nvPr/>
          </p:nvGrpSpPr>
          <p:grpSpPr bwMode="auto">
            <a:xfrm>
              <a:off x="4027759" y="4869130"/>
              <a:ext cx="190500" cy="648877"/>
              <a:chOff x="5257800" y="3594100"/>
              <a:chExt cx="190500" cy="984250"/>
            </a:xfrm>
          </p:grpSpPr>
          <p:cxnSp>
            <p:nvCxnSpPr>
              <p:cNvPr id="121"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122"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1400"/>
              </a:p>
            </p:txBody>
          </p:sp>
        </p:grpSp>
        <p:cxnSp>
          <p:nvCxnSpPr>
            <p:cNvPr id="123" name="Straight Arrow Connector 30"/>
            <p:cNvCxnSpPr>
              <a:cxnSpLocks noChangeShapeType="1"/>
            </p:cNvCxnSpPr>
            <p:nvPr/>
          </p:nvCxnSpPr>
          <p:spPr bwMode="auto">
            <a:xfrm>
              <a:off x="1919023" y="4706496"/>
              <a:ext cx="367905" cy="1588"/>
            </a:xfrm>
            <a:prstGeom prst="straightConnector1">
              <a:avLst/>
            </a:prstGeom>
            <a:noFill/>
            <a:ln w="19050">
              <a:solidFill>
                <a:schemeClr val="tx1"/>
              </a:solidFill>
              <a:round/>
              <a:headEnd/>
              <a:tailEnd type="triangle" w="med" len="lg"/>
            </a:ln>
          </p:spPr>
        </p:cxnSp>
        <p:sp>
          <p:nvSpPr>
            <p:cNvPr id="124" name="Rounded Rectangle 123"/>
            <p:cNvSpPr/>
            <p:nvPr/>
          </p:nvSpPr>
          <p:spPr bwMode="auto">
            <a:xfrm>
              <a:off x="3206553" y="4330997"/>
              <a:ext cx="1152256" cy="1347338"/>
            </a:xfrm>
            <a:prstGeom prst="roundRect">
              <a:avLst/>
            </a:prstGeom>
            <a:noFill/>
            <a:ln w="19050"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125" name="Rounded Rectangle 124"/>
            <p:cNvSpPr/>
            <p:nvPr/>
          </p:nvSpPr>
          <p:spPr bwMode="auto">
            <a:xfrm>
              <a:off x="2080545" y="4235210"/>
              <a:ext cx="2376204" cy="1532440"/>
            </a:xfrm>
            <a:prstGeom prst="roundRect">
              <a:avLst>
                <a:gd name="adj" fmla="val 15633"/>
              </a:avLst>
            </a:prstGeom>
            <a:noFill/>
            <a:ln w="19050"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cxnSp>
          <p:nvCxnSpPr>
            <p:cNvPr id="126" name="Straight Arrow Connector 30"/>
            <p:cNvCxnSpPr>
              <a:cxnSpLocks noChangeShapeType="1"/>
            </p:cNvCxnSpPr>
            <p:nvPr/>
          </p:nvCxnSpPr>
          <p:spPr bwMode="auto">
            <a:xfrm>
              <a:off x="2947723" y="4870352"/>
              <a:ext cx="417254" cy="481620"/>
            </a:xfrm>
            <a:prstGeom prst="straightConnector1">
              <a:avLst/>
            </a:prstGeom>
            <a:noFill/>
            <a:ln w="19050">
              <a:solidFill>
                <a:schemeClr val="tx1"/>
              </a:solidFill>
              <a:round/>
              <a:headEnd/>
              <a:tailEnd type="triangle" w="med" len="lg"/>
            </a:ln>
          </p:spPr>
        </p:cxnSp>
      </p:grpSp>
      <p:grpSp>
        <p:nvGrpSpPr>
          <p:cNvPr id="11" name="Group 10"/>
          <p:cNvGrpSpPr/>
          <p:nvPr/>
        </p:nvGrpSpPr>
        <p:grpSpPr>
          <a:xfrm>
            <a:off x="346609" y="2614140"/>
            <a:ext cx="3871650" cy="1272562"/>
            <a:chOff x="391059" y="7334503"/>
            <a:chExt cx="3871650" cy="1272562"/>
          </a:xfrm>
        </p:grpSpPr>
        <p:grpSp>
          <p:nvGrpSpPr>
            <p:cNvPr id="148" name="Group 39"/>
            <p:cNvGrpSpPr/>
            <p:nvPr/>
          </p:nvGrpSpPr>
          <p:grpSpPr>
            <a:xfrm>
              <a:off x="1302678" y="7446595"/>
              <a:ext cx="660795" cy="340476"/>
              <a:chOff x="4101704" y="1896761"/>
              <a:chExt cx="660795" cy="437189"/>
            </a:xfrm>
          </p:grpSpPr>
          <p:sp>
            <p:nvSpPr>
              <p:cNvPr id="149" name="Rectangle 148"/>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Frequents</a:t>
                </a:r>
              </a:p>
            </p:txBody>
          </p:sp>
          <p:sp>
            <p:nvSpPr>
              <p:cNvPr id="150" name="Rectangle 149"/>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grpSp>
        <p:grpSp>
          <p:nvGrpSpPr>
            <p:cNvPr id="151" name="Group 40"/>
            <p:cNvGrpSpPr/>
            <p:nvPr/>
          </p:nvGrpSpPr>
          <p:grpSpPr>
            <a:xfrm>
              <a:off x="391059" y="7446595"/>
              <a:ext cx="536969" cy="340476"/>
              <a:chOff x="4101704" y="1896761"/>
              <a:chExt cx="660795" cy="437189"/>
            </a:xfrm>
          </p:grpSpPr>
          <p:sp>
            <p:nvSpPr>
              <p:cNvPr id="152" name="Rectangle 151"/>
              <p:cNvSpPr/>
              <p:nvPr/>
            </p:nvSpPr>
            <p:spPr>
              <a:xfrm>
                <a:off x="4101704" y="1896761"/>
                <a:ext cx="660795" cy="218681"/>
              </a:xfrm>
              <a:prstGeom prst="rect">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select</a:t>
                </a:r>
              </a:p>
            </p:txBody>
          </p:sp>
          <p:sp>
            <p:nvSpPr>
              <p:cNvPr id="153" name="Rectangle 15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grpSp>
        <p:grpSp>
          <p:nvGrpSpPr>
            <p:cNvPr id="154" name="Group 45"/>
            <p:cNvGrpSpPr/>
            <p:nvPr/>
          </p:nvGrpSpPr>
          <p:grpSpPr>
            <a:xfrm>
              <a:off x="2331378" y="7453139"/>
              <a:ext cx="660795" cy="510781"/>
              <a:chOff x="4101704" y="1896761"/>
              <a:chExt cx="660795" cy="655870"/>
            </a:xfrm>
          </p:grpSpPr>
          <p:sp>
            <p:nvSpPr>
              <p:cNvPr id="155" name="Rectangle 15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Frequents</a:t>
                </a:r>
              </a:p>
            </p:txBody>
          </p:sp>
          <p:sp>
            <p:nvSpPr>
              <p:cNvPr id="156" name="Rectangle 15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sp>
            <p:nvSpPr>
              <p:cNvPr id="157" name="Rectangle 15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i="1">
                    <a:solidFill>
                      <a:schemeClr val="tx1"/>
                    </a:solidFill>
                    <a:latin typeface="Arial"/>
                    <a:cs typeface="Arial"/>
                  </a:rPr>
                  <a:t> bar</a:t>
                </a:r>
              </a:p>
            </p:txBody>
          </p:sp>
        </p:grpSp>
        <p:grpSp>
          <p:nvGrpSpPr>
            <p:cNvPr id="158" name="Group 49"/>
            <p:cNvGrpSpPr/>
            <p:nvPr/>
          </p:nvGrpSpPr>
          <p:grpSpPr>
            <a:xfrm>
              <a:off x="3411414" y="8096284"/>
              <a:ext cx="660795" cy="510781"/>
              <a:chOff x="4101704" y="1896761"/>
              <a:chExt cx="660795" cy="655870"/>
            </a:xfrm>
          </p:grpSpPr>
          <p:sp>
            <p:nvSpPr>
              <p:cNvPr id="159" name="Rectangle 158"/>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Serves</a:t>
                </a:r>
              </a:p>
            </p:txBody>
          </p:sp>
          <p:sp>
            <p:nvSpPr>
              <p:cNvPr id="160" name="Rectangle 159"/>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bar</a:t>
                </a:r>
              </a:p>
            </p:txBody>
          </p:sp>
          <p:sp>
            <p:nvSpPr>
              <p:cNvPr id="161" name="Rectangle 160"/>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i="1">
                    <a:solidFill>
                      <a:schemeClr val="tx1"/>
                    </a:solidFill>
                    <a:latin typeface="Arial"/>
                    <a:cs typeface="Arial"/>
                  </a:rPr>
                  <a:t> drink</a:t>
                </a:r>
              </a:p>
            </p:txBody>
          </p:sp>
        </p:grpSp>
        <p:cxnSp>
          <p:nvCxnSpPr>
            <p:cNvPr id="162" name="Straight Arrow Connector 30"/>
            <p:cNvCxnSpPr>
              <a:cxnSpLocks noChangeShapeType="1"/>
            </p:cNvCxnSpPr>
            <p:nvPr/>
          </p:nvCxnSpPr>
          <p:spPr bwMode="auto">
            <a:xfrm rot="10800000">
              <a:off x="928028" y="7705356"/>
              <a:ext cx="365125" cy="1588"/>
            </a:xfrm>
            <a:prstGeom prst="straightConnector1">
              <a:avLst/>
            </a:prstGeom>
            <a:noFill/>
            <a:ln w="19050">
              <a:solidFill>
                <a:schemeClr val="tx1"/>
              </a:solidFill>
              <a:round/>
              <a:headEnd/>
              <a:tailEnd/>
            </a:ln>
          </p:spPr>
        </p:cxnSp>
        <p:cxnSp>
          <p:nvCxnSpPr>
            <p:cNvPr id="163" name="Straight Arrow Connector 30"/>
            <p:cNvCxnSpPr>
              <a:cxnSpLocks noChangeShapeType="1"/>
            </p:cNvCxnSpPr>
            <p:nvPr/>
          </p:nvCxnSpPr>
          <p:spPr bwMode="auto">
            <a:xfrm flipV="1">
              <a:off x="2992173" y="7707174"/>
              <a:ext cx="419241" cy="1289"/>
            </a:xfrm>
            <a:prstGeom prst="straightConnector1">
              <a:avLst/>
            </a:prstGeom>
            <a:noFill/>
            <a:ln w="19050">
              <a:solidFill>
                <a:schemeClr val="tx1"/>
              </a:solidFill>
              <a:round/>
              <a:headEnd/>
              <a:tailEnd type="triangle" w="med" len="lg"/>
            </a:ln>
          </p:spPr>
        </p:cxnSp>
        <p:grpSp>
          <p:nvGrpSpPr>
            <p:cNvPr id="164" name="Group 49"/>
            <p:cNvGrpSpPr/>
            <p:nvPr/>
          </p:nvGrpSpPr>
          <p:grpSpPr>
            <a:xfrm>
              <a:off x="3411414" y="7451850"/>
              <a:ext cx="660795" cy="510781"/>
              <a:chOff x="4101704" y="1896761"/>
              <a:chExt cx="660795" cy="655870"/>
            </a:xfrm>
          </p:grpSpPr>
          <p:sp>
            <p:nvSpPr>
              <p:cNvPr id="165" name="Rectangle 16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Likes</a:t>
                </a:r>
              </a:p>
            </p:txBody>
          </p:sp>
          <p:sp>
            <p:nvSpPr>
              <p:cNvPr id="166" name="Rectangle 16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sp>
            <p:nvSpPr>
              <p:cNvPr id="167" name="Rectangle 16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i="1">
                    <a:solidFill>
                      <a:schemeClr val="tx1"/>
                    </a:solidFill>
                    <a:latin typeface="Arial"/>
                    <a:cs typeface="Arial"/>
                  </a:rPr>
                  <a:t> drink</a:t>
                </a:r>
              </a:p>
            </p:txBody>
          </p:sp>
        </p:grpSp>
        <p:grpSp>
          <p:nvGrpSpPr>
            <p:cNvPr id="168" name="Group 71"/>
            <p:cNvGrpSpPr>
              <a:grpSpLocks/>
            </p:cNvGrpSpPr>
            <p:nvPr/>
          </p:nvGrpSpPr>
          <p:grpSpPr bwMode="auto">
            <a:xfrm>
              <a:off x="4072209" y="7877546"/>
              <a:ext cx="190500" cy="648877"/>
              <a:chOff x="5257800" y="3594100"/>
              <a:chExt cx="190500" cy="984250"/>
            </a:xfrm>
          </p:grpSpPr>
          <p:cxnSp>
            <p:nvCxnSpPr>
              <p:cNvPr id="169"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170"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1400"/>
              </a:p>
            </p:txBody>
          </p:sp>
        </p:grpSp>
        <p:cxnSp>
          <p:nvCxnSpPr>
            <p:cNvPr id="171" name="Straight Arrow Connector 30"/>
            <p:cNvCxnSpPr>
              <a:cxnSpLocks noChangeShapeType="1"/>
            </p:cNvCxnSpPr>
            <p:nvPr/>
          </p:nvCxnSpPr>
          <p:spPr bwMode="auto">
            <a:xfrm>
              <a:off x="1963473" y="7714912"/>
              <a:ext cx="367905" cy="1588"/>
            </a:xfrm>
            <a:prstGeom prst="straightConnector1">
              <a:avLst/>
            </a:prstGeom>
            <a:noFill/>
            <a:ln w="19050">
              <a:solidFill>
                <a:schemeClr val="tx1"/>
              </a:solidFill>
              <a:round/>
              <a:headEnd/>
              <a:tailEnd type="triangle" w="med" len="lg"/>
            </a:ln>
          </p:spPr>
        </p:cxnSp>
        <p:sp>
          <p:nvSpPr>
            <p:cNvPr id="172" name="Rounded Rectangle 171"/>
            <p:cNvSpPr/>
            <p:nvPr/>
          </p:nvSpPr>
          <p:spPr bwMode="auto">
            <a:xfrm>
              <a:off x="2217796" y="7334503"/>
              <a:ext cx="878992" cy="758362"/>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200" smtClean="0">
                <a:latin typeface="Arial" pitchFamily="34" charset="0"/>
              </a:endParaRPr>
            </a:p>
          </p:txBody>
        </p:sp>
        <p:cxnSp>
          <p:nvCxnSpPr>
            <p:cNvPr id="173" name="Straight Arrow Connector 30"/>
            <p:cNvCxnSpPr>
              <a:cxnSpLocks noChangeShapeType="1"/>
            </p:cNvCxnSpPr>
            <p:nvPr/>
          </p:nvCxnSpPr>
          <p:spPr bwMode="auto">
            <a:xfrm>
              <a:off x="2992173" y="7878768"/>
              <a:ext cx="417254" cy="481620"/>
            </a:xfrm>
            <a:prstGeom prst="straightConnector1">
              <a:avLst/>
            </a:prstGeom>
            <a:noFill/>
            <a:ln w="19050">
              <a:solidFill>
                <a:schemeClr val="tx1"/>
              </a:solidFill>
              <a:round/>
              <a:headEnd/>
              <a:tailEnd type="triangle" w="med" len="lg"/>
            </a:ln>
          </p:spPr>
        </p:cxnSp>
      </p:grpSp>
      <p:sp>
        <p:nvSpPr>
          <p:cNvPr id="207" name="Rectangle 3"/>
          <p:cNvSpPr>
            <a:spLocks noChangeArrowheads="1"/>
          </p:cNvSpPr>
          <p:nvPr/>
        </p:nvSpPr>
        <p:spPr bwMode="auto">
          <a:xfrm>
            <a:off x="507157" y="3466309"/>
            <a:ext cx="2637741" cy="492443"/>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600">
                <a:solidFill>
                  <a:srgbClr val="1F497D"/>
                </a:solidFill>
                <a:latin typeface="Calibri"/>
                <a:cs typeface="Calibri"/>
              </a:rPr>
              <a:t>QueryViz: default reading order</a:t>
            </a:r>
            <a:br>
              <a:rPr lang="en-US" sz="1600">
                <a:solidFill>
                  <a:srgbClr val="1F497D"/>
                </a:solidFill>
                <a:latin typeface="Calibri"/>
                <a:cs typeface="Calibri"/>
              </a:rPr>
            </a:br>
            <a:r>
              <a:rPr lang="en-US" sz="1600">
                <a:solidFill>
                  <a:srgbClr val="1F497D"/>
                </a:solidFill>
                <a:latin typeface="Calibri"/>
                <a:cs typeface="Calibri"/>
              </a:rPr>
              <a:t>and logical equivalences</a:t>
            </a:r>
          </a:p>
        </p:txBody>
      </p:sp>
      <p:sp>
        <p:nvSpPr>
          <p:cNvPr id="208" name="Rectangle 3"/>
          <p:cNvSpPr>
            <a:spLocks noChangeArrowheads="1"/>
          </p:cNvSpPr>
          <p:nvPr/>
        </p:nvSpPr>
        <p:spPr bwMode="auto">
          <a:xfrm>
            <a:off x="4839507" y="3472380"/>
            <a:ext cx="1165584" cy="492443"/>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600">
                <a:solidFill>
                  <a:srgbClr val="1F497D"/>
                </a:solidFill>
                <a:latin typeface="Calibri"/>
                <a:cs typeface="Calibri"/>
              </a:rPr>
              <a:t>retain original</a:t>
            </a:r>
            <a:br>
              <a:rPr lang="en-US" sz="1600">
                <a:solidFill>
                  <a:srgbClr val="1F497D"/>
                </a:solidFill>
                <a:latin typeface="Calibri"/>
                <a:cs typeface="Calibri"/>
              </a:rPr>
            </a:br>
            <a:r>
              <a:rPr lang="en-US" sz="1600">
                <a:solidFill>
                  <a:srgbClr val="1F497D"/>
                </a:solidFill>
                <a:latin typeface="Calibri"/>
                <a:cs typeface="Calibri"/>
              </a:rPr>
              <a:t>nesting</a:t>
            </a:r>
          </a:p>
        </p:txBody>
      </p:sp>
      <p:grpSp>
        <p:nvGrpSpPr>
          <p:cNvPr id="15" name="Group 14"/>
          <p:cNvGrpSpPr/>
          <p:nvPr/>
        </p:nvGrpSpPr>
        <p:grpSpPr>
          <a:xfrm>
            <a:off x="5929187" y="4459585"/>
            <a:ext cx="2813981" cy="1750728"/>
            <a:chOff x="5929187" y="4459585"/>
            <a:chExt cx="2813981" cy="1750728"/>
          </a:xfrm>
        </p:grpSpPr>
        <p:cxnSp>
          <p:nvCxnSpPr>
            <p:cNvPr id="140" name="Straight Arrow Connector 30"/>
            <p:cNvCxnSpPr>
              <a:cxnSpLocks noChangeShapeType="1"/>
            </p:cNvCxnSpPr>
            <p:nvPr/>
          </p:nvCxnSpPr>
          <p:spPr bwMode="auto">
            <a:xfrm>
              <a:off x="7329790" y="4679262"/>
              <a:ext cx="0" cy="219960"/>
            </a:xfrm>
            <a:prstGeom prst="straightConnector1">
              <a:avLst/>
            </a:prstGeom>
            <a:noFill/>
            <a:ln w="19050">
              <a:solidFill>
                <a:schemeClr val="tx1"/>
              </a:solidFill>
              <a:round/>
              <a:headEnd/>
              <a:tailEnd/>
            </a:ln>
          </p:spPr>
        </p:cxnSp>
        <p:cxnSp>
          <p:nvCxnSpPr>
            <p:cNvPr id="142" name="Straight Arrow Connector 30"/>
            <p:cNvCxnSpPr>
              <a:cxnSpLocks noChangeShapeType="1"/>
            </p:cNvCxnSpPr>
            <p:nvPr/>
          </p:nvCxnSpPr>
          <p:spPr bwMode="auto">
            <a:xfrm rot="5400000">
              <a:off x="7196772" y="5143830"/>
              <a:ext cx="379066" cy="3175"/>
            </a:xfrm>
            <a:prstGeom prst="straightConnector1">
              <a:avLst/>
            </a:prstGeom>
            <a:noFill/>
            <a:ln w="19050">
              <a:solidFill>
                <a:schemeClr val="tx1"/>
              </a:solidFill>
              <a:round/>
              <a:headEnd/>
              <a:tailEnd type="triangle" w="med" len="lg"/>
            </a:ln>
          </p:spPr>
        </p:cxnSp>
        <p:cxnSp>
          <p:nvCxnSpPr>
            <p:cNvPr id="143" name="Straight Arrow Connector 30"/>
            <p:cNvCxnSpPr>
              <a:cxnSpLocks noChangeShapeType="1"/>
            </p:cNvCxnSpPr>
            <p:nvPr/>
          </p:nvCxnSpPr>
          <p:spPr bwMode="auto">
            <a:xfrm rot="5400000">
              <a:off x="7090516" y="5148063"/>
              <a:ext cx="379066" cy="3175"/>
            </a:xfrm>
            <a:prstGeom prst="straightConnector1">
              <a:avLst/>
            </a:prstGeom>
            <a:noFill/>
            <a:ln w="19050">
              <a:solidFill>
                <a:schemeClr val="tx1"/>
              </a:solidFill>
              <a:round/>
              <a:headEnd/>
              <a:tailEnd type="triangle" w="med" len="lg"/>
            </a:ln>
          </p:spPr>
        </p:cxnSp>
        <p:sp>
          <p:nvSpPr>
            <p:cNvPr id="145" name="Rectangle 3"/>
            <p:cNvSpPr>
              <a:spLocks noChangeArrowheads="1"/>
            </p:cNvSpPr>
            <p:nvPr/>
          </p:nvSpPr>
          <p:spPr bwMode="auto">
            <a:xfrm>
              <a:off x="6393055" y="4839628"/>
              <a:ext cx="1347662" cy="215444"/>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400"/>
                <a:t>Frequents(</a:t>
              </a:r>
              <a:r>
                <a:rPr lang="en-US" sz="1400">
                  <a:latin typeface="Wingdings" pitchFamily="-106" charset="2"/>
                  <a:ea typeface="Wingdings" pitchFamily="-106" charset="2"/>
                  <a:cs typeface="Wingdings" pitchFamily="-106" charset="2"/>
                </a:rPr>
                <a:t></a:t>
              </a:r>
              <a:r>
                <a:rPr lang="en-US" sz="1400"/>
                <a:t>,</a:t>
              </a:r>
              <a:r>
                <a:rPr lang="en-US" sz="1400">
                  <a:latin typeface="Wingdings" pitchFamily="-106" charset="2"/>
                  <a:ea typeface="Wingdings" pitchFamily="-106" charset="2"/>
                  <a:cs typeface="Wingdings" pitchFamily="-106" charset="2"/>
                </a:rPr>
                <a:t></a:t>
              </a:r>
              <a:r>
                <a:rPr lang="en-US" sz="1400"/>
                <a:t>)</a:t>
              </a:r>
            </a:p>
          </p:txBody>
        </p:sp>
        <p:sp>
          <p:nvSpPr>
            <p:cNvPr id="146" name="Rectangle 3"/>
            <p:cNvSpPr>
              <a:spLocks noChangeArrowheads="1"/>
            </p:cNvSpPr>
            <p:nvPr/>
          </p:nvSpPr>
          <p:spPr bwMode="auto">
            <a:xfrm>
              <a:off x="6503865" y="4459585"/>
              <a:ext cx="1177593" cy="215444"/>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400" b="1"/>
                <a:t>select</a:t>
              </a:r>
              <a:r>
                <a:rPr lang="en-US" sz="1400"/>
                <a:t>(</a:t>
              </a:r>
              <a:r>
                <a:rPr lang="en-US" sz="1400" i="1"/>
                <a:t>person</a:t>
              </a:r>
              <a:r>
                <a:rPr lang="en-US" sz="1400"/>
                <a:t>)</a:t>
              </a:r>
            </a:p>
          </p:txBody>
        </p:sp>
        <p:sp>
          <p:nvSpPr>
            <p:cNvPr id="147" name="Rectangle 3"/>
            <p:cNvSpPr>
              <a:spLocks noChangeArrowheads="1"/>
            </p:cNvSpPr>
            <p:nvPr/>
          </p:nvSpPr>
          <p:spPr bwMode="auto">
            <a:xfrm>
              <a:off x="6393055" y="5242141"/>
              <a:ext cx="1297781" cy="215444"/>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400"/>
                <a:t>Frequents(</a:t>
              </a:r>
              <a:r>
                <a:rPr lang="en-US" sz="1400">
                  <a:latin typeface="Wingdings" pitchFamily="-106" charset="2"/>
                  <a:ea typeface="Wingdings" pitchFamily="-106" charset="2"/>
                  <a:cs typeface="Wingdings" pitchFamily="-106" charset="2"/>
                </a:rPr>
                <a:t></a:t>
              </a:r>
              <a:r>
                <a:rPr lang="en-US" sz="1400"/>
                <a:t>,</a:t>
              </a:r>
              <a:r>
                <a:rPr lang="en-US" sz="1400">
                  <a:latin typeface="Wingdings" pitchFamily="-106" charset="2"/>
                  <a:ea typeface="Wingdings" pitchFamily="-106" charset="2"/>
                  <a:cs typeface="Wingdings" pitchFamily="-106" charset="2"/>
                </a:rPr>
                <a:t></a:t>
              </a:r>
              <a:r>
                <a:rPr lang="en-US" sz="1400"/>
                <a:t>)</a:t>
              </a:r>
            </a:p>
          </p:txBody>
        </p:sp>
        <p:sp>
          <p:nvSpPr>
            <p:cNvPr id="174" name="Rounded Rectangle 51"/>
            <p:cNvSpPr>
              <a:spLocks noChangeArrowheads="1"/>
            </p:cNvSpPr>
            <p:nvPr/>
          </p:nvSpPr>
          <p:spPr bwMode="auto">
            <a:xfrm>
              <a:off x="6039851" y="5537139"/>
              <a:ext cx="2598156" cy="581015"/>
            </a:xfrm>
            <a:prstGeom prst="roundRect">
              <a:avLst>
                <a:gd name="adj" fmla="val 28743"/>
              </a:avLst>
            </a:prstGeom>
            <a:noFill/>
            <a:ln w="9525">
              <a:solidFill>
                <a:schemeClr val="tx1"/>
              </a:solid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1400"/>
            </a:p>
          </p:txBody>
        </p:sp>
        <p:sp>
          <p:nvSpPr>
            <p:cNvPr id="176" name="Rectangle 3"/>
            <p:cNvSpPr>
              <a:spLocks noChangeArrowheads="1"/>
            </p:cNvSpPr>
            <p:nvPr/>
          </p:nvSpPr>
          <p:spPr bwMode="auto">
            <a:xfrm>
              <a:off x="6158378" y="5647158"/>
              <a:ext cx="908552" cy="215444"/>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400"/>
                <a:t>Likes(</a:t>
              </a:r>
              <a:r>
                <a:rPr lang="en-US" sz="1400">
                  <a:latin typeface="Wingdings" pitchFamily="-106" charset="2"/>
                  <a:ea typeface="Wingdings" pitchFamily="-106" charset="2"/>
                  <a:cs typeface="Wingdings" pitchFamily="-106" charset="2"/>
                </a:rPr>
                <a:t></a:t>
              </a:r>
              <a:r>
                <a:rPr lang="en-US" sz="1400"/>
                <a:t>,</a:t>
              </a:r>
              <a:r>
                <a:rPr lang="en-US" sz="1400">
                  <a:latin typeface="Wingdings" pitchFamily="-106" charset="2"/>
                  <a:ea typeface="Wingdings" pitchFamily="-106" charset="2"/>
                  <a:cs typeface="Wingdings" pitchFamily="-106" charset="2"/>
                </a:rPr>
                <a:t></a:t>
              </a:r>
              <a:r>
                <a:rPr lang="en-US" sz="1400"/>
                <a:t>)</a:t>
              </a:r>
            </a:p>
          </p:txBody>
        </p:sp>
        <p:sp>
          <p:nvSpPr>
            <p:cNvPr id="177" name="Rectangle 3"/>
            <p:cNvSpPr>
              <a:spLocks noChangeArrowheads="1"/>
            </p:cNvSpPr>
            <p:nvPr/>
          </p:nvSpPr>
          <p:spPr bwMode="auto">
            <a:xfrm>
              <a:off x="7515338" y="5647158"/>
              <a:ext cx="1048201" cy="215444"/>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400"/>
                <a:t>Serves(</a:t>
              </a:r>
              <a:r>
                <a:rPr lang="en-US" sz="1400">
                  <a:latin typeface="Wingdings" pitchFamily="-106" charset="2"/>
                  <a:ea typeface="Wingdings" pitchFamily="-106" charset="2"/>
                  <a:cs typeface="Wingdings" pitchFamily="-106" charset="2"/>
                </a:rPr>
                <a:t></a:t>
              </a:r>
              <a:r>
                <a:rPr lang="en-US" sz="1400"/>
                <a:t>,</a:t>
              </a:r>
              <a:r>
                <a:rPr lang="en-US" sz="1400">
                  <a:latin typeface="Wingdings" pitchFamily="-106" charset="2"/>
                  <a:ea typeface="Wingdings" pitchFamily="-106" charset="2"/>
                  <a:cs typeface="Wingdings" pitchFamily="-106" charset="2"/>
                </a:rPr>
                <a:t></a:t>
              </a:r>
              <a:r>
                <a:rPr lang="en-US" sz="1400"/>
                <a:t>)</a:t>
              </a:r>
            </a:p>
          </p:txBody>
        </p:sp>
        <p:cxnSp>
          <p:nvCxnSpPr>
            <p:cNvPr id="178" name="Straight Arrow Connector 30"/>
            <p:cNvCxnSpPr>
              <a:cxnSpLocks noChangeShapeType="1"/>
            </p:cNvCxnSpPr>
            <p:nvPr/>
          </p:nvCxnSpPr>
          <p:spPr bwMode="auto">
            <a:xfrm flipH="1">
              <a:off x="6736596" y="5418678"/>
              <a:ext cx="575504" cy="299573"/>
            </a:xfrm>
            <a:prstGeom prst="straightConnector1">
              <a:avLst/>
            </a:prstGeom>
            <a:noFill/>
            <a:ln w="19050">
              <a:solidFill>
                <a:schemeClr val="tx1"/>
              </a:solidFill>
              <a:round/>
              <a:headEnd type="none"/>
              <a:tailEnd type="none" w="med" len="lg"/>
            </a:ln>
          </p:spPr>
        </p:cxnSp>
        <p:cxnSp>
          <p:nvCxnSpPr>
            <p:cNvPr id="179" name="Straight Arrow Connector 30"/>
            <p:cNvCxnSpPr>
              <a:cxnSpLocks noChangeShapeType="1"/>
            </p:cNvCxnSpPr>
            <p:nvPr/>
          </p:nvCxnSpPr>
          <p:spPr bwMode="auto">
            <a:xfrm>
              <a:off x="7545581" y="5418678"/>
              <a:ext cx="853906" cy="299573"/>
            </a:xfrm>
            <a:prstGeom prst="straightConnector1">
              <a:avLst/>
            </a:prstGeom>
            <a:noFill/>
            <a:ln w="19050">
              <a:solidFill>
                <a:schemeClr val="tx1"/>
              </a:solidFill>
              <a:round/>
              <a:headEnd type="none"/>
              <a:tailEnd type="none" w="med" len="lg"/>
            </a:ln>
          </p:spPr>
        </p:cxnSp>
        <p:sp>
          <p:nvSpPr>
            <p:cNvPr id="9" name="Freeform 8"/>
            <p:cNvSpPr/>
            <p:nvPr/>
          </p:nvSpPr>
          <p:spPr>
            <a:xfrm>
              <a:off x="6930513" y="5814558"/>
              <a:ext cx="1248834" cy="173234"/>
            </a:xfrm>
            <a:custGeom>
              <a:avLst/>
              <a:gdLst>
                <a:gd name="connsiteX0" fmla="*/ 0 w 1151467"/>
                <a:gd name="connsiteY0" fmla="*/ 4234 h 101607"/>
                <a:gd name="connsiteX1" fmla="*/ 503767 w 1151467"/>
                <a:gd name="connsiteY1" fmla="*/ 101600 h 101607"/>
                <a:gd name="connsiteX2" fmla="*/ 1151467 w 1151467"/>
                <a:gd name="connsiteY2" fmla="*/ 0 h 101607"/>
              </a:gdLst>
              <a:ahLst/>
              <a:cxnLst>
                <a:cxn ang="0">
                  <a:pos x="connsiteX0" y="connsiteY0"/>
                </a:cxn>
                <a:cxn ang="0">
                  <a:pos x="connsiteX1" y="connsiteY1"/>
                </a:cxn>
                <a:cxn ang="0">
                  <a:pos x="connsiteX2" y="connsiteY2"/>
                </a:cxn>
              </a:cxnLst>
              <a:rect l="l" t="t" r="r" b="b"/>
              <a:pathLst>
                <a:path w="1151467" h="101607">
                  <a:moveTo>
                    <a:pt x="0" y="4234"/>
                  </a:moveTo>
                  <a:cubicBezTo>
                    <a:pt x="155928" y="53270"/>
                    <a:pt x="311856" y="102306"/>
                    <a:pt x="503767" y="101600"/>
                  </a:cubicBezTo>
                  <a:cubicBezTo>
                    <a:pt x="695678" y="100894"/>
                    <a:pt x="1151467" y="0"/>
                    <a:pt x="1151467" y="0"/>
                  </a:cubicBezTo>
                </a:path>
              </a:pathLst>
            </a:custGeom>
            <a:noFill/>
            <a:ln w="19050">
              <a:solidFill>
                <a:schemeClr val="tx1"/>
              </a:solidFill>
              <a:round/>
              <a:headEnd type="none"/>
              <a:tailEnd type="none" w="med" len="lg"/>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209" name="Rounded Rectangle 51"/>
            <p:cNvSpPr>
              <a:spLocks noChangeArrowheads="1"/>
            </p:cNvSpPr>
            <p:nvPr/>
          </p:nvSpPr>
          <p:spPr bwMode="auto">
            <a:xfrm>
              <a:off x="5929187" y="5164837"/>
              <a:ext cx="2813981" cy="1045476"/>
            </a:xfrm>
            <a:prstGeom prst="roundRect">
              <a:avLst>
                <a:gd name="adj" fmla="val 18215"/>
              </a:avLst>
            </a:prstGeom>
            <a:noFill/>
            <a:ln w="9525">
              <a:solidFill>
                <a:schemeClr val="tx1"/>
              </a:solid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1400"/>
            </a:p>
          </p:txBody>
        </p:sp>
      </p:grpSp>
      <p:grpSp>
        <p:nvGrpSpPr>
          <p:cNvPr id="14" name="Group 13"/>
          <p:cNvGrpSpPr/>
          <p:nvPr/>
        </p:nvGrpSpPr>
        <p:grpSpPr>
          <a:xfrm>
            <a:off x="354464" y="4454887"/>
            <a:ext cx="3871650" cy="1160470"/>
            <a:chOff x="354464" y="4454887"/>
            <a:chExt cx="3871650" cy="1160470"/>
          </a:xfrm>
        </p:grpSpPr>
        <p:grpSp>
          <p:nvGrpSpPr>
            <p:cNvPr id="180" name="Group 39"/>
            <p:cNvGrpSpPr/>
            <p:nvPr/>
          </p:nvGrpSpPr>
          <p:grpSpPr>
            <a:xfrm>
              <a:off x="1266083" y="4454887"/>
              <a:ext cx="660795" cy="340476"/>
              <a:chOff x="4101704" y="1896761"/>
              <a:chExt cx="660795" cy="437189"/>
            </a:xfrm>
          </p:grpSpPr>
          <p:sp>
            <p:nvSpPr>
              <p:cNvPr id="181" name="Rectangle 180"/>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Frequents</a:t>
                </a:r>
              </a:p>
            </p:txBody>
          </p:sp>
          <p:sp>
            <p:nvSpPr>
              <p:cNvPr id="182" name="Rectangle 18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grpSp>
        <p:grpSp>
          <p:nvGrpSpPr>
            <p:cNvPr id="183" name="Group 40"/>
            <p:cNvGrpSpPr/>
            <p:nvPr/>
          </p:nvGrpSpPr>
          <p:grpSpPr>
            <a:xfrm>
              <a:off x="354464" y="4454887"/>
              <a:ext cx="536969" cy="340476"/>
              <a:chOff x="4101704" y="1896761"/>
              <a:chExt cx="660795" cy="437189"/>
            </a:xfrm>
          </p:grpSpPr>
          <p:sp>
            <p:nvSpPr>
              <p:cNvPr id="184" name="Rectangle 183"/>
              <p:cNvSpPr/>
              <p:nvPr/>
            </p:nvSpPr>
            <p:spPr>
              <a:xfrm>
                <a:off x="4101704" y="1896761"/>
                <a:ext cx="660795" cy="218681"/>
              </a:xfrm>
              <a:prstGeom prst="rect">
                <a:avLst/>
              </a:prstGeom>
              <a:solidFill>
                <a:srgbClr val="A6A6A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select</a:t>
                </a:r>
              </a:p>
            </p:txBody>
          </p:sp>
          <p:sp>
            <p:nvSpPr>
              <p:cNvPr id="185" name="Rectangle 184"/>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grpSp>
        <p:grpSp>
          <p:nvGrpSpPr>
            <p:cNvPr id="186" name="Group 45"/>
            <p:cNvGrpSpPr/>
            <p:nvPr/>
          </p:nvGrpSpPr>
          <p:grpSpPr>
            <a:xfrm>
              <a:off x="2294783" y="4461431"/>
              <a:ext cx="660795" cy="510781"/>
              <a:chOff x="4101704" y="1896761"/>
              <a:chExt cx="660795" cy="655870"/>
            </a:xfrm>
          </p:grpSpPr>
          <p:sp>
            <p:nvSpPr>
              <p:cNvPr id="187" name="Rectangle 186"/>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Frequents</a:t>
                </a:r>
              </a:p>
            </p:txBody>
          </p:sp>
          <p:sp>
            <p:nvSpPr>
              <p:cNvPr id="188" name="Rectangle 187"/>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sp>
            <p:nvSpPr>
              <p:cNvPr id="189" name="Rectangle 188"/>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i="1">
                    <a:solidFill>
                      <a:schemeClr val="tx1"/>
                    </a:solidFill>
                    <a:latin typeface="Arial"/>
                    <a:cs typeface="Arial"/>
                  </a:rPr>
                  <a:t> bar</a:t>
                </a:r>
              </a:p>
            </p:txBody>
          </p:sp>
        </p:grpSp>
        <p:grpSp>
          <p:nvGrpSpPr>
            <p:cNvPr id="190" name="Group 49"/>
            <p:cNvGrpSpPr/>
            <p:nvPr/>
          </p:nvGrpSpPr>
          <p:grpSpPr>
            <a:xfrm>
              <a:off x="3374819" y="5104576"/>
              <a:ext cx="660795" cy="510781"/>
              <a:chOff x="4101704" y="1896761"/>
              <a:chExt cx="660795" cy="655870"/>
            </a:xfrm>
          </p:grpSpPr>
          <p:sp>
            <p:nvSpPr>
              <p:cNvPr id="191" name="Rectangle 190"/>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Serves</a:t>
                </a:r>
              </a:p>
            </p:txBody>
          </p:sp>
          <p:sp>
            <p:nvSpPr>
              <p:cNvPr id="192" name="Rectangle 19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bar</a:t>
                </a:r>
              </a:p>
            </p:txBody>
          </p:sp>
          <p:sp>
            <p:nvSpPr>
              <p:cNvPr id="193" name="Rectangle 192"/>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i="1">
                    <a:solidFill>
                      <a:schemeClr val="tx1"/>
                    </a:solidFill>
                    <a:latin typeface="Arial"/>
                    <a:cs typeface="Arial"/>
                  </a:rPr>
                  <a:t> drink</a:t>
                </a:r>
              </a:p>
            </p:txBody>
          </p:sp>
        </p:grpSp>
        <p:cxnSp>
          <p:nvCxnSpPr>
            <p:cNvPr id="194" name="Straight Arrow Connector 30"/>
            <p:cNvCxnSpPr>
              <a:cxnSpLocks noChangeShapeType="1"/>
            </p:cNvCxnSpPr>
            <p:nvPr/>
          </p:nvCxnSpPr>
          <p:spPr bwMode="auto">
            <a:xfrm rot="10800000">
              <a:off x="891433" y="4713648"/>
              <a:ext cx="365125" cy="1588"/>
            </a:xfrm>
            <a:prstGeom prst="straightConnector1">
              <a:avLst/>
            </a:prstGeom>
            <a:noFill/>
            <a:ln w="19050">
              <a:solidFill>
                <a:schemeClr val="tx1"/>
              </a:solidFill>
              <a:round/>
              <a:headEnd/>
              <a:tailEnd/>
            </a:ln>
          </p:spPr>
        </p:cxnSp>
        <p:cxnSp>
          <p:nvCxnSpPr>
            <p:cNvPr id="195" name="Straight Arrow Connector 30"/>
            <p:cNvCxnSpPr>
              <a:cxnSpLocks noChangeShapeType="1"/>
            </p:cNvCxnSpPr>
            <p:nvPr/>
          </p:nvCxnSpPr>
          <p:spPr bwMode="auto">
            <a:xfrm flipH="1" flipV="1">
              <a:off x="2955578" y="4715466"/>
              <a:ext cx="419241" cy="1289"/>
            </a:xfrm>
            <a:prstGeom prst="straightConnector1">
              <a:avLst/>
            </a:prstGeom>
            <a:noFill/>
            <a:ln w="19050" cap="flat" cmpd="sng" algn="ctr">
              <a:solidFill>
                <a:schemeClr val="tx1"/>
              </a:solidFill>
              <a:prstDash val="dash"/>
              <a:round/>
              <a:headEnd type="triangle" w="med" len="lg"/>
              <a:tailEnd type="none" w="med" len="med"/>
            </a:ln>
          </p:spPr>
        </p:cxnSp>
        <p:grpSp>
          <p:nvGrpSpPr>
            <p:cNvPr id="196" name="Group 49"/>
            <p:cNvGrpSpPr/>
            <p:nvPr/>
          </p:nvGrpSpPr>
          <p:grpSpPr>
            <a:xfrm>
              <a:off x="3374819" y="4460142"/>
              <a:ext cx="660795" cy="510781"/>
              <a:chOff x="4101704" y="1896761"/>
              <a:chExt cx="660795" cy="655870"/>
            </a:xfrm>
          </p:grpSpPr>
          <p:sp>
            <p:nvSpPr>
              <p:cNvPr id="197" name="Rectangle 196"/>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bg1"/>
                    </a:solidFill>
                    <a:latin typeface="Arial"/>
                    <a:cs typeface="Arial"/>
                  </a:rPr>
                  <a:t> Likes</a:t>
                </a:r>
              </a:p>
            </p:txBody>
          </p:sp>
          <p:sp>
            <p:nvSpPr>
              <p:cNvPr id="198" name="Rectangle 197"/>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a:solidFill>
                      <a:schemeClr val="tx1"/>
                    </a:solidFill>
                    <a:latin typeface="Arial"/>
                    <a:cs typeface="Arial"/>
                  </a:rPr>
                  <a:t> </a:t>
                </a:r>
                <a:r>
                  <a:rPr lang="en-US" sz="1000" i="1">
                    <a:solidFill>
                      <a:schemeClr val="tx1"/>
                    </a:solidFill>
                    <a:latin typeface="Arial"/>
                    <a:cs typeface="Arial"/>
                  </a:rPr>
                  <a:t>person</a:t>
                </a:r>
              </a:p>
            </p:txBody>
          </p:sp>
          <p:sp>
            <p:nvSpPr>
              <p:cNvPr id="199" name="Rectangle 198"/>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000" i="1">
                    <a:solidFill>
                      <a:schemeClr val="tx1"/>
                    </a:solidFill>
                    <a:latin typeface="Arial"/>
                    <a:cs typeface="Arial"/>
                  </a:rPr>
                  <a:t> drink</a:t>
                </a:r>
              </a:p>
            </p:txBody>
          </p:sp>
        </p:grpSp>
        <p:grpSp>
          <p:nvGrpSpPr>
            <p:cNvPr id="200" name="Group 71"/>
            <p:cNvGrpSpPr>
              <a:grpSpLocks/>
            </p:cNvGrpSpPr>
            <p:nvPr/>
          </p:nvGrpSpPr>
          <p:grpSpPr bwMode="auto">
            <a:xfrm>
              <a:off x="4035614" y="4885838"/>
              <a:ext cx="190500" cy="648877"/>
              <a:chOff x="5257800" y="3594100"/>
              <a:chExt cx="190500" cy="984250"/>
            </a:xfrm>
          </p:grpSpPr>
          <p:cxnSp>
            <p:nvCxnSpPr>
              <p:cNvPr id="201"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202"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1400"/>
              </a:p>
            </p:txBody>
          </p:sp>
        </p:grpSp>
        <p:cxnSp>
          <p:nvCxnSpPr>
            <p:cNvPr id="203" name="Straight Arrow Connector 30"/>
            <p:cNvCxnSpPr>
              <a:cxnSpLocks noChangeShapeType="1"/>
            </p:cNvCxnSpPr>
            <p:nvPr/>
          </p:nvCxnSpPr>
          <p:spPr bwMode="auto">
            <a:xfrm flipH="1">
              <a:off x="1926878" y="4723204"/>
              <a:ext cx="367905" cy="1588"/>
            </a:xfrm>
            <a:prstGeom prst="straightConnector1">
              <a:avLst/>
            </a:prstGeom>
            <a:noFill/>
            <a:ln w="19050" cap="flat" cmpd="sng" algn="ctr">
              <a:solidFill>
                <a:schemeClr val="tx1"/>
              </a:solidFill>
              <a:prstDash val="dash"/>
              <a:round/>
              <a:headEnd type="triangle" w="med" len="lg"/>
              <a:tailEnd type="none" w="med" len="med"/>
            </a:ln>
          </p:spPr>
        </p:cxnSp>
        <p:cxnSp>
          <p:nvCxnSpPr>
            <p:cNvPr id="206" name="Straight Arrow Connector 30"/>
            <p:cNvCxnSpPr>
              <a:cxnSpLocks noChangeShapeType="1"/>
            </p:cNvCxnSpPr>
            <p:nvPr/>
          </p:nvCxnSpPr>
          <p:spPr bwMode="auto">
            <a:xfrm rot="10800000">
              <a:off x="2955578" y="4887060"/>
              <a:ext cx="417254" cy="481620"/>
            </a:xfrm>
            <a:prstGeom prst="straightConnector1">
              <a:avLst/>
            </a:prstGeom>
            <a:noFill/>
            <a:ln w="19050" cap="flat" cmpd="sng" algn="ctr">
              <a:solidFill>
                <a:schemeClr val="tx1"/>
              </a:solidFill>
              <a:prstDash val="dash"/>
              <a:round/>
              <a:headEnd type="triangle" w="med" len="lg"/>
              <a:tailEnd type="none" w="med" len="med"/>
            </a:ln>
          </p:spPr>
        </p:cxnSp>
      </p:grpSp>
      <p:sp>
        <p:nvSpPr>
          <p:cNvPr id="210" name="Rectangle 3"/>
          <p:cNvSpPr>
            <a:spLocks noChangeArrowheads="1"/>
          </p:cNvSpPr>
          <p:nvPr/>
        </p:nvSpPr>
        <p:spPr bwMode="auto">
          <a:xfrm>
            <a:off x="507157" y="5259143"/>
            <a:ext cx="2141612" cy="492443"/>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600">
                <a:solidFill>
                  <a:srgbClr val="1F497D"/>
                </a:solidFill>
                <a:latin typeface="Calibri"/>
                <a:cs typeface="Calibri"/>
              </a:rPr>
              <a:t>Arrows encoding logical</a:t>
            </a:r>
            <a:br>
              <a:rPr lang="en-US" sz="1600">
                <a:solidFill>
                  <a:srgbClr val="1F497D"/>
                </a:solidFill>
                <a:latin typeface="Calibri"/>
                <a:cs typeface="Calibri"/>
              </a:rPr>
            </a:br>
            <a:r>
              <a:rPr lang="en-US" sz="1600">
                <a:solidFill>
                  <a:srgbClr val="1F497D"/>
                </a:solidFill>
                <a:latin typeface="Calibri"/>
                <a:cs typeface="Calibri"/>
              </a:rPr>
              <a:t>relations instead of boxes</a:t>
            </a:r>
          </a:p>
        </p:txBody>
      </p:sp>
      <p:sp>
        <p:nvSpPr>
          <p:cNvPr id="211" name="Rectangle 3"/>
          <p:cNvSpPr>
            <a:spLocks noChangeArrowheads="1"/>
          </p:cNvSpPr>
          <p:nvPr/>
        </p:nvSpPr>
        <p:spPr bwMode="auto">
          <a:xfrm>
            <a:off x="4839507" y="5283359"/>
            <a:ext cx="926636" cy="738664"/>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600">
                <a:solidFill>
                  <a:srgbClr val="1F497D"/>
                </a:solidFill>
                <a:latin typeface="Calibri"/>
                <a:cs typeface="Calibri"/>
              </a:rPr>
              <a:t>Something</a:t>
            </a:r>
            <a:br>
              <a:rPr lang="en-US" sz="1600">
                <a:solidFill>
                  <a:srgbClr val="1F497D"/>
                </a:solidFill>
                <a:latin typeface="Calibri"/>
                <a:cs typeface="Calibri"/>
              </a:rPr>
            </a:br>
            <a:r>
              <a:rPr lang="en-US" sz="1600">
                <a:solidFill>
                  <a:srgbClr val="1F497D"/>
                </a:solidFill>
                <a:latin typeface="Calibri"/>
                <a:cs typeface="Calibri"/>
              </a:rPr>
              <a:t>completely</a:t>
            </a:r>
            <a:br>
              <a:rPr lang="en-US" sz="1600">
                <a:solidFill>
                  <a:srgbClr val="1F497D"/>
                </a:solidFill>
                <a:latin typeface="Calibri"/>
                <a:cs typeface="Calibri"/>
              </a:rPr>
            </a:br>
            <a:r>
              <a:rPr lang="en-US" sz="1600">
                <a:solidFill>
                  <a:srgbClr val="1F497D"/>
                </a:solidFill>
                <a:latin typeface="Calibri"/>
                <a:cs typeface="Calibri"/>
              </a:rPr>
              <a:t>different</a:t>
            </a:r>
          </a:p>
        </p:txBody>
      </p:sp>
    </p:spTree>
    <p:extLst>
      <p:ext uri="{BB962C8B-B14F-4D97-AF65-F5344CB8AC3E}">
        <p14:creationId xmlns:p14="http://schemas.microsoft.com/office/powerpoint/2010/main" val="3694964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10" grpId="0"/>
      <p:bldP spid="2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Wide Open Questions</a:t>
            </a:r>
            <a:endParaRPr lang="en-US"/>
          </a:p>
        </p:txBody>
      </p:sp>
      <p:sp>
        <p:nvSpPr>
          <p:cNvPr id="3" name="Slide Number Placeholder 2"/>
          <p:cNvSpPr>
            <a:spLocks noGrp="1"/>
          </p:cNvSpPr>
          <p:nvPr>
            <p:ph type="sldNum" sz="quarter" idx="10"/>
          </p:nvPr>
        </p:nvSpPr>
        <p:spPr/>
        <p:txBody>
          <a:bodyPr/>
          <a:lstStyle/>
          <a:p>
            <a:pPr>
              <a:defRPr/>
            </a:pPr>
            <a:fld id="{536EE03E-2D5A-2B49-91BA-492D4019B60A}" type="slidenum">
              <a:rPr lang="de-DE"/>
              <a:pPr>
                <a:defRPr/>
              </a:pPr>
              <a:t>18</a:t>
            </a:fld>
            <a:endParaRPr lang="de-DE"/>
          </a:p>
        </p:txBody>
      </p:sp>
      <p:sp>
        <p:nvSpPr>
          <p:cNvPr id="55" name="Rectangle 193"/>
          <p:cNvSpPr>
            <a:spLocks noChangeArrowheads="1"/>
          </p:cNvSpPr>
          <p:nvPr/>
        </p:nvSpPr>
        <p:spPr bwMode="auto">
          <a:xfrm>
            <a:off x="177802" y="1206921"/>
            <a:ext cx="8680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2</a:t>
            </a:r>
            <a:r>
              <a:rPr lang="en-US" sz="2400" i="1">
                <a:latin typeface="Calibri" charset="0"/>
                <a:cs typeface="Calibri" charset="0"/>
              </a:rPr>
              <a:t>. What is the appropriate level of abstraction? (intent vs. debugging)</a:t>
            </a:r>
          </a:p>
        </p:txBody>
      </p:sp>
      <p:sp>
        <p:nvSpPr>
          <p:cNvPr id="56" name="Rectangle 193"/>
          <p:cNvSpPr>
            <a:spLocks noChangeArrowheads="1"/>
          </p:cNvSpPr>
          <p:nvPr/>
        </p:nvSpPr>
        <p:spPr bwMode="auto">
          <a:xfrm>
            <a:off x="177802" y="1716614"/>
            <a:ext cx="6632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3. What are the appropriate basic visual metaphors?</a:t>
            </a:r>
          </a:p>
        </p:txBody>
      </p:sp>
      <p:sp>
        <p:nvSpPr>
          <p:cNvPr id="57" name="Rectangle 193"/>
          <p:cNvSpPr>
            <a:spLocks noChangeArrowheads="1"/>
          </p:cNvSpPr>
          <p:nvPr/>
        </p:nvSpPr>
        <p:spPr bwMode="auto">
          <a:xfrm>
            <a:off x="177802" y="2226307"/>
            <a:ext cx="7548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4. Can we visualize at different granularities? ("zooming in")</a:t>
            </a:r>
          </a:p>
        </p:txBody>
      </p:sp>
      <p:sp>
        <p:nvSpPr>
          <p:cNvPr id="58" name="Rectangle 193"/>
          <p:cNvSpPr>
            <a:spLocks noChangeArrowheads="1"/>
          </p:cNvSpPr>
          <p:nvPr/>
        </p:nvSpPr>
        <p:spPr bwMode="auto">
          <a:xfrm>
            <a:off x="177802" y="2736000"/>
            <a:ext cx="5297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5. How can we visualize query fragments?</a:t>
            </a:r>
          </a:p>
        </p:txBody>
      </p:sp>
      <p:sp>
        <p:nvSpPr>
          <p:cNvPr id="59" name="Rectangle 193"/>
          <p:cNvSpPr>
            <a:spLocks noChangeArrowheads="1"/>
          </p:cNvSpPr>
          <p:nvPr/>
        </p:nvSpPr>
        <p:spPr bwMode="auto">
          <a:xfrm>
            <a:off x="177802" y="3245693"/>
            <a:ext cx="7813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lvl="0" defTabSz="2655340" eaLnBrk="0" hangingPunct="0">
              <a:spcAft>
                <a:spcPct val="20000"/>
              </a:spcAft>
              <a:tabLst>
                <a:tab pos="1790331" algn="l"/>
              </a:tabLst>
            </a:pPr>
            <a:r>
              <a:rPr lang="en-US" sz="2400" i="1">
                <a:latin typeface="Calibri" charset="0"/>
                <a:cs typeface="Calibri" charset="0"/>
              </a:rPr>
              <a:t>6. How to adapt visualizations to audiences? ("one size fit all")</a:t>
            </a:r>
          </a:p>
        </p:txBody>
      </p:sp>
      <p:sp>
        <p:nvSpPr>
          <p:cNvPr id="61" name="Rectangle 193"/>
          <p:cNvSpPr>
            <a:spLocks noChangeArrowheads="1"/>
          </p:cNvSpPr>
          <p:nvPr/>
        </p:nvSpPr>
        <p:spPr bwMode="auto">
          <a:xfrm>
            <a:off x="177802" y="3755388"/>
            <a:ext cx="5858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7. How to optimally place the visual elements?</a:t>
            </a:r>
          </a:p>
        </p:txBody>
      </p:sp>
      <p:sp>
        <p:nvSpPr>
          <p:cNvPr id="63" name="Rectangle 193"/>
          <p:cNvSpPr>
            <a:spLocks noChangeArrowheads="1"/>
          </p:cNvSpPr>
          <p:nvPr/>
        </p:nvSpPr>
        <p:spPr bwMode="auto">
          <a:xfrm>
            <a:off x="177802" y="697228"/>
            <a:ext cx="8493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1. How to visualize outer joins, sorting, arithmetic expressions, etc.?</a:t>
            </a:r>
          </a:p>
        </p:txBody>
      </p:sp>
      <p:sp>
        <p:nvSpPr>
          <p:cNvPr id="64" name="Rectangle 193"/>
          <p:cNvSpPr>
            <a:spLocks noChangeArrowheads="1"/>
          </p:cNvSpPr>
          <p:nvPr/>
        </p:nvSpPr>
        <p:spPr bwMode="auto">
          <a:xfrm>
            <a:off x="177802" y="4276776"/>
            <a:ext cx="77152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latin typeface="Calibri" charset="0"/>
                <a:cs typeface="Calibri" charset="0"/>
              </a:rPr>
              <a:t>8. How to standardize evaluation of alternative approaches? </a:t>
            </a:r>
            <a:br>
              <a:rPr lang="en-US" sz="2400" i="1">
                <a:latin typeface="Calibri" charset="0"/>
                <a:cs typeface="Calibri" charset="0"/>
              </a:rPr>
            </a:br>
            <a:r>
              <a:rPr lang="en-US" sz="2400" i="1">
                <a:latin typeface="Calibri" charset="0"/>
                <a:cs typeface="Calibri" charset="0"/>
              </a:rPr>
              <a:t>    ("TPC-H for speed of Query Interpretation" via user studies)</a:t>
            </a:r>
          </a:p>
        </p:txBody>
      </p:sp>
    </p:spTree>
    <p:extLst>
      <p:ext uri="{BB962C8B-B14F-4D97-AF65-F5344CB8AC3E}">
        <p14:creationId xmlns:p14="http://schemas.microsoft.com/office/powerpoint/2010/main" val="39807523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t>The Vision in a Nutshell</a:t>
            </a:r>
          </a:p>
        </p:txBody>
      </p:sp>
      <p:sp>
        <p:nvSpPr>
          <p:cNvPr id="8195" name="Foliennummernplatzhalter 3"/>
          <p:cNvSpPr>
            <a:spLocks noGrp="1"/>
          </p:cNvSpPr>
          <p:nvPr>
            <p:ph type="sldNum" sz="quarter" idx="10"/>
          </p:nvPr>
        </p:nvSpPr>
        <p:spPr/>
        <p:txBody>
          <a:bodyPr/>
          <a:lstStyle/>
          <a:p>
            <a:fld id="{FFAB1C8F-0AF1-4C92-9122-92D7D682116F}" type="slidenum">
              <a:rPr lang="de-DE" smtClean="0"/>
              <a:pPr/>
              <a:t>19</a:t>
            </a:fld>
            <a:endParaRPr lang="de-DE" smtClean="0"/>
          </a:p>
        </p:txBody>
      </p:sp>
      <p:sp>
        <p:nvSpPr>
          <p:cNvPr id="74" name="Curved Right Arrow 73"/>
          <p:cNvSpPr/>
          <p:nvPr/>
        </p:nvSpPr>
        <p:spPr bwMode="auto">
          <a:xfrm>
            <a:off x="634541" y="3970558"/>
            <a:ext cx="771987" cy="1709162"/>
          </a:xfrm>
          <a:prstGeom prst="curvedRightArrow">
            <a:avLst>
              <a:gd name="adj1" fmla="val 44938"/>
              <a:gd name="adj2" fmla="val 66083"/>
              <a:gd name="adj3" fmla="val 35345"/>
            </a:avLst>
          </a:prstGeom>
          <a:solidFill>
            <a:schemeClr val="bg1">
              <a:lumMod val="65000"/>
              <a:alpha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230" name="Arc 86"/>
          <p:cNvSpPr>
            <a:spLocks/>
          </p:cNvSpPr>
          <p:nvPr/>
        </p:nvSpPr>
        <p:spPr bwMode="auto">
          <a:xfrm rot="5400000" flipV="1">
            <a:off x="1468340" y="3965650"/>
            <a:ext cx="1119475" cy="1086692"/>
          </a:xfrm>
          <a:custGeom>
            <a:avLst/>
            <a:gdLst>
              <a:gd name="G0" fmla="+- 21600 0 0"/>
              <a:gd name="G1" fmla="+- 21600 0 0"/>
              <a:gd name="G2" fmla="+- 21600 0 0"/>
              <a:gd name="T0" fmla="*/ 36611 w 43050"/>
              <a:gd name="T1" fmla="*/ 37132 h 43200"/>
              <a:gd name="T2" fmla="*/ 43050 w 43050"/>
              <a:gd name="T3" fmla="*/ 19061 h 43200"/>
              <a:gd name="T4" fmla="*/ 21600 w 43050"/>
              <a:gd name="T5" fmla="*/ 21600 h 43200"/>
            </a:gdLst>
            <a:ahLst/>
            <a:cxnLst>
              <a:cxn ang="0">
                <a:pos x="T0" y="T1"/>
              </a:cxn>
              <a:cxn ang="0">
                <a:pos x="T2" y="T3"/>
              </a:cxn>
              <a:cxn ang="0">
                <a:pos x="T4" y="T5"/>
              </a:cxn>
            </a:cxnLst>
            <a:rect l="0" t="0" r="r" b="b"/>
            <a:pathLst>
              <a:path w="43050" h="43200" fill="none"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path>
              <a:path w="43050" h="43200" stroke="0"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lnTo>
                  <a:pt x="21600" y="21600"/>
                </a:lnTo>
                <a:close/>
              </a:path>
            </a:pathLst>
          </a:custGeom>
          <a:solidFill>
            <a:schemeClr val="bg1"/>
          </a:solidFill>
          <a:ln w="12700">
            <a:solidFill>
              <a:schemeClr val="tx1"/>
            </a:solidFill>
            <a:round/>
            <a:headEnd/>
            <a:tailEnd/>
          </a:ln>
          <a:effectLst>
            <a:glow rad="50800">
              <a:schemeClr val="bg1"/>
            </a:glow>
          </a:effectLst>
        </p:spPr>
        <p:txBody>
          <a:bodyPr wrap="none" lIns="0" tIns="0" rIns="0" bIns="0" anchor="ctr"/>
          <a:lstStyle/>
          <a:p>
            <a:pPr algn="l"/>
            <a:endParaRPr lang="en-US" sz="1400"/>
          </a:p>
        </p:txBody>
      </p:sp>
      <p:sp>
        <p:nvSpPr>
          <p:cNvPr id="69" name="Rounded Rectangle 68"/>
          <p:cNvSpPr>
            <a:spLocks/>
          </p:cNvSpPr>
          <p:nvPr/>
        </p:nvSpPr>
        <p:spPr bwMode="auto">
          <a:xfrm>
            <a:off x="6083850" y="3954612"/>
            <a:ext cx="1173074" cy="719005"/>
          </a:xfrm>
          <a:prstGeom prst="roundRect">
            <a:avLst/>
          </a:prstGeom>
          <a:solidFill>
            <a:srgbClr val="FFFFFF">
              <a:alpha val="20000"/>
            </a:srgbClr>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223" name="Oval 72"/>
          <p:cNvSpPr>
            <a:spLocks noChangeArrowheads="1"/>
          </p:cNvSpPr>
          <p:nvPr/>
        </p:nvSpPr>
        <p:spPr bwMode="auto">
          <a:xfrm>
            <a:off x="2160835" y="4332453"/>
            <a:ext cx="301099" cy="301080"/>
          </a:xfrm>
          <a:prstGeom prst="ellipse">
            <a:avLst/>
          </a:prstGeom>
          <a:solidFill>
            <a:schemeClr val="bg1"/>
          </a:solidFill>
          <a:ln w="12700">
            <a:solidFill>
              <a:schemeClr val="tx1"/>
            </a:solidFill>
            <a:round/>
            <a:headEnd/>
            <a:tailEnd/>
          </a:ln>
          <a:effectLst/>
        </p:spPr>
        <p:txBody>
          <a:bodyPr wrap="none" lIns="0" tIns="0" rIns="0" bIns="0" anchor="ctr"/>
          <a:lstStyle/>
          <a:p>
            <a:pPr algn="l"/>
            <a:endParaRPr lang="en-US" sz="1400"/>
          </a:p>
        </p:txBody>
      </p:sp>
      <p:sp>
        <p:nvSpPr>
          <p:cNvPr id="224" name="Oval 73"/>
          <p:cNvSpPr>
            <a:spLocks noChangeArrowheads="1"/>
          </p:cNvSpPr>
          <p:nvPr/>
        </p:nvSpPr>
        <p:spPr bwMode="auto">
          <a:xfrm>
            <a:off x="2246762" y="4379958"/>
            <a:ext cx="216243" cy="224442"/>
          </a:xfrm>
          <a:prstGeom prst="ellipse">
            <a:avLst/>
          </a:prstGeom>
          <a:solidFill>
            <a:schemeClr val="tx1"/>
          </a:solidFill>
          <a:ln w="12700">
            <a:solidFill>
              <a:schemeClr val="tx1"/>
            </a:solidFill>
            <a:round/>
            <a:headEnd/>
            <a:tailEnd/>
          </a:ln>
          <a:effectLst/>
        </p:spPr>
        <p:txBody>
          <a:bodyPr wrap="none" lIns="0" tIns="0" rIns="0" bIns="0" anchor="ctr"/>
          <a:lstStyle/>
          <a:p>
            <a:pPr algn="l"/>
            <a:endParaRPr lang="en-US" sz="1400"/>
          </a:p>
        </p:txBody>
      </p:sp>
      <p:sp>
        <p:nvSpPr>
          <p:cNvPr id="227" name="Freeform 83"/>
          <p:cNvSpPr>
            <a:spLocks/>
          </p:cNvSpPr>
          <p:nvPr/>
        </p:nvSpPr>
        <p:spPr bwMode="auto">
          <a:xfrm flipH="1">
            <a:off x="1950068" y="4682796"/>
            <a:ext cx="246354" cy="142330"/>
          </a:xfrm>
          <a:custGeom>
            <a:avLst/>
            <a:gdLst/>
            <a:ahLst/>
            <a:cxnLst>
              <a:cxn ang="0">
                <a:pos x="0" y="52"/>
              </a:cxn>
              <a:cxn ang="0">
                <a:pos x="32" y="34"/>
              </a:cxn>
              <a:cxn ang="0">
                <a:pos x="90" y="0"/>
              </a:cxn>
            </a:cxnLst>
            <a:rect l="0" t="0" r="r" b="b"/>
            <a:pathLst>
              <a:path w="90" h="52">
                <a:moveTo>
                  <a:pt x="0" y="52"/>
                </a:moveTo>
                <a:lnTo>
                  <a:pt x="32" y="34"/>
                </a:lnTo>
                <a:lnTo>
                  <a:pt x="9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8" name="Freeform 84"/>
          <p:cNvSpPr>
            <a:spLocks/>
          </p:cNvSpPr>
          <p:nvPr/>
        </p:nvSpPr>
        <p:spPr bwMode="auto">
          <a:xfrm flipH="1">
            <a:off x="1919957" y="4723856"/>
            <a:ext cx="251826" cy="153277"/>
          </a:xfrm>
          <a:custGeom>
            <a:avLst/>
            <a:gdLst/>
            <a:ahLst/>
            <a:cxnLst>
              <a:cxn ang="0">
                <a:pos x="0" y="56"/>
              </a:cxn>
              <a:cxn ang="0">
                <a:pos x="42" y="35"/>
              </a:cxn>
              <a:cxn ang="0">
                <a:pos x="92" y="0"/>
              </a:cxn>
            </a:cxnLst>
            <a:rect l="0" t="0" r="r" b="b"/>
            <a:pathLst>
              <a:path w="92" h="56">
                <a:moveTo>
                  <a:pt x="0" y="56"/>
                </a:moveTo>
                <a:lnTo>
                  <a:pt x="42" y="35"/>
                </a:lnTo>
                <a:lnTo>
                  <a:pt x="9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9" name="Freeform 85"/>
          <p:cNvSpPr>
            <a:spLocks/>
          </p:cNvSpPr>
          <p:nvPr/>
        </p:nvSpPr>
        <p:spPr bwMode="auto">
          <a:xfrm flipH="1">
            <a:off x="1941855" y="4789546"/>
            <a:ext cx="205296" cy="156014"/>
          </a:xfrm>
          <a:custGeom>
            <a:avLst/>
            <a:gdLst/>
            <a:ahLst/>
            <a:cxnLst>
              <a:cxn ang="0">
                <a:pos x="0" y="57"/>
              </a:cxn>
              <a:cxn ang="0">
                <a:pos x="36" y="33"/>
              </a:cxn>
              <a:cxn ang="0">
                <a:pos x="75" y="0"/>
              </a:cxn>
            </a:cxnLst>
            <a:rect l="0" t="0" r="r" b="b"/>
            <a:pathLst>
              <a:path w="75" h="57">
                <a:moveTo>
                  <a:pt x="0" y="57"/>
                </a:moveTo>
                <a:lnTo>
                  <a:pt x="36" y="33"/>
                </a:lnTo>
                <a:lnTo>
                  <a:pt x="75"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31" name="Arc 87"/>
          <p:cNvSpPr>
            <a:spLocks/>
          </p:cNvSpPr>
          <p:nvPr/>
        </p:nvSpPr>
        <p:spPr bwMode="auto">
          <a:xfrm rot="11843893" flipV="1">
            <a:off x="2502992" y="4726595"/>
            <a:ext cx="273727" cy="128646"/>
          </a:xfrm>
          <a:custGeom>
            <a:avLst/>
            <a:gdLst>
              <a:gd name="G0" fmla="+- 21600 0 0"/>
              <a:gd name="G1" fmla="+- 21600 0 0"/>
              <a:gd name="G2" fmla="+- 21600 0 0"/>
              <a:gd name="T0" fmla="*/ 27923 w 27923"/>
              <a:gd name="T1" fmla="*/ 42254 h 43200"/>
              <a:gd name="T2" fmla="*/ 25215 w 27923"/>
              <a:gd name="T3" fmla="*/ 305 h 43200"/>
              <a:gd name="T4" fmla="*/ 21600 w 27923"/>
              <a:gd name="T5" fmla="*/ 21600 h 43200"/>
            </a:gdLst>
            <a:ahLst/>
            <a:cxnLst>
              <a:cxn ang="0">
                <a:pos x="T0" y="T1"/>
              </a:cxn>
              <a:cxn ang="0">
                <a:pos x="T2" y="T3"/>
              </a:cxn>
              <a:cxn ang="0">
                <a:pos x="T4" y="T5"/>
              </a:cxn>
            </a:cxnLst>
            <a:rect l="0" t="0" r="r" b="b"/>
            <a:pathLst>
              <a:path w="27923" h="43200" fill="none"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path>
              <a:path w="27923" h="43200" stroke="0"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lnTo>
                  <a:pt x="21600" y="21600"/>
                </a:lnTo>
                <a:close/>
              </a:path>
            </a:pathLst>
          </a:custGeom>
          <a:noFill/>
          <a:ln w="12700">
            <a:solidFill>
              <a:schemeClr val="tx1"/>
            </a:solidFill>
            <a:round/>
            <a:headEnd/>
            <a:tailEnd/>
          </a:ln>
          <a:effectLst/>
        </p:spPr>
        <p:txBody>
          <a:bodyPr wrap="none" lIns="0" tIns="0" rIns="0" bIns="0" anchor="ctr"/>
          <a:lstStyle/>
          <a:p>
            <a:pPr algn="l"/>
            <a:endParaRPr lang="en-US" sz="1400"/>
          </a:p>
        </p:txBody>
      </p:sp>
      <p:grpSp>
        <p:nvGrpSpPr>
          <p:cNvPr id="11" name="Group 10"/>
          <p:cNvGrpSpPr/>
          <p:nvPr/>
        </p:nvGrpSpPr>
        <p:grpSpPr>
          <a:xfrm>
            <a:off x="2072590" y="5320656"/>
            <a:ext cx="1048376" cy="215079"/>
            <a:chOff x="1612478" y="5371908"/>
            <a:chExt cx="889911" cy="182569"/>
          </a:xfrm>
        </p:grpSpPr>
        <p:sp>
          <p:nvSpPr>
            <p:cNvPr id="30" name="Freeform 23"/>
            <p:cNvSpPr>
              <a:spLocks/>
            </p:cNvSpPr>
            <p:nvPr/>
          </p:nvSpPr>
          <p:spPr bwMode="auto">
            <a:xfrm>
              <a:off x="1612478" y="5371908"/>
              <a:ext cx="889911" cy="156391"/>
            </a:xfrm>
            <a:custGeom>
              <a:avLst/>
              <a:gdLst>
                <a:gd name="connsiteX0" fmla="*/ 0 w 10904"/>
                <a:gd name="connsiteY0" fmla="*/ 13007 h 13007"/>
                <a:gd name="connsiteX1" fmla="*/ 4777 w 10904"/>
                <a:gd name="connsiteY1" fmla="*/ 0 h 13007"/>
                <a:gd name="connsiteX2" fmla="*/ 7993 w 10904"/>
                <a:gd name="connsiteY2" fmla="*/ 1852 h 13007"/>
                <a:gd name="connsiteX3" fmla="*/ 10904 w 10904"/>
                <a:gd name="connsiteY3" fmla="*/ 7778 h 13007"/>
                <a:gd name="connsiteX4" fmla="*/ 10119 w 10904"/>
                <a:gd name="connsiteY4" fmla="*/ 9815 h 13007"/>
                <a:gd name="connsiteX5" fmla="*/ 8448 w 10904"/>
                <a:gd name="connsiteY5" fmla="*/ 7222 h 13007"/>
                <a:gd name="connsiteX0" fmla="*/ 0 w 11521"/>
                <a:gd name="connsiteY0" fmla="*/ 14811 h 14811"/>
                <a:gd name="connsiteX1" fmla="*/ 5394 w 11521"/>
                <a:gd name="connsiteY1" fmla="*/ 0 h 14811"/>
                <a:gd name="connsiteX2" fmla="*/ 8610 w 11521"/>
                <a:gd name="connsiteY2" fmla="*/ 1852 h 14811"/>
                <a:gd name="connsiteX3" fmla="*/ 11521 w 11521"/>
                <a:gd name="connsiteY3" fmla="*/ 7778 h 14811"/>
                <a:gd name="connsiteX4" fmla="*/ 10736 w 11521"/>
                <a:gd name="connsiteY4" fmla="*/ 9815 h 14811"/>
                <a:gd name="connsiteX5" fmla="*/ 9065 w 11521"/>
                <a:gd name="connsiteY5" fmla="*/ 7222 h 1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1" h="14811">
                  <a:moveTo>
                    <a:pt x="0" y="14811"/>
                  </a:moveTo>
                  <a:lnTo>
                    <a:pt x="5394" y="0"/>
                  </a:lnTo>
                  <a:lnTo>
                    <a:pt x="8610" y="1852"/>
                  </a:lnTo>
                  <a:lnTo>
                    <a:pt x="11521" y="7778"/>
                  </a:lnTo>
                  <a:lnTo>
                    <a:pt x="10736" y="9815"/>
                  </a:lnTo>
                  <a:lnTo>
                    <a:pt x="9065" y="7222"/>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3" name="Freeform 26"/>
            <p:cNvSpPr>
              <a:spLocks/>
            </p:cNvSpPr>
            <p:nvPr/>
          </p:nvSpPr>
          <p:spPr bwMode="auto">
            <a:xfrm>
              <a:off x="1672346" y="5477497"/>
              <a:ext cx="564096" cy="76980"/>
            </a:xfrm>
            <a:custGeom>
              <a:avLst/>
              <a:gdLst>
                <a:gd name="connsiteX0" fmla="*/ 0 w 11136"/>
                <a:gd name="connsiteY0" fmla="*/ 12320 h 12320"/>
                <a:gd name="connsiteX1" fmla="*/ 6198 w 11136"/>
                <a:gd name="connsiteY1" fmla="*/ 0 h 12320"/>
                <a:gd name="connsiteX2" fmla="*/ 11136 w 11136"/>
                <a:gd name="connsiteY2" fmla="*/ 2857 h 12320"/>
                <a:gd name="connsiteX0" fmla="*/ 0 w 11871"/>
                <a:gd name="connsiteY0" fmla="*/ 14060 h 14060"/>
                <a:gd name="connsiteX1" fmla="*/ 6933 w 11871"/>
                <a:gd name="connsiteY1" fmla="*/ 0 h 14060"/>
                <a:gd name="connsiteX2" fmla="*/ 11871 w 11871"/>
                <a:gd name="connsiteY2" fmla="*/ 2857 h 14060"/>
              </a:gdLst>
              <a:ahLst/>
              <a:cxnLst>
                <a:cxn ang="0">
                  <a:pos x="connsiteX0" y="connsiteY0"/>
                </a:cxn>
                <a:cxn ang="0">
                  <a:pos x="connsiteX1" y="connsiteY1"/>
                </a:cxn>
                <a:cxn ang="0">
                  <a:pos x="connsiteX2" y="connsiteY2"/>
                </a:cxn>
              </a:cxnLst>
              <a:rect l="l" t="t" r="r" b="b"/>
              <a:pathLst>
                <a:path w="11871" h="14060">
                  <a:moveTo>
                    <a:pt x="0" y="14060"/>
                  </a:moveTo>
                  <a:lnTo>
                    <a:pt x="6933" y="0"/>
                  </a:lnTo>
                  <a:lnTo>
                    <a:pt x="11871" y="2857"/>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4" name="Freeform 27"/>
            <p:cNvSpPr>
              <a:spLocks/>
            </p:cNvSpPr>
            <p:nvPr/>
          </p:nvSpPr>
          <p:spPr bwMode="auto">
            <a:xfrm>
              <a:off x="2254041" y="5457944"/>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5" name="Freeform 28"/>
            <p:cNvSpPr>
              <a:spLocks/>
            </p:cNvSpPr>
            <p:nvPr/>
          </p:nvSpPr>
          <p:spPr bwMode="auto">
            <a:xfrm>
              <a:off x="2181686" y="5465766"/>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grpSp>
      <p:sp>
        <p:nvSpPr>
          <p:cNvPr id="29" name="Right Arrow 28"/>
          <p:cNvSpPr/>
          <p:nvPr/>
        </p:nvSpPr>
        <p:spPr bwMode="auto">
          <a:xfrm>
            <a:off x="3421381" y="5017570"/>
            <a:ext cx="2525988" cy="644916"/>
          </a:xfrm>
          <a:prstGeom prst="rightArrow">
            <a:avLst>
              <a:gd name="adj1" fmla="val 69579"/>
              <a:gd name="adj2" fmla="val 64960"/>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31" name="AutoShape 33"/>
          <p:cNvSpPr>
            <a:spLocks noChangeArrowheads="1"/>
          </p:cNvSpPr>
          <p:nvPr/>
        </p:nvSpPr>
        <p:spPr bwMode="auto">
          <a:xfrm>
            <a:off x="3568389" y="5145395"/>
            <a:ext cx="2224379" cy="363557"/>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tabLst>
                <a:tab pos="342829" algn="l"/>
              </a:tabLst>
            </a:pPr>
            <a:r>
              <a:rPr lang="en-US" sz="2200" dirty="0">
                <a:latin typeface="Calibri"/>
                <a:cs typeface="Calibri"/>
              </a:rPr>
              <a:t>Query Composition</a:t>
            </a:r>
          </a:p>
        </p:txBody>
      </p:sp>
      <p:grpSp>
        <p:nvGrpSpPr>
          <p:cNvPr id="12" name="Group 11"/>
          <p:cNvGrpSpPr/>
          <p:nvPr/>
        </p:nvGrpSpPr>
        <p:grpSpPr>
          <a:xfrm>
            <a:off x="2271459" y="5452410"/>
            <a:ext cx="1069283" cy="218579"/>
            <a:chOff x="1787282" y="5487892"/>
            <a:chExt cx="907658" cy="185540"/>
          </a:xfrm>
          <a:solidFill>
            <a:schemeClr val="bg1"/>
          </a:solidFill>
        </p:grpSpPr>
        <p:sp>
          <p:nvSpPr>
            <p:cNvPr id="232" name="Rectangle 39"/>
            <p:cNvSpPr>
              <a:spLocks noChangeArrowheads="1"/>
            </p:cNvSpPr>
            <p:nvPr/>
          </p:nvSpPr>
          <p:spPr bwMode="auto">
            <a:xfrm rot="21276990">
              <a:off x="2143648" y="5520373"/>
              <a:ext cx="130116" cy="86153"/>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233" name="Rectangle 40"/>
            <p:cNvSpPr>
              <a:spLocks noChangeArrowheads="1"/>
            </p:cNvSpPr>
            <p:nvPr/>
          </p:nvSpPr>
          <p:spPr bwMode="auto">
            <a:xfrm rot="21276990">
              <a:off x="2314829" y="5504242"/>
              <a:ext cx="130116" cy="86153"/>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234" name="Rectangle 41"/>
            <p:cNvSpPr>
              <a:spLocks noChangeArrowheads="1"/>
            </p:cNvSpPr>
            <p:nvPr/>
          </p:nvSpPr>
          <p:spPr bwMode="auto">
            <a:xfrm rot="21276990">
              <a:off x="2488324" y="5487892"/>
              <a:ext cx="130116" cy="86153"/>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235" name="Rectangle 43"/>
            <p:cNvSpPr>
              <a:spLocks noChangeArrowheads="1"/>
            </p:cNvSpPr>
            <p:nvPr/>
          </p:nvSpPr>
          <p:spPr bwMode="auto">
            <a:xfrm rot="21276990">
              <a:off x="1970221" y="5536720"/>
              <a:ext cx="130116" cy="87621"/>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5" name="Freeform 4"/>
            <p:cNvSpPr/>
            <p:nvPr/>
          </p:nvSpPr>
          <p:spPr>
            <a:xfrm>
              <a:off x="1787282" y="5498328"/>
              <a:ext cx="907658" cy="175104"/>
            </a:xfrm>
            <a:custGeom>
              <a:avLst/>
              <a:gdLst>
                <a:gd name="connsiteX0" fmla="*/ 0 w 971550"/>
                <a:gd name="connsiteY0" fmla="*/ 200025 h 200025"/>
                <a:gd name="connsiteX1" fmla="*/ 971550 w 971550"/>
                <a:gd name="connsiteY1" fmla="*/ 196850 h 200025"/>
                <a:gd name="connsiteX2" fmla="*/ 971550 w 971550"/>
                <a:gd name="connsiteY2" fmla="*/ 0 h 200025"/>
                <a:gd name="connsiteX3" fmla="*/ 6350 w 971550"/>
                <a:gd name="connsiteY3" fmla="*/ 98425 h 200025"/>
                <a:gd name="connsiteX4" fmla="*/ 0 w 971550"/>
                <a:gd name="connsiteY4" fmla="*/ 200025 h 200025"/>
                <a:gd name="connsiteX0" fmla="*/ 0 w 968342"/>
                <a:gd name="connsiteY0" fmla="*/ 205372 h 205372"/>
                <a:gd name="connsiteX1" fmla="*/ 968342 w 968342"/>
                <a:gd name="connsiteY1" fmla="*/ 196850 h 205372"/>
                <a:gd name="connsiteX2" fmla="*/ 968342 w 968342"/>
                <a:gd name="connsiteY2" fmla="*/ 0 h 205372"/>
                <a:gd name="connsiteX3" fmla="*/ 3142 w 968342"/>
                <a:gd name="connsiteY3" fmla="*/ 98425 h 205372"/>
                <a:gd name="connsiteX4" fmla="*/ 0 w 968342"/>
                <a:gd name="connsiteY4" fmla="*/ 205372 h 205372"/>
                <a:gd name="connsiteX0" fmla="*/ 1346 w 969688"/>
                <a:gd name="connsiteY0" fmla="*/ 205372 h 205372"/>
                <a:gd name="connsiteX1" fmla="*/ 969688 w 969688"/>
                <a:gd name="connsiteY1" fmla="*/ 196850 h 205372"/>
                <a:gd name="connsiteX2" fmla="*/ 969688 w 969688"/>
                <a:gd name="connsiteY2" fmla="*/ 0 h 205372"/>
                <a:gd name="connsiteX3" fmla="*/ 211 w 969688"/>
                <a:gd name="connsiteY3" fmla="*/ 101633 h 205372"/>
                <a:gd name="connsiteX4" fmla="*/ 1346 w 969688"/>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42" h="205404">
                  <a:moveTo>
                    <a:pt x="0" y="205372"/>
                  </a:moveTo>
                  <a:lnTo>
                    <a:pt x="968342" y="205404"/>
                  </a:lnTo>
                  <a:lnTo>
                    <a:pt x="968342" y="0"/>
                  </a:lnTo>
                  <a:lnTo>
                    <a:pt x="2073" y="101633"/>
                  </a:lnTo>
                  <a:cubicBezTo>
                    <a:pt x="1036" y="153502"/>
                    <a:pt x="1036" y="153502"/>
                    <a:pt x="0" y="205372"/>
                  </a:cubicBezTo>
                  <a:close/>
                </a:path>
              </a:pathLst>
            </a:custGeom>
            <a:grpFill/>
            <a:ln w="12700">
              <a:solidFill>
                <a:schemeClr val="tx1"/>
              </a:solidFill>
              <a:miter lim="800000"/>
              <a:headEnd/>
              <a:tailEnd/>
            </a:ln>
            <a:effectLst/>
          </p:spPr>
          <p:txBody>
            <a:bodyPr wrap="none" lIns="0" tIns="0" rIns="0" bIns="0" anchor="ctr"/>
            <a:lstStyle/>
            <a:p>
              <a:endParaRPr lang="en-US" sz="1400"/>
            </a:p>
          </p:txBody>
        </p:sp>
      </p:grpSp>
      <p:sp>
        <p:nvSpPr>
          <p:cNvPr id="10" name="Freeform 9"/>
          <p:cNvSpPr/>
          <p:nvPr/>
        </p:nvSpPr>
        <p:spPr>
          <a:xfrm>
            <a:off x="2102219" y="5323468"/>
            <a:ext cx="340373" cy="194499"/>
          </a:xfrm>
          <a:custGeom>
            <a:avLst/>
            <a:gdLst>
              <a:gd name="connsiteX0" fmla="*/ 139700 w 288925"/>
              <a:gd name="connsiteY0" fmla="*/ 177800 h 177800"/>
              <a:gd name="connsiteX1" fmla="*/ 282575 w 288925"/>
              <a:gd name="connsiteY1" fmla="*/ 142875 h 177800"/>
              <a:gd name="connsiteX2" fmla="*/ 288925 w 288925"/>
              <a:gd name="connsiteY2" fmla="*/ 0 h 177800"/>
              <a:gd name="connsiteX3" fmla="*/ 0 w 288925"/>
              <a:gd name="connsiteY3" fmla="*/ 120650 h 177800"/>
              <a:gd name="connsiteX4" fmla="*/ 139700 w 288925"/>
              <a:gd name="connsiteY4" fmla="*/ 177800 h 177800"/>
              <a:gd name="connsiteX0" fmla="*/ 149225 w 288925"/>
              <a:gd name="connsiteY0" fmla="*/ 165100 h 165100"/>
              <a:gd name="connsiteX1" fmla="*/ 282575 w 288925"/>
              <a:gd name="connsiteY1" fmla="*/ 142875 h 165100"/>
              <a:gd name="connsiteX2" fmla="*/ 288925 w 288925"/>
              <a:gd name="connsiteY2" fmla="*/ 0 h 165100"/>
              <a:gd name="connsiteX3" fmla="*/ 0 w 288925"/>
              <a:gd name="connsiteY3" fmla="*/ 120650 h 165100"/>
              <a:gd name="connsiteX4" fmla="*/ 149225 w 288925"/>
              <a:gd name="connsiteY4" fmla="*/ 1651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165100">
                <a:moveTo>
                  <a:pt x="149225" y="165100"/>
                </a:moveTo>
                <a:lnTo>
                  <a:pt x="282575" y="142875"/>
                </a:lnTo>
                <a:lnTo>
                  <a:pt x="288925" y="0"/>
                </a:lnTo>
                <a:lnTo>
                  <a:pt x="0" y="120650"/>
                </a:lnTo>
                <a:lnTo>
                  <a:pt x="149225" y="165100"/>
                </a:lnTo>
                <a:close/>
              </a:path>
            </a:pathLst>
          </a:custGeom>
          <a:solidFill>
            <a:srgbClr val="FFFFFF"/>
          </a:solidFill>
          <a:ln>
            <a:noFill/>
          </a:ln>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226" name="Freeform 82"/>
          <p:cNvSpPr>
            <a:spLocks/>
          </p:cNvSpPr>
          <p:nvPr/>
        </p:nvSpPr>
        <p:spPr bwMode="auto">
          <a:xfrm flipH="1">
            <a:off x="1999337" y="4658168"/>
            <a:ext cx="443436" cy="875872"/>
          </a:xfrm>
          <a:custGeom>
            <a:avLst/>
            <a:gdLst/>
            <a:ahLst/>
            <a:cxnLst>
              <a:cxn ang="0">
                <a:pos x="141" y="284"/>
              </a:cxn>
              <a:cxn ang="0">
                <a:pos x="10" y="320"/>
              </a:cxn>
              <a:cxn ang="0">
                <a:pos x="0" y="147"/>
              </a:cxn>
              <a:cxn ang="0">
                <a:pos x="6" y="96"/>
              </a:cxn>
              <a:cxn ang="0">
                <a:pos x="63" y="49"/>
              </a:cxn>
              <a:cxn ang="0">
                <a:pos x="162" y="0"/>
              </a:cxn>
            </a:cxnLst>
            <a:rect l="0" t="0" r="r" b="b"/>
            <a:pathLst>
              <a:path w="162" h="320">
                <a:moveTo>
                  <a:pt x="141" y="284"/>
                </a:moveTo>
                <a:lnTo>
                  <a:pt x="10" y="320"/>
                </a:lnTo>
                <a:lnTo>
                  <a:pt x="0" y="147"/>
                </a:lnTo>
                <a:lnTo>
                  <a:pt x="6" y="96"/>
                </a:lnTo>
                <a:lnTo>
                  <a:pt x="63" y="49"/>
                </a:lnTo>
                <a:lnTo>
                  <a:pt x="16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5" name="Freeform 81"/>
          <p:cNvSpPr>
            <a:spLocks/>
          </p:cNvSpPr>
          <p:nvPr/>
        </p:nvSpPr>
        <p:spPr bwMode="auto">
          <a:xfrm flipH="1">
            <a:off x="1974703" y="4951036"/>
            <a:ext cx="377742" cy="454359"/>
          </a:xfrm>
          <a:custGeom>
            <a:avLst/>
            <a:gdLst/>
            <a:ahLst/>
            <a:cxnLst>
              <a:cxn ang="0">
                <a:pos x="87" y="121"/>
              </a:cxn>
              <a:cxn ang="0">
                <a:pos x="9" y="166"/>
              </a:cxn>
              <a:cxn ang="0">
                <a:pos x="0" y="42"/>
              </a:cxn>
              <a:cxn ang="0">
                <a:pos x="34" y="24"/>
              </a:cxn>
              <a:cxn ang="0">
                <a:pos x="99" y="37"/>
              </a:cxn>
              <a:cxn ang="0">
                <a:pos x="138" y="69"/>
              </a:cxn>
              <a:cxn ang="0">
                <a:pos x="138" y="37"/>
              </a:cxn>
              <a:cxn ang="0">
                <a:pos x="70" y="0"/>
              </a:cxn>
            </a:cxnLst>
            <a:rect l="0" t="0" r="r" b="b"/>
            <a:pathLst>
              <a:path w="138" h="166">
                <a:moveTo>
                  <a:pt x="87" y="121"/>
                </a:moveTo>
                <a:lnTo>
                  <a:pt x="9" y="166"/>
                </a:lnTo>
                <a:lnTo>
                  <a:pt x="0" y="42"/>
                </a:lnTo>
                <a:lnTo>
                  <a:pt x="34" y="24"/>
                </a:lnTo>
                <a:lnTo>
                  <a:pt x="99" y="37"/>
                </a:lnTo>
                <a:lnTo>
                  <a:pt x="138" y="69"/>
                </a:lnTo>
                <a:lnTo>
                  <a:pt x="138" y="37"/>
                </a:lnTo>
                <a:lnTo>
                  <a:pt x="7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42" name="Right Arrow 41"/>
          <p:cNvSpPr/>
          <p:nvPr/>
        </p:nvSpPr>
        <p:spPr bwMode="auto">
          <a:xfrm flipH="1">
            <a:off x="3060208" y="4047299"/>
            <a:ext cx="2887160" cy="644916"/>
          </a:xfrm>
          <a:prstGeom prst="rightArrow">
            <a:avLst>
              <a:gd name="adj1" fmla="val 69579"/>
              <a:gd name="adj2" fmla="val 64960"/>
            </a:avLst>
          </a:prstGeom>
          <a:solidFill>
            <a:srgbClr val="D7E4BD"/>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43" name="AutoShape 33"/>
          <p:cNvSpPr>
            <a:spLocks noChangeArrowheads="1"/>
          </p:cNvSpPr>
          <p:nvPr/>
        </p:nvSpPr>
        <p:spPr bwMode="auto">
          <a:xfrm>
            <a:off x="3506019" y="4175125"/>
            <a:ext cx="2396852" cy="363557"/>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tabLst>
                <a:tab pos="342829" algn="l"/>
              </a:tabLst>
            </a:pPr>
            <a:r>
              <a:rPr lang="en-US" sz="2200" dirty="0">
                <a:latin typeface="Calibri"/>
                <a:cs typeface="Calibri"/>
              </a:rPr>
              <a:t>Query Interpretation</a:t>
            </a:r>
          </a:p>
        </p:txBody>
      </p:sp>
      <p:sp>
        <p:nvSpPr>
          <p:cNvPr id="44" name="AutoShape 33"/>
          <p:cNvSpPr>
            <a:spLocks noChangeArrowheads="1"/>
          </p:cNvSpPr>
          <p:nvPr/>
        </p:nvSpPr>
        <p:spPr bwMode="auto">
          <a:xfrm>
            <a:off x="6127584" y="4985751"/>
            <a:ext cx="1110697" cy="851801"/>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lnSpc>
                <a:spcPct val="80000"/>
              </a:lnSpc>
              <a:tabLst>
                <a:tab pos="228553" algn="l"/>
              </a:tabLst>
            </a:pPr>
            <a:r>
              <a:rPr lang="en-US" sz="1100" dirty="0">
                <a:latin typeface="Calibri"/>
                <a:cs typeface="Calibri"/>
              </a:rPr>
              <a:t>SELECT A</a:t>
            </a:r>
            <a:br>
              <a:rPr lang="en-US" sz="1100" dirty="0">
                <a:latin typeface="Calibri"/>
                <a:cs typeface="Calibri"/>
              </a:rPr>
            </a:br>
            <a:r>
              <a:rPr lang="en-US" sz="1100" dirty="0">
                <a:latin typeface="Calibri"/>
                <a:cs typeface="Calibri"/>
              </a:rPr>
              <a:t>FROM R</a:t>
            </a:r>
          </a:p>
          <a:p>
            <a:pPr defTabSz="822155">
              <a:lnSpc>
                <a:spcPct val="80000"/>
              </a:lnSpc>
              <a:tabLst>
                <a:tab pos="228553" algn="l"/>
              </a:tabLst>
            </a:pPr>
            <a:r>
              <a:rPr lang="en-US" sz="1100" dirty="0">
                <a:latin typeface="Calibri"/>
                <a:cs typeface="Calibri"/>
              </a:rPr>
              <a:t>WHERE B not in</a:t>
            </a:r>
          </a:p>
          <a:p>
            <a:pPr defTabSz="822155">
              <a:lnSpc>
                <a:spcPct val="80000"/>
              </a:lnSpc>
              <a:tabLst>
                <a:tab pos="228553" algn="l"/>
              </a:tabLst>
            </a:pPr>
            <a:r>
              <a:rPr lang="en-US" sz="1100" dirty="0">
                <a:latin typeface="Calibri"/>
                <a:cs typeface="Calibri"/>
              </a:rPr>
              <a:t>	(SELECT D</a:t>
            </a:r>
          </a:p>
          <a:p>
            <a:pPr defTabSz="822155">
              <a:lnSpc>
                <a:spcPct val="80000"/>
              </a:lnSpc>
              <a:tabLst>
                <a:tab pos="228553" algn="l"/>
              </a:tabLst>
            </a:pPr>
            <a:r>
              <a:rPr lang="en-US" sz="1100" dirty="0">
                <a:latin typeface="Calibri"/>
                <a:cs typeface="Calibri"/>
              </a:rPr>
              <a:t>	FROM S) </a:t>
            </a:r>
          </a:p>
        </p:txBody>
      </p:sp>
      <p:sp>
        <p:nvSpPr>
          <p:cNvPr id="13" name="Folded Corner 12"/>
          <p:cNvSpPr/>
          <p:nvPr/>
        </p:nvSpPr>
        <p:spPr bwMode="auto">
          <a:xfrm>
            <a:off x="6083850" y="4974399"/>
            <a:ext cx="1173074" cy="751785"/>
          </a:xfrm>
          <a:prstGeom prst="foldedCorner">
            <a:avLst>
              <a:gd name="adj" fmla="val 23501"/>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2" name="Curved Right Arrow 1"/>
          <p:cNvSpPr/>
          <p:nvPr/>
        </p:nvSpPr>
        <p:spPr bwMode="auto">
          <a:xfrm rot="10800000">
            <a:off x="7430719" y="3948337"/>
            <a:ext cx="771987" cy="1709162"/>
          </a:xfrm>
          <a:prstGeom prst="curvedRightArrow">
            <a:avLst>
              <a:gd name="adj1" fmla="val 44938"/>
              <a:gd name="adj2" fmla="val 66083"/>
              <a:gd name="adj3" fmla="val 35345"/>
            </a:avLst>
          </a:prstGeom>
          <a:solidFill>
            <a:schemeClr val="bg1">
              <a:lumMod val="65000"/>
              <a:alpha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cxnSp>
        <p:nvCxnSpPr>
          <p:cNvPr id="54" name="Straight Arrow Connector 30"/>
          <p:cNvCxnSpPr>
            <a:cxnSpLocks noChangeShapeType="1"/>
            <a:stCxn id="62" idx="3"/>
            <a:endCxn id="58" idx="1"/>
          </p:cNvCxnSpPr>
          <p:nvPr/>
        </p:nvCxnSpPr>
        <p:spPr bwMode="auto">
          <a:xfrm flipV="1">
            <a:off x="6802122" y="4484434"/>
            <a:ext cx="152801" cy="1"/>
          </a:xfrm>
          <a:prstGeom prst="straightConnector1">
            <a:avLst/>
          </a:prstGeom>
          <a:noFill/>
          <a:ln w="9525" cmpd="sng">
            <a:solidFill>
              <a:schemeClr val="tx1"/>
            </a:solidFill>
            <a:round/>
            <a:headEnd/>
            <a:tailEnd type="triangle" w="sm" len="med"/>
          </a:ln>
        </p:spPr>
      </p:cxnSp>
      <p:cxnSp>
        <p:nvCxnSpPr>
          <p:cNvPr id="55" name="Straight Arrow Connector 54"/>
          <p:cNvCxnSpPr>
            <a:cxnSpLocks noChangeShapeType="1"/>
            <a:stCxn id="65" idx="3"/>
            <a:endCxn id="61" idx="1"/>
          </p:cNvCxnSpPr>
          <p:nvPr/>
        </p:nvCxnSpPr>
        <p:spPr bwMode="auto">
          <a:xfrm flipV="1">
            <a:off x="6456336" y="4305188"/>
            <a:ext cx="125002" cy="5"/>
          </a:xfrm>
          <a:prstGeom prst="straightConnector1">
            <a:avLst/>
          </a:prstGeom>
          <a:noFill/>
          <a:ln w="9525" cmpd="sng">
            <a:solidFill>
              <a:schemeClr val="tx1"/>
            </a:solidFill>
            <a:round/>
            <a:headEnd type="none"/>
            <a:tailEnd type="none" w="sm" len="med"/>
          </a:ln>
        </p:spPr>
      </p:cxnSp>
      <p:grpSp>
        <p:nvGrpSpPr>
          <p:cNvPr id="56" name="Group 88"/>
          <p:cNvGrpSpPr/>
          <p:nvPr/>
        </p:nvGrpSpPr>
        <p:grpSpPr>
          <a:xfrm>
            <a:off x="6954921" y="4215563"/>
            <a:ext cx="195482" cy="358493"/>
            <a:chOff x="5672691" y="3708233"/>
            <a:chExt cx="681354" cy="449354"/>
          </a:xfrm>
        </p:grpSpPr>
        <p:sp>
          <p:nvSpPr>
            <p:cNvPr id="57" name="Rectangle 56"/>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100">
                  <a:solidFill>
                    <a:schemeClr val="bg1"/>
                  </a:solidFill>
                  <a:latin typeface="Arial"/>
                  <a:cs typeface="Arial"/>
                </a:rPr>
                <a:t>S</a:t>
              </a:r>
            </a:p>
          </p:txBody>
        </p:sp>
        <p:sp>
          <p:nvSpPr>
            <p:cNvPr id="58" name="Rectangle 57"/>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100">
                  <a:solidFill>
                    <a:schemeClr val="tx1"/>
                  </a:solidFill>
                  <a:latin typeface="Arial"/>
                  <a:cs typeface="Arial"/>
                </a:rPr>
                <a:t>D</a:t>
              </a:r>
            </a:p>
          </p:txBody>
        </p:sp>
      </p:grpSp>
      <p:grpSp>
        <p:nvGrpSpPr>
          <p:cNvPr id="59" name="Group 106"/>
          <p:cNvGrpSpPr/>
          <p:nvPr/>
        </p:nvGrpSpPr>
        <p:grpSpPr>
          <a:xfrm>
            <a:off x="6581336" y="4036317"/>
            <a:ext cx="220783" cy="537740"/>
            <a:chOff x="6013368" y="2451684"/>
            <a:chExt cx="579733" cy="674031"/>
          </a:xfrm>
        </p:grpSpPr>
        <p:sp>
          <p:nvSpPr>
            <p:cNvPr id="60" name="Rectangle 59"/>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100">
                  <a:solidFill>
                    <a:schemeClr val="bg1"/>
                  </a:solidFill>
                  <a:latin typeface="Arial"/>
                  <a:cs typeface="Arial"/>
                </a:rPr>
                <a:t>R</a:t>
              </a:r>
            </a:p>
          </p:txBody>
        </p:sp>
        <p:sp>
          <p:nvSpPr>
            <p:cNvPr id="61" name="Rectangle 60"/>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100">
                  <a:solidFill>
                    <a:schemeClr val="tx1"/>
                  </a:solidFill>
                  <a:latin typeface="Arial"/>
                  <a:cs typeface="Arial"/>
                </a:rPr>
                <a:t>A</a:t>
              </a:r>
            </a:p>
          </p:txBody>
        </p:sp>
        <p:sp>
          <p:nvSpPr>
            <p:cNvPr id="62" name="Rectangle 61"/>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100">
                  <a:solidFill>
                    <a:schemeClr val="tx1"/>
                  </a:solidFill>
                  <a:latin typeface="Arial"/>
                  <a:cs typeface="Arial"/>
                </a:rPr>
                <a:t>B</a:t>
              </a:r>
            </a:p>
          </p:txBody>
        </p:sp>
      </p:grpSp>
      <p:grpSp>
        <p:nvGrpSpPr>
          <p:cNvPr id="63" name="Group 112"/>
          <p:cNvGrpSpPr/>
          <p:nvPr/>
        </p:nvGrpSpPr>
        <p:grpSpPr>
          <a:xfrm>
            <a:off x="6151113" y="4036321"/>
            <a:ext cx="305222" cy="358493"/>
            <a:chOff x="5672670" y="3708233"/>
            <a:chExt cx="681375" cy="449354"/>
          </a:xfrm>
        </p:grpSpPr>
        <p:sp>
          <p:nvSpPr>
            <p:cNvPr id="64" name="Rectangle 63"/>
            <p:cNvSpPr/>
            <p:nvPr/>
          </p:nvSpPr>
          <p:spPr>
            <a:xfrm>
              <a:off x="5672670" y="3708233"/>
              <a:ext cx="681351"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100">
                  <a:solidFill>
                    <a:schemeClr val="bg1"/>
                  </a:solidFill>
                  <a:latin typeface="Arial"/>
                  <a:cs typeface="Arial"/>
                </a:rPr>
                <a:t>sel</a:t>
              </a:r>
            </a:p>
          </p:txBody>
        </p:sp>
        <p:sp>
          <p:nvSpPr>
            <p:cNvPr id="65" name="Rectangle 64"/>
            <p:cNvSpPr/>
            <p:nvPr/>
          </p:nvSpPr>
          <p:spPr>
            <a:xfrm>
              <a:off x="5672691" y="3932910"/>
              <a:ext cx="681354"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100">
                  <a:solidFill>
                    <a:schemeClr val="tx1"/>
                  </a:solidFill>
                  <a:latin typeface="Arial"/>
                  <a:cs typeface="Arial"/>
                </a:rPr>
                <a:t>A</a:t>
              </a:r>
            </a:p>
          </p:txBody>
        </p:sp>
      </p:grpSp>
      <p:sp>
        <p:nvSpPr>
          <p:cNvPr id="66" name="Rounded Rectangle 65"/>
          <p:cNvSpPr/>
          <p:nvPr/>
        </p:nvSpPr>
        <p:spPr bwMode="auto">
          <a:xfrm>
            <a:off x="6903703" y="4170259"/>
            <a:ext cx="294372" cy="450541"/>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000">
              <a:latin typeface="Arial" pitchFamily="34" charset="0"/>
            </a:endParaRPr>
          </a:p>
        </p:txBody>
      </p:sp>
      <p:sp>
        <p:nvSpPr>
          <p:cNvPr id="70" name="AutoShape 33"/>
          <p:cNvSpPr>
            <a:spLocks noChangeArrowheads="1"/>
          </p:cNvSpPr>
          <p:nvPr/>
        </p:nvSpPr>
        <p:spPr bwMode="auto">
          <a:xfrm>
            <a:off x="7502142" y="4566904"/>
            <a:ext cx="1229215" cy="577975"/>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lnSpc>
                <a:spcPct val="80000"/>
              </a:lnSpc>
              <a:tabLst>
                <a:tab pos="342829" algn="l"/>
              </a:tabLst>
            </a:pPr>
            <a:r>
              <a:rPr lang="en-US" sz="2200" dirty="0">
                <a:effectLst>
                  <a:glow rad="228600">
                    <a:schemeClr val="bg1"/>
                  </a:glow>
                </a:effectLst>
                <a:latin typeface="Calibri"/>
                <a:cs typeface="Calibri"/>
              </a:rPr>
              <a:t>Query Vi-</a:t>
            </a:r>
            <a:br>
              <a:rPr lang="en-US" sz="2200" dirty="0">
                <a:effectLst>
                  <a:glow rad="228600">
                    <a:schemeClr val="bg1"/>
                  </a:glow>
                </a:effectLst>
                <a:latin typeface="Calibri"/>
                <a:cs typeface="Calibri"/>
              </a:rPr>
            </a:br>
            <a:r>
              <a:rPr lang="en-US" sz="2200" dirty="0">
                <a:effectLst>
                  <a:glow rad="228600">
                    <a:schemeClr val="bg1"/>
                  </a:glow>
                </a:effectLst>
                <a:latin typeface="Calibri"/>
                <a:cs typeface="Calibri"/>
              </a:rPr>
              <a:t>sualization</a:t>
            </a:r>
          </a:p>
        </p:txBody>
      </p:sp>
      <p:sp>
        <p:nvSpPr>
          <p:cNvPr id="75" name="AutoShape 33"/>
          <p:cNvSpPr>
            <a:spLocks noChangeArrowheads="1"/>
          </p:cNvSpPr>
          <p:nvPr/>
        </p:nvSpPr>
        <p:spPr bwMode="auto">
          <a:xfrm>
            <a:off x="336744" y="4566904"/>
            <a:ext cx="1153448" cy="577975"/>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lnSpc>
                <a:spcPct val="80000"/>
              </a:lnSpc>
              <a:tabLst>
                <a:tab pos="342829" algn="l"/>
              </a:tabLst>
            </a:pPr>
            <a:r>
              <a:rPr lang="en-US" sz="2200" dirty="0">
                <a:effectLst>
                  <a:glow rad="228600">
                    <a:schemeClr val="bg1"/>
                  </a:glow>
                </a:effectLst>
                <a:latin typeface="Calibri"/>
                <a:cs typeface="Calibri"/>
              </a:rPr>
              <a:t>Query Re-</a:t>
            </a:r>
            <a:br>
              <a:rPr lang="en-US" sz="2200" dirty="0">
                <a:effectLst>
                  <a:glow rad="228600">
                    <a:schemeClr val="bg1"/>
                  </a:glow>
                </a:effectLst>
                <a:latin typeface="Calibri"/>
                <a:cs typeface="Calibri"/>
              </a:rPr>
            </a:br>
            <a:r>
              <a:rPr lang="en-US" sz="2200" dirty="0">
                <a:effectLst>
                  <a:glow rad="228600">
                    <a:schemeClr val="bg1"/>
                  </a:glow>
                </a:effectLst>
                <a:latin typeface="Calibri"/>
                <a:cs typeface="Calibri"/>
              </a:rPr>
              <a:t>finement</a:t>
            </a:r>
          </a:p>
        </p:txBody>
      </p:sp>
      <p:sp>
        <p:nvSpPr>
          <p:cNvPr id="52" name="Rectangle 193"/>
          <p:cNvSpPr>
            <a:spLocks noChangeArrowheads="1"/>
          </p:cNvSpPr>
          <p:nvPr/>
        </p:nvSpPr>
        <p:spPr bwMode="auto">
          <a:xfrm>
            <a:off x="177802" y="985239"/>
            <a:ext cx="8571793" cy="117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lnSpc>
                <a:spcPct val="90000"/>
              </a:lnSpc>
              <a:spcAft>
                <a:spcPct val="20000"/>
              </a:spcAft>
              <a:tabLst>
                <a:tab pos="1790331" algn="l"/>
              </a:tabLst>
            </a:pPr>
            <a:r>
              <a:rPr lang="en-US" sz="2800" b="1">
                <a:latin typeface="Calibri" charset="0"/>
                <a:cs typeface="Calibri" charset="0"/>
              </a:rPr>
              <a:t>Q Visualization</a:t>
            </a:r>
            <a:r>
              <a:rPr lang="en-US" sz="2800">
                <a:latin typeface="Calibri" charset="0"/>
                <a:cs typeface="Calibri" charset="0"/>
              </a:rPr>
              <a:t> can facilitate </a:t>
            </a:r>
            <a:r>
              <a:rPr lang="en-US" sz="2800" b="1">
                <a:latin typeface="Calibri" charset="0"/>
                <a:cs typeface="Calibri" charset="0"/>
              </a:rPr>
              <a:t>Q Composition</a:t>
            </a:r>
            <a:r>
              <a:rPr lang="en-US" sz="2800">
                <a:latin typeface="Calibri" charset="0"/>
                <a:cs typeface="Calibri" charset="0"/>
              </a:rPr>
              <a:t> through</a:t>
            </a:r>
            <a:br>
              <a:rPr lang="en-US" sz="2800">
                <a:latin typeface="Calibri" charset="0"/>
                <a:cs typeface="Calibri" charset="0"/>
              </a:rPr>
            </a:br>
            <a:r>
              <a:rPr lang="en-US" sz="2800">
                <a:latin typeface="Calibri" charset="0"/>
                <a:cs typeface="Calibri" charset="0"/>
              </a:rPr>
              <a:t>(i)  faster </a:t>
            </a:r>
            <a:r>
              <a:rPr lang="en-US" sz="2800" b="1">
                <a:latin typeface="Calibri" charset="0"/>
                <a:cs typeface="Calibri" charset="0"/>
              </a:rPr>
              <a:t>Q Interpretation</a:t>
            </a:r>
            <a:r>
              <a:rPr lang="en-US" sz="2800">
                <a:latin typeface="Calibri" charset="0"/>
                <a:cs typeface="Calibri" charset="0"/>
              </a:rPr>
              <a:t> and thus Q Re-use, and </a:t>
            </a:r>
            <a:br>
              <a:rPr lang="en-US" sz="2800">
                <a:latin typeface="Calibri" charset="0"/>
                <a:cs typeface="Calibri" charset="0"/>
              </a:rPr>
            </a:br>
            <a:r>
              <a:rPr lang="en-US" sz="2800">
                <a:latin typeface="Calibri" charset="0"/>
                <a:cs typeface="Calibri" charset="0"/>
              </a:rPr>
              <a:t>(ii) a visual understanding of </a:t>
            </a:r>
            <a:r>
              <a:rPr lang="en-US" sz="2800" b="1">
                <a:latin typeface="Calibri" charset="0"/>
                <a:cs typeface="Calibri" charset="0"/>
              </a:rPr>
              <a:t>SQL design patterns</a:t>
            </a:r>
            <a:r>
              <a:rPr lang="en-US" sz="2800">
                <a:latin typeface="Calibri" charset="0"/>
                <a:cs typeface="Calibri" charset="0"/>
              </a:rPr>
              <a:t>.</a:t>
            </a:r>
          </a:p>
        </p:txBody>
      </p:sp>
      <p:sp>
        <p:nvSpPr>
          <p:cNvPr id="72" name="Rectangle 193"/>
          <p:cNvSpPr>
            <a:spLocks noChangeArrowheads="1"/>
          </p:cNvSpPr>
          <p:nvPr/>
        </p:nvSpPr>
        <p:spPr bwMode="auto">
          <a:xfrm>
            <a:off x="177802" y="2312068"/>
            <a:ext cx="62083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800">
                <a:latin typeface="Calibri" charset="0"/>
                <a:cs typeface="Calibri" charset="0"/>
              </a:rPr>
              <a:t>Thus "</a:t>
            </a:r>
            <a:r>
              <a:rPr lang="en-US" sz="2800" i="1">
                <a:latin typeface="Calibri" charset="0"/>
                <a:cs typeface="Calibri" charset="0"/>
              </a:rPr>
              <a:t>Databases will visualize queries too</a:t>
            </a:r>
            <a:r>
              <a:rPr lang="en-US" sz="2800">
                <a:latin typeface="Calibri" charset="0"/>
                <a:cs typeface="Calibri" charset="0"/>
              </a:rPr>
              <a:t>"</a:t>
            </a:r>
          </a:p>
        </p:txBody>
      </p:sp>
      <p:sp>
        <p:nvSpPr>
          <p:cNvPr id="73" name="Rectangle 72"/>
          <p:cNvSpPr/>
          <p:nvPr/>
        </p:nvSpPr>
        <p:spPr>
          <a:xfrm>
            <a:off x="8092229" y="3265727"/>
            <a:ext cx="196333" cy="157841"/>
          </a:xfrm>
          <a:prstGeom prst="rect">
            <a:avLst/>
          </a:prstGeom>
          <a:solidFill>
            <a:srgbClr val="D7E4BD"/>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76" name="Rectangle 3"/>
          <p:cNvSpPr>
            <a:spLocks noChangeArrowheads="1"/>
          </p:cNvSpPr>
          <p:nvPr/>
        </p:nvSpPr>
        <p:spPr bwMode="auto">
          <a:xfrm>
            <a:off x="8357392" y="3250391"/>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easy</a:t>
            </a:r>
          </a:p>
        </p:txBody>
      </p:sp>
      <p:sp>
        <p:nvSpPr>
          <p:cNvPr id="77" name="Rectangle 76"/>
          <p:cNvSpPr/>
          <p:nvPr/>
        </p:nvSpPr>
        <p:spPr>
          <a:xfrm>
            <a:off x="8092229" y="3460301"/>
            <a:ext cx="196333" cy="157841"/>
          </a:xfrm>
          <a:prstGeom prst="rect">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78" name="Rectangle 3"/>
          <p:cNvSpPr>
            <a:spLocks noChangeArrowheads="1"/>
          </p:cNvSpPr>
          <p:nvPr/>
        </p:nvSpPr>
        <p:spPr bwMode="auto">
          <a:xfrm>
            <a:off x="8357392" y="3444965"/>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hard</a:t>
            </a:r>
          </a:p>
        </p:txBody>
      </p:sp>
    </p:spTree>
    <p:extLst>
      <p:ext uri="{BB962C8B-B14F-4D97-AF65-F5344CB8AC3E}">
        <p14:creationId xmlns:p14="http://schemas.microsoft.com/office/powerpoint/2010/main" val="11078084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230" grpId="0" animBg="1"/>
      <p:bldP spid="69" grpId="0" animBg="1"/>
      <p:bldP spid="223" grpId="0" animBg="1"/>
      <p:bldP spid="224" grpId="0" animBg="1"/>
      <p:bldP spid="227" grpId="0" animBg="1"/>
      <p:bldP spid="228" grpId="0" animBg="1"/>
      <p:bldP spid="229" grpId="0" animBg="1"/>
      <p:bldP spid="231" grpId="0" animBg="1"/>
      <p:bldP spid="29" grpId="0" animBg="1"/>
      <p:bldP spid="31" grpId="0"/>
      <p:bldP spid="10" grpId="0" animBg="1"/>
      <p:bldP spid="226" grpId="0" animBg="1"/>
      <p:bldP spid="225" grpId="0" animBg="1"/>
      <p:bldP spid="42" grpId="0" animBg="1"/>
      <p:bldP spid="43" grpId="0"/>
      <p:bldP spid="44" grpId="0"/>
      <p:bldP spid="13" grpId="0" animBg="1"/>
      <p:bldP spid="2" grpId="0" animBg="1"/>
      <p:bldP spid="66" grpId="0" animBg="1"/>
      <p:bldP spid="70" grpId="0"/>
      <p:bldP spid="75" grpId="0"/>
      <p:bldP spid="73" grpId="0" animBg="1"/>
      <p:bldP spid="76" grpId="0"/>
      <p:bldP spid="77" grpId="0" animBg="1"/>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77802" y="13731"/>
            <a:ext cx="8139974" cy="523220"/>
          </a:xfrm>
        </p:spPr>
        <p:txBody>
          <a:bodyPr/>
          <a:lstStyle/>
          <a:p>
            <a:r>
              <a:rPr lang="en-US"/>
              <a:t>Two Interactions between Users and Queries</a:t>
            </a:r>
          </a:p>
        </p:txBody>
      </p:sp>
      <p:sp>
        <p:nvSpPr>
          <p:cNvPr id="8195" name="Foliennummernplatzhalter 3"/>
          <p:cNvSpPr>
            <a:spLocks noGrp="1"/>
          </p:cNvSpPr>
          <p:nvPr>
            <p:ph type="sldNum" sz="quarter" idx="10"/>
          </p:nvPr>
        </p:nvSpPr>
        <p:spPr/>
        <p:txBody>
          <a:bodyPr/>
          <a:lstStyle/>
          <a:p>
            <a:fld id="{FFAB1C8F-0AF1-4C92-9122-92D7D682116F}" type="slidenum">
              <a:rPr lang="de-DE" smtClean="0"/>
              <a:pPr/>
              <a:t>2</a:t>
            </a:fld>
            <a:endParaRPr lang="de-DE" smtClean="0"/>
          </a:p>
        </p:txBody>
      </p:sp>
      <p:sp>
        <p:nvSpPr>
          <p:cNvPr id="230" name="Arc 86"/>
          <p:cNvSpPr>
            <a:spLocks/>
          </p:cNvSpPr>
          <p:nvPr/>
        </p:nvSpPr>
        <p:spPr bwMode="auto">
          <a:xfrm rot="5400000" flipV="1">
            <a:off x="1148428" y="1662616"/>
            <a:ext cx="1049349" cy="1018620"/>
          </a:xfrm>
          <a:custGeom>
            <a:avLst/>
            <a:gdLst>
              <a:gd name="G0" fmla="+- 21600 0 0"/>
              <a:gd name="G1" fmla="+- 21600 0 0"/>
              <a:gd name="G2" fmla="+- 21600 0 0"/>
              <a:gd name="T0" fmla="*/ 36611 w 43050"/>
              <a:gd name="T1" fmla="*/ 37132 h 43200"/>
              <a:gd name="T2" fmla="*/ 43050 w 43050"/>
              <a:gd name="T3" fmla="*/ 19061 h 43200"/>
              <a:gd name="T4" fmla="*/ 21600 w 43050"/>
              <a:gd name="T5" fmla="*/ 21600 h 43200"/>
            </a:gdLst>
            <a:ahLst/>
            <a:cxnLst>
              <a:cxn ang="0">
                <a:pos x="T0" y="T1"/>
              </a:cxn>
              <a:cxn ang="0">
                <a:pos x="T2" y="T3"/>
              </a:cxn>
              <a:cxn ang="0">
                <a:pos x="T4" y="T5"/>
              </a:cxn>
            </a:cxnLst>
            <a:rect l="0" t="0" r="r" b="b"/>
            <a:pathLst>
              <a:path w="43050" h="43200" fill="none"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path>
              <a:path w="43050" h="43200" stroke="0"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lnTo>
                  <a:pt x="21600" y="21600"/>
                </a:lnTo>
                <a:close/>
              </a:path>
            </a:pathLst>
          </a:custGeom>
          <a:solidFill>
            <a:schemeClr val="bg1"/>
          </a:solidFill>
          <a:ln w="12700">
            <a:solidFill>
              <a:schemeClr val="tx1"/>
            </a:solidFill>
            <a:round/>
            <a:headEnd/>
            <a:tailEnd/>
          </a:ln>
          <a:effectLst>
            <a:glow rad="50800">
              <a:schemeClr val="bg1"/>
            </a:glow>
          </a:effectLst>
        </p:spPr>
        <p:txBody>
          <a:bodyPr wrap="none" lIns="0" tIns="0" rIns="0" bIns="0" anchor="ctr"/>
          <a:lstStyle/>
          <a:p>
            <a:pPr algn="l"/>
            <a:endParaRPr lang="en-US" sz="1400"/>
          </a:p>
        </p:txBody>
      </p:sp>
      <p:sp>
        <p:nvSpPr>
          <p:cNvPr id="223" name="Oval 72"/>
          <p:cNvSpPr>
            <a:spLocks noChangeArrowheads="1"/>
          </p:cNvSpPr>
          <p:nvPr/>
        </p:nvSpPr>
        <p:spPr bwMode="auto">
          <a:xfrm>
            <a:off x="1797542" y="2006442"/>
            <a:ext cx="282237" cy="282220"/>
          </a:xfrm>
          <a:prstGeom prst="ellipse">
            <a:avLst/>
          </a:prstGeom>
          <a:solidFill>
            <a:srgbClr val="FFFFFF"/>
          </a:solidFill>
          <a:ln w="12700">
            <a:solidFill>
              <a:schemeClr val="tx1"/>
            </a:solidFill>
            <a:round/>
            <a:headEnd/>
            <a:tailEnd/>
          </a:ln>
          <a:effectLst/>
        </p:spPr>
        <p:txBody>
          <a:bodyPr wrap="none" lIns="0" tIns="0" rIns="0" bIns="0" anchor="ctr"/>
          <a:lstStyle/>
          <a:p>
            <a:pPr algn="l"/>
            <a:endParaRPr lang="en-US" sz="1400"/>
          </a:p>
        </p:txBody>
      </p:sp>
      <p:sp>
        <p:nvSpPr>
          <p:cNvPr id="224" name="Oval 73"/>
          <p:cNvSpPr>
            <a:spLocks noChangeArrowheads="1"/>
          </p:cNvSpPr>
          <p:nvPr/>
        </p:nvSpPr>
        <p:spPr bwMode="auto">
          <a:xfrm>
            <a:off x="1878087" y="2050971"/>
            <a:ext cx="202697" cy="210382"/>
          </a:xfrm>
          <a:prstGeom prst="ellipse">
            <a:avLst/>
          </a:prstGeom>
          <a:solidFill>
            <a:schemeClr val="tx1"/>
          </a:solidFill>
          <a:ln w="12700">
            <a:solidFill>
              <a:schemeClr val="tx1"/>
            </a:solidFill>
            <a:round/>
            <a:headEnd/>
            <a:tailEnd/>
          </a:ln>
          <a:effectLst/>
        </p:spPr>
        <p:txBody>
          <a:bodyPr wrap="none" lIns="0" tIns="0" rIns="0" bIns="0" anchor="ctr"/>
          <a:lstStyle/>
          <a:p>
            <a:pPr algn="l"/>
            <a:endParaRPr lang="en-US" sz="1400"/>
          </a:p>
        </p:txBody>
      </p:sp>
      <p:sp>
        <p:nvSpPr>
          <p:cNvPr id="227" name="Freeform 83"/>
          <p:cNvSpPr>
            <a:spLocks/>
          </p:cNvSpPr>
          <p:nvPr/>
        </p:nvSpPr>
        <p:spPr bwMode="auto">
          <a:xfrm flipH="1">
            <a:off x="1599979" y="2334839"/>
            <a:ext cx="230922" cy="133414"/>
          </a:xfrm>
          <a:custGeom>
            <a:avLst/>
            <a:gdLst/>
            <a:ahLst/>
            <a:cxnLst>
              <a:cxn ang="0">
                <a:pos x="0" y="52"/>
              </a:cxn>
              <a:cxn ang="0">
                <a:pos x="32" y="34"/>
              </a:cxn>
              <a:cxn ang="0">
                <a:pos x="90" y="0"/>
              </a:cxn>
            </a:cxnLst>
            <a:rect l="0" t="0" r="r" b="b"/>
            <a:pathLst>
              <a:path w="90" h="52">
                <a:moveTo>
                  <a:pt x="0" y="52"/>
                </a:moveTo>
                <a:lnTo>
                  <a:pt x="32" y="34"/>
                </a:lnTo>
                <a:lnTo>
                  <a:pt x="9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8" name="Freeform 84"/>
          <p:cNvSpPr>
            <a:spLocks/>
          </p:cNvSpPr>
          <p:nvPr/>
        </p:nvSpPr>
        <p:spPr bwMode="auto">
          <a:xfrm flipH="1">
            <a:off x="1571753" y="2373327"/>
            <a:ext cx="236052" cy="143676"/>
          </a:xfrm>
          <a:custGeom>
            <a:avLst/>
            <a:gdLst/>
            <a:ahLst/>
            <a:cxnLst>
              <a:cxn ang="0">
                <a:pos x="0" y="56"/>
              </a:cxn>
              <a:cxn ang="0">
                <a:pos x="42" y="35"/>
              </a:cxn>
              <a:cxn ang="0">
                <a:pos x="92" y="0"/>
              </a:cxn>
            </a:cxnLst>
            <a:rect l="0" t="0" r="r" b="b"/>
            <a:pathLst>
              <a:path w="92" h="56">
                <a:moveTo>
                  <a:pt x="0" y="56"/>
                </a:moveTo>
                <a:lnTo>
                  <a:pt x="42" y="35"/>
                </a:lnTo>
                <a:lnTo>
                  <a:pt x="9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9" name="Freeform 85"/>
          <p:cNvSpPr>
            <a:spLocks/>
          </p:cNvSpPr>
          <p:nvPr/>
        </p:nvSpPr>
        <p:spPr bwMode="auto">
          <a:xfrm flipH="1">
            <a:off x="1592279" y="2434903"/>
            <a:ext cx="192436" cy="146241"/>
          </a:xfrm>
          <a:custGeom>
            <a:avLst/>
            <a:gdLst/>
            <a:ahLst/>
            <a:cxnLst>
              <a:cxn ang="0">
                <a:pos x="0" y="57"/>
              </a:cxn>
              <a:cxn ang="0">
                <a:pos x="36" y="33"/>
              </a:cxn>
              <a:cxn ang="0">
                <a:pos x="75" y="0"/>
              </a:cxn>
            </a:cxnLst>
            <a:rect l="0" t="0" r="r" b="b"/>
            <a:pathLst>
              <a:path w="75" h="57">
                <a:moveTo>
                  <a:pt x="0" y="57"/>
                </a:moveTo>
                <a:lnTo>
                  <a:pt x="36" y="33"/>
                </a:lnTo>
                <a:lnTo>
                  <a:pt x="75"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31" name="Arc 87"/>
          <p:cNvSpPr>
            <a:spLocks/>
          </p:cNvSpPr>
          <p:nvPr/>
        </p:nvSpPr>
        <p:spPr bwMode="auto">
          <a:xfrm rot="11843893" flipV="1">
            <a:off x="2118267" y="2375894"/>
            <a:ext cx="256580" cy="120588"/>
          </a:xfrm>
          <a:custGeom>
            <a:avLst/>
            <a:gdLst>
              <a:gd name="G0" fmla="+- 21600 0 0"/>
              <a:gd name="G1" fmla="+- 21600 0 0"/>
              <a:gd name="G2" fmla="+- 21600 0 0"/>
              <a:gd name="T0" fmla="*/ 27923 w 27923"/>
              <a:gd name="T1" fmla="*/ 42254 h 43200"/>
              <a:gd name="T2" fmla="*/ 25215 w 27923"/>
              <a:gd name="T3" fmla="*/ 305 h 43200"/>
              <a:gd name="T4" fmla="*/ 21600 w 27923"/>
              <a:gd name="T5" fmla="*/ 21600 h 43200"/>
            </a:gdLst>
            <a:ahLst/>
            <a:cxnLst>
              <a:cxn ang="0">
                <a:pos x="T0" y="T1"/>
              </a:cxn>
              <a:cxn ang="0">
                <a:pos x="T2" y="T3"/>
              </a:cxn>
              <a:cxn ang="0">
                <a:pos x="T4" y="T5"/>
              </a:cxn>
            </a:cxnLst>
            <a:rect l="0" t="0" r="r" b="b"/>
            <a:pathLst>
              <a:path w="27923" h="43200" fill="none"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path>
              <a:path w="27923" h="43200" stroke="0"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lnTo>
                  <a:pt x="21600" y="21600"/>
                </a:lnTo>
                <a:close/>
              </a:path>
            </a:pathLst>
          </a:custGeom>
          <a:noFill/>
          <a:ln w="12700">
            <a:solidFill>
              <a:schemeClr val="tx1"/>
            </a:solidFill>
            <a:round/>
            <a:headEnd/>
            <a:tailEnd/>
          </a:ln>
          <a:effectLst/>
        </p:spPr>
        <p:txBody>
          <a:bodyPr wrap="none" lIns="0" tIns="0" rIns="0" bIns="0" anchor="ctr"/>
          <a:lstStyle/>
          <a:p>
            <a:pPr algn="l"/>
            <a:endParaRPr lang="en-US" sz="1400"/>
          </a:p>
        </p:txBody>
      </p:sp>
      <p:grpSp>
        <p:nvGrpSpPr>
          <p:cNvPr id="11" name="Group 10"/>
          <p:cNvGrpSpPr/>
          <p:nvPr/>
        </p:nvGrpSpPr>
        <p:grpSpPr>
          <a:xfrm>
            <a:off x="1714826" y="2932741"/>
            <a:ext cx="982704" cy="201606"/>
            <a:chOff x="1612478" y="5371908"/>
            <a:chExt cx="889911" cy="182569"/>
          </a:xfrm>
        </p:grpSpPr>
        <p:sp>
          <p:nvSpPr>
            <p:cNvPr id="30" name="Freeform 23"/>
            <p:cNvSpPr>
              <a:spLocks/>
            </p:cNvSpPr>
            <p:nvPr/>
          </p:nvSpPr>
          <p:spPr bwMode="auto">
            <a:xfrm>
              <a:off x="1612478" y="5371908"/>
              <a:ext cx="889911" cy="156391"/>
            </a:xfrm>
            <a:custGeom>
              <a:avLst/>
              <a:gdLst>
                <a:gd name="connsiteX0" fmla="*/ 0 w 10904"/>
                <a:gd name="connsiteY0" fmla="*/ 13007 h 13007"/>
                <a:gd name="connsiteX1" fmla="*/ 4777 w 10904"/>
                <a:gd name="connsiteY1" fmla="*/ 0 h 13007"/>
                <a:gd name="connsiteX2" fmla="*/ 7993 w 10904"/>
                <a:gd name="connsiteY2" fmla="*/ 1852 h 13007"/>
                <a:gd name="connsiteX3" fmla="*/ 10904 w 10904"/>
                <a:gd name="connsiteY3" fmla="*/ 7778 h 13007"/>
                <a:gd name="connsiteX4" fmla="*/ 10119 w 10904"/>
                <a:gd name="connsiteY4" fmla="*/ 9815 h 13007"/>
                <a:gd name="connsiteX5" fmla="*/ 8448 w 10904"/>
                <a:gd name="connsiteY5" fmla="*/ 7222 h 13007"/>
                <a:gd name="connsiteX0" fmla="*/ 0 w 11521"/>
                <a:gd name="connsiteY0" fmla="*/ 14811 h 14811"/>
                <a:gd name="connsiteX1" fmla="*/ 5394 w 11521"/>
                <a:gd name="connsiteY1" fmla="*/ 0 h 14811"/>
                <a:gd name="connsiteX2" fmla="*/ 8610 w 11521"/>
                <a:gd name="connsiteY2" fmla="*/ 1852 h 14811"/>
                <a:gd name="connsiteX3" fmla="*/ 11521 w 11521"/>
                <a:gd name="connsiteY3" fmla="*/ 7778 h 14811"/>
                <a:gd name="connsiteX4" fmla="*/ 10736 w 11521"/>
                <a:gd name="connsiteY4" fmla="*/ 9815 h 14811"/>
                <a:gd name="connsiteX5" fmla="*/ 9065 w 11521"/>
                <a:gd name="connsiteY5" fmla="*/ 7222 h 1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1" h="14811">
                  <a:moveTo>
                    <a:pt x="0" y="14811"/>
                  </a:moveTo>
                  <a:lnTo>
                    <a:pt x="5394" y="0"/>
                  </a:lnTo>
                  <a:lnTo>
                    <a:pt x="8610" y="1852"/>
                  </a:lnTo>
                  <a:lnTo>
                    <a:pt x="11521" y="7778"/>
                  </a:lnTo>
                  <a:lnTo>
                    <a:pt x="10736" y="9815"/>
                  </a:lnTo>
                  <a:lnTo>
                    <a:pt x="9065" y="7222"/>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3" name="Freeform 26"/>
            <p:cNvSpPr>
              <a:spLocks/>
            </p:cNvSpPr>
            <p:nvPr/>
          </p:nvSpPr>
          <p:spPr bwMode="auto">
            <a:xfrm>
              <a:off x="1672346" y="5477497"/>
              <a:ext cx="564096" cy="76980"/>
            </a:xfrm>
            <a:custGeom>
              <a:avLst/>
              <a:gdLst>
                <a:gd name="connsiteX0" fmla="*/ 0 w 11136"/>
                <a:gd name="connsiteY0" fmla="*/ 12320 h 12320"/>
                <a:gd name="connsiteX1" fmla="*/ 6198 w 11136"/>
                <a:gd name="connsiteY1" fmla="*/ 0 h 12320"/>
                <a:gd name="connsiteX2" fmla="*/ 11136 w 11136"/>
                <a:gd name="connsiteY2" fmla="*/ 2857 h 12320"/>
                <a:gd name="connsiteX0" fmla="*/ 0 w 11871"/>
                <a:gd name="connsiteY0" fmla="*/ 14060 h 14060"/>
                <a:gd name="connsiteX1" fmla="*/ 6933 w 11871"/>
                <a:gd name="connsiteY1" fmla="*/ 0 h 14060"/>
                <a:gd name="connsiteX2" fmla="*/ 11871 w 11871"/>
                <a:gd name="connsiteY2" fmla="*/ 2857 h 14060"/>
              </a:gdLst>
              <a:ahLst/>
              <a:cxnLst>
                <a:cxn ang="0">
                  <a:pos x="connsiteX0" y="connsiteY0"/>
                </a:cxn>
                <a:cxn ang="0">
                  <a:pos x="connsiteX1" y="connsiteY1"/>
                </a:cxn>
                <a:cxn ang="0">
                  <a:pos x="connsiteX2" y="connsiteY2"/>
                </a:cxn>
              </a:cxnLst>
              <a:rect l="l" t="t" r="r" b="b"/>
              <a:pathLst>
                <a:path w="11871" h="14060">
                  <a:moveTo>
                    <a:pt x="0" y="14060"/>
                  </a:moveTo>
                  <a:lnTo>
                    <a:pt x="6933" y="0"/>
                  </a:lnTo>
                  <a:lnTo>
                    <a:pt x="11871" y="2857"/>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4" name="Freeform 27"/>
            <p:cNvSpPr>
              <a:spLocks/>
            </p:cNvSpPr>
            <p:nvPr/>
          </p:nvSpPr>
          <p:spPr bwMode="auto">
            <a:xfrm>
              <a:off x="2254041" y="5457944"/>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5" name="Freeform 28"/>
            <p:cNvSpPr>
              <a:spLocks/>
            </p:cNvSpPr>
            <p:nvPr/>
          </p:nvSpPr>
          <p:spPr bwMode="auto">
            <a:xfrm>
              <a:off x="2181686" y="5465766"/>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grpSp>
      <p:sp>
        <p:nvSpPr>
          <p:cNvPr id="29" name="Right Arrow 28"/>
          <p:cNvSpPr/>
          <p:nvPr/>
        </p:nvSpPr>
        <p:spPr bwMode="auto">
          <a:xfrm>
            <a:off x="3064514" y="2607172"/>
            <a:ext cx="3135134" cy="604518"/>
          </a:xfrm>
          <a:prstGeom prst="rightArrow">
            <a:avLst>
              <a:gd name="adj1" fmla="val 69579"/>
              <a:gd name="adj2" fmla="val 64960"/>
            </a:avLst>
          </a:prstGeom>
          <a:solidFill>
            <a:srgbClr val="E6B9B8"/>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31" name="AutoShape 33"/>
          <p:cNvSpPr>
            <a:spLocks noChangeArrowheads="1"/>
          </p:cNvSpPr>
          <p:nvPr/>
        </p:nvSpPr>
        <p:spPr bwMode="auto">
          <a:xfrm>
            <a:off x="3471663" y="2726988"/>
            <a:ext cx="2179017" cy="356143"/>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2200" dirty="0">
                <a:latin typeface="Calibri"/>
                <a:cs typeface="Calibri"/>
              </a:rPr>
              <a:t>Query Composition</a:t>
            </a:r>
          </a:p>
        </p:txBody>
      </p:sp>
      <p:grpSp>
        <p:nvGrpSpPr>
          <p:cNvPr id="12" name="Group 11"/>
          <p:cNvGrpSpPr/>
          <p:nvPr/>
        </p:nvGrpSpPr>
        <p:grpSpPr>
          <a:xfrm>
            <a:off x="1901237" y="3056243"/>
            <a:ext cx="1002301" cy="204887"/>
            <a:chOff x="1787282" y="5487892"/>
            <a:chExt cx="907658" cy="185540"/>
          </a:xfrm>
          <a:solidFill>
            <a:schemeClr val="bg1"/>
          </a:solidFill>
        </p:grpSpPr>
        <p:sp>
          <p:nvSpPr>
            <p:cNvPr id="232" name="Rectangle 39"/>
            <p:cNvSpPr>
              <a:spLocks noChangeArrowheads="1"/>
            </p:cNvSpPr>
            <p:nvPr/>
          </p:nvSpPr>
          <p:spPr bwMode="auto">
            <a:xfrm rot="21276990">
              <a:off x="2143648" y="5520373"/>
              <a:ext cx="130116" cy="86153"/>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233" name="Rectangle 40"/>
            <p:cNvSpPr>
              <a:spLocks noChangeArrowheads="1"/>
            </p:cNvSpPr>
            <p:nvPr/>
          </p:nvSpPr>
          <p:spPr bwMode="auto">
            <a:xfrm rot="21276990">
              <a:off x="2314829" y="5504242"/>
              <a:ext cx="130116" cy="86153"/>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234" name="Rectangle 41"/>
            <p:cNvSpPr>
              <a:spLocks noChangeArrowheads="1"/>
            </p:cNvSpPr>
            <p:nvPr/>
          </p:nvSpPr>
          <p:spPr bwMode="auto">
            <a:xfrm rot="21276990">
              <a:off x="2488324" y="5487892"/>
              <a:ext cx="130116" cy="86153"/>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235" name="Rectangle 43"/>
            <p:cNvSpPr>
              <a:spLocks noChangeArrowheads="1"/>
            </p:cNvSpPr>
            <p:nvPr/>
          </p:nvSpPr>
          <p:spPr bwMode="auto">
            <a:xfrm rot="21276990">
              <a:off x="1970221" y="5536720"/>
              <a:ext cx="130116" cy="87621"/>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5" name="Freeform 4"/>
            <p:cNvSpPr/>
            <p:nvPr/>
          </p:nvSpPr>
          <p:spPr>
            <a:xfrm>
              <a:off x="1787282" y="5498328"/>
              <a:ext cx="907658" cy="175104"/>
            </a:xfrm>
            <a:custGeom>
              <a:avLst/>
              <a:gdLst>
                <a:gd name="connsiteX0" fmla="*/ 0 w 971550"/>
                <a:gd name="connsiteY0" fmla="*/ 200025 h 200025"/>
                <a:gd name="connsiteX1" fmla="*/ 971550 w 971550"/>
                <a:gd name="connsiteY1" fmla="*/ 196850 h 200025"/>
                <a:gd name="connsiteX2" fmla="*/ 971550 w 971550"/>
                <a:gd name="connsiteY2" fmla="*/ 0 h 200025"/>
                <a:gd name="connsiteX3" fmla="*/ 6350 w 971550"/>
                <a:gd name="connsiteY3" fmla="*/ 98425 h 200025"/>
                <a:gd name="connsiteX4" fmla="*/ 0 w 971550"/>
                <a:gd name="connsiteY4" fmla="*/ 200025 h 200025"/>
                <a:gd name="connsiteX0" fmla="*/ 0 w 968342"/>
                <a:gd name="connsiteY0" fmla="*/ 205372 h 205372"/>
                <a:gd name="connsiteX1" fmla="*/ 968342 w 968342"/>
                <a:gd name="connsiteY1" fmla="*/ 196850 h 205372"/>
                <a:gd name="connsiteX2" fmla="*/ 968342 w 968342"/>
                <a:gd name="connsiteY2" fmla="*/ 0 h 205372"/>
                <a:gd name="connsiteX3" fmla="*/ 3142 w 968342"/>
                <a:gd name="connsiteY3" fmla="*/ 98425 h 205372"/>
                <a:gd name="connsiteX4" fmla="*/ 0 w 968342"/>
                <a:gd name="connsiteY4" fmla="*/ 205372 h 205372"/>
                <a:gd name="connsiteX0" fmla="*/ 1346 w 969688"/>
                <a:gd name="connsiteY0" fmla="*/ 205372 h 205372"/>
                <a:gd name="connsiteX1" fmla="*/ 969688 w 969688"/>
                <a:gd name="connsiteY1" fmla="*/ 196850 h 205372"/>
                <a:gd name="connsiteX2" fmla="*/ 969688 w 969688"/>
                <a:gd name="connsiteY2" fmla="*/ 0 h 205372"/>
                <a:gd name="connsiteX3" fmla="*/ 211 w 969688"/>
                <a:gd name="connsiteY3" fmla="*/ 101633 h 205372"/>
                <a:gd name="connsiteX4" fmla="*/ 1346 w 969688"/>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42" h="205404">
                  <a:moveTo>
                    <a:pt x="0" y="205372"/>
                  </a:moveTo>
                  <a:lnTo>
                    <a:pt x="968342" y="205404"/>
                  </a:lnTo>
                  <a:lnTo>
                    <a:pt x="968342" y="0"/>
                  </a:lnTo>
                  <a:lnTo>
                    <a:pt x="2073" y="101633"/>
                  </a:lnTo>
                  <a:cubicBezTo>
                    <a:pt x="1036" y="153502"/>
                    <a:pt x="1036" y="153502"/>
                    <a:pt x="0" y="205372"/>
                  </a:cubicBezTo>
                  <a:close/>
                </a:path>
              </a:pathLst>
            </a:custGeom>
            <a:grpFill/>
            <a:ln w="12700">
              <a:solidFill>
                <a:schemeClr val="tx1"/>
              </a:solidFill>
              <a:miter lim="800000"/>
              <a:headEnd/>
              <a:tailEnd/>
            </a:ln>
            <a:effectLst/>
          </p:spPr>
          <p:txBody>
            <a:bodyPr wrap="none" lIns="0" tIns="0" rIns="0" bIns="0" anchor="ctr"/>
            <a:lstStyle/>
            <a:p>
              <a:endParaRPr lang="en-US" sz="1400"/>
            </a:p>
          </p:txBody>
        </p:sp>
      </p:grpSp>
      <p:sp>
        <p:nvSpPr>
          <p:cNvPr id="10" name="Freeform 9"/>
          <p:cNvSpPr/>
          <p:nvPr/>
        </p:nvSpPr>
        <p:spPr>
          <a:xfrm>
            <a:off x="1742598" y="2935378"/>
            <a:ext cx="319052" cy="182316"/>
          </a:xfrm>
          <a:custGeom>
            <a:avLst/>
            <a:gdLst>
              <a:gd name="connsiteX0" fmla="*/ 139700 w 288925"/>
              <a:gd name="connsiteY0" fmla="*/ 177800 h 177800"/>
              <a:gd name="connsiteX1" fmla="*/ 282575 w 288925"/>
              <a:gd name="connsiteY1" fmla="*/ 142875 h 177800"/>
              <a:gd name="connsiteX2" fmla="*/ 288925 w 288925"/>
              <a:gd name="connsiteY2" fmla="*/ 0 h 177800"/>
              <a:gd name="connsiteX3" fmla="*/ 0 w 288925"/>
              <a:gd name="connsiteY3" fmla="*/ 120650 h 177800"/>
              <a:gd name="connsiteX4" fmla="*/ 139700 w 288925"/>
              <a:gd name="connsiteY4" fmla="*/ 177800 h 177800"/>
              <a:gd name="connsiteX0" fmla="*/ 149225 w 288925"/>
              <a:gd name="connsiteY0" fmla="*/ 165100 h 165100"/>
              <a:gd name="connsiteX1" fmla="*/ 282575 w 288925"/>
              <a:gd name="connsiteY1" fmla="*/ 142875 h 165100"/>
              <a:gd name="connsiteX2" fmla="*/ 288925 w 288925"/>
              <a:gd name="connsiteY2" fmla="*/ 0 h 165100"/>
              <a:gd name="connsiteX3" fmla="*/ 0 w 288925"/>
              <a:gd name="connsiteY3" fmla="*/ 120650 h 165100"/>
              <a:gd name="connsiteX4" fmla="*/ 149225 w 288925"/>
              <a:gd name="connsiteY4" fmla="*/ 1651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165100">
                <a:moveTo>
                  <a:pt x="149225" y="165100"/>
                </a:moveTo>
                <a:lnTo>
                  <a:pt x="282575" y="142875"/>
                </a:lnTo>
                <a:lnTo>
                  <a:pt x="288925" y="0"/>
                </a:lnTo>
                <a:lnTo>
                  <a:pt x="0" y="120650"/>
                </a:lnTo>
                <a:lnTo>
                  <a:pt x="149225" y="165100"/>
                </a:lnTo>
                <a:close/>
              </a:path>
            </a:pathLst>
          </a:custGeom>
          <a:solidFill>
            <a:srgbClr val="FFFFFF"/>
          </a:solidFill>
          <a:ln>
            <a:noFill/>
          </a:ln>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226" name="Freeform 82"/>
          <p:cNvSpPr>
            <a:spLocks/>
          </p:cNvSpPr>
          <p:nvPr/>
        </p:nvSpPr>
        <p:spPr bwMode="auto">
          <a:xfrm flipH="1">
            <a:off x="1646162" y="2311753"/>
            <a:ext cx="415658" cy="821006"/>
          </a:xfrm>
          <a:custGeom>
            <a:avLst/>
            <a:gdLst/>
            <a:ahLst/>
            <a:cxnLst>
              <a:cxn ang="0">
                <a:pos x="141" y="284"/>
              </a:cxn>
              <a:cxn ang="0">
                <a:pos x="10" y="320"/>
              </a:cxn>
              <a:cxn ang="0">
                <a:pos x="0" y="147"/>
              </a:cxn>
              <a:cxn ang="0">
                <a:pos x="6" y="96"/>
              </a:cxn>
              <a:cxn ang="0">
                <a:pos x="63" y="49"/>
              </a:cxn>
              <a:cxn ang="0">
                <a:pos x="162" y="0"/>
              </a:cxn>
            </a:cxnLst>
            <a:rect l="0" t="0" r="r" b="b"/>
            <a:pathLst>
              <a:path w="162" h="320">
                <a:moveTo>
                  <a:pt x="141" y="284"/>
                </a:moveTo>
                <a:lnTo>
                  <a:pt x="10" y="320"/>
                </a:lnTo>
                <a:lnTo>
                  <a:pt x="0" y="147"/>
                </a:lnTo>
                <a:lnTo>
                  <a:pt x="6" y="96"/>
                </a:lnTo>
                <a:lnTo>
                  <a:pt x="63" y="49"/>
                </a:lnTo>
                <a:lnTo>
                  <a:pt x="16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5" name="Freeform 81"/>
          <p:cNvSpPr>
            <a:spLocks/>
          </p:cNvSpPr>
          <p:nvPr/>
        </p:nvSpPr>
        <p:spPr bwMode="auto">
          <a:xfrm flipH="1">
            <a:off x="1623069" y="2586276"/>
            <a:ext cx="354080" cy="425897"/>
          </a:xfrm>
          <a:custGeom>
            <a:avLst/>
            <a:gdLst/>
            <a:ahLst/>
            <a:cxnLst>
              <a:cxn ang="0">
                <a:pos x="87" y="121"/>
              </a:cxn>
              <a:cxn ang="0">
                <a:pos x="9" y="166"/>
              </a:cxn>
              <a:cxn ang="0">
                <a:pos x="0" y="42"/>
              </a:cxn>
              <a:cxn ang="0">
                <a:pos x="34" y="24"/>
              </a:cxn>
              <a:cxn ang="0">
                <a:pos x="99" y="37"/>
              </a:cxn>
              <a:cxn ang="0">
                <a:pos x="138" y="69"/>
              </a:cxn>
              <a:cxn ang="0">
                <a:pos x="138" y="37"/>
              </a:cxn>
              <a:cxn ang="0">
                <a:pos x="70" y="0"/>
              </a:cxn>
            </a:cxnLst>
            <a:rect l="0" t="0" r="r" b="b"/>
            <a:pathLst>
              <a:path w="138" h="166">
                <a:moveTo>
                  <a:pt x="87" y="121"/>
                </a:moveTo>
                <a:lnTo>
                  <a:pt x="9" y="166"/>
                </a:lnTo>
                <a:lnTo>
                  <a:pt x="0" y="42"/>
                </a:lnTo>
                <a:lnTo>
                  <a:pt x="34" y="24"/>
                </a:lnTo>
                <a:lnTo>
                  <a:pt x="99" y="37"/>
                </a:lnTo>
                <a:lnTo>
                  <a:pt x="138" y="69"/>
                </a:lnTo>
                <a:lnTo>
                  <a:pt x="138" y="37"/>
                </a:lnTo>
                <a:lnTo>
                  <a:pt x="7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42" name="Right Arrow 41"/>
          <p:cNvSpPr/>
          <p:nvPr/>
        </p:nvSpPr>
        <p:spPr bwMode="auto">
          <a:xfrm flipH="1">
            <a:off x="2865543" y="1788918"/>
            <a:ext cx="3334103" cy="604518"/>
          </a:xfrm>
          <a:prstGeom prst="rightArrow">
            <a:avLst>
              <a:gd name="adj1" fmla="val 69579"/>
              <a:gd name="adj2" fmla="val 64960"/>
            </a:avLst>
          </a:prstGeom>
          <a:solidFill>
            <a:srgbClr val="E6B9B8"/>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43" name="AutoShape 33"/>
          <p:cNvSpPr>
            <a:spLocks noChangeArrowheads="1"/>
          </p:cNvSpPr>
          <p:nvPr/>
        </p:nvSpPr>
        <p:spPr bwMode="auto">
          <a:xfrm>
            <a:off x="3465099" y="1908734"/>
            <a:ext cx="2347973" cy="356143"/>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2200" dirty="0">
                <a:latin typeface="Calibri"/>
                <a:cs typeface="Calibri"/>
              </a:rPr>
              <a:t>Query Interpretation</a:t>
            </a:r>
          </a:p>
        </p:txBody>
      </p:sp>
      <p:sp>
        <p:nvSpPr>
          <p:cNvPr id="44" name="AutoShape 33"/>
          <p:cNvSpPr>
            <a:spLocks noChangeArrowheads="1"/>
          </p:cNvSpPr>
          <p:nvPr/>
        </p:nvSpPr>
        <p:spPr bwMode="auto">
          <a:xfrm>
            <a:off x="6534198" y="2128266"/>
            <a:ext cx="1290919" cy="997333"/>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lnSpc>
                <a:spcPct val="80000"/>
              </a:lnSpc>
              <a:tabLst>
                <a:tab pos="228553" algn="l"/>
              </a:tabLst>
            </a:pPr>
            <a:r>
              <a:rPr lang="en-US" sz="1600" dirty="0">
                <a:latin typeface="Calibri"/>
                <a:cs typeface="Calibri"/>
              </a:rPr>
              <a:t>SELECT A</a:t>
            </a:r>
            <a:br>
              <a:rPr lang="en-US" sz="1600" dirty="0">
                <a:latin typeface="Calibri"/>
                <a:cs typeface="Calibri"/>
              </a:rPr>
            </a:br>
            <a:r>
              <a:rPr lang="en-US" sz="1600" dirty="0">
                <a:latin typeface="Calibri"/>
                <a:cs typeface="Calibri"/>
              </a:rPr>
              <a:t>FROM R</a:t>
            </a:r>
          </a:p>
          <a:p>
            <a:pPr defTabSz="822155">
              <a:lnSpc>
                <a:spcPct val="80000"/>
              </a:lnSpc>
              <a:tabLst>
                <a:tab pos="228553" algn="l"/>
              </a:tabLst>
            </a:pPr>
            <a:r>
              <a:rPr lang="en-US" sz="1600" dirty="0">
                <a:latin typeface="Calibri"/>
                <a:cs typeface="Calibri"/>
              </a:rPr>
              <a:t>WHERE B not in</a:t>
            </a:r>
          </a:p>
          <a:p>
            <a:pPr defTabSz="822155">
              <a:lnSpc>
                <a:spcPct val="80000"/>
              </a:lnSpc>
              <a:tabLst>
                <a:tab pos="228553" algn="l"/>
              </a:tabLst>
            </a:pPr>
            <a:r>
              <a:rPr lang="en-US" sz="1600" dirty="0">
                <a:latin typeface="Calibri"/>
                <a:cs typeface="Calibri"/>
              </a:rPr>
              <a:t>	(SELECT D</a:t>
            </a:r>
          </a:p>
          <a:p>
            <a:pPr defTabSz="822155">
              <a:lnSpc>
                <a:spcPct val="80000"/>
              </a:lnSpc>
              <a:tabLst>
                <a:tab pos="228553" algn="l"/>
              </a:tabLst>
            </a:pPr>
            <a:r>
              <a:rPr lang="en-US" sz="1600" dirty="0">
                <a:latin typeface="Calibri"/>
                <a:cs typeface="Calibri"/>
              </a:rPr>
              <a:t>	FROM S) </a:t>
            </a:r>
          </a:p>
        </p:txBody>
      </p:sp>
      <p:sp>
        <p:nvSpPr>
          <p:cNvPr id="13" name="Folded Corner 12"/>
          <p:cNvSpPr/>
          <p:nvPr/>
        </p:nvSpPr>
        <p:spPr bwMode="auto">
          <a:xfrm>
            <a:off x="6458491" y="2040353"/>
            <a:ext cx="1423976" cy="1173739"/>
          </a:xfrm>
          <a:prstGeom prst="foldedCorner">
            <a:avLst>
              <a:gd name="adj" fmla="val 23501"/>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3" name="Cloud Callout 2"/>
          <p:cNvSpPr/>
          <p:nvPr/>
        </p:nvSpPr>
        <p:spPr>
          <a:xfrm>
            <a:off x="676941" y="711197"/>
            <a:ext cx="2345237" cy="660403"/>
          </a:xfrm>
          <a:prstGeom prst="cloudCallout">
            <a:avLst>
              <a:gd name="adj1" fmla="val -6023"/>
              <a:gd name="adj2" fmla="val 84498"/>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40" name="Rectangle 46"/>
          <p:cNvSpPr>
            <a:spLocks noChangeArrowheads="1"/>
          </p:cNvSpPr>
          <p:nvPr/>
        </p:nvSpPr>
        <p:spPr bwMode="auto">
          <a:xfrm>
            <a:off x="998080" y="881842"/>
            <a:ext cx="1509267" cy="29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2200">
                <a:latin typeface="Calibri"/>
                <a:cs typeface="Calibri"/>
              </a:rPr>
              <a:t>Intent: Find...</a:t>
            </a:r>
          </a:p>
        </p:txBody>
      </p:sp>
      <p:sp>
        <p:nvSpPr>
          <p:cNvPr id="51" name="Rectangle 46"/>
          <p:cNvSpPr>
            <a:spLocks noChangeArrowheads="1"/>
          </p:cNvSpPr>
          <p:nvPr/>
        </p:nvSpPr>
        <p:spPr bwMode="auto">
          <a:xfrm>
            <a:off x="6914162" y="1679222"/>
            <a:ext cx="429137" cy="29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2200">
                <a:latin typeface="Calibri"/>
                <a:cs typeface="Calibri"/>
              </a:rPr>
              <a:t>SQL</a:t>
            </a:r>
          </a:p>
        </p:txBody>
      </p:sp>
      <p:grpSp>
        <p:nvGrpSpPr>
          <p:cNvPr id="23" name="Group 22"/>
          <p:cNvGrpSpPr/>
          <p:nvPr/>
        </p:nvGrpSpPr>
        <p:grpSpPr>
          <a:xfrm>
            <a:off x="5033345" y="4029960"/>
            <a:ext cx="3808657" cy="2292726"/>
            <a:chOff x="5033345" y="4029960"/>
            <a:chExt cx="3808657" cy="1427267"/>
          </a:xfrm>
          <a:solidFill>
            <a:srgbClr val="E6B9B8"/>
          </a:solidFill>
        </p:grpSpPr>
        <p:sp>
          <p:nvSpPr>
            <p:cNvPr id="36" name="Rounded Rectangle 35"/>
            <p:cNvSpPr/>
            <p:nvPr/>
          </p:nvSpPr>
          <p:spPr>
            <a:xfrm>
              <a:off x="5033345" y="4029960"/>
              <a:ext cx="3808657" cy="1427267"/>
            </a:xfrm>
            <a:prstGeom prst="roundRect">
              <a:avLst>
                <a:gd name="adj" fmla="val 7650"/>
              </a:avLst>
            </a:prstGeom>
            <a:grp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dirty="0">
                <a:sym typeface="Symbol"/>
              </a:endParaRPr>
            </a:p>
          </p:txBody>
        </p:sp>
        <p:sp>
          <p:nvSpPr>
            <p:cNvPr id="62" name="Rectangle 119"/>
            <p:cNvSpPr>
              <a:spLocks noChangeArrowheads="1"/>
            </p:cNvSpPr>
            <p:nvPr/>
          </p:nvSpPr>
          <p:spPr bwMode="auto">
            <a:xfrm>
              <a:off x="5200020" y="4114183"/>
              <a:ext cx="3429049" cy="348068"/>
            </a:xfrm>
            <a:prstGeom prst="rect">
              <a:avLst/>
            </a:prstGeom>
            <a:grpFill/>
            <a:ln>
              <a:noFill/>
            </a:ln>
            <a:extLst/>
          </p:spPr>
          <p:txBody>
            <a:bodyPr wrap="none" lIns="0" tIns="0" rIns="0" bIns="0">
              <a:spAutoFit/>
            </a:bodyPr>
            <a:lstStyle/>
            <a:p>
              <a:pPr defTabSz="2655340" eaLnBrk="0" hangingPunct="0">
                <a:lnSpc>
                  <a:spcPct val="90000"/>
                </a:lnSpc>
                <a:spcAft>
                  <a:spcPct val="20000"/>
                </a:spcAft>
                <a:tabLst>
                  <a:tab pos="1790331" algn="l"/>
                </a:tabLst>
              </a:pPr>
              <a:r>
                <a:rPr lang="en-US" sz="2000" u="sng">
                  <a:solidFill>
                    <a:schemeClr val="accent2">
                      <a:lumMod val="50000"/>
                    </a:schemeClr>
                  </a:solidFill>
                  <a:latin typeface="Calibri" charset="0"/>
                  <a:cs typeface="Calibri" charset="0"/>
                </a:rPr>
                <a:t>Problem</a:t>
              </a:r>
              <a:r>
                <a:rPr lang="en-US" sz="2000">
                  <a:solidFill>
                    <a:schemeClr val="accent2">
                      <a:lumMod val="50000"/>
                    </a:schemeClr>
                  </a:solidFill>
                  <a:latin typeface="Calibri" charset="0"/>
                  <a:cs typeface="Calibri" charset="0"/>
                </a:rPr>
                <a:t>:</a:t>
              </a:r>
              <a:br>
                <a:rPr lang="en-US" sz="2000">
                  <a:solidFill>
                    <a:schemeClr val="accent2">
                      <a:lumMod val="50000"/>
                    </a:schemeClr>
                  </a:solidFill>
                  <a:latin typeface="Calibri" charset="0"/>
                  <a:cs typeface="Calibri" charset="0"/>
                </a:rPr>
              </a:br>
              <a:r>
                <a:rPr lang="en-US" sz="2000">
                  <a:solidFill>
                    <a:schemeClr val="accent2">
                      <a:lumMod val="50000"/>
                    </a:schemeClr>
                  </a:solidFill>
                  <a:latin typeface="Calibri" charset="0"/>
                  <a:cs typeface="Calibri" charset="0"/>
                </a:rPr>
                <a:t>Query Interpretation is hard too!</a:t>
              </a:r>
              <a:endParaRPr lang="en-US" sz="2000">
                <a:solidFill>
                  <a:schemeClr val="accent2">
                    <a:lumMod val="50000"/>
                  </a:schemeClr>
                </a:solidFill>
                <a:latin typeface="Calibri" charset="0"/>
                <a:cs typeface="Calibri" charset="0"/>
              </a:endParaRPr>
            </a:p>
          </p:txBody>
        </p:sp>
        <p:sp>
          <p:nvSpPr>
            <p:cNvPr id="63" name="Rectangle 119"/>
            <p:cNvSpPr>
              <a:spLocks noChangeArrowheads="1"/>
            </p:cNvSpPr>
            <p:nvPr/>
          </p:nvSpPr>
          <p:spPr bwMode="auto">
            <a:xfrm>
              <a:off x="5402707" y="4534026"/>
              <a:ext cx="2944353" cy="344875"/>
            </a:xfrm>
            <a:prstGeom prst="rect">
              <a:avLst/>
            </a:prstGeom>
            <a:grp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even used for testing purposes, </a:t>
              </a:r>
              <a:br>
                <a:rPr lang="en-US" sz="1800">
                  <a:latin typeface="Calibri" charset="0"/>
                  <a:cs typeface="Calibri" charset="0"/>
                </a:rPr>
              </a:br>
              <a:r>
                <a:rPr lang="en-US" sz="1800">
                  <a:latin typeface="Calibri" charset="0"/>
                  <a:cs typeface="Calibri" charset="0"/>
                </a:rPr>
                <a:t>e.g., on www.gradiance.com</a:t>
              </a:r>
            </a:p>
          </p:txBody>
        </p:sp>
      </p:grpSp>
      <p:grpSp>
        <p:nvGrpSpPr>
          <p:cNvPr id="22" name="Group 21"/>
          <p:cNvGrpSpPr/>
          <p:nvPr/>
        </p:nvGrpSpPr>
        <p:grpSpPr>
          <a:xfrm>
            <a:off x="334582" y="4029959"/>
            <a:ext cx="4348377" cy="2292727"/>
            <a:chOff x="318904" y="4029959"/>
            <a:chExt cx="4348377" cy="2292727"/>
          </a:xfrm>
        </p:grpSpPr>
        <p:sp>
          <p:nvSpPr>
            <p:cNvPr id="32" name="Rounded Rectangle 31"/>
            <p:cNvSpPr/>
            <p:nvPr/>
          </p:nvSpPr>
          <p:spPr>
            <a:xfrm>
              <a:off x="318904" y="4029959"/>
              <a:ext cx="4348377" cy="2292727"/>
            </a:xfrm>
            <a:prstGeom prst="roundRect">
              <a:avLst>
                <a:gd name="adj" fmla="val 8221"/>
              </a:avLst>
            </a:prstGeom>
            <a:solidFill>
              <a:schemeClr val="accent3">
                <a:lumMod val="20000"/>
                <a:lumOff val="8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dirty="0">
                <a:sym typeface="Symbol"/>
              </a:endParaRPr>
            </a:p>
          </p:txBody>
        </p:sp>
        <p:sp>
          <p:nvSpPr>
            <p:cNvPr id="53" name="TextBox 52"/>
            <p:cNvSpPr txBox="1"/>
            <p:nvPr/>
          </p:nvSpPr>
          <p:spPr>
            <a:xfrm>
              <a:off x="1204479" y="4803302"/>
              <a:ext cx="2635581"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Khoussainova et al. [CIDR’09]</a:t>
              </a:r>
            </a:p>
          </p:txBody>
        </p:sp>
        <p:sp>
          <p:nvSpPr>
            <p:cNvPr id="55" name="TextBox 54"/>
            <p:cNvSpPr txBox="1"/>
            <p:nvPr/>
          </p:nvSpPr>
          <p:spPr>
            <a:xfrm>
              <a:off x="1346242" y="5820353"/>
              <a:ext cx="1562571"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Li et al. [CIDR’11]</a:t>
              </a:r>
            </a:p>
          </p:txBody>
        </p:sp>
        <p:sp>
          <p:nvSpPr>
            <p:cNvPr id="57" name="TextBox 56"/>
            <p:cNvSpPr txBox="1"/>
            <p:nvPr/>
          </p:nvSpPr>
          <p:spPr>
            <a:xfrm>
              <a:off x="1674548" y="5143122"/>
              <a:ext cx="2869557"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Chatzopoulou et al. [SSDBM’09]</a:t>
              </a:r>
            </a:p>
          </p:txBody>
        </p:sp>
        <p:sp>
          <p:nvSpPr>
            <p:cNvPr id="60" name="TextBox 59"/>
            <p:cNvSpPr txBox="1"/>
            <p:nvPr/>
          </p:nvSpPr>
          <p:spPr>
            <a:xfrm>
              <a:off x="1510569" y="5481738"/>
              <a:ext cx="2496239"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Howe, Cole [MS eSc WS’10]</a:t>
              </a:r>
            </a:p>
          </p:txBody>
        </p:sp>
        <p:sp>
          <p:nvSpPr>
            <p:cNvPr id="61" name="Rectangle 119"/>
            <p:cNvSpPr>
              <a:spLocks noChangeArrowheads="1"/>
            </p:cNvSpPr>
            <p:nvPr/>
          </p:nvSpPr>
          <p:spPr bwMode="auto">
            <a:xfrm>
              <a:off x="483296" y="4165253"/>
              <a:ext cx="4079517" cy="559127"/>
            </a:xfrm>
            <a:prstGeom prst="rect">
              <a:avLst/>
            </a:prstGeom>
            <a:noFill/>
            <a:ln>
              <a:noFill/>
            </a:ln>
            <a:extLst/>
          </p:spPr>
          <p:txBody>
            <a:bodyPr wrap="none" lIns="0" tIns="0" rIns="0" bIns="0">
              <a:spAutoFit/>
            </a:bodyPr>
            <a:lstStyle/>
            <a:p>
              <a:pPr defTabSz="2655340" eaLnBrk="0" hangingPunct="0">
                <a:lnSpc>
                  <a:spcPct val="90000"/>
                </a:lnSpc>
                <a:spcAft>
                  <a:spcPct val="20000"/>
                </a:spcAft>
                <a:tabLst>
                  <a:tab pos="1790331" algn="l"/>
                </a:tabLst>
              </a:pPr>
              <a:r>
                <a:rPr lang="en-US" sz="2000">
                  <a:solidFill>
                    <a:schemeClr val="accent3">
                      <a:lumMod val="50000"/>
                    </a:schemeClr>
                  </a:solidFill>
                  <a:latin typeface="Calibri" charset="0"/>
                  <a:cs typeface="Calibri" charset="0"/>
                </a:rPr>
                <a:t>Recent work on </a:t>
              </a:r>
              <a:r>
                <a:rPr lang="en-US" sz="2000" b="1">
                  <a:solidFill>
                    <a:schemeClr val="accent3">
                      <a:lumMod val="50000"/>
                    </a:schemeClr>
                  </a:solidFill>
                  <a:latin typeface="Calibri" charset="0"/>
                  <a:cs typeface="Calibri" charset="0"/>
                </a:rPr>
                <a:t>Query Management</a:t>
              </a:r>
              <a:r>
                <a:rPr lang="en-US" sz="2000">
                  <a:solidFill>
                    <a:schemeClr val="accent3">
                      <a:lumMod val="50000"/>
                    </a:schemeClr>
                  </a:solidFill>
                  <a:latin typeface="Calibri" charset="0"/>
                  <a:cs typeface="Calibri" charset="0"/>
                </a:rPr>
                <a:t>:</a:t>
              </a:r>
              <a:r>
                <a:rPr lang="en-US" sz="2000" b="1">
                  <a:solidFill>
                    <a:schemeClr val="accent3">
                      <a:lumMod val="50000"/>
                    </a:schemeClr>
                  </a:solidFill>
                  <a:latin typeface="Calibri" charset="0"/>
                  <a:cs typeface="Calibri" charset="0"/>
                </a:rPr>
                <a:t/>
              </a:r>
              <a:br>
                <a:rPr lang="en-US" sz="2000" b="1">
                  <a:solidFill>
                    <a:schemeClr val="accent3">
                      <a:lumMod val="50000"/>
                    </a:schemeClr>
                  </a:solidFill>
                  <a:latin typeface="Calibri" charset="0"/>
                  <a:cs typeface="Calibri" charset="0"/>
                </a:rPr>
              </a:br>
              <a:r>
                <a:rPr lang="en-US" sz="2000" u="sng">
                  <a:solidFill>
                    <a:schemeClr val="accent3">
                      <a:lumMod val="50000"/>
                    </a:schemeClr>
                  </a:solidFill>
                  <a:latin typeface="Calibri" charset="0"/>
                  <a:cs typeface="Calibri" charset="0"/>
                </a:rPr>
                <a:t>Idea</a:t>
              </a:r>
              <a:r>
                <a:rPr lang="en-US" sz="2000">
                  <a:solidFill>
                    <a:schemeClr val="accent3">
                      <a:lumMod val="50000"/>
                    </a:schemeClr>
                  </a:solidFill>
                  <a:latin typeface="Calibri" charset="0"/>
                  <a:cs typeface="Calibri" charset="0"/>
                </a:rPr>
                <a:t>: Re-use and adapt existing queries</a:t>
              </a:r>
            </a:p>
          </p:txBody>
        </p:sp>
        <p:sp>
          <p:nvSpPr>
            <p:cNvPr id="65" name="Rectangle 119"/>
            <p:cNvSpPr>
              <a:spLocks noChangeArrowheads="1"/>
            </p:cNvSpPr>
            <p:nvPr/>
          </p:nvSpPr>
          <p:spPr bwMode="auto">
            <a:xfrm>
              <a:off x="519110" y="4794835"/>
              <a:ext cx="581815"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CQMS</a:t>
              </a:r>
            </a:p>
          </p:txBody>
        </p:sp>
        <p:sp>
          <p:nvSpPr>
            <p:cNvPr id="66" name="Rectangle 119"/>
            <p:cNvSpPr>
              <a:spLocks noChangeArrowheads="1"/>
            </p:cNvSpPr>
            <p:nvPr/>
          </p:nvSpPr>
          <p:spPr bwMode="auto">
            <a:xfrm>
              <a:off x="519110" y="5134645"/>
              <a:ext cx="1053398"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SQL QuerIE</a:t>
              </a:r>
              <a:endParaRPr lang="en-US" sz="1800">
                <a:latin typeface="Calibri" charset="0"/>
                <a:cs typeface="Calibri" charset="0"/>
              </a:endParaRPr>
            </a:p>
          </p:txBody>
        </p:sp>
        <p:sp>
          <p:nvSpPr>
            <p:cNvPr id="67" name="Rectangle 119"/>
            <p:cNvSpPr>
              <a:spLocks noChangeArrowheads="1"/>
            </p:cNvSpPr>
            <p:nvPr/>
          </p:nvSpPr>
          <p:spPr bwMode="auto">
            <a:xfrm>
              <a:off x="519110" y="5473261"/>
              <a:ext cx="875878"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SQLshare</a:t>
              </a:r>
              <a:endParaRPr lang="en-US" sz="1800">
                <a:latin typeface="Calibri" charset="0"/>
                <a:cs typeface="Calibri" charset="0"/>
              </a:endParaRPr>
            </a:p>
          </p:txBody>
        </p:sp>
        <p:sp>
          <p:nvSpPr>
            <p:cNvPr id="68" name="Rectangle 119"/>
            <p:cNvSpPr>
              <a:spLocks noChangeArrowheads="1"/>
            </p:cNvSpPr>
            <p:nvPr/>
          </p:nvSpPr>
          <p:spPr bwMode="auto">
            <a:xfrm>
              <a:off x="519110" y="5811886"/>
              <a:ext cx="698133"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DBease</a:t>
              </a:r>
            </a:p>
          </p:txBody>
        </p:sp>
      </p:grpSp>
      <p:grpSp>
        <p:nvGrpSpPr>
          <p:cNvPr id="21" name="Group 20"/>
          <p:cNvGrpSpPr/>
          <p:nvPr/>
        </p:nvGrpSpPr>
        <p:grpSpPr>
          <a:xfrm>
            <a:off x="8092229" y="993865"/>
            <a:ext cx="639541" cy="188513"/>
            <a:chOff x="8092229" y="993865"/>
            <a:chExt cx="639541" cy="188513"/>
          </a:xfrm>
        </p:grpSpPr>
        <p:sp>
          <p:nvSpPr>
            <p:cNvPr id="74" name="Rectangle 73"/>
            <p:cNvSpPr/>
            <p:nvPr/>
          </p:nvSpPr>
          <p:spPr>
            <a:xfrm>
              <a:off x="8092229" y="1009201"/>
              <a:ext cx="196333" cy="157841"/>
            </a:xfrm>
            <a:prstGeom prst="rect">
              <a:avLst/>
            </a:prstGeom>
            <a:solidFill>
              <a:srgbClr val="E6B9B8"/>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75" name="Rectangle 3"/>
            <p:cNvSpPr>
              <a:spLocks noChangeArrowheads="1"/>
            </p:cNvSpPr>
            <p:nvPr/>
          </p:nvSpPr>
          <p:spPr bwMode="auto">
            <a:xfrm>
              <a:off x="8357392" y="993865"/>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hard</a:t>
              </a:r>
            </a:p>
          </p:txBody>
        </p:sp>
      </p:grpSp>
      <p:sp>
        <p:nvSpPr>
          <p:cNvPr id="78" name="Right Arrow 77"/>
          <p:cNvSpPr/>
          <p:nvPr/>
        </p:nvSpPr>
        <p:spPr bwMode="auto">
          <a:xfrm>
            <a:off x="3064516" y="2611910"/>
            <a:ext cx="3135134" cy="604518"/>
          </a:xfrm>
          <a:prstGeom prst="rightArrow">
            <a:avLst>
              <a:gd name="adj1" fmla="val 69579"/>
              <a:gd name="adj2" fmla="val 64960"/>
            </a:avLst>
          </a:prstGeom>
          <a:noFill/>
          <a:ln w="9525">
            <a:solidFill>
              <a:srgbClr val="000000"/>
            </a:solid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79" name="Right Arrow 78"/>
          <p:cNvSpPr/>
          <p:nvPr/>
        </p:nvSpPr>
        <p:spPr bwMode="auto">
          <a:xfrm flipH="1">
            <a:off x="2865545" y="1793656"/>
            <a:ext cx="3334103" cy="604518"/>
          </a:xfrm>
          <a:prstGeom prst="rightArrow">
            <a:avLst>
              <a:gd name="adj1" fmla="val 69579"/>
              <a:gd name="adj2" fmla="val 64960"/>
            </a:avLst>
          </a:prstGeom>
          <a:noFill/>
          <a:ln w="9525">
            <a:solidFill>
              <a:srgbClr val="000000"/>
            </a:solid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80" name="TextBox 79"/>
          <p:cNvSpPr txBox="1"/>
          <p:nvPr/>
        </p:nvSpPr>
        <p:spPr>
          <a:xfrm>
            <a:off x="4780839" y="939841"/>
            <a:ext cx="2196187" cy="646331"/>
          </a:xfrm>
          <a:prstGeom prst="rect">
            <a:avLst/>
          </a:prstGeom>
          <a:noFill/>
          <a:ln w="19050" cmpd="sng">
            <a:noFill/>
          </a:ln>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800" i="1" dirty="0">
                <a:solidFill>
                  <a:schemeClr val="tx1"/>
                </a:solidFill>
              </a:rPr>
              <a:t>essential for Query Browse and Re-use</a:t>
            </a:r>
          </a:p>
        </p:txBody>
      </p:sp>
      <p:cxnSp>
        <p:nvCxnSpPr>
          <p:cNvPr id="81" name="Straight Arrow Connector 80"/>
          <p:cNvCxnSpPr/>
          <p:nvPr/>
        </p:nvCxnSpPr>
        <p:spPr>
          <a:xfrm flipH="1">
            <a:off x="4366710" y="1498674"/>
            <a:ext cx="501623" cy="469668"/>
          </a:xfrm>
          <a:prstGeom prst="straightConnector1">
            <a:avLst/>
          </a:prstGeom>
          <a:ln>
            <a:solidFill>
              <a:schemeClr val="tx1"/>
            </a:solidFill>
            <a:tailEnd type="oval"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6630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2" grpId="0" animBg="1"/>
      <p:bldP spid="43" grpId="0"/>
      <p:bldP spid="79" grpId="0" animBg="1"/>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8434" name="Foliennummernplatzhalter 3"/>
          <p:cNvSpPr>
            <a:spLocks noGrp="1"/>
          </p:cNvSpPr>
          <p:nvPr>
            <p:ph type="sldNum" sz="quarter" idx="10"/>
          </p:nvPr>
        </p:nvSpPr>
        <p:spPr>
          <a:xfrm>
            <a:off x="8859285" y="6594475"/>
            <a:ext cx="103740" cy="217254"/>
          </a:xfrm>
          <a:noFill/>
        </p:spPr>
        <p:txBody>
          <a:bodyPr/>
          <a:lstStyle/>
          <a:p>
            <a:pPr defTabSz="822155"/>
            <a:fld id="{BA59B8C9-E035-5640-BEF8-130E45546F82}" type="slidenum">
              <a:rPr lang="de-DE">
                <a:latin typeface="Arial" pitchFamily="-106" charset="0"/>
                <a:ea typeface="ＭＳ Ｐゴシック" pitchFamily="-106" charset="-128"/>
                <a:cs typeface="ＭＳ Ｐゴシック" pitchFamily="-106" charset="-128"/>
              </a:rPr>
              <a:pPr defTabSz="822155"/>
              <a:t>20</a:t>
            </a:fld>
            <a:endParaRPr lang="de-DE">
              <a:latin typeface="Arial" pitchFamily="-106" charset="0"/>
              <a:ea typeface="ＭＳ Ｐゴシック" pitchFamily="-106" charset="-128"/>
              <a:cs typeface="ＭＳ Ｐゴシック" pitchFamily="-106" charset="-128"/>
            </a:endParaRPr>
          </a:p>
        </p:txBody>
      </p:sp>
      <p:sp>
        <p:nvSpPr>
          <p:cNvPr id="18435" name="Rectangle 2"/>
          <p:cNvSpPr>
            <a:spLocks noGrp="1" noChangeArrowheads="1"/>
          </p:cNvSpPr>
          <p:nvPr>
            <p:ph type="body" idx="4294967295"/>
          </p:nvPr>
        </p:nvSpPr>
        <p:spPr>
          <a:xfrm>
            <a:off x="3284775" y="2832102"/>
            <a:ext cx="2564930" cy="923330"/>
          </a:xfrm>
        </p:spPr>
        <p:txBody>
          <a:bodyPr/>
          <a:lstStyle/>
          <a:p>
            <a:pPr marL="0" indent="0" algn="ctr" eaLnBrk="1" hangingPunct="1">
              <a:buNone/>
            </a:pPr>
            <a:r>
              <a:rPr lang="de-AT" sz="6000"/>
              <a:t>BACKUP</a:t>
            </a:r>
            <a:endParaRPr lang="en-US" sz="6000"/>
          </a:p>
        </p:txBody>
      </p:sp>
    </p:spTree>
    <p:extLst>
      <p:ext uri="{BB962C8B-B14F-4D97-AF65-F5344CB8AC3E}">
        <p14:creationId xmlns:p14="http://schemas.microsoft.com/office/powerpoint/2010/main" val="2431511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Query: Aggregates / Group by</a:t>
            </a:r>
          </a:p>
        </p:txBody>
      </p:sp>
      <p:sp>
        <p:nvSpPr>
          <p:cNvPr id="68611" name="Foliennummernplatzhalter 2"/>
          <p:cNvSpPr>
            <a:spLocks noGrp="1"/>
          </p:cNvSpPr>
          <p:nvPr>
            <p:ph type="sldNum" sz="quarter" idx="10"/>
          </p:nvPr>
        </p:nvSpPr>
        <p:spPr>
          <a:noFill/>
        </p:spPr>
        <p:txBody>
          <a:bodyPr/>
          <a:lstStyle/>
          <a:p>
            <a:pPr defTabSz="862013"/>
            <a:fld id="{7758FE2A-4CC8-1B4A-8A1B-BBC905DFD44C}" type="slidenum">
              <a:rPr lang="de-DE">
                <a:latin typeface="Arial" pitchFamily="-106" charset="0"/>
                <a:ea typeface="ＭＳ Ｐゴシック" pitchFamily="-106" charset="-128"/>
                <a:cs typeface="ＭＳ Ｐゴシック" pitchFamily="-106" charset="-128"/>
              </a:rPr>
              <a:pPr defTabSz="862013"/>
              <a:t>21</a:t>
            </a:fld>
            <a:endParaRPr lang="de-DE">
              <a:latin typeface="Arial" pitchFamily="-106" charset="0"/>
              <a:ea typeface="ＭＳ Ｐゴシック" pitchFamily="-106" charset="-128"/>
              <a:cs typeface="ＭＳ Ｐゴシック" pitchFamily="-106" charset="-128"/>
            </a:endParaRPr>
          </a:p>
        </p:txBody>
      </p:sp>
      <p:sp>
        <p:nvSpPr>
          <p:cNvPr id="68615" name="Rectangle 3"/>
          <p:cNvSpPr>
            <a:spLocks noChangeArrowheads="1"/>
          </p:cNvSpPr>
          <p:nvPr/>
        </p:nvSpPr>
        <p:spPr bwMode="auto">
          <a:xfrm>
            <a:off x="177800" y="945727"/>
            <a:ext cx="3281362" cy="430212"/>
          </a:xfrm>
          <a:prstGeom prst="rect">
            <a:avLst/>
          </a:prstGeom>
          <a:noFill/>
          <a:ln w="9525">
            <a:noFill/>
            <a:miter lim="800000"/>
            <a:headEnd/>
            <a:tailEnd/>
          </a:ln>
        </p:spPr>
        <p:txBody>
          <a:bodyPr lIns="0" tIns="0" rIns="0" bIns="0">
            <a:prstTxWarp prst="textNoShape">
              <a:avLst/>
            </a:prstTxWarp>
            <a:spAutoFit/>
          </a:bodyPr>
          <a:lstStyle/>
          <a:p>
            <a:r>
              <a:rPr lang="en-US" sz="1400"/>
              <a:t>Course (</a:t>
            </a:r>
            <a:r>
              <a:rPr lang="en-US" sz="1400" u="sng"/>
              <a:t>course-no</a:t>
            </a:r>
            <a:r>
              <a:rPr lang="en-US" sz="1400"/>
              <a:t>, title ) </a:t>
            </a:r>
          </a:p>
          <a:p>
            <a:r>
              <a:rPr lang="en-US" sz="1400"/>
              <a:t>Transcript (</a:t>
            </a:r>
            <a:r>
              <a:rPr lang="en-US" sz="1400" u="sng"/>
              <a:t>student-id</a:t>
            </a:r>
            <a:r>
              <a:rPr lang="en-US" sz="1400"/>
              <a:t>, course-no, grade)</a:t>
            </a:r>
          </a:p>
        </p:txBody>
      </p:sp>
      <p:sp>
        <p:nvSpPr>
          <p:cNvPr id="68616" name="Rectangle 3"/>
          <p:cNvSpPr>
            <a:spLocks noChangeArrowheads="1"/>
          </p:cNvSpPr>
          <p:nvPr/>
        </p:nvSpPr>
        <p:spPr bwMode="auto">
          <a:xfrm>
            <a:off x="177800" y="3093949"/>
            <a:ext cx="3395962" cy="1477328"/>
          </a:xfrm>
          <a:prstGeom prst="rect">
            <a:avLst/>
          </a:prstGeom>
          <a:noFill/>
          <a:ln w="9525">
            <a:noFill/>
            <a:miter lim="800000"/>
            <a:headEnd/>
            <a:tailEnd/>
          </a:ln>
        </p:spPr>
        <p:txBody>
          <a:bodyPr wrap="none" lIns="0" tIns="0" rIns="0" bIns="0">
            <a:prstTxWarp prst="textNoShape">
              <a:avLst/>
            </a:prstTxWarp>
            <a:spAutoFit/>
          </a:bodyPr>
          <a:lstStyle/>
          <a:p>
            <a:pPr>
              <a:tabLst>
                <a:tab pos="746125" algn="l"/>
                <a:tab pos="1484313" algn="l"/>
              </a:tabLst>
            </a:pPr>
            <a:r>
              <a:rPr lang="en-US" sz="1600"/>
              <a:t>select	t.student-id </a:t>
            </a:r>
          </a:p>
          <a:p>
            <a:pPr>
              <a:tabLst>
                <a:tab pos="746125" algn="l"/>
                <a:tab pos="1484313" algn="l"/>
              </a:tabLst>
            </a:pPr>
            <a:r>
              <a:rPr lang="en-US" sz="1600"/>
              <a:t>from	Transcript t</a:t>
            </a:r>
          </a:p>
          <a:p>
            <a:pPr>
              <a:tabLst>
                <a:tab pos="746125" algn="l"/>
                <a:tab pos="1484313" algn="l"/>
              </a:tabLst>
            </a:pPr>
            <a:r>
              <a:rPr lang="en-US" sz="1600"/>
              <a:t>group 	BY t.student-id</a:t>
            </a:r>
          </a:p>
          <a:p>
            <a:pPr>
              <a:tabLst>
                <a:tab pos="746125" algn="l"/>
                <a:tab pos="1484313" algn="l"/>
              </a:tabLst>
            </a:pPr>
            <a:r>
              <a:rPr lang="en-US" sz="1600"/>
              <a:t>having	COUNT(t.course-no) = </a:t>
            </a:r>
          </a:p>
          <a:p>
            <a:pPr>
              <a:tabLst>
                <a:tab pos="746125" algn="l"/>
                <a:tab pos="1484313" algn="l"/>
              </a:tabLst>
            </a:pPr>
            <a:r>
              <a:rPr lang="en-US" sz="1600"/>
              <a:t>	(select	COUNT(course-no) </a:t>
            </a:r>
          </a:p>
          <a:p>
            <a:pPr>
              <a:tabLst>
                <a:tab pos="746125" algn="l"/>
                <a:tab pos="1484313" algn="l"/>
              </a:tabLst>
            </a:pPr>
            <a:r>
              <a:rPr lang="en-US" sz="1600"/>
              <a:t>	from	Course).</a:t>
            </a:r>
          </a:p>
        </p:txBody>
      </p:sp>
      <p:sp>
        <p:nvSpPr>
          <p:cNvPr id="68617" name="Rectangle 3"/>
          <p:cNvSpPr>
            <a:spLocks noChangeArrowheads="1"/>
          </p:cNvSpPr>
          <p:nvPr/>
        </p:nvSpPr>
        <p:spPr bwMode="auto">
          <a:xfrm>
            <a:off x="177800" y="6429370"/>
            <a:ext cx="8120063" cy="169863"/>
          </a:xfrm>
          <a:prstGeom prst="rect">
            <a:avLst/>
          </a:prstGeom>
          <a:noFill/>
          <a:ln w="9525">
            <a:noFill/>
            <a:miter lim="800000"/>
            <a:headEnd/>
            <a:tailEnd/>
          </a:ln>
        </p:spPr>
        <p:txBody>
          <a:bodyPr lIns="0" tIns="0" rIns="0" bIns="0">
            <a:prstTxWarp prst="textNoShape">
              <a:avLst/>
            </a:prstTxWarp>
            <a:spAutoFit/>
          </a:bodyPr>
          <a:lstStyle/>
          <a:p>
            <a:r>
              <a:rPr lang="en-US" sz="1100"/>
              <a:t>Query from: G. Graefe, R. Cole. Fast Algorithms for Universal Quantification in Large Databases (TODS 1995)</a:t>
            </a:r>
          </a:p>
        </p:txBody>
      </p:sp>
      <p:sp>
        <p:nvSpPr>
          <p:cNvPr id="68618" name="Rectangle 3"/>
          <p:cNvSpPr>
            <a:spLocks noChangeArrowheads="1"/>
          </p:cNvSpPr>
          <p:nvPr/>
        </p:nvSpPr>
        <p:spPr bwMode="auto">
          <a:xfrm>
            <a:off x="177800" y="5427658"/>
            <a:ext cx="8616950" cy="862012"/>
          </a:xfrm>
          <a:prstGeom prst="rect">
            <a:avLst/>
          </a:prstGeom>
          <a:noFill/>
          <a:ln w="9525">
            <a:noFill/>
            <a:miter lim="800000"/>
            <a:headEnd/>
            <a:tailEnd/>
          </a:ln>
        </p:spPr>
        <p:txBody>
          <a:bodyPr lIns="0" tIns="0" rIns="0" bIns="0">
            <a:prstTxWarp prst="textNoShape">
              <a:avLst/>
            </a:prstTxWarp>
            <a:spAutoFit/>
          </a:bodyPr>
          <a:lstStyle/>
          <a:p>
            <a:r>
              <a:rPr lang="en-US" sz="1400"/>
              <a:t>Q: "Find the students who have taken as many (different) courses as there are courses offered by the university (tuples in the </a:t>
            </a:r>
            <a:r>
              <a:rPr lang="en-US" sz="1400" i="1"/>
              <a:t>courses </a:t>
            </a:r>
            <a:r>
              <a:rPr lang="en-US" sz="1400"/>
              <a:t>relation).”</a:t>
            </a:r>
          </a:p>
          <a:p>
            <a:r>
              <a:rPr lang="en-US" sz="1400"/>
              <a:t>(“…assuming that there are no duplicates in either relation, that all Transcript tuples refer to valid courseno’s,</a:t>
            </a:r>
          </a:p>
          <a:p>
            <a:r>
              <a:rPr lang="en-US" sz="1400"/>
              <a:t>and that there are no “NULL” values…”)</a:t>
            </a:r>
          </a:p>
        </p:txBody>
      </p:sp>
      <p:grpSp>
        <p:nvGrpSpPr>
          <p:cNvPr id="6" name="Group 5"/>
          <p:cNvGrpSpPr/>
          <p:nvPr/>
        </p:nvGrpSpPr>
        <p:grpSpPr>
          <a:xfrm>
            <a:off x="2814604" y="1931550"/>
            <a:ext cx="5980146" cy="886397"/>
            <a:chOff x="3770647" y="4187469"/>
            <a:chExt cx="4463729" cy="565372"/>
          </a:xfrm>
        </p:grpSpPr>
        <p:cxnSp>
          <p:nvCxnSpPr>
            <p:cNvPr id="18" name="Straight Arrow Connector 17"/>
            <p:cNvCxnSpPr>
              <a:cxnSpLocks noChangeShapeType="1"/>
              <a:stCxn id="34" idx="3"/>
              <a:endCxn id="37" idx="1"/>
            </p:cNvCxnSpPr>
            <p:nvPr/>
          </p:nvCxnSpPr>
          <p:spPr bwMode="auto">
            <a:xfrm flipV="1">
              <a:off x="4832550" y="4470155"/>
              <a:ext cx="247453" cy="5"/>
            </a:xfrm>
            <a:prstGeom prst="straightConnector1">
              <a:avLst/>
            </a:prstGeom>
            <a:noFill/>
            <a:ln w="19050">
              <a:solidFill>
                <a:schemeClr val="tx1"/>
              </a:solidFill>
              <a:round/>
              <a:headEnd type="none"/>
              <a:tailEnd type="none" w="med" len="med"/>
            </a:ln>
          </p:spPr>
        </p:cxnSp>
        <p:cxnSp>
          <p:nvCxnSpPr>
            <p:cNvPr id="26" name="Straight Arrow Connector 25"/>
            <p:cNvCxnSpPr>
              <a:cxnSpLocks noChangeShapeType="1"/>
              <a:stCxn id="31" idx="1"/>
              <a:endCxn id="38" idx="3"/>
            </p:cNvCxnSpPr>
            <p:nvPr/>
          </p:nvCxnSpPr>
          <p:spPr bwMode="auto">
            <a:xfrm flipH="1" flipV="1">
              <a:off x="6535216" y="4658611"/>
              <a:ext cx="220905" cy="2"/>
            </a:xfrm>
            <a:prstGeom prst="straightConnector1">
              <a:avLst/>
            </a:prstGeom>
            <a:noFill/>
            <a:ln w="19050">
              <a:solidFill>
                <a:schemeClr val="tx1"/>
              </a:solidFill>
              <a:round/>
              <a:headEnd type="none"/>
              <a:tailEnd type="none" w="med" len="med"/>
            </a:ln>
          </p:spPr>
        </p:cxnSp>
        <p:grpSp>
          <p:nvGrpSpPr>
            <p:cNvPr id="20" name="Group 106"/>
            <p:cNvGrpSpPr/>
            <p:nvPr/>
          </p:nvGrpSpPr>
          <p:grpSpPr>
            <a:xfrm>
              <a:off x="5080003" y="4187469"/>
              <a:ext cx="1455218" cy="565370"/>
              <a:chOff x="6013368" y="2451684"/>
              <a:chExt cx="579735" cy="674031"/>
            </a:xfrm>
          </p:grpSpPr>
          <p:sp>
            <p:nvSpPr>
              <p:cNvPr id="36" name="Rectangle 35"/>
              <p:cNvSpPr/>
              <p:nvPr/>
            </p:nvSpPr>
            <p:spPr>
              <a:xfrm>
                <a:off x="6013370" y="2451684"/>
                <a:ext cx="579733" cy="224678"/>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Arial"/>
                    <a:cs typeface="Arial"/>
                  </a:rPr>
                  <a:t> Transcript</a:t>
                </a:r>
              </a:p>
            </p:txBody>
          </p:sp>
          <p:sp>
            <p:nvSpPr>
              <p:cNvPr id="37" name="Rectangle 36"/>
              <p:cNvSpPr/>
              <p:nvPr/>
            </p:nvSpPr>
            <p:spPr>
              <a:xfrm>
                <a:off x="6013368" y="2676361"/>
                <a:ext cx="579733" cy="224677"/>
              </a:xfrm>
              <a:prstGeom prst="rect">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Arial"/>
                    <a:cs typeface="Arial"/>
                  </a:rPr>
                  <a:t> student-id</a:t>
                </a:r>
              </a:p>
            </p:txBody>
          </p:sp>
          <p:sp>
            <p:nvSpPr>
              <p:cNvPr id="38" name="Rectangle 37"/>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Arial"/>
                    <a:cs typeface="Arial"/>
                  </a:rPr>
                  <a:t> COUNT(course-no)</a:t>
                </a:r>
              </a:p>
            </p:txBody>
          </p:sp>
        </p:grpSp>
        <p:grpSp>
          <p:nvGrpSpPr>
            <p:cNvPr id="22" name="Group 112"/>
            <p:cNvGrpSpPr/>
            <p:nvPr/>
          </p:nvGrpSpPr>
          <p:grpSpPr>
            <a:xfrm>
              <a:off x="3770647" y="4187474"/>
              <a:ext cx="1061903" cy="376913"/>
              <a:chOff x="5672691" y="3708233"/>
              <a:chExt cx="681354" cy="449354"/>
            </a:xfrm>
          </p:grpSpPr>
          <p:sp>
            <p:nvSpPr>
              <p:cNvPr id="33" name="Rectangle 32"/>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Arial"/>
                    <a:cs typeface="Arial"/>
                  </a:rPr>
                  <a:t> select</a:t>
                </a:r>
              </a:p>
            </p:txBody>
          </p:sp>
          <p:sp>
            <p:nvSpPr>
              <p:cNvPr id="34" name="Rectangle 33"/>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Arial"/>
                    <a:cs typeface="Arial"/>
                  </a:rPr>
                  <a:t> student-id</a:t>
                </a:r>
              </a:p>
            </p:txBody>
          </p:sp>
        </p:grpSp>
        <p:grpSp>
          <p:nvGrpSpPr>
            <p:cNvPr id="24" name="Group 106"/>
            <p:cNvGrpSpPr/>
            <p:nvPr/>
          </p:nvGrpSpPr>
          <p:grpSpPr>
            <a:xfrm>
              <a:off x="6756121" y="4375924"/>
              <a:ext cx="1478255" cy="376917"/>
              <a:chOff x="6013368" y="2676357"/>
              <a:chExt cx="579733" cy="449358"/>
            </a:xfrm>
          </p:grpSpPr>
          <p:sp>
            <p:nvSpPr>
              <p:cNvPr id="29" name="Rectangle 28"/>
              <p:cNvSpPr/>
              <p:nvPr/>
            </p:nvSpPr>
            <p:spPr>
              <a:xfrm>
                <a:off x="6013368" y="2676357"/>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Arial"/>
                    <a:cs typeface="Arial"/>
                  </a:rPr>
                  <a:t> Course</a:t>
                </a:r>
              </a:p>
            </p:txBody>
          </p:sp>
          <p:sp>
            <p:nvSpPr>
              <p:cNvPr id="31" name="Rectangle 30"/>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Arial"/>
                    <a:cs typeface="Arial"/>
                  </a:rPr>
                  <a:t> COUNT(course-no)</a:t>
                </a:r>
              </a:p>
            </p:txBody>
          </p:sp>
        </p:grpSp>
      </p:grpSp>
    </p:spTree>
    <p:extLst>
      <p:ext uri="{BB962C8B-B14F-4D97-AF65-F5344CB8AC3E}">
        <p14:creationId xmlns:p14="http://schemas.microsoft.com/office/powerpoint/2010/main" val="30163554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Simple disjunctions</a:t>
            </a:r>
          </a:p>
        </p:txBody>
      </p:sp>
      <p:sp>
        <p:nvSpPr>
          <p:cNvPr id="26627" name="Foliennummernplatzhalter 2"/>
          <p:cNvSpPr>
            <a:spLocks noGrp="1"/>
          </p:cNvSpPr>
          <p:nvPr>
            <p:ph type="sldNum" sz="quarter" idx="10"/>
          </p:nvPr>
        </p:nvSpPr>
        <p:spPr>
          <a:noFill/>
        </p:spPr>
        <p:txBody>
          <a:bodyPr/>
          <a:lstStyle/>
          <a:p>
            <a:pPr defTabSz="862013"/>
            <a:fld id="{E9AF6668-2A9F-7243-883E-0D3521A5B14F}" type="slidenum">
              <a:rPr lang="de-DE">
                <a:latin typeface="Arial" pitchFamily="-106" charset="0"/>
                <a:ea typeface="ＭＳ Ｐゴシック" pitchFamily="-106" charset="-128"/>
                <a:cs typeface="ＭＳ Ｐゴシック" pitchFamily="-106" charset="-128"/>
              </a:rPr>
              <a:pPr defTabSz="862013"/>
              <a:t>22</a:t>
            </a:fld>
            <a:endParaRPr lang="de-DE">
              <a:latin typeface="Arial" pitchFamily="-106" charset="0"/>
              <a:ea typeface="ＭＳ Ｐゴシック" pitchFamily="-106" charset="-128"/>
              <a:cs typeface="ＭＳ Ｐゴシック" pitchFamily="-106" charset="-128"/>
            </a:endParaRPr>
          </a:p>
        </p:txBody>
      </p:sp>
      <p:sp>
        <p:nvSpPr>
          <p:cNvPr id="26632" name="Rectangle 3"/>
          <p:cNvSpPr>
            <a:spLocks noChangeArrowheads="1"/>
          </p:cNvSpPr>
          <p:nvPr/>
        </p:nvSpPr>
        <p:spPr bwMode="auto">
          <a:xfrm>
            <a:off x="177800" y="1465929"/>
            <a:ext cx="1359346" cy="861774"/>
          </a:xfrm>
          <a:prstGeom prst="rect">
            <a:avLst/>
          </a:prstGeom>
          <a:noFill/>
          <a:ln w="9525">
            <a:noFill/>
            <a:miter lim="800000"/>
            <a:headEnd/>
            <a:tailEnd/>
          </a:ln>
        </p:spPr>
        <p:txBody>
          <a:bodyPr wrap="none" lIns="0" tIns="0" rIns="0" bIns="0">
            <a:prstTxWarp prst="textNoShape">
              <a:avLst/>
            </a:prstTxWarp>
            <a:spAutoFit/>
          </a:bodyPr>
          <a:lstStyle/>
          <a:p>
            <a:pPr>
              <a:tabLst>
                <a:tab pos="571500" algn="l"/>
                <a:tab pos="1143000" algn="l"/>
              </a:tabLst>
            </a:pPr>
            <a:r>
              <a:rPr lang="en-US" sz="1400"/>
              <a:t>select 	R.A</a:t>
            </a:r>
          </a:p>
          <a:p>
            <a:pPr>
              <a:tabLst>
                <a:tab pos="571500" algn="l"/>
                <a:tab pos="1143000" algn="l"/>
              </a:tabLst>
            </a:pPr>
            <a:r>
              <a:rPr lang="en-US" sz="1400"/>
              <a:t>from 	R, S, T</a:t>
            </a:r>
          </a:p>
          <a:p>
            <a:pPr>
              <a:tabLst>
                <a:tab pos="571500" algn="l"/>
                <a:tab pos="1143000" algn="l"/>
              </a:tabLst>
            </a:pPr>
            <a:r>
              <a:rPr lang="en-US" sz="1400"/>
              <a:t>where	R.A = S.A  </a:t>
            </a:r>
          </a:p>
          <a:p>
            <a:pPr>
              <a:tabLst>
                <a:tab pos="571500" algn="l"/>
                <a:tab pos="1143000" algn="l"/>
              </a:tabLst>
            </a:pPr>
            <a:r>
              <a:rPr lang="en-US" sz="1400"/>
              <a:t>or	R.A = T.A</a:t>
            </a:r>
          </a:p>
        </p:txBody>
      </p:sp>
      <p:sp>
        <p:nvSpPr>
          <p:cNvPr id="42" name="Rectangle 9"/>
          <p:cNvSpPr>
            <a:spLocks noChangeArrowheads="1"/>
          </p:cNvSpPr>
          <p:nvPr/>
        </p:nvSpPr>
        <p:spPr bwMode="auto">
          <a:xfrm>
            <a:off x="177800" y="5338471"/>
            <a:ext cx="5151922" cy="594009"/>
          </a:xfrm>
          <a:prstGeom prst="rect">
            <a:avLst/>
          </a:prstGeom>
          <a:solidFill>
            <a:schemeClr val="bg1"/>
          </a:solidFill>
          <a:ln w="9525">
            <a:solidFill>
              <a:schemeClr val="tx1"/>
            </a:solidFill>
            <a:miter lim="800000"/>
            <a:headEnd/>
            <a:tailEnd/>
          </a:ln>
          <a:effectLst/>
        </p:spPr>
        <p:txBody>
          <a:bodyPr wrap="none">
            <a:prstTxWarp prst="textNoShape">
              <a:avLst/>
            </a:prstTxWarp>
            <a:spAutoFit/>
          </a:bodyPr>
          <a:lstStyle/>
          <a:p>
            <a:pPr eaLnBrk="0" hangingPunct="0">
              <a:lnSpc>
                <a:spcPct val="90000"/>
              </a:lnSpc>
              <a:tabLst>
                <a:tab pos="1027113" algn="l"/>
              </a:tabLst>
              <a:defRPr/>
            </a:pPr>
            <a:r>
              <a:rPr lang="en-US" sz="1200">
                <a:latin typeface="Arial"/>
                <a:cs typeface="Arial"/>
                <a:sym typeface="Symbol" charset="2"/>
              </a:rPr>
              <a:t>SQL1	a</a:t>
            </a:r>
            <a:r>
              <a:rPr lang="en-US" sz="1200" baseline="-25000">
                <a:latin typeface="Arial"/>
                <a:ea typeface="Times New Roman" pitchFamily="-106" charset="0"/>
                <a:cs typeface="Arial"/>
                <a:sym typeface="Symbol" pitchFamily="-106" charset="2"/>
              </a:rPr>
              <a:t>1</a:t>
            </a:r>
            <a:r>
              <a:rPr lang="en-US" sz="1200">
                <a:latin typeface="Arial"/>
                <a:ea typeface="Times New Roman" pitchFamily="-106" charset="0"/>
                <a:cs typeface="Arial"/>
                <a:sym typeface="Symbol" pitchFamily="-106" charset="2"/>
              </a:rPr>
              <a:t>:   a</a:t>
            </a:r>
            <a:r>
              <a:rPr lang="en-US" sz="1200" baseline="-25000">
                <a:latin typeface="Arial"/>
                <a:ea typeface="Times New Roman" pitchFamily="-106" charset="0"/>
                <a:cs typeface="Arial"/>
                <a:sym typeface="Symbol" pitchFamily="-106" charset="2"/>
              </a:rPr>
              <a:t>2</a:t>
            </a:r>
            <a:r>
              <a:rPr lang="en-US" sz="1200">
                <a:latin typeface="Arial"/>
                <a:ea typeface="Times New Roman" pitchFamily="-106" charset="0"/>
                <a:cs typeface="Arial"/>
                <a:sym typeface="Symbol" pitchFamily="-106" charset="2"/>
              </a:rPr>
              <a:t>.a</a:t>
            </a:r>
            <a:r>
              <a:rPr lang="en-US" sz="1200" baseline="-25000">
                <a:latin typeface="Arial"/>
                <a:ea typeface="Times New Roman" pitchFamily="-106" charset="0"/>
                <a:cs typeface="Arial"/>
                <a:sym typeface="Symbol" pitchFamily="-106" charset="2"/>
              </a:rPr>
              <a:t>3</a:t>
            </a:r>
            <a:r>
              <a:rPr lang="en-US" sz="1200">
                <a:latin typeface="Arial"/>
                <a:ea typeface="Times New Roman" pitchFamily="-106" charset="0"/>
                <a:cs typeface="Arial"/>
                <a:sym typeface="Symbol" pitchFamily="-106" charset="2"/>
              </a:rPr>
              <a:t>. R</a:t>
            </a:r>
            <a:r>
              <a:rPr lang="en-US" sz="1200">
                <a:latin typeface="Arial"/>
                <a:ea typeface="Times New Roman" pitchFamily="-106" charset="0"/>
                <a:cs typeface="Arial"/>
              </a:rPr>
              <a:t>(a</a:t>
            </a:r>
            <a:r>
              <a:rPr lang="en-US" sz="1200" baseline="-25000">
                <a:latin typeface="Arial"/>
                <a:ea typeface="Times New Roman" pitchFamily="-106" charset="0"/>
                <a:cs typeface="Arial"/>
                <a:sym typeface="Symbol" pitchFamily="-106" charset="2"/>
              </a:rPr>
              <a:t>1</a:t>
            </a:r>
            <a:r>
              <a:rPr lang="en-US" sz="1200">
                <a:latin typeface="Arial"/>
                <a:ea typeface="Times New Roman" pitchFamily="-106" charset="0"/>
                <a:cs typeface="Arial"/>
              </a:rPr>
              <a:t>) </a:t>
            </a:r>
            <a:r>
              <a:rPr lang="en-US" sz="1200">
                <a:latin typeface="Arial"/>
                <a:ea typeface="Times New Roman" pitchFamily="-106" charset="0"/>
                <a:cs typeface="Arial"/>
                <a:sym typeface="Symbol" pitchFamily="-106" charset="2"/>
              </a:rPr>
              <a:t> S</a:t>
            </a:r>
            <a:r>
              <a:rPr lang="en-US" sz="1200">
                <a:latin typeface="Arial"/>
                <a:ea typeface="Times New Roman" pitchFamily="-106" charset="0"/>
                <a:cs typeface="Arial"/>
              </a:rPr>
              <a:t>(a</a:t>
            </a:r>
            <a:r>
              <a:rPr lang="en-US" sz="1200" baseline="-25000">
                <a:latin typeface="Arial"/>
                <a:ea typeface="Times New Roman" pitchFamily="-106" charset="0"/>
                <a:cs typeface="Arial"/>
                <a:sym typeface="Symbol" pitchFamily="-106" charset="2"/>
              </a:rPr>
              <a:t>2</a:t>
            </a:r>
            <a:r>
              <a:rPr lang="en-US" sz="1200">
                <a:latin typeface="Arial"/>
                <a:ea typeface="Times New Roman" pitchFamily="-106" charset="0"/>
                <a:cs typeface="Arial"/>
              </a:rPr>
              <a:t>) </a:t>
            </a:r>
            <a:r>
              <a:rPr lang="en-US" sz="1200">
                <a:latin typeface="Arial"/>
                <a:ea typeface="Times New Roman" pitchFamily="-106" charset="0"/>
                <a:cs typeface="Arial"/>
                <a:sym typeface="Symbol" pitchFamily="-106" charset="2"/>
              </a:rPr>
              <a:t> T</a:t>
            </a:r>
            <a:r>
              <a:rPr lang="en-US" sz="1200">
                <a:latin typeface="Arial"/>
                <a:ea typeface="Times New Roman" pitchFamily="-106" charset="0"/>
                <a:cs typeface="Arial"/>
              </a:rPr>
              <a:t>(a</a:t>
            </a:r>
            <a:r>
              <a:rPr lang="en-US" sz="1200" baseline="-25000">
                <a:latin typeface="Arial"/>
                <a:ea typeface="Times New Roman" pitchFamily="-106" charset="0"/>
                <a:cs typeface="Arial"/>
                <a:sym typeface="Symbol" pitchFamily="-106" charset="2"/>
              </a:rPr>
              <a:t>2</a:t>
            </a:r>
            <a:r>
              <a:rPr lang="en-US" sz="1200">
                <a:latin typeface="Arial"/>
                <a:ea typeface="Times New Roman" pitchFamily="-106" charset="0"/>
                <a:cs typeface="Arial"/>
              </a:rPr>
              <a:t>) </a:t>
            </a:r>
            <a:r>
              <a:rPr lang="en-US" sz="1200">
                <a:latin typeface="Arial"/>
                <a:ea typeface="Times New Roman" pitchFamily="-106" charset="0"/>
                <a:cs typeface="Arial"/>
                <a:sym typeface="Symbol" pitchFamily="-106" charset="2"/>
              </a:rPr>
              <a:t> [ </a:t>
            </a:r>
            <a:r>
              <a:rPr lang="en-US" sz="1200">
                <a:latin typeface="Arial"/>
                <a:cs typeface="Arial"/>
                <a:sym typeface="Symbol"/>
              </a:rPr>
              <a:t>a</a:t>
            </a:r>
            <a:r>
              <a:rPr lang="en-US" sz="1200" baseline="-25000">
                <a:latin typeface="Arial"/>
                <a:ea typeface="Times New Roman" pitchFamily="-106" charset="0"/>
                <a:cs typeface="Arial"/>
                <a:sym typeface="Symbol" pitchFamily="-106" charset="2"/>
              </a:rPr>
              <a:t>2</a:t>
            </a:r>
            <a:r>
              <a:rPr lang="en-US" sz="1200">
                <a:latin typeface="Arial"/>
                <a:cs typeface="Arial"/>
                <a:sym typeface="Symbol" charset="2"/>
              </a:rPr>
              <a:t>=a</a:t>
            </a:r>
            <a:r>
              <a:rPr lang="en-US" sz="1200" baseline="-25000">
                <a:latin typeface="Arial"/>
                <a:ea typeface="Times New Roman" pitchFamily="-106" charset="0"/>
                <a:cs typeface="Arial"/>
                <a:sym typeface="Symbol" pitchFamily="-106" charset="2"/>
              </a:rPr>
              <a:t>1</a:t>
            </a:r>
            <a:r>
              <a:rPr lang="en-US" sz="1200">
                <a:latin typeface="Arial"/>
                <a:cs typeface="Arial"/>
                <a:sym typeface="Symbol" charset="2"/>
              </a:rPr>
              <a:t> </a:t>
            </a:r>
            <a:r>
              <a:rPr lang="en-US" sz="1200">
                <a:latin typeface="Arial"/>
                <a:cs typeface="Arial"/>
                <a:sym typeface="Symbol"/>
              </a:rPr>
              <a:t></a:t>
            </a:r>
            <a:r>
              <a:rPr lang="en-US" sz="1200">
                <a:latin typeface="Arial"/>
                <a:ea typeface="Times New Roman" pitchFamily="-106" charset="0"/>
                <a:cs typeface="Arial"/>
                <a:sym typeface="Symbol" pitchFamily="-106" charset="2"/>
              </a:rPr>
              <a:t> </a:t>
            </a:r>
            <a:r>
              <a:rPr lang="en-US" sz="1200">
                <a:latin typeface="Arial"/>
                <a:cs typeface="Arial"/>
                <a:sym typeface="Symbol"/>
              </a:rPr>
              <a:t>a</a:t>
            </a:r>
            <a:r>
              <a:rPr lang="en-US" sz="1200" baseline="-25000">
                <a:latin typeface="Arial"/>
                <a:ea typeface="Times New Roman" pitchFamily="-106" charset="0"/>
                <a:cs typeface="Arial"/>
                <a:sym typeface="Symbol" pitchFamily="-106" charset="2"/>
              </a:rPr>
              <a:t>3</a:t>
            </a:r>
            <a:r>
              <a:rPr lang="en-US" sz="1200">
                <a:latin typeface="Arial"/>
                <a:cs typeface="Arial"/>
                <a:sym typeface="Symbol" charset="2"/>
              </a:rPr>
              <a:t>=a</a:t>
            </a:r>
            <a:r>
              <a:rPr lang="en-US" sz="1200" baseline="-25000">
                <a:latin typeface="Arial"/>
                <a:ea typeface="Times New Roman" pitchFamily="-106" charset="0"/>
                <a:cs typeface="Arial"/>
                <a:sym typeface="Symbol" pitchFamily="-106" charset="2"/>
              </a:rPr>
              <a:t>1</a:t>
            </a:r>
            <a:r>
              <a:rPr lang="en-US" sz="1200">
                <a:latin typeface="Arial"/>
                <a:cs typeface="Arial"/>
                <a:sym typeface="Symbol" charset="2"/>
              </a:rPr>
              <a:t> </a:t>
            </a:r>
            <a:r>
              <a:rPr lang="en-US" sz="1200">
                <a:latin typeface="Arial"/>
                <a:ea typeface="Times New Roman" pitchFamily="-106" charset="0"/>
                <a:cs typeface="Arial"/>
                <a:sym typeface="Symbol" pitchFamily="-106" charset="2"/>
              </a:rPr>
              <a:t>]</a:t>
            </a:r>
            <a:endParaRPr lang="en-US" sz="1200">
              <a:latin typeface="Arial"/>
              <a:cs typeface="Arial"/>
              <a:sym typeface="Symbol" charset="2"/>
            </a:endParaRPr>
          </a:p>
          <a:p>
            <a:pPr eaLnBrk="0" hangingPunct="0">
              <a:lnSpc>
                <a:spcPct val="90000"/>
              </a:lnSpc>
              <a:tabLst>
                <a:tab pos="1027113" algn="l"/>
              </a:tabLst>
              <a:defRPr/>
            </a:pPr>
            <a:r>
              <a:rPr lang="en-US" sz="1200">
                <a:latin typeface="Arial"/>
                <a:cs typeface="Arial"/>
                <a:sym typeface="Symbol" charset="2"/>
              </a:rPr>
              <a:t>Graph	a</a:t>
            </a:r>
            <a:r>
              <a:rPr lang="en-US" sz="1200" baseline="-25000">
                <a:latin typeface="Arial"/>
                <a:ea typeface="Times New Roman" pitchFamily="-106" charset="0"/>
                <a:cs typeface="Arial"/>
                <a:sym typeface="Symbol" pitchFamily="-106" charset="2"/>
              </a:rPr>
              <a:t>1</a:t>
            </a:r>
            <a:r>
              <a:rPr lang="en-US" sz="1200">
                <a:latin typeface="Arial"/>
                <a:ea typeface="Times New Roman" pitchFamily="-106" charset="0"/>
                <a:cs typeface="Arial"/>
                <a:sym typeface="Symbol" pitchFamily="-106" charset="2"/>
              </a:rPr>
              <a:t>:   R</a:t>
            </a:r>
            <a:r>
              <a:rPr lang="en-US" sz="1200">
                <a:latin typeface="Arial"/>
                <a:ea typeface="Times New Roman" pitchFamily="-106" charset="0"/>
                <a:cs typeface="Arial"/>
              </a:rPr>
              <a:t>(a</a:t>
            </a:r>
            <a:r>
              <a:rPr lang="en-US" sz="1200" baseline="-25000">
                <a:latin typeface="Arial"/>
                <a:ea typeface="Times New Roman" pitchFamily="-106" charset="0"/>
                <a:cs typeface="Arial"/>
                <a:sym typeface="Symbol" pitchFamily="-106" charset="2"/>
              </a:rPr>
              <a:t>1</a:t>
            </a:r>
            <a:r>
              <a:rPr lang="en-US" sz="1200">
                <a:latin typeface="Arial"/>
                <a:ea typeface="Times New Roman" pitchFamily="-106" charset="0"/>
                <a:cs typeface="Arial"/>
              </a:rPr>
              <a:t>) </a:t>
            </a:r>
            <a:r>
              <a:rPr lang="en-US" sz="1200">
                <a:latin typeface="Arial"/>
                <a:ea typeface="Times New Roman" pitchFamily="-106" charset="0"/>
                <a:cs typeface="Arial"/>
                <a:sym typeface="Symbol" pitchFamily="-106" charset="2"/>
              </a:rPr>
              <a:t> (a</a:t>
            </a:r>
            <a:r>
              <a:rPr lang="en-US" sz="1200" baseline="-25000">
                <a:latin typeface="Arial"/>
                <a:ea typeface="Times New Roman" pitchFamily="-106" charset="0"/>
                <a:cs typeface="Arial"/>
                <a:sym typeface="Symbol" pitchFamily="-106" charset="2"/>
              </a:rPr>
              <a:t>2</a:t>
            </a:r>
            <a:r>
              <a:rPr lang="en-US" sz="1200">
                <a:latin typeface="Arial"/>
                <a:ea typeface="Times New Roman" pitchFamily="-106" charset="0"/>
                <a:cs typeface="Arial"/>
                <a:sym typeface="Symbol" pitchFamily="-106" charset="2"/>
              </a:rPr>
              <a:t>. [ S</a:t>
            </a:r>
            <a:r>
              <a:rPr lang="en-US" sz="1200">
                <a:latin typeface="Arial"/>
                <a:ea typeface="Times New Roman" pitchFamily="-106" charset="0"/>
                <a:cs typeface="Arial"/>
              </a:rPr>
              <a:t>(a</a:t>
            </a:r>
            <a:r>
              <a:rPr lang="en-US" sz="1200" baseline="-25000">
                <a:latin typeface="Arial"/>
                <a:ea typeface="Times New Roman" pitchFamily="-106" charset="0"/>
                <a:cs typeface="Arial"/>
                <a:sym typeface="Symbol" pitchFamily="-106" charset="2"/>
              </a:rPr>
              <a:t>2</a:t>
            </a:r>
            <a:r>
              <a:rPr lang="en-US" sz="1200">
                <a:latin typeface="Arial"/>
                <a:ea typeface="Times New Roman" pitchFamily="-106" charset="0"/>
                <a:cs typeface="Arial"/>
              </a:rPr>
              <a:t>) </a:t>
            </a:r>
            <a:r>
              <a:rPr lang="en-US" sz="1200">
                <a:latin typeface="Arial"/>
                <a:ea typeface="Times New Roman" pitchFamily="-106" charset="0"/>
                <a:cs typeface="Arial"/>
                <a:sym typeface="Symbol" pitchFamily="-106" charset="2"/>
              </a:rPr>
              <a:t> </a:t>
            </a:r>
            <a:r>
              <a:rPr lang="en-US" sz="1200">
                <a:latin typeface="Arial"/>
                <a:cs typeface="Arial"/>
                <a:sym typeface="Symbol"/>
              </a:rPr>
              <a:t>a</a:t>
            </a:r>
            <a:r>
              <a:rPr lang="en-US" sz="1200" baseline="-25000">
                <a:latin typeface="Arial"/>
                <a:ea typeface="Times New Roman" pitchFamily="-106" charset="0"/>
                <a:cs typeface="Arial"/>
                <a:sym typeface="Symbol" pitchFamily="-106" charset="2"/>
              </a:rPr>
              <a:t>2</a:t>
            </a:r>
            <a:r>
              <a:rPr lang="en-US" sz="1200">
                <a:latin typeface="Arial"/>
                <a:cs typeface="Arial"/>
                <a:sym typeface="Symbol" charset="2"/>
              </a:rPr>
              <a:t>=a</a:t>
            </a:r>
            <a:r>
              <a:rPr lang="en-US" sz="1200" baseline="-25000">
                <a:latin typeface="Arial"/>
                <a:ea typeface="Times New Roman" pitchFamily="-106" charset="0"/>
                <a:cs typeface="Arial"/>
                <a:sym typeface="Symbol" pitchFamily="-106" charset="2"/>
              </a:rPr>
              <a:t>1</a:t>
            </a:r>
            <a:r>
              <a:rPr lang="en-US" sz="1200">
                <a:latin typeface="Arial"/>
                <a:cs typeface="Arial"/>
                <a:sym typeface="Symbol" charset="2"/>
              </a:rPr>
              <a:t> </a:t>
            </a:r>
            <a:r>
              <a:rPr lang="en-US" sz="1200">
                <a:latin typeface="Arial"/>
                <a:cs typeface="Arial"/>
                <a:sym typeface="Symbol"/>
              </a:rPr>
              <a:t></a:t>
            </a:r>
            <a:r>
              <a:rPr lang="en-US" sz="1200">
                <a:latin typeface="Arial"/>
                <a:cs typeface="Arial"/>
                <a:sym typeface="Symbol" charset="2"/>
              </a:rPr>
              <a:t> </a:t>
            </a:r>
            <a:r>
              <a:rPr lang="en-US" sz="1200">
                <a:latin typeface="Arial"/>
                <a:ea typeface="Times New Roman" pitchFamily="-106" charset="0"/>
                <a:cs typeface="Arial"/>
                <a:sym typeface="Symbol" pitchFamily="-106" charset="2"/>
              </a:rPr>
              <a:t>T</a:t>
            </a:r>
            <a:r>
              <a:rPr lang="en-US" sz="1200">
                <a:latin typeface="Arial"/>
                <a:ea typeface="Times New Roman" pitchFamily="-106" charset="0"/>
                <a:cs typeface="Arial"/>
              </a:rPr>
              <a:t>(a</a:t>
            </a:r>
            <a:r>
              <a:rPr lang="en-US" sz="1200" baseline="-25000">
                <a:latin typeface="Arial"/>
                <a:ea typeface="Times New Roman" pitchFamily="-106" charset="0"/>
                <a:cs typeface="Arial"/>
                <a:sym typeface="Symbol" pitchFamily="-106" charset="2"/>
              </a:rPr>
              <a:t>2</a:t>
            </a:r>
            <a:r>
              <a:rPr lang="en-US" sz="1200">
                <a:latin typeface="Arial"/>
                <a:ea typeface="Times New Roman" pitchFamily="-106" charset="0"/>
                <a:cs typeface="Arial"/>
              </a:rPr>
              <a:t>) </a:t>
            </a:r>
            <a:r>
              <a:rPr lang="en-US" sz="1200">
                <a:latin typeface="Arial"/>
                <a:ea typeface="Times New Roman" pitchFamily="-106" charset="0"/>
                <a:cs typeface="Arial"/>
                <a:sym typeface="Symbol" pitchFamily="-106" charset="2"/>
              </a:rPr>
              <a:t> </a:t>
            </a:r>
            <a:r>
              <a:rPr lang="en-US" sz="1200">
                <a:latin typeface="Arial"/>
                <a:cs typeface="Arial"/>
                <a:sym typeface="Symbol"/>
              </a:rPr>
              <a:t>a</a:t>
            </a:r>
            <a:r>
              <a:rPr lang="en-US" sz="1200" baseline="-25000">
                <a:latin typeface="Arial"/>
                <a:ea typeface="Times New Roman" pitchFamily="-106" charset="0"/>
                <a:cs typeface="Arial"/>
                <a:sym typeface="Symbol" pitchFamily="-106" charset="2"/>
              </a:rPr>
              <a:t>2</a:t>
            </a:r>
            <a:r>
              <a:rPr lang="en-US" sz="1200">
                <a:latin typeface="Arial"/>
                <a:cs typeface="Arial"/>
                <a:sym typeface="Symbol" charset="2"/>
              </a:rPr>
              <a:t>=a</a:t>
            </a:r>
            <a:r>
              <a:rPr lang="en-US" sz="1200" baseline="-25000">
                <a:latin typeface="Arial"/>
                <a:ea typeface="Times New Roman" pitchFamily="-106" charset="0"/>
                <a:cs typeface="Arial"/>
                <a:sym typeface="Symbol" pitchFamily="-106" charset="2"/>
              </a:rPr>
              <a:t>1</a:t>
            </a:r>
            <a:r>
              <a:rPr lang="en-US" sz="1200">
                <a:latin typeface="Arial"/>
                <a:cs typeface="Arial"/>
                <a:sym typeface="Symbol" charset="2"/>
              </a:rPr>
              <a:t> </a:t>
            </a:r>
            <a:r>
              <a:rPr lang="en-US" sz="1200">
                <a:latin typeface="Arial"/>
                <a:ea typeface="Times New Roman" pitchFamily="-106" charset="0"/>
                <a:cs typeface="Arial"/>
                <a:sym typeface="Symbol" pitchFamily="-106" charset="2"/>
              </a:rPr>
              <a:t>]</a:t>
            </a:r>
          </a:p>
          <a:p>
            <a:pPr eaLnBrk="0" hangingPunct="0">
              <a:lnSpc>
                <a:spcPct val="90000"/>
              </a:lnSpc>
              <a:tabLst>
                <a:tab pos="1027113" algn="l"/>
              </a:tabLst>
              <a:defRPr/>
            </a:pPr>
            <a:r>
              <a:rPr lang="en-US" sz="1200">
                <a:latin typeface="Arial"/>
                <a:cs typeface="Arial"/>
                <a:sym typeface="Symbol" charset="2"/>
              </a:rPr>
              <a:t>Graph	a</a:t>
            </a:r>
            <a:r>
              <a:rPr lang="en-US" sz="1200" baseline="-25000">
                <a:latin typeface="Arial"/>
                <a:ea typeface="Times New Roman" pitchFamily="-106" charset="0"/>
                <a:cs typeface="Arial"/>
                <a:sym typeface="Symbol" pitchFamily="-106" charset="2"/>
              </a:rPr>
              <a:t>1</a:t>
            </a:r>
            <a:r>
              <a:rPr lang="en-US" sz="1200">
                <a:latin typeface="Arial"/>
                <a:ea typeface="Times New Roman" pitchFamily="-106" charset="0"/>
                <a:cs typeface="Arial"/>
                <a:sym typeface="Symbol" pitchFamily="-106" charset="2"/>
              </a:rPr>
              <a:t>:   R</a:t>
            </a:r>
            <a:r>
              <a:rPr lang="en-US" sz="1200">
                <a:latin typeface="Arial"/>
                <a:ea typeface="Times New Roman" pitchFamily="-106" charset="0"/>
                <a:cs typeface="Arial"/>
              </a:rPr>
              <a:t>(a</a:t>
            </a:r>
            <a:r>
              <a:rPr lang="en-US" sz="1200" baseline="-25000">
                <a:latin typeface="Arial"/>
                <a:ea typeface="Times New Roman" pitchFamily="-106" charset="0"/>
                <a:cs typeface="Arial"/>
                <a:sym typeface="Symbol" pitchFamily="-106" charset="2"/>
              </a:rPr>
              <a:t>1</a:t>
            </a:r>
            <a:r>
              <a:rPr lang="en-US" sz="1200">
                <a:latin typeface="Arial"/>
                <a:ea typeface="Times New Roman" pitchFamily="-106" charset="0"/>
                <a:cs typeface="Arial"/>
              </a:rPr>
              <a:t>) </a:t>
            </a:r>
            <a:r>
              <a:rPr lang="en-US" sz="1200">
                <a:latin typeface="Arial"/>
                <a:ea typeface="Times New Roman" pitchFamily="-106" charset="0"/>
                <a:cs typeface="Arial"/>
                <a:sym typeface="Symbol" pitchFamily="-106" charset="2"/>
              </a:rPr>
              <a:t> (a</a:t>
            </a:r>
            <a:r>
              <a:rPr lang="en-US" sz="1200" baseline="-25000">
                <a:latin typeface="Arial"/>
                <a:ea typeface="Times New Roman" pitchFamily="-106" charset="0"/>
                <a:cs typeface="Arial"/>
                <a:sym typeface="Symbol" pitchFamily="-106" charset="2"/>
              </a:rPr>
              <a:t>2</a:t>
            </a:r>
            <a:r>
              <a:rPr lang="en-US" sz="1200">
                <a:latin typeface="Arial"/>
                <a:ea typeface="Times New Roman" pitchFamily="-106" charset="0"/>
                <a:cs typeface="Arial"/>
                <a:sym typeface="Symbol" pitchFamily="-106" charset="2"/>
              </a:rPr>
              <a:t>. [ S</a:t>
            </a:r>
            <a:r>
              <a:rPr lang="en-US" sz="1200">
                <a:latin typeface="Arial"/>
                <a:ea typeface="Times New Roman" pitchFamily="-106" charset="0"/>
                <a:cs typeface="Arial"/>
              </a:rPr>
              <a:t>(a</a:t>
            </a:r>
            <a:r>
              <a:rPr lang="en-US" sz="1200" baseline="-25000">
                <a:latin typeface="Arial"/>
                <a:ea typeface="Times New Roman" pitchFamily="-106" charset="0"/>
                <a:cs typeface="Arial"/>
                <a:sym typeface="Symbol" pitchFamily="-106" charset="2"/>
              </a:rPr>
              <a:t>2</a:t>
            </a:r>
            <a:r>
              <a:rPr lang="en-US" sz="1200">
                <a:latin typeface="Arial"/>
                <a:ea typeface="Times New Roman" pitchFamily="-106" charset="0"/>
                <a:cs typeface="Arial"/>
              </a:rPr>
              <a:t>) </a:t>
            </a:r>
            <a:r>
              <a:rPr lang="en-US" sz="1200">
                <a:latin typeface="Arial"/>
                <a:ea typeface="Times New Roman" pitchFamily="-106" charset="0"/>
                <a:cs typeface="Arial"/>
                <a:sym typeface="Symbol" pitchFamily="-106" charset="2"/>
              </a:rPr>
              <a:t> </a:t>
            </a:r>
            <a:r>
              <a:rPr lang="en-US" sz="1200">
                <a:latin typeface="Arial"/>
                <a:cs typeface="Arial"/>
                <a:sym typeface="Symbol"/>
              </a:rPr>
              <a:t>a</a:t>
            </a:r>
            <a:r>
              <a:rPr lang="en-US" sz="1200" baseline="-25000">
                <a:latin typeface="Arial"/>
                <a:ea typeface="Times New Roman" pitchFamily="-106" charset="0"/>
                <a:cs typeface="Arial"/>
                <a:sym typeface="Symbol" pitchFamily="-106" charset="2"/>
              </a:rPr>
              <a:t>2</a:t>
            </a:r>
            <a:r>
              <a:rPr lang="en-US" sz="1200">
                <a:latin typeface="Arial"/>
                <a:cs typeface="Arial"/>
                <a:sym typeface="Symbol" charset="2"/>
              </a:rPr>
              <a:t>=a</a:t>
            </a:r>
            <a:r>
              <a:rPr lang="en-US" sz="1200" baseline="-25000">
                <a:latin typeface="Arial"/>
                <a:ea typeface="Times New Roman" pitchFamily="-106" charset="0"/>
                <a:cs typeface="Arial"/>
                <a:sym typeface="Symbol" pitchFamily="-106" charset="2"/>
              </a:rPr>
              <a:t>1</a:t>
            </a:r>
            <a:r>
              <a:rPr lang="en-US" sz="1200">
                <a:latin typeface="Arial"/>
                <a:cs typeface="Arial"/>
                <a:sym typeface="Symbol" charset="2"/>
              </a:rPr>
              <a:t> ] </a:t>
            </a:r>
            <a:r>
              <a:rPr lang="en-US" sz="1200">
                <a:latin typeface="Arial"/>
                <a:cs typeface="Arial"/>
                <a:sym typeface="Symbol"/>
              </a:rPr>
              <a:t></a:t>
            </a:r>
            <a:r>
              <a:rPr lang="en-US" sz="1200">
                <a:latin typeface="Arial"/>
                <a:cs typeface="Arial"/>
                <a:sym typeface="Symbol" charset="2"/>
              </a:rPr>
              <a:t> </a:t>
            </a:r>
            <a:r>
              <a:rPr lang="en-US" sz="1200">
                <a:latin typeface="Arial"/>
                <a:ea typeface="Times New Roman" pitchFamily="-106" charset="0"/>
                <a:cs typeface="Arial"/>
                <a:sym typeface="Symbol" pitchFamily="-106" charset="2"/>
              </a:rPr>
              <a:t>a</a:t>
            </a:r>
            <a:r>
              <a:rPr lang="en-US" sz="1200" baseline="-25000">
                <a:latin typeface="Arial"/>
                <a:ea typeface="Times New Roman" pitchFamily="-106" charset="0"/>
                <a:cs typeface="Arial"/>
                <a:sym typeface="Symbol" pitchFamily="-106" charset="2"/>
              </a:rPr>
              <a:t>3</a:t>
            </a:r>
            <a:r>
              <a:rPr lang="en-US" sz="1200">
                <a:latin typeface="Arial"/>
                <a:ea typeface="Times New Roman" pitchFamily="-106" charset="0"/>
                <a:cs typeface="Arial"/>
                <a:sym typeface="Symbol" pitchFamily="-106" charset="2"/>
              </a:rPr>
              <a:t>. [ T</a:t>
            </a:r>
            <a:r>
              <a:rPr lang="en-US" sz="1200">
                <a:latin typeface="Arial"/>
                <a:ea typeface="Times New Roman" pitchFamily="-106" charset="0"/>
                <a:cs typeface="Arial"/>
              </a:rPr>
              <a:t>(a</a:t>
            </a:r>
            <a:r>
              <a:rPr lang="en-US" sz="1200" baseline="-25000">
                <a:latin typeface="Arial"/>
                <a:ea typeface="Times New Roman" pitchFamily="-106" charset="0"/>
                <a:cs typeface="Arial"/>
                <a:sym typeface="Symbol" pitchFamily="-106" charset="2"/>
              </a:rPr>
              <a:t>3</a:t>
            </a:r>
            <a:r>
              <a:rPr lang="en-US" sz="1200">
                <a:latin typeface="Arial"/>
                <a:ea typeface="Times New Roman" pitchFamily="-106" charset="0"/>
                <a:cs typeface="Arial"/>
              </a:rPr>
              <a:t>) </a:t>
            </a:r>
            <a:r>
              <a:rPr lang="en-US" sz="1200">
                <a:latin typeface="Arial"/>
                <a:ea typeface="Times New Roman" pitchFamily="-106" charset="0"/>
                <a:cs typeface="Arial"/>
                <a:sym typeface="Symbol" pitchFamily="-106" charset="2"/>
              </a:rPr>
              <a:t> </a:t>
            </a:r>
            <a:r>
              <a:rPr lang="en-US" sz="1200">
                <a:latin typeface="Arial"/>
                <a:cs typeface="Arial"/>
                <a:sym typeface="Symbol"/>
              </a:rPr>
              <a:t>a</a:t>
            </a:r>
            <a:r>
              <a:rPr lang="en-US" sz="1200" baseline="-25000">
                <a:latin typeface="Arial"/>
                <a:ea typeface="Times New Roman" pitchFamily="-106" charset="0"/>
                <a:cs typeface="Arial"/>
                <a:sym typeface="Symbol" pitchFamily="-106" charset="2"/>
              </a:rPr>
              <a:t>3</a:t>
            </a:r>
            <a:r>
              <a:rPr lang="en-US" sz="1200">
                <a:latin typeface="Arial"/>
                <a:cs typeface="Arial"/>
                <a:sym typeface="Symbol" charset="2"/>
              </a:rPr>
              <a:t>=a</a:t>
            </a:r>
            <a:r>
              <a:rPr lang="en-US" sz="1200" baseline="-25000">
                <a:latin typeface="Arial"/>
                <a:ea typeface="Times New Roman" pitchFamily="-106" charset="0"/>
                <a:cs typeface="Arial"/>
                <a:sym typeface="Symbol" pitchFamily="-106" charset="2"/>
              </a:rPr>
              <a:t>1</a:t>
            </a:r>
            <a:r>
              <a:rPr lang="en-US" sz="1200">
                <a:latin typeface="Arial"/>
                <a:cs typeface="Arial"/>
                <a:sym typeface="Symbol" charset="2"/>
              </a:rPr>
              <a:t> </a:t>
            </a:r>
            <a:r>
              <a:rPr lang="en-US" sz="1200">
                <a:latin typeface="Arial"/>
                <a:ea typeface="Times New Roman" pitchFamily="-106" charset="0"/>
                <a:cs typeface="Arial"/>
                <a:sym typeface="Symbol" pitchFamily="-106" charset="2"/>
              </a:rPr>
              <a:t>] )</a:t>
            </a:r>
          </a:p>
        </p:txBody>
      </p:sp>
      <p:sp>
        <p:nvSpPr>
          <p:cNvPr id="74" name="Rectangle 3"/>
          <p:cNvSpPr>
            <a:spLocks noChangeArrowheads="1"/>
          </p:cNvSpPr>
          <p:nvPr/>
        </p:nvSpPr>
        <p:spPr bwMode="auto">
          <a:xfrm>
            <a:off x="7119938" y="490538"/>
            <a:ext cx="368300" cy="646112"/>
          </a:xfrm>
          <a:prstGeom prst="rect">
            <a:avLst/>
          </a:prstGeom>
          <a:noFill/>
          <a:ln w="9525">
            <a:noFill/>
            <a:miter lim="800000"/>
            <a:headEnd/>
            <a:tailEnd/>
          </a:ln>
        </p:spPr>
        <p:txBody>
          <a:bodyPr wrap="none" lIns="0" tIns="0" rIns="0" bIns="0">
            <a:prstTxWarp prst="textNoShape">
              <a:avLst/>
            </a:prstTxWarp>
            <a:spAutoFit/>
          </a:bodyPr>
          <a:lstStyle/>
          <a:p>
            <a:r>
              <a:rPr lang="en-US" sz="1400"/>
              <a:t>R(A)</a:t>
            </a:r>
          </a:p>
          <a:p>
            <a:r>
              <a:rPr lang="en-US" sz="1400"/>
              <a:t>S(A)</a:t>
            </a:r>
          </a:p>
          <a:p>
            <a:r>
              <a:rPr lang="en-US" sz="1400"/>
              <a:t>T(A)</a:t>
            </a:r>
          </a:p>
        </p:txBody>
      </p:sp>
      <p:sp>
        <p:nvSpPr>
          <p:cNvPr id="82" name="Rectangle 3"/>
          <p:cNvSpPr>
            <a:spLocks noChangeArrowheads="1"/>
          </p:cNvSpPr>
          <p:nvPr/>
        </p:nvSpPr>
        <p:spPr bwMode="auto">
          <a:xfrm>
            <a:off x="177800" y="6509543"/>
            <a:ext cx="8120063" cy="169863"/>
          </a:xfrm>
          <a:prstGeom prst="rect">
            <a:avLst/>
          </a:prstGeom>
          <a:noFill/>
          <a:ln w="9525">
            <a:noFill/>
            <a:miter lim="800000"/>
            <a:headEnd/>
            <a:tailEnd/>
          </a:ln>
        </p:spPr>
        <p:txBody>
          <a:bodyPr lIns="0" tIns="0" rIns="0" bIns="0">
            <a:prstTxWarp prst="textNoShape">
              <a:avLst/>
            </a:prstTxWarp>
            <a:spAutoFit/>
          </a:bodyPr>
          <a:lstStyle/>
          <a:p>
            <a:pPr>
              <a:tabLst>
                <a:tab pos="628650" algn="l"/>
              </a:tabLst>
            </a:pPr>
            <a:r>
              <a:rPr lang="en-US" sz="1100"/>
              <a:t>Query from: H. Garcia-Molina et al. Database systems: the complete book. 2002. p.260</a:t>
            </a:r>
          </a:p>
        </p:txBody>
      </p:sp>
      <p:sp>
        <p:nvSpPr>
          <p:cNvPr id="85" name="Rectangle 84"/>
          <p:cNvSpPr/>
          <p:nvPr/>
        </p:nvSpPr>
        <p:spPr bwMode="auto">
          <a:xfrm>
            <a:off x="2466073" y="1640405"/>
            <a:ext cx="2949017" cy="1718300"/>
          </a:xfrm>
          <a:prstGeom prst="rect">
            <a:avLst/>
          </a:prstGeom>
          <a:solidFill>
            <a:srgbClr val="FFFF00">
              <a:alpha val="2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cxnSp>
        <p:nvCxnSpPr>
          <p:cNvPr id="97" name="Straight Arrow Connector 30"/>
          <p:cNvCxnSpPr>
            <a:cxnSpLocks noChangeShapeType="1"/>
          </p:cNvCxnSpPr>
          <p:nvPr/>
        </p:nvCxnSpPr>
        <p:spPr bwMode="auto">
          <a:xfrm rot="5400000" flipH="1" flipV="1">
            <a:off x="4140320" y="2565781"/>
            <a:ext cx="386609" cy="1588"/>
          </a:xfrm>
          <a:prstGeom prst="straightConnector1">
            <a:avLst/>
          </a:prstGeom>
          <a:noFill/>
          <a:ln w="19050" cap="flat" cmpd="sng" algn="ctr">
            <a:solidFill>
              <a:schemeClr val="tx1"/>
            </a:solidFill>
            <a:prstDash val="dash"/>
            <a:round/>
            <a:headEnd type="none" w="med" len="med"/>
            <a:tailEnd type="none" w="med" len="med"/>
          </a:ln>
        </p:spPr>
      </p:cxnSp>
      <p:cxnSp>
        <p:nvCxnSpPr>
          <p:cNvPr id="101" name="Straight Arrow Connector 100"/>
          <p:cNvCxnSpPr>
            <a:cxnSpLocks noChangeShapeType="1"/>
          </p:cNvCxnSpPr>
          <p:nvPr/>
        </p:nvCxnSpPr>
        <p:spPr bwMode="auto">
          <a:xfrm flipV="1">
            <a:off x="4124326" y="2212383"/>
            <a:ext cx="416299" cy="328021"/>
          </a:xfrm>
          <a:prstGeom prst="straightConnector1">
            <a:avLst/>
          </a:prstGeom>
          <a:noFill/>
          <a:ln w="19050">
            <a:solidFill>
              <a:schemeClr val="tx1"/>
            </a:solidFill>
            <a:round/>
            <a:headEnd/>
            <a:tailEnd type="triangle" w="med" len="med"/>
          </a:ln>
        </p:spPr>
      </p:cxnSp>
      <p:grpSp>
        <p:nvGrpSpPr>
          <p:cNvPr id="102" name="Group 106"/>
          <p:cNvGrpSpPr/>
          <p:nvPr/>
        </p:nvGrpSpPr>
        <p:grpSpPr>
          <a:xfrm>
            <a:off x="4540625" y="1884361"/>
            <a:ext cx="489590" cy="437362"/>
            <a:chOff x="6013368" y="2451684"/>
            <a:chExt cx="579733" cy="449354"/>
          </a:xfrm>
        </p:grpSpPr>
        <p:sp>
          <p:nvSpPr>
            <p:cNvPr id="103" name="Rectangle 102"/>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100">
                  <a:solidFill>
                    <a:schemeClr val="bg1"/>
                  </a:solidFill>
                  <a:latin typeface="Arial"/>
                  <a:cs typeface="Arial"/>
                </a:rPr>
                <a:t> S</a:t>
              </a:r>
            </a:p>
          </p:txBody>
        </p:sp>
        <p:sp>
          <p:nvSpPr>
            <p:cNvPr id="104" name="Rectangle 103"/>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100" i="1">
                  <a:solidFill>
                    <a:schemeClr val="tx1"/>
                  </a:solidFill>
                  <a:latin typeface="Arial"/>
                  <a:cs typeface="Arial"/>
                </a:rPr>
                <a:t> A</a:t>
              </a:r>
            </a:p>
          </p:txBody>
        </p:sp>
      </p:grpSp>
      <p:grpSp>
        <p:nvGrpSpPr>
          <p:cNvPr id="106" name="Group 112"/>
          <p:cNvGrpSpPr/>
          <p:nvPr/>
        </p:nvGrpSpPr>
        <p:grpSpPr>
          <a:xfrm>
            <a:off x="2639877" y="2212383"/>
            <a:ext cx="488671" cy="437362"/>
            <a:chOff x="5672691" y="3708233"/>
            <a:chExt cx="681354" cy="449354"/>
          </a:xfrm>
        </p:grpSpPr>
        <p:sp>
          <p:nvSpPr>
            <p:cNvPr id="107" name="Rectangle 106"/>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100">
                  <a:solidFill>
                    <a:schemeClr val="bg1"/>
                  </a:solidFill>
                  <a:latin typeface="Arial"/>
                  <a:cs typeface="Arial"/>
                </a:rPr>
                <a:t> select</a:t>
              </a:r>
            </a:p>
          </p:txBody>
        </p:sp>
        <p:sp>
          <p:nvSpPr>
            <p:cNvPr id="108" name="Rectangle 107"/>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100" i="1">
                  <a:solidFill>
                    <a:schemeClr val="tx1"/>
                  </a:solidFill>
                  <a:latin typeface="Arial"/>
                  <a:cs typeface="Arial"/>
                </a:rPr>
                <a:t> A</a:t>
              </a:r>
            </a:p>
          </p:txBody>
        </p:sp>
      </p:grpSp>
      <p:grpSp>
        <p:nvGrpSpPr>
          <p:cNvPr id="110" name="Group 106"/>
          <p:cNvGrpSpPr/>
          <p:nvPr/>
        </p:nvGrpSpPr>
        <p:grpSpPr>
          <a:xfrm>
            <a:off x="4540625" y="2681433"/>
            <a:ext cx="489590" cy="437362"/>
            <a:chOff x="6013368" y="2451684"/>
            <a:chExt cx="579733" cy="449354"/>
          </a:xfrm>
        </p:grpSpPr>
        <p:sp>
          <p:nvSpPr>
            <p:cNvPr id="111" name="Rectangle 110"/>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100">
                  <a:solidFill>
                    <a:schemeClr val="bg1"/>
                  </a:solidFill>
                  <a:latin typeface="Arial"/>
                  <a:cs typeface="Arial"/>
                </a:rPr>
                <a:t> T</a:t>
              </a:r>
            </a:p>
          </p:txBody>
        </p:sp>
        <p:sp>
          <p:nvSpPr>
            <p:cNvPr id="112" name="Rectangle 111"/>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100" i="1">
                  <a:solidFill>
                    <a:schemeClr val="tx1"/>
                  </a:solidFill>
                  <a:latin typeface="Arial"/>
                  <a:cs typeface="Arial"/>
                </a:rPr>
                <a:t> A</a:t>
              </a:r>
            </a:p>
          </p:txBody>
        </p:sp>
      </p:grpSp>
      <p:cxnSp>
        <p:nvCxnSpPr>
          <p:cNvPr id="114" name="Straight Arrow Connector 113"/>
          <p:cNvCxnSpPr>
            <a:cxnSpLocks noChangeShapeType="1"/>
          </p:cNvCxnSpPr>
          <p:nvPr/>
        </p:nvCxnSpPr>
        <p:spPr bwMode="auto">
          <a:xfrm>
            <a:off x="4124326" y="2526964"/>
            <a:ext cx="416299" cy="469051"/>
          </a:xfrm>
          <a:prstGeom prst="straightConnector1">
            <a:avLst/>
          </a:prstGeom>
          <a:noFill/>
          <a:ln w="19050">
            <a:solidFill>
              <a:schemeClr val="tx1"/>
            </a:solidFill>
            <a:round/>
            <a:headEnd/>
            <a:tailEnd type="triangle" w="med" len="med"/>
          </a:ln>
        </p:spPr>
      </p:cxnSp>
      <p:grpSp>
        <p:nvGrpSpPr>
          <p:cNvPr id="115" name="Group 106"/>
          <p:cNvGrpSpPr/>
          <p:nvPr/>
        </p:nvGrpSpPr>
        <p:grpSpPr>
          <a:xfrm>
            <a:off x="3634736" y="2212383"/>
            <a:ext cx="489590" cy="437362"/>
            <a:chOff x="6013368" y="2451684"/>
            <a:chExt cx="579733" cy="449354"/>
          </a:xfrm>
        </p:grpSpPr>
        <p:sp>
          <p:nvSpPr>
            <p:cNvPr id="116" name="Rectangle 115"/>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100">
                  <a:solidFill>
                    <a:schemeClr val="bg1"/>
                  </a:solidFill>
                  <a:latin typeface="Arial"/>
                  <a:cs typeface="Arial"/>
                </a:rPr>
                <a:t> R</a:t>
              </a:r>
            </a:p>
          </p:txBody>
        </p:sp>
        <p:sp>
          <p:nvSpPr>
            <p:cNvPr id="117" name="Rectangle 116"/>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100" i="1">
                  <a:solidFill>
                    <a:schemeClr val="tx1"/>
                  </a:solidFill>
                  <a:latin typeface="Arial"/>
                  <a:cs typeface="Arial"/>
                </a:rPr>
                <a:t> A</a:t>
              </a:r>
            </a:p>
          </p:txBody>
        </p:sp>
      </p:grpSp>
      <p:cxnSp>
        <p:nvCxnSpPr>
          <p:cNvPr id="120" name="Straight Arrow Connector 119"/>
          <p:cNvCxnSpPr>
            <a:cxnSpLocks noChangeShapeType="1"/>
          </p:cNvCxnSpPr>
          <p:nvPr/>
        </p:nvCxnSpPr>
        <p:spPr bwMode="auto">
          <a:xfrm>
            <a:off x="3128548" y="2540405"/>
            <a:ext cx="506188" cy="1588"/>
          </a:xfrm>
          <a:prstGeom prst="straightConnector1">
            <a:avLst/>
          </a:prstGeom>
          <a:noFill/>
          <a:ln w="19050">
            <a:solidFill>
              <a:schemeClr val="tx1"/>
            </a:solidFill>
            <a:round/>
            <a:headEnd/>
            <a:tailEnd type="triangle" w="med" len="med"/>
          </a:ln>
        </p:spPr>
      </p:cxnSp>
      <p:sp>
        <p:nvSpPr>
          <p:cNvPr id="123" name="Rectangle 3"/>
          <p:cNvSpPr>
            <a:spLocks noChangeArrowheads="1"/>
          </p:cNvSpPr>
          <p:nvPr/>
        </p:nvSpPr>
        <p:spPr bwMode="auto">
          <a:xfrm>
            <a:off x="5803900" y="2001795"/>
            <a:ext cx="2632075" cy="738664"/>
          </a:xfrm>
          <a:prstGeom prst="rect">
            <a:avLst/>
          </a:prstGeom>
          <a:noFill/>
          <a:ln w="9525">
            <a:noFill/>
            <a:miter lim="800000"/>
            <a:headEnd/>
            <a:tailEnd/>
          </a:ln>
        </p:spPr>
        <p:txBody>
          <a:bodyPr lIns="0" tIns="0" rIns="0" bIns="0">
            <a:prstTxWarp prst="textNoShape">
              <a:avLst/>
            </a:prstTxWarp>
            <a:spAutoFit/>
          </a:bodyPr>
          <a:lstStyle/>
          <a:p>
            <a:pPr>
              <a:tabLst>
                <a:tab pos="687388" algn="l"/>
                <a:tab pos="1885950" algn="l"/>
                <a:tab pos="2625725" algn="l"/>
              </a:tabLst>
            </a:pPr>
            <a:r>
              <a:rPr lang="en-US" sz="1200" i="1">
                <a:solidFill>
                  <a:srgbClr val="FF0000"/>
                </a:solidFill>
              </a:rPr>
              <a:t>Note: graph does not explain why with empty S relation, the result is empty (unintuitive conceptual SQL evaluation strategy …)</a:t>
            </a:r>
          </a:p>
        </p:txBody>
      </p:sp>
    </p:spTree>
    <p:extLst>
      <p:ext uri="{BB962C8B-B14F-4D97-AF65-F5344CB8AC3E}">
        <p14:creationId xmlns:p14="http://schemas.microsoft.com/office/powerpoint/2010/main" val="2688603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572120" y="3513895"/>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24" name="Rectangle 23"/>
          <p:cNvSpPr/>
          <p:nvPr/>
        </p:nvSpPr>
        <p:spPr>
          <a:xfrm>
            <a:off x="4962601" y="3513895"/>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26" name="Rectangle 25"/>
          <p:cNvSpPr/>
          <p:nvPr/>
        </p:nvSpPr>
        <p:spPr>
          <a:xfrm>
            <a:off x="2569017" y="2312422"/>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7" name="Rectangle 6"/>
          <p:cNvSpPr/>
          <p:nvPr/>
        </p:nvSpPr>
        <p:spPr>
          <a:xfrm>
            <a:off x="4962601" y="2312422"/>
            <a:ext cx="2393584" cy="1201473"/>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4" name="Title 3"/>
          <p:cNvSpPr>
            <a:spLocks noGrp="1"/>
          </p:cNvSpPr>
          <p:nvPr>
            <p:ph type="title"/>
          </p:nvPr>
        </p:nvSpPr>
        <p:spPr>
          <a:xfrm>
            <a:off x="177802" y="13731"/>
            <a:ext cx="5355683" cy="523220"/>
          </a:xfrm>
        </p:spPr>
        <p:txBody>
          <a:bodyPr/>
          <a:lstStyle/>
          <a:p>
            <a:r>
              <a:rPr lang="en-US"/>
              <a:t>Human-Computer Interaction</a:t>
            </a:r>
            <a:endParaRPr lang="en-US"/>
          </a:p>
        </p:txBody>
      </p:sp>
      <p:sp>
        <p:nvSpPr>
          <p:cNvPr id="20483" name="Foliennummernplatzhalter 2"/>
          <p:cNvSpPr>
            <a:spLocks noGrp="1"/>
          </p:cNvSpPr>
          <p:nvPr>
            <p:ph type="sldNum" sz="quarter" idx="10"/>
          </p:nvPr>
        </p:nvSpPr>
        <p:spPr>
          <a:noFill/>
        </p:spPr>
        <p:txBody>
          <a:bodyPr/>
          <a:lstStyle/>
          <a:p>
            <a:pPr defTabSz="861835"/>
            <a:fld id="{62AE3650-F558-1C4B-9E70-5E655371C28D}" type="slidenum">
              <a:rPr lang="de-DE">
                <a:latin typeface="Arial" pitchFamily="-106" charset="0"/>
                <a:ea typeface="ＭＳ Ｐゴシック" pitchFamily="-106" charset="-128"/>
                <a:cs typeface="ＭＳ Ｐゴシック" pitchFamily="-106" charset="-128"/>
              </a:rPr>
              <a:pPr defTabSz="861835"/>
              <a:t>23</a:t>
            </a:fld>
            <a:endParaRPr lang="de-DE">
              <a:latin typeface="Arial" pitchFamily="-106" charset="0"/>
              <a:ea typeface="ＭＳ Ｐゴシック" pitchFamily="-106" charset="-128"/>
              <a:cs typeface="ＭＳ Ｐゴシック" pitchFamily="-106" charset="-128"/>
            </a:endParaRPr>
          </a:p>
        </p:txBody>
      </p:sp>
      <p:cxnSp>
        <p:nvCxnSpPr>
          <p:cNvPr id="53" name="Straight Connector 52"/>
          <p:cNvCxnSpPr/>
          <p:nvPr/>
        </p:nvCxnSpPr>
        <p:spPr bwMode="auto">
          <a:xfrm rot="5400000">
            <a:off x="3608087" y="3359296"/>
            <a:ext cx="2710585" cy="1552"/>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54" name="Rectangle 53"/>
          <p:cNvSpPr/>
          <p:nvPr/>
        </p:nvSpPr>
        <p:spPr bwMode="auto">
          <a:xfrm>
            <a:off x="2572121" y="2312421"/>
            <a:ext cx="4784065" cy="2402945"/>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400">
              <a:latin typeface="Calibri"/>
              <a:cs typeface="Calibri"/>
            </a:endParaRPr>
          </a:p>
        </p:txBody>
      </p:sp>
      <p:sp>
        <p:nvSpPr>
          <p:cNvPr id="55" name="Rectangle 3"/>
          <p:cNvSpPr>
            <a:spLocks noChangeArrowheads="1"/>
          </p:cNvSpPr>
          <p:nvPr/>
        </p:nvSpPr>
        <p:spPr bwMode="auto">
          <a:xfrm>
            <a:off x="3481679" y="1960612"/>
            <a:ext cx="607801"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i="1">
                <a:latin typeface="Calibri"/>
                <a:cs typeface="Calibri"/>
              </a:rPr>
              <a:t>Text</a:t>
            </a:r>
          </a:p>
        </p:txBody>
      </p:sp>
      <p:sp>
        <p:nvSpPr>
          <p:cNvPr id="56" name="Rectangle 3"/>
          <p:cNvSpPr>
            <a:spLocks noChangeArrowheads="1"/>
          </p:cNvSpPr>
          <p:nvPr/>
        </p:nvSpPr>
        <p:spPr bwMode="auto">
          <a:xfrm>
            <a:off x="5102189" y="1957075"/>
            <a:ext cx="2139771"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i="1">
                <a:latin typeface="Calibri"/>
                <a:cs typeface="Calibri"/>
              </a:rPr>
              <a:t>Visual (graphics)</a:t>
            </a:r>
          </a:p>
        </p:txBody>
      </p:sp>
      <p:sp>
        <p:nvSpPr>
          <p:cNvPr id="79" name="Rectangle 3"/>
          <p:cNvSpPr>
            <a:spLocks noChangeArrowheads="1"/>
          </p:cNvSpPr>
          <p:nvPr/>
        </p:nvSpPr>
        <p:spPr bwMode="auto">
          <a:xfrm>
            <a:off x="3014223" y="3908182"/>
            <a:ext cx="1542715" cy="3770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800">
                <a:latin typeface="Calibri"/>
                <a:cs typeface="Calibri"/>
              </a:rPr>
              <a:t>Sequential</a:t>
            </a:r>
            <a:endParaRPr lang="en-US" sz="2800" baseline="30000">
              <a:latin typeface="Calibri"/>
              <a:cs typeface="Calibri"/>
            </a:endParaRPr>
          </a:p>
        </p:txBody>
      </p:sp>
      <p:sp>
        <p:nvSpPr>
          <p:cNvPr id="80" name="Rectangle 3"/>
          <p:cNvSpPr>
            <a:spLocks noChangeArrowheads="1"/>
          </p:cNvSpPr>
          <p:nvPr/>
        </p:nvSpPr>
        <p:spPr bwMode="auto">
          <a:xfrm>
            <a:off x="3014223" y="2719284"/>
            <a:ext cx="1542715" cy="3770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800">
                <a:latin typeface="Calibri"/>
                <a:cs typeface="Calibri"/>
              </a:rPr>
              <a:t>Sequential</a:t>
            </a:r>
          </a:p>
        </p:txBody>
      </p:sp>
      <p:sp>
        <p:nvSpPr>
          <p:cNvPr id="81" name="Rectangle 3"/>
          <p:cNvSpPr>
            <a:spLocks noChangeArrowheads="1"/>
          </p:cNvSpPr>
          <p:nvPr/>
        </p:nvSpPr>
        <p:spPr bwMode="auto">
          <a:xfrm>
            <a:off x="5400714" y="3908182"/>
            <a:ext cx="1542715" cy="3770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800">
                <a:latin typeface="Calibri"/>
                <a:cs typeface="Calibri"/>
              </a:rPr>
              <a:t>Sequential</a:t>
            </a:r>
          </a:p>
        </p:txBody>
      </p:sp>
      <p:sp>
        <p:nvSpPr>
          <p:cNvPr id="82" name="Rectangle 3"/>
          <p:cNvSpPr>
            <a:spLocks noChangeArrowheads="1"/>
          </p:cNvSpPr>
          <p:nvPr/>
        </p:nvSpPr>
        <p:spPr bwMode="auto">
          <a:xfrm>
            <a:off x="5631797" y="2719284"/>
            <a:ext cx="1080549" cy="3770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800">
                <a:latin typeface="Calibri"/>
                <a:cs typeface="Calibri"/>
              </a:rPr>
              <a:t>Parallel</a:t>
            </a:r>
          </a:p>
        </p:txBody>
      </p:sp>
      <p:cxnSp>
        <p:nvCxnSpPr>
          <p:cNvPr id="3" name="Straight Connector 2"/>
          <p:cNvCxnSpPr/>
          <p:nvPr/>
        </p:nvCxnSpPr>
        <p:spPr bwMode="auto">
          <a:xfrm flipH="1" flipV="1">
            <a:off x="1300572" y="1958858"/>
            <a:ext cx="1271549" cy="35356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283166" y="3513893"/>
            <a:ext cx="6073021" cy="0"/>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28" name="Rectangle 3"/>
          <p:cNvSpPr>
            <a:spLocks noChangeArrowheads="1"/>
          </p:cNvSpPr>
          <p:nvPr/>
        </p:nvSpPr>
        <p:spPr bwMode="auto">
          <a:xfrm>
            <a:off x="1381811" y="2589248"/>
            <a:ext cx="1179622"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i="1">
                <a:latin typeface="Calibri"/>
                <a:cs typeface="Calibri"/>
              </a:rPr>
              <a:t>Interpret</a:t>
            </a:r>
          </a:p>
          <a:p>
            <a:pPr algn="ctr">
              <a:lnSpc>
                <a:spcPct val="85000"/>
              </a:lnSpc>
              <a:tabLst>
                <a:tab pos="630108" algn="l"/>
              </a:tabLst>
            </a:pPr>
            <a:r>
              <a:rPr lang="en-US" sz="2400" i="1">
                <a:latin typeface="Calibri"/>
                <a:cs typeface="Calibri"/>
              </a:rPr>
              <a:t>(Read)</a:t>
            </a:r>
          </a:p>
        </p:txBody>
      </p:sp>
      <p:sp>
        <p:nvSpPr>
          <p:cNvPr id="29" name="Rectangle 3"/>
          <p:cNvSpPr>
            <a:spLocks noChangeArrowheads="1"/>
          </p:cNvSpPr>
          <p:nvPr/>
        </p:nvSpPr>
        <p:spPr bwMode="auto">
          <a:xfrm>
            <a:off x="1361824" y="3778146"/>
            <a:ext cx="1219597"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i="1">
                <a:latin typeface="Calibri"/>
                <a:cs typeface="Calibri"/>
              </a:rPr>
              <a:t>Compose</a:t>
            </a:r>
          </a:p>
          <a:p>
            <a:pPr algn="ctr">
              <a:lnSpc>
                <a:spcPct val="85000"/>
              </a:lnSpc>
              <a:tabLst>
                <a:tab pos="630108" algn="l"/>
              </a:tabLst>
            </a:pPr>
            <a:r>
              <a:rPr lang="en-US" sz="2400" i="1">
                <a:latin typeface="Calibri"/>
                <a:cs typeface="Calibri"/>
              </a:rPr>
              <a:t>(Write)</a:t>
            </a:r>
          </a:p>
        </p:txBody>
      </p:sp>
      <p:sp>
        <p:nvSpPr>
          <p:cNvPr id="30" name="Rectangle 3"/>
          <p:cNvSpPr>
            <a:spLocks noChangeArrowheads="1"/>
          </p:cNvSpPr>
          <p:nvPr/>
        </p:nvSpPr>
        <p:spPr bwMode="auto">
          <a:xfrm>
            <a:off x="348543" y="2140243"/>
            <a:ext cx="1731018" cy="3770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800" b="1">
                <a:latin typeface="Calibri"/>
                <a:cs typeface="Calibri"/>
              </a:rPr>
              <a:t>User Action</a:t>
            </a:r>
          </a:p>
        </p:txBody>
      </p:sp>
      <p:sp>
        <p:nvSpPr>
          <p:cNvPr id="31" name="Rectangle 3"/>
          <p:cNvSpPr>
            <a:spLocks noChangeArrowheads="1"/>
          </p:cNvSpPr>
          <p:nvPr/>
        </p:nvSpPr>
        <p:spPr bwMode="auto">
          <a:xfrm>
            <a:off x="1616325" y="1568088"/>
            <a:ext cx="3705742" cy="377026"/>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800" b="1">
                <a:latin typeface="Calibri"/>
                <a:cs typeface="Calibri"/>
              </a:rPr>
              <a:t>Communication Medium</a:t>
            </a:r>
          </a:p>
        </p:txBody>
      </p:sp>
      <p:sp>
        <p:nvSpPr>
          <p:cNvPr id="35" name="Oval 34"/>
          <p:cNvSpPr/>
          <p:nvPr/>
        </p:nvSpPr>
        <p:spPr>
          <a:xfrm>
            <a:off x="4870294" y="2242978"/>
            <a:ext cx="2566826" cy="1343502"/>
          </a:xfrm>
          <a:prstGeom prst="ellipse">
            <a:avLst/>
          </a:prstGeom>
          <a:ln w="28575" cmpd="sng">
            <a:solidFill>
              <a:srgbClr val="008000"/>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40" name="Rectangle 39"/>
          <p:cNvSpPr/>
          <p:nvPr/>
        </p:nvSpPr>
        <p:spPr>
          <a:xfrm>
            <a:off x="8092229" y="814627"/>
            <a:ext cx="196333" cy="157841"/>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41" name="Rectangle 3"/>
          <p:cNvSpPr>
            <a:spLocks noChangeArrowheads="1"/>
          </p:cNvSpPr>
          <p:nvPr/>
        </p:nvSpPr>
        <p:spPr bwMode="auto">
          <a:xfrm>
            <a:off x="8357392" y="799291"/>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easy</a:t>
            </a:r>
          </a:p>
        </p:txBody>
      </p:sp>
      <p:sp>
        <p:nvSpPr>
          <p:cNvPr id="42" name="Rectangle 41"/>
          <p:cNvSpPr/>
          <p:nvPr/>
        </p:nvSpPr>
        <p:spPr>
          <a:xfrm>
            <a:off x="8092229" y="1009201"/>
            <a:ext cx="196333" cy="157841"/>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43" name="Rectangle 3"/>
          <p:cNvSpPr>
            <a:spLocks noChangeArrowheads="1"/>
          </p:cNvSpPr>
          <p:nvPr/>
        </p:nvSpPr>
        <p:spPr bwMode="auto">
          <a:xfrm>
            <a:off x="8357392" y="993865"/>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hard</a:t>
            </a:r>
          </a:p>
        </p:txBody>
      </p:sp>
    </p:spTree>
    <p:extLst>
      <p:ext uri="{BB962C8B-B14F-4D97-AF65-F5344CB8AC3E}">
        <p14:creationId xmlns:p14="http://schemas.microsoft.com/office/powerpoint/2010/main" val="9119173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79" grpId="0"/>
      <p:bldP spid="81"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5850415" y="3994955"/>
            <a:ext cx="2486398" cy="2453846"/>
          </a:xfrm>
          <a:prstGeom prst="roundRect">
            <a:avLst>
              <a:gd name="adj" fmla="val 9377"/>
            </a:avLst>
          </a:prstGeom>
          <a:solidFill>
            <a:srgbClr val="FFBDC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latin typeface="Arial" pitchFamily="34" charset="0"/>
            </a:endParaRPr>
          </a:p>
        </p:txBody>
      </p:sp>
      <p:sp>
        <p:nvSpPr>
          <p:cNvPr id="8198" name="Rounded Rectangle 8197"/>
          <p:cNvSpPr/>
          <p:nvPr/>
        </p:nvSpPr>
        <p:spPr>
          <a:xfrm>
            <a:off x="250429" y="3994955"/>
            <a:ext cx="4668705" cy="2453846"/>
          </a:xfrm>
          <a:prstGeom prst="roundRect">
            <a:avLst>
              <a:gd name="adj" fmla="val 9377"/>
            </a:avLst>
          </a:prstGeom>
          <a:solidFill>
            <a:srgbClr val="FFBDC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latin typeface="Arial" pitchFamily="34" charset="0"/>
            </a:endParaRPr>
          </a:p>
        </p:txBody>
      </p:sp>
      <p:sp>
        <p:nvSpPr>
          <p:cNvPr id="14" name="Title 13"/>
          <p:cNvSpPr>
            <a:spLocks noGrp="1"/>
          </p:cNvSpPr>
          <p:nvPr>
            <p:ph type="title"/>
          </p:nvPr>
        </p:nvSpPr>
        <p:spPr/>
        <p:txBody>
          <a:bodyPr/>
          <a:lstStyle/>
          <a:p>
            <a:r>
              <a:rPr lang="en-US"/>
              <a:t>Barriers to Adoption</a:t>
            </a:r>
          </a:p>
        </p:txBody>
      </p:sp>
      <p:sp>
        <p:nvSpPr>
          <p:cNvPr id="8195" name="Foliennummernplatzhalter 3"/>
          <p:cNvSpPr>
            <a:spLocks noGrp="1"/>
          </p:cNvSpPr>
          <p:nvPr>
            <p:ph type="sldNum" sz="quarter" idx="10"/>
          </p:nvPr>
        </p:nvSpPr>
        <p:spPr/>
        <p:txBody>
          <a:bodyPr/>
          <a:lstStyle/>
          <a:p>
            <a:fld id="{FFAB1C8F-0AF1-4C92-9122-92D7D682116F}" type="slidenum">
              <a:rPr lang="de-DE" smtClean="0"/>
              <a:pPr/>
              <a:t>24</a:t>
            </a:fld>
            <a:endParaRPr lang="de-DE" smtClean="0"/>
          </a:p>
        </p:txBody>
      </p:sp>
      <p:pic>
        <p:nvPicPr>
          <p:cNvPr id="3" name="Picture 2"/>
          <p:cNvPicPr>
            <a:picLocks noChangeAspect="1"/>
          </p:cNvPicPr>
          <p:nvPr/>
        </p:nvPicPr>
        <p:blipFill rotWithShape="1">
          <a:blip r:embed="rId3"/>
          <a:srcRect l="2850" t="5163" r="2847" b="5381"/>
          <a:stretch/>
        </p:blipFill>
        <p:spPr>
          <a:xfrm>
            <a:off x="1519066" y="601133"/>
            <a:ext cx="6105868" cy="3136449"/>
          </a:xfrm>
          <a:prstGeom prst="rect">
            <a:avLst/>
          </a:prstGeom>
        </p:spPr>
      </p:pic>
      <p:sp>
        <p:nvSpPr>
          <p:cNvPr id="12" name="Rectangle 46"/>
          <p:cNvSpPr>
            <a:spLocks noChangeArrowheads="1"/>
          </p:cNvSpPr>
          <p:nvPr/>
        </p:nvSpPr>
        <p:spPr bwMode="auto">
          <a:xfrm>
            <a:off x="3552131" y="5073936"/>
            <a:ext cx="4586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600">
                <a:solidFill>
                  <a:srgbClr val="000000"/>
                </a:solidFill>
                <a:latin typeface="Calibri"/>
                <a:cs typeface="Calibri"/>
              </a:rPr>
              <a:t>100%</a:t>
            </a:r>
          </a:p>
        </p:txBody>
      </p:sp>
      <p:sp>
        <p:nvSpPr>
          <p:cNvPr id="13" name="Rectangle 46"/>
          <p:cNvSpPr>
            <a:spLocks noChangeArrowheads="1"/>
          </p:cNvSpPr>
          <p:nvPr/>
        </p:nvSpPr>
        <p:spPr bwMode="auto">
          <a:xfrm>
            <a:off x="3565456" y="4729198"/>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600">
                <a:solidFill>
                  <a:srgbClr val="008000"/>
                </a:solidFill>
                <a:latin typeface="Calibri"/>
                <a:cs typeface="Calibri"/>
              </a:rPr>
              <a:t>+12%</a:t>
            </a:r>
          </a:p>
        </p:txBody>
      </p:sp>
      <p:sp>
        <p:nvSpPr>
          <p:cNvPr id="17" name="Rectangle 46"/>
          <p:cNvSpPr>
            <a:spLocks noChangeArrowheads="1"/>
          </p:cNvSpPr>
          <p:nvPr/>
        </p:nvSpPr>
        <p:spPr bwMode="auto">
          <a:xfrm>
            <a:off x="2927268" y="4634712"/>
            <a:ext cx="5711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algn="l" defTabSz="822325">
              <a:lnSpc>
                <a:spcPct val="85000"/>
              </a:lnSpc>
            </a:pPr>
            <a:r>
              <a:rPr lang="de-DE" sz="1600">
                <a:solidFill>
                  <a:srgbClr val="008000"/>
                </a:solidFill>
                <a:latin typeface="Calibri"/>
                <a:cs typeface="Calibri"/>
              </a:rPr>
              <a:t>K</a:t>
            </a:r>
            <a:r>
              <a:rPr lang="de-DE" sz="1600">
                <a:solidFill>
                  <a:srgbClr val="008000"/>
                </a:solidFill>
                <a:latin typeface="Calibri"/>
                <a:cs typeface="Calibri"/>
              </a:rPr>
              <a:t>inesis </a:t>
            </a:r>
          </a:p>
        </p:txBody>
      </p:sp>
      <p:sp>
        <p:nvSpPr>
          <p:cNvPr id="18" name="Rectangle 46"/>
          <p:cNvSpPr>
            <a:spLocks noChangeArrowheads="1"/>
          </p:cNvSpPr>
          <p:nvPr/>
        </p:nvSpPr>
        <p:spPr bwMode="auto">
          <a:xfrm>
            <a:off x="872213" y="4568150"/>
            <a:ext cx="12007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algn="l" defTabSz="822325">
              <a:lnSpc>
                <a:spcPct val="85000"/>
              </a:lnSpc>
            </a:pPr>
            <a:r>
              <a:rPr lang="de-DE" sz="1600">
                <a:latin typeface="Calibri"/>
                <a:cs typeface="Calibri"/>
              </a:rPr>
              <a:t>Typing speed*</a:t>
            </a:r>
          </a:p>
        </p:txBody>
      </p:sp>
      <p:sp>
        <p:nvSpPr>
          <p:cNvPr id="25" name="Rectangle 46"/>
          <p:cNvSpPr>
            <a:spLocks noChangeArrowheads="1"/>
          </p:cNvSpPr>
          <p:nvPr/>
        </p:nvSpPr>
        <p:spPr bwMode="auto">
          <a:xfrm>
            <a:off x="3650731" y="6162000"/>
            <a:ext cx="361440" cy="1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algn="l" defTabSz="822325">
              <a:lnSpc>
                <a:spcPct val="85000"/>
              </a:lnSpc>
            </a:pPr>
            <a:r>
              <a:rPr lang="de-DE" sz="1400">
                <a:latin typeface="Calibri"/>
                <a:cs typeface="Calibri"/>
              </a:rPr>
              <a:t>Time</a:t>
            </a:r>
          </a:p>
        </p:txBody>
      </p:sp>
      <p:cxnSp>
        <p:nvCxnSpPr>
          <p:cNvPr id="19" name="Straight Arrow Connector 18"/>
          <p:cNvCxnSpPr/>
          <p:nvPr/>
        </p:nvCxnSpPr>
        <p:spPr bwMode="auto">
          <a:xfrm>
            <a:off x="1478114" y="6111635"/>
            <a:ext cx="2544198"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flipV="1">
            <a:off x="1478114" y="4823225"/>
            <a:ext cx="0" cy="1288410"/>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30" name="Rectangle 46"/>
          <p:cNvSpPr>
            <a:spLocks noChangeArrowheads="1"/>
          </p:cNvSpPr>
          <p:nvPr/>
        </p:nvSpPr>
        <p:spPr bwMode="auto">
          <a:xfrm>
            <a:off x="1058650" y="5301685"/>
            <a:ext cx="4174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600">
                <a:solidFill>
                  <a:srgbClr val="FF0000"/>
                </a:solidFill>
                <a:latin typeface="Calibri"/>
                <a:cs typeface="Calibri"/>
              </a:rPr>
              <a:t>-58%</a:t>
            </a:r>
          </a:p>
        </p:txBody>
      </p:sp>
      <p:grpSp>
        <p:nvGrpSpPr>
          <p:cNvPr id="8194" name="Group 8193"/>
          <p:cNvGrpSpPr/>
          <p:nvPr/>
        </p:nvGrpSpPr>
        <p:grpSpPr>
          <a:xfrm>
            <a:off x="1472323" y="4842274"/>
            <a:ext cx="2031720" cy="882650"/>
            <a:chOff x="1492743" y="5009070"/>
            <a:chExt cx="1670050" cy="882650"/>
          </a:xfrm>
        </p:grpSpPr>
        <p:cxnSp>
          <p:nvCxnSpPr>
            <p:cNvPr id="9" name="Straight Connector 8"/>
            <p:cNvCxnSpPr/>
            <p:nvPr/>
          </p:nvCxnSpPr>
          <p:spPr bwMode="auto">
            <a:xfrm>
              <a:off x="1492743" y="5364036"/>
              <a:ext cx="1670050" cy="0"/>
            </a:xfrm>
            <a:prstGeom prst="line">
              <a:avLst/>
            </a:prstGeom>
            <a:solidFill>
              <a:schemeClr val="bg1"/>
            </a:solidFill>
            <a:ln w="19050" cap="flat" cmpd="sng" algn="ctr">
              <a:solidFill>
                <a:schemeClr val="tx1"/>
              </a:solidFill>
              <a:prstDash val="sysDash"/>
              <a:round/>
              <a:headEnd type="none" w="med" len="med"/>
              <a:tailEnd type="none" w="med" len="med"/>
            </a:ln>
            <a:effectLst/>
          </p:spPr>
        </p:cxnSp>
        <p:sp>
          <p:nvSpPr>
            <p:cNvPr id="29" name="Freeform 28"/>
            <p:cNvSpPr/>
            <p:nvPr/>
          </p:nvSpPr>
          <p:spPr>
            <a:xfrm>
              <a:off x="1492743" y="5009070"/>
              <a:ext cx="1670050" cy="882650"/>
            </a:xfrm>
            <a:custGeom>
              <a:avLst/>
              <a:gdLst>
                <a:gd name="connsiteX0" fmla="*/ 0 w 1676400"/>
                <a:gd name="connsiteY0" fmla="*/ 895350 h 895350"/>
                <a:gd name="connsiteX1" fmla="*/ 463550 w 1676400"/>
                <a:gd name="connsiteY1" fmla="*/ 361950 h 895350"/>
                <a:gd name="connsiteX2" fmla="*/ 1676400 w 1676400"/>
                <a:gd name="connsiteY2" fmla="*/ 0 h 895350"/>
                <a:gd name="connsiteX0" fmla="*/ 0 w 1676400"/>
                <a:gd name="connsiteY0" fmla="*/ 895350 h 895350"/>
                <a:gd name="connsiteX1" fmla="*/ 463550 w 1676400"/>
                <a:gd name="connsiteY1" fmla="*/ 361950 h 895350"/>
                <a:gd name="connsiteX2" fmla="*/ 1676400 w 1676400"/>
                <a:gd name="connsiteY2" fmla="*/ 0 h 895350"/>
                <a:gd name="connsiteX0" fmla="*/ 0 w 1676400"/>
                <a:gd name="connsiteY0" fmla="*/ 895350 h 895350"/>
                <a:gd name="connsiteX1" fmla="*/ 463550 w 1676400"/>
                <a:gd name="connsiteY1" fmla="*/ 361950 h 895350"/>
                <a:gd name="connsiteX2" fmla="*/ 1676400 w 1676400"/>
                <a:gd name="connsiteY2" fmla="*/ 0 h 895350"/>
                <a:gd name="connsiteX0" fmla="*/ 0 w 1670050"/>
                <a:gd name="connsiteY0" fmla="*/ 889000 h 889000"/>
                <a:gd name="connsiteX1" fmla="*/ 463550 w 1670050"/>
                <a:gd name="connsiteY1" fmla="*/ 355600 h 889000"/>
                <a:gd name="connsiteX2" fmla="*/ 1670050 w 1670050"/>
                <a:gd name="connsiteY2" fmla="*/ 0 h 889000"/>
                <a:gd name="connsiteX0" fmla="*/ 0 w 1670050"/>
                <a:gd name="connsiteY0" fmla="*/ 889000 h 889000"/>
                <a:gd name="connsiteX1" fmla="*/ 463550 w 1670050"/>
                <a:gd name="connsiteY1" fmla="*/ 355600 h 889000"/>
                <a:gd name="connsiteX2" fmla="*/ 1670050 w 1670050"/>
                <a:gd name="connsiteY2" fmla="*/ 0 h 889000"/>
                <a:gd name="connsiteX0" fmla="*/ 0 w 1670050"/>
                <a:gd name="connsiteY0" fmla="*/ 889000 h 889000"/>
                <a:gd name="connsiteX1" fmla="*/ 463550 w 1670050"/>
                <a:gd name="connsiteY1" fmla="*/ 355600 h 889000"/>
                <a:gd name="connsiteX2" fmla="*/ 1670050 w 1670050"/>
                <a:gd name="connsiteY2" fmla="*/ 0 h 889000"/>
                <a:gd name="connsiteX0" fmla="*/ 0 w 1670050"/>
                <a:gd name="connsiteY0" fmla="*/ 889000 h 889000"/>
                <a:gd name="connsiteX1" fmla="*/ 463550 w 1670050"/>
                <a:gd name="connsiteY1" fmla="*/ 355600 h 889000"/>
                <a:gd name="connsiteX2" fmla="*/ 1670050 w 1670050"/>
                <a:gd name="connsiteY2" fmla="*/ 0 h 889000"/>
                <a:gd name="connsiteX0" fmla="*/ 0 w 1263650"/>
                <a:gd name="connsiteY0" fmla="*/ 844550 h 844550"/>
                <a:gd name="connsiteX1" fmla="*/ 463550 w 1263650"/>
                <a:gd name="connsiteY1" fmla="*/ 311150 h 844550"/>
                <a:gd name="connsiteX2" fmla="*/ 1263650 w 1263650"/>
                <a:gd name="connsiteY2" fmla="*/ 0 h 844550"/>
                <a:gd name="connsiteX0" fmla="*/ 0 w 1670050"/>
                <a:gd name="connsiteY0" fmla="*/ 882650 h 882650"/>
                <a:gd name="connsiteX1" fmla="*/ 463550 w 1670050"/>
                <a:gd name="connsiteY1" fmla="*/ 349250 h 882650"/>
                <a:gd name="connsiteX2" fmla="*/ 1670050 w 1670050"/>
                <a:gd name="connsiteY2" fmla="*/ 0 h 882650"/>
                <a:gd name="connsiteX0" fmla="*/ 0 w 1670050"/>
                <a:gd name="connsiteY0" fmla="*/ 882650 h 882650"/>
                <a:gd name="connsiteX1" fmla="*/ 463550 w 1670050"/>
                <a:gd name="connsiteY1" fmla="*/ 349250 h 882650"/>
                <a:gd name="connsiteX2" fmla="*/ 1670050 w 1670050"/>
                <a:gd name="connsiteY2" fmla="*/ 0 h 882650"/>
                <a:gd name="connsiteX0" fmla="*/ 0 w 1670050"/>
                <a:gd name="connsiteY0" fmla="*/ 882650 h 882650"/>
                <a:gd name="connsiteX1" fmla="*/ 463550 w 1670050"/>
                <a:gd name="connsiteY1" fmla="*/ 349250 h 882650"/>
                <a:gd name="connsiteX2" fmla="*/ 1670050 w 1670050"/>
                <a:gd name="connsiteY2" fmla="*/ 0 h 882650"/>
                <a:gd name="connsiteX0" fmla="*/ 0 w 1759420"/>
                <a:gd name="connsiteY0" fmla="*/ 910419 h 910419"/>
                <a:gd name="connsiteX1" fmla="*/ 463550 w 1759420"/>
                <a:gd name="connsiteY1" fmla="*/ 377019 h 910419"/>
                <a:gd name="connsiteX2" fmla="*/ 1670050 w 1759420"/>
                <a:gd name="connsiteY2" fmla="*/ 27769 h 910419"/>
                <a:gd name="connsiteX3" fmla="*/ 1670050 w 1759420"/>
                <a:gd name="connsiteY3" fmla="*/ 21419 h 910419"/>
                <a:gd name="connsiteX0" fmla="*/ 0 w 2686050"/>
                <a:gd name="connsiteY0" fmla="*/ 1079500 h 1079500"/>
                <a:gd name="connsiteX1" fmla="*/ 463550 w 2686050"/>
                <a:gd name="connsiteY1" fmla="*/ 546100 h 1079500"/>
                <a:gd name="connsiteX2" fmla="*/ 1670050 w 2686050"/>
                <a:gd name="connsiteY2" fmla="*/ 196850 h 1079500"/>
                <a:gd name="connsiteX3" fmla="*/ 2686050 w 2686050"/>
                <a:gd name="connsiteY3" fmla="*/ 0 h 1079500"/>
                <a:gd name="connsiteX0" fmla="*/ 0 w 2686050"/>
                <a:gd name="connsiteY0" fmla="*/ 1079500 h 1079500"/>
                <a:gd name="connsiteX1" fmla="*/ 463550 w 2686050"/>
                <a:gd name="connsiteY1" fmla="*/ 546100 h 1079500"/>
                <a:gd name="connsiteX2" fmla="*/ 1670050 w 2686050"/>
                <a:gd name="connsiteY2" fmla="*/ 196850 h 1079500"/>
                <a:gd name="connsiteX3" fmla="*/ 2686050 w 2686050"/>
                <a:gd name="connsiteY3" fmla="*/ 0 h 1079500"/>
                <a:gd name="connsiteX0" fmla="*/ 0 w 2686050"/>
                <a:gd name="connsiteY0" fmla="*/ 1079500 h 1079500"/>
                <a:gd name="connsiteX1" fmla="*/ 463550 w 2686050"/>
                <a:gd name="connsiteY1" fmla="*/ 546100 h 1079500"/>
                <a:gd name="connsiteX2" fmla="*/ 1670050 w 2686050"/>
                <a:gd name="connsiteY2" fmla="*/ 196850 h 1079500"/>
                <a:gd name="connsiteX3" fmla="*/ 2686050 w 2686050"/>
                <a:gd name="connsiteY3" fmla="*/ 0 h 1079500"/>
                <a:gd name="connsiteX0" fmla="*/ 0 w 2686050"/>
                <a:gd name="connsiteY0" fmla="*/ 1079500 h 1079500"/>
                <a:gd name="connsiteX1" fmla="*/ 463550 w 2686050"/>
                <a:gd name="connsiteY1" fmla="*/ 546100 h 1079500"/>
                <a:gd name="connsiteX2" fmla="*/ 1670050 w 2686050"/>
                <a:gd name="connsiteY2" fmla="*/ 196850 h 1079500"/>
                <a:gd name="connsiteX3" fmla="*/ 2686050 w 2686050"/>
                <a:gd name="connsiteY3" fmla="*/ 0 h 1079500"/>
                <a:gd name="connsiteX0" fmla="*/ 0 w 2686050"/>
                <a:gd name="connsiteY0" fmla="*/ 1079500 h 1079500"/>
                <a:gd name="connsiteX1" fmla="*/ 463550 w 2686050"/>
                <a:gd name="connsiteY1" fmla="*/ 546100 h 1079500"/>
                <a:gd name="connsiteX2" fmla="*/ 1670050 w 2686050"/>
                <a:gd name="connsiteY2" fmla="*/ 196850 h 1079500"/>
                <a:gd name="connsiteX3" fmla="*/ 2686050 w 2686050"/>
                <a:gd name="connsiteY3" fmla="*/ 0 h 1079500"/>
                <a:gd name="connsiteX0" fmla="*/ 0 w 1670050"/>
                <a:gd name="connsiteY0" fmla="*/ 882650 h 882650"/>
                <a:gd name="connsiteX1" fmla="*/ 463550 w 1670050"/>
                <a:gd name="connsiteY1" fmla="*/ 349250 h 882650"/>
                <a:gd name="connsiteX2" fmla="*/ 1670050 w 1670050"/>
                <a:gd name="connsiteY2" fmla="*/ 0 h 882650"/>
                <a:gd name="connsiteX0" fmla="*/ 0 w 1670050"/>
                <a:gd name="connsiteY0" fmla="*/ 882650 h 882650"/>
                <a:gd name="connsiteX1" fmla="*/ 463550 w 1670050"/>
                <a:gd name="connsiteY1" fmla="*/ 349250 h 882650"/>
                <a:gd name="connsiteX2" fmla="*/ 1670050 w 1670050"/>
                <a:gd name="connsiteY2" fmla="*/ 0 h 882650"/>
                <a:gd name="connsiteX0" fmla="*/ 0 w 1670050"/>
                <a:gd name="connsiteY0" fmla="*/ 882650 h 882650"/>
                <a:gd name="connsiteX1" fmla="*/ 463550 w 1670050"/>
                <a:gd name="connsiteY1" fmla="*/ 349250 h 882650"/>
                <a:gd name="connsiteX2" fmla="*/ 1670050 w 1670050"/>
                <a:gd name="connsiteY2" fmla="*/ 0 h 882650"/>
                <a:gd name="connsiteX0" fmla="*/ 0 w 1670050"/>
                <a:gd name="connsiteY0" fmla="*/ 882650 h 882650"/>
                <a:gd name="connsiteX1" fmla="*/ 463550 w 1670050"/>
                <a:gd name="connsiteY1" fmla="*/ 349250 h 882650"/>
                <a:gd name="connsiteX2" fmla="*/ 1670050 w 1670050"/>
                <a:gd name="connsiteY2" fmla="*/ 0 h 882650"/>
                <a:gd name="connsiteX0" fmla="*/ 0 w 1670050"/>
                <a:gd name="connsiteY0" fmla="*/ 882650 h 882650"/>
                <a:gd name="connsiteX1" fmla="*/ 1670050 w 1670050"/>
                <a:gd name="connsiteY1" fmla="*/ 0 h 882650"/>
                <a:gd name="connsiteX0" fmla="*/ 0 w 1670050"/>
                <a:gd name="connsiteY0" fmla="*/ 882650 h 882650"/>
                <a:gd name="connsiteX1" fmla="*/ 1670050 w 1670050"/>
                <a:gd name="connsiteY1" fmla="*/ 0 h 882650"/>
                <a:gd name="connsiteX0" fmla="*/ 0 w 1670050"/>
                <a:gd name="connsiteY0" fmla="*/ 882650 h 882650"/>
                <a:gd name="connsiteX1" fmla="*/ 1670050 w 1670050"/>
                <a:gd name="connsiteY1" fmla="*/ 0 h 882650"/>
              </a:gdLst>
              <a:ahLst/>
              <a:cxnLst>
                <a:cxn ang="0">
                  <a:pos x="connsiteX0" y="connsiteY0"/>
                </a:cxn>
                <a:cxn ang="0">
                  <a:pos x="connsiteX1" y="connsiteY1"/>
                </a:cxn>
              </a:cxnLst>
              <a:rect l="l" t="t" r="r" b="b"/>
              <a:pathLst>
                <a:path w="1670050" h="882650">
                  <a:moveTo>
                    <a:pt x="0" y="882650"/>
                  </a:moveTo>
                  <a:cubicBezTo>
                    <a:pt x="239183" y="258233"/>
                    <a:pt x="833967" y="33867"/>
                    <a:pt x="1670050" y="0"/>
                  </a:cubicBezTo>
                </a:path>
              </a:pathLst>
            </a:custGeom>
            <a:ln w="28575" cmpd="sng">
              <a:solidFill>
                <a:srgbClr val="008000"/>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Calibri"/>
                <a:cs typeface="Calibri"/>
              </a:endParaRPr>
            </a:p>
          </p:txBody>
        </p:sp>
      </p:grpSp>
      <p:sp>
        <p:nvSpPr>
          <p:cNvPr id="8197" name="Up Arrow 8196"/>
          <p:cNvSpPr/>
          <p:nvPr/>
        </p:nvSpPr>
        <p:spPr>
          <a:xfrm>
            <a:off x="3443005" y="4854974"/>
            <a:ext cx="127000" cy="331280"/>
          </a:xfrm>
          <a:prstGeom prst="upArrow">
            <a:avLst/>
          </a:prstGeom>
          <a:solidFill>
            <a:srgbClr val="008000"/>
          </a:solidFill>
          <a:ln>
            <a:no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Calibri"/>
              <a:cs typeface="Calibri"/>
            </a:endParaRPr>
          </a:p>
        </p:txBody>
      </p:sp>
      <p:sp>
        <p:nvSpPr>
          <p:cNvPr id="40" name="Up Arrow 39"/>
          <p:cNvSpPr/>
          <p:nvPr/>
        </p:nvSpPr>
        <p:spPr>
          <a:xfrm flipV="1">
            <a:off x="1450098" y="5189906"/>
            <a:ext cx="127000" cy="535018"/>
          </a:xfrm>
          <a:prstGeom prst="upArrow">
            <a:avLst/>
          </a:prstGeom>
          <a:solidFill>
            <a:srgbClr val="FF0000"/>
          </a:solidFill>
          <a:ln>
            <a:no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Calibri"/>
              <a:cs typeface="Calibri"/>
            </a:endParaRPr>
          </a:p>
        </p:txBody>
      </p:sp>
      <p:sp>
        <p:nvSpPr>
          <p:cNvPr id="41" name="Rectangle 8"/>
          <p:cNvSpPr>
            <a:spLocks noChangeArrowheads="1"/>
          </p:cNvSpPr>
          <p:nvPr/>
        </p:nvSpPr>
        <p:spPr bwMode="auto">
          <a:xfrm>
            <a:off x="177801" y="6642452"/>
            <a:ext cx="70403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lnSpc>
                <a:spcPct val="90000"/>
              </a:lnSpc>
              <a:tabLst>
                <a:tab pos="1790331" algn="l"/>
              </a:tabLst>
            </a:pPr>
            <a:r>
              <a:rPr lang="en-US" sz="1200" baseline="30000">
                <a:latin typeface="Calibri" charset="0"/>
                <a:cs typeface="Calibri" charset="0"/>
              </a:rPr>
              <a:t>*</a:t>
            </a:r>
            <a:r>
              <a:rPr lang="en-US" sz="1200">
                <a:latin typeface="Calibri" charset="0"/>
                <a:cs typeface="Calibri" charset="0"/>
              </a:rPr>
              <a:t> Self-test and test with first-time user: 3 repetitions, 2-minute typing test from http://hi-games.net/typing-test/</a:t>
            </a:r>
          </a:p>
        </p:txBody>
      </p:sp>
      <p:sp>
        <p:nvSpPr>
          <p:cNvPr id="42" name="Rectangle 8"/>
          <p:cNvSpPr>
            <a:spLocks noChangeArrowheads="1"/>
          </p:cNvSpPr>
          <p:nvPr/>
        </p:nvSpPr>
        <p:spPr bwMode="auto">
          <a:xfrm>
            <a:off x="387947" y="4048619"/>
            <a:ext cx="3982210"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lnSpc>
                <a:spcPct val="90000"/>
              </a:lnSpc>
              <a:tabLst>
                <a:tab pos="1790331" algn="l"/>
              </a:tabLst>
            </a:pPr>
            <a:r>
              <a:rPr lang="en-US" sz="2000" b="1">
                <a:solidFill>
                  <a:srgbClr val="000000"/>
                </a:solidFill>
                <a:latin typeface="Calibri" charset="0"/>
                <a:cs typeface="Calibri" charset="0"/>
              </a:rPr>
              <a:t>(1) Transition with lower productivity </a:t>
            </a:r>
            <a:endParaRPr lang="en-US" sz="2000" b="1">
              <a:solidFill>
                <a:srgbClr val="000000"/>
              </a:solidFill>
              <a:latin typeface="Calibri" charset="0"/>
              <a:cs typeface="Calibri" charset="0"/>
            </a:endParaRPr>
          </a:p>
        </p:txBody>
      </p:sp>
      <p:sp>
        <p:nvSpPr>
          <p:cNvPr id="43" name="Rectangle 8"/>
          <p:cNvSpPr>
            <a:spLocks noChangeArrowheads="1"/>
          </p:cNvSpPr>
          <p:nvPr/>
        </p:nvSpPr>
        <p:spPr bwMode="auto">
          <a:xfrm>
            <a:off x="6016311" y="4048619"/>
            <a:ext cx="874889"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lnSpc>
                <a:spcPct val="90000"/>
              </a:lnSpc>
              <a:tabLst>
                <a:tab pos="1790331" algn="l"/>
              </a:tabLst>
            </a:pPr>
            <a:r>
              <a:rPr lang="en-US" sz="2000" b="1">
                <a:solidFill>
                  <a:srgbClr val="000000"/>
                </a:solidFill>
                <a:latin typeface="Calibri" charset="0"/>
                <a:cs typeface="Calibri" charset="0"/>
              </a:rPr>
              <a:t>(2) Price</a:t>
            </a:r>
            <a:endParaRPr lang="en-US" sz="2000" b="1">
              <a:solidFill>
                <a:srgbClr val="000000"/>
              </a:solidFill>
              <a:latin typeface="Calibri" charset="0"/>
              <a:cs typeface="Calibri" charset="0"/>
            </a:endParaRPr>
          </a:p>
        </p:txBody>
      </p:sp>
      <p:sp>
        <p:nvSpPr>
          <p:cNvPr id="44" name="Rectangle 46"/>
          <p:cNvSpPr>
            <a:spLocks noChangeArrowheads="1"/>
          </p:cNvSpPr>
          <p:nvPr/>
        </p:nvSpPr>
        <p:spPr bwMode="auto">
          <a:xfrm>
            <a:off x="6311575" y="4834448"/>
            <a:ext cx="196263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p>
            <a:pPr algn="l" defTabSz="822325">
              <a:lnSpc>
                <a:spcPct val="85000"/>
              </a:lnSpc>
              <a:tabLst>
                <a:tab pos="1717675" algn="r"/>
              </a:tabLst>
            </a:pPr>
            <a:r>
              <a:rPr lang="de-DE" sz="2000">
                <a:solidFill>
                  <a:srgbClr val="008000"/>
                </a:solidFill>
                <a:latin typeface="Calibri"/>
                <a:cs typeface="Calibri"/>
              </a:rPr>
              <a:t>K</a:t>
            </a:r>
            <a:r>
              <a:rPr lang="de-DE" sz="2000">
                <a:solidFill>
                  <a:srgbClr val="008000"/>
                </a:solidFill>
                <a:latin typeface="Calibri"/>
                <a:cs typeface="Calibri"/>
              </a:rPr>
              <a:t>inesis:	~ 250 $</a:t>
            </a:r>
          </a:p>
          <a:p>
            <a:pPr algn="l" defTabSz="822325">
              <a:lnSpc>
                <a:spcPct val="85000"/>
              </a:lnSpc>
              <a:tabLst>
                <a:tab pos="1717675" algn="r"/>
              </a:tabLst>
            </a:pPr>
            <a:r>
              <a:rPr lang="de-DE" sz="2000">
                <a:solidFill>
                  <a:srgbClr val="000000"/>
                </a:solidFill>
                <a:latin typeface="Calibri"/>
                <a:cs typeface="Calibri"/>
              </a:rPr>
              <a:t>Standard: 	~ 50 $</a:t>
            </a:r>
            <a:endParaRPr lang="de-DE" sz="2000">
              <a:solidFill>
                <a:srgbClr val="000000"/>
              </a:solidFill>
              <a:latin typeface="Calibri"/>
              <a:cs typeface="Calibri"/>
            </a:endParaRPr>
          </a:p>
        </p:txBody>
      </p:sp>
      <p:cxnSp>
        <p:nvCxnSpPr>
          <p:cNvPr id="51" name="Straight Connector 50"/>
          <p:cNvCxnSpPr/>
          <p:nvPr/>
        </p:nvCxnSpPr>
        <p:spPr bwMode="auto">
          <a:xfrm flipV="1">
            <a:off x="1937768" y="5197240"/>
            <a:ext cx="0" cy="911096"/>
          </a:xfrm>
          <a:prstGeom prst="line">
            <a:avLst/>
          </a:prstGeom>
          <a:solidFill>
            <a:schemeClr val="bg1"/>
          </a:solidFill>
          <a:ln w="19050" cap="flat" cmpd="sng" algn="ctr">
            <a:solidFill>
              <a:schemeClr val="tx1"/>
            </a:solidFill>
            <a:prstDash val="sysDash"/>
            <a:round/>
            <a:headEnd type="none" w="med" len="med"/>
            <a:tailEnd type="none" w="med" len="med"/>
          </a:ln>
          <a:effectLst/>
        </p:spPr>
      </p:cxnSp>
      <p:sp>
        <p:nvSpPr>
          <p:cNvPr id="55" name="Rectangle 46"/>
          <p:cNvSpPr>
            <a:spLocks noChangeArrowheads="1"/>
          </p:cNvSpPr>
          <p:nvPr/>
        </p:nvSpPr>
        <p:spPr bwMode="auto">
          <a:xfrm>
            <a:off x="1802767" y="6162000"/>
            <a:ext cx="2852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algn="l" defTabSz="822325">
              <a:lnSpc>
                <a:spcPct val="85000"/>
              </a:lnSpc>
            </a:pPr>
            <a:r>
              <a:rPr lang="de-DE" sz="1600">
                <a:solidFill>
                  <a:srgbClr val="FF0000"/>
                </a:solidFill>
                <a:latin typeface="Calibri"/>
                <a:cs typeface="Calibri"/>
              </a:rPr>
              <a:t>???</a:t>
            </a:r>
            <a:endParaRPr lang="de-DE" sz="1600">
              <a:solidFill>
                <a:srgbClr val="FF0000"/>
              </a:solidFill>
              <a:latin typeface="Calibri"/>
              <a:cs typeface="Calibri"/>
            </a:endParaRPr>
          </a:p>
        </p:txBody>
      </p:sp>
    </p:spTree>
    <p:extLst>
      <p:ext uri="{BB962C8B-B14F-4D97-AF65-F5344CB8AC3E}">
        <p14:creationId xmlns:p14="http://schemas.microsoft.com/office/powerpoint/2010/main" val="20877666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198" grpId="0" animBg="1"/>
      <p:bldP spid="12" grpId="0"/>
      <p:bldP spid="13" grpId="0"/>
      <p:bldP spid="17" grpId="0"/>
      <p:bldP spid="18" grpId="0"/>
      <p:bldP spid="25" grpId="0"/>
      <p:bldP spid="30" grpId="0"/>
      <p:bldP spid="8197" grpId="0" animBg="1"/>
      <p:bldP spid="40" grpId="0" animBg="1"/>
      <p:bldP spid="41" grpId="0"/>
      <p:bldP spid="42" grpId="0"/>
      <p:bldP spid="43" grpId="0"/>
      <p:bldP spid="44" grpId="0"/>
      <p:bldP spid="55" grpId="0"/>
      <p:bldP spid="5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ounded Rectangle 172"/>
          <p:cNvSpPr/>
          <p:nvPr/>
        </p:nvSpPr>
        <p:spPr>
          <a:xfrm>
            <a:off x="250429" y="5071387"/>
            <a:ext cx="5203258" cy="939146"/>
          </a:xfrm>
          <a:prstGeom prst="roundRect">
            <a:avLst>
              <a:gd name="adj" fmla="val 9377"/>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latin typeface="Arial" pitchFamily="34" charset="0"/>
            </a:endParaRPr>
          </a:p>
        </p:txBody>
      </p:sp>
      <p:sp>
        <p:nvSpPr>
          <p:cNvPr id="174" name="Rounded Rectangle 173"/>
          <p:cNvSpPr/>
          <p:nvPr/>
        </p:nvSpPr>
        <p:spPr>
          <a:xfrm>
            <a:off x="5890861" y="5071387"/>
            <a:ext cx="2991741" cy="939146"/>
          </a:xfrm>
          <a:prstGeom prst="roundRect">
            <a:avLst>
              <a:gd name="adj" fmla="val 9377"/>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latin typeface="Arial" pitchFamily="34" charset="0"/>
            </a:endParaRPr>
          </a:p>
        </p:txBody>
      </p:sp>
      <p:sp>
        <p:nvSpPr>
          <p:cNvPr id="2" name="Title 1"/>
          <p:cNvSpPr>
            <a:spLocks noGrp="1"/>
          </p:cNvSpPr>
          <p:nvPr>
            <p:ph type="title"/>
          </p:nvPr>
        </p:nvSpPr>
        <p:spPr/>
        <p:txBody>
          <a:bodyPr/>
          <a:lstStyle/>
          <a:p>
            <a:r>
              <a:rPr lang="en-US"/>
              <a:t>No Barriers to Adoption</a:t>
            </a:r>
          </a:p>
        </p:txBody>
      </p:sp>
      <p:sp>
        <p:nvSpPr>
          <p:cNvPr id="3" name="Slide Number Placeholder 2"/>
          <p:cNvSpPr>
            <a:spLocks noGrp="1"/>
          </p:cNvSpPr>
          <p:nvPr>
            <p:ph type="sldNum" sz="quarter" idx="10"/>
          </p:nvPr>
        </p:nvSpPr>
        <p:spPr/>
        <p:txBody>
          <a:bodyPr/>
          <a:lstStyle/>
          <a:p>
            <a:pPr>
              <a:defRPr/>
            </a:pPr>
            <a:fld id="{536EE03E-2D5A-2B49-91BA-492D4019B60A}" type="slidenum">
              <a:rPr lang="de-DE"/>
              <a:pPr>
                <a:defRPr/>
              </a:pPr>
              <a:t>25</a:t>
            </a:fld>
            <a:endParaRPr lang="de-DE"/>
          </a:p>
        </p:txBody>
      </p:sp>
      <p:grpSp>
        <p:nvGrpSpPr>
          <p:cNvPr id="170" name="Group 169"/>
          <p:cNvGrpSpPr/>
          <p:nvPr/>
        </p:nvGrpSpPr>
        <p:grpSpPr>
          <a:xfrm>
            <a:off x="140081" y="885736"/>
            <a:ext cx="8869391" cy="3492431"/>
            <a:chOff x="153671" y="1708507"/>
            <a:chExt cx="8869391" cy="3492431"/>
          </a:xfrm>
        </p:grpSpPr>
        <p:grpSp>
          <p:nvGrpSpPr>
            <p:cNvPr id="4" name="Group 3"/>
            <p:cNvGrpSpPr/>
            <p:nvPr/>
          </p:nvGrpSpPr>
          <p:grpSpPr>
            <a:xfrm>
              <a:off x="322831" y="1708507"/>
              <a:ext cx="8700231" cy="3318248"/>
              <a:chOff x="322831" y="1708507"/>
              <a:chExt cx="8700231" cy="3318248"/>
            </a:xfrm>
          </p:grpSpPr>
          <p:sp>
            <p:nvSpPr>
              <p:cNvPr id="5" name="Rounded Rectangle 4"/>
              <p:cNvSpPr/>
              <p:nvPr/>
            </p:nvSpPr>
            <p:spPr>
              <a:xfrm>
                <a:off x="322831" y="1708507"/>
                <a:ext cx="8700231" cy="3318248"/>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nvGrpSpPr>
              <p:cNvPr id="7" name="Group 6"/>
              <p:cNvGrpSpPr/>
              <p:nvPr/>
            </p:nvGrpSpPr>
            <p:grpSpPr>
              <a:xfrm>
                <a:off x="4475909" y="2872686"/>
                <a:ext cx="4155204" cy="989891"/>
                <a:chOff x="3461323" y="3245701"/>
                <a:chExt cx="2770656" cy="660051"/>
              </a:xfrm>
            </p:grpSpPr>
            <p:sp>
              <p:nvSpPr>
                <p:cNvPr id="8" name="Rectangle 7"/>
                <p:cNvSpPr/>
                <p:nvPr/>
              </p:nvSpPr>
              <p:spPr>
                <a:xfrm>
                  <a:off x="4190414" y="3337735"/>
                  <a:ext cx="421477"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Sailors</a:t>
                  </a:r>
                </a:p>
              </p:txBody>
            </p:sp>
            <p:sp>
              <p:nvSpPr>
                <p:cNvPr id="9" name="Rectangle 8"/>
                <p:cNvSpPr/>
                <p:nvPr/>
              </p:nvSpPr>
              <p:spPr>
                <a:xfrm>
                  <a:off x="4190414" y="3527074"/>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sp>
              <p:nvSpPr>
                <p:cNvPr id="10" name="Rectangle 9"/>
                <p:cNvSpPr/>
                <p:nvPr/>
              </p:nvSpPr>
              <p:spPr>
                <a:xfrm>
                  <a:off x="4190414" y="3716413"/>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sp>
              <p:nvSpPr>
                <p:cNvPr id="11" name="Rectangle 10"/>
                <p:cNvSpPr/>
                <p:nvPr/>
              </p:nvSpPr>
              <p:spPr>
                <a:xfrm>
                  <a:off x="3461323" y="3337741"/>
                  <a:ext cx="412519" cy="189339"/>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select</a:t>
                  </a:r>
                </a:p>
              </p:txBody>
            </p:sp>
            <p:sp>
              <p:nvSpPr>
                <p:cNvPr id="12" name="Rectangle 11"/>
                <p:cNvSpPr/>
                <p:nvPr/>
              </p:nvSpPr>
              <p:spPr>
                <a:xfrm>
                  <a:off x="3461323" y="3527080"/>
                  <a:ext cx="412519"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cxnSp>
              <p:nvCxnSpPr>
                <p:cNvPr id="13" name="Straight Arrow Connector 30"/>
                <p:cNvCxnSpPr>
                  <a:cxnSpLocks noChangeShapeType="1"/>
                </p:cNvCxnSpPr>
                <p:nvPr/>
              </p:nvCxnSpPr>
              <p:spPr bwMode="auto">
                <a:xfrm flipH="1">
                  <a:off x="5456171" y="3621266"/>
                  <a:ext cx="307535" cy="1588"/>
                </a:xfrm>
                <a:prstGeom prst="straightConnector1">
                  <a:avLst/>
                </a:prstGeom>
                <a:noFill/>
                <a:ln w="19050">
                  <a:solidFill>
                    <a:schemeClr val="tx1"/>
                  </a:solidFill>
                  <a:round/>
                  <a:headEnd/>
                  <a:tailEnd type="triangle" w="med" len="lg"/>
                </a:ln>
              </p:spPr>
            </p:cxnSp>
            <p:cxnSp>
              <p:nvCxnSpPr>
                <p:cNvPr id="14" name="Straight Arrow Connector 30"/>
                <p:cNvCxnSpPr>
                  <a:cxnSpLocks noChangeShapeType="1"/>
                </p:cNvCxnSpPr>
                <p:nvPr/>
              </p:nvCxnSpPr>
              <p:spPr bwMode="auto">
                <a:xfrm rot="10800000" flipH="1">
                  <a:off x="3873355" y="3622854"/>
                  <a:ext cx="317058" cy="1588"/>
                </a:xfrm>
                <a:prstGeom prst="straightConnector1">
                  <a:avLst/>
                </a:prstGeom>
                <a:noFill/>
                <a:ln w="19050">
                  <a:solidFill>
                    <a:schemeClr val="tx1"/>
                  </a:solidFill>
                  <a:round/>
                  <a:headEnd/>
                  <a:tailEnd type="triangle" w="med" len="lg"/>
                </a:ln>
              </p:spPr>
            </p:cxnSp>
            <p:sp>
              <p:nvSpPr>
                <p:cNvPr id="15" name="Rectangle 14"/>
                <p:cNvSpPr/>
                <p:nvPr/>
              </p:nvSpPr>
              <p:spPr>
                <a:xfrm>
                  <a:off x="5763707" y="3327106"/>
                  <a:ext cx="384901"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Boats</a:t>
                  </a:r>
                </a:p>
              </p:txBody>
            </p:sp>
            <p:sp>
              <p:nvSpPr>
                <p:cNvPr id="16" name="Rectangle 15"/>
                <p:cNvSpPr/>
                <p:nvPr/>
              </p:nvSpPr>
              <p:spPr>
                <a:xfrm>
                  <a:off x="5763707" y="3516445"/>
                  <a:ext cx="384901"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17" name="Rectangle 16"/>
                <p:cNvSpPr/>
                <p:nvPr/>
              </p:nvSpPr>
              <p:spPr>
                <a:xfrm>
                  <a:off x="4921479" y="3327106"/>
                  <a:ext cx="531206"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Reserves</a:t>
                  </a:r>
                </a:p>
              </p:txBody>
            </p:sp>
            <p:sp>
              <p:nvSpPr>
                <p:cNvPr id="18" name="Rectangle 17"/>
                <p:cNvSpPr/>
                <p:nvPr/>
              </p:nvSpPr>
              <p:spPr>
                <a:xfrm>
                  <a:off x="4921479" y="3516445"/>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19" name="Rectangle 18"/>
                <p:cNvSpPr/>
                <p:nvPr/>
              </p:nvSpPr>
              <p:spPr>
                <a:xfrm>
                  <a:off x="4921479" y="3705784"/>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cxnSp>
              <p:nvCxnSpPr>
                <p:cNvPr id="20" name="Straight Arrow Connector 30"/>
                <p:cNvCxnSpPr>
                  <a:cxnSpLocks noChangeShapeType="1"/>
                </p:cNvCxnSpPr>
                <p:nvPr/>
              </p:nvCxnSpPr>
              <p:spPr bwMode="auto">
                <a:xfrm flipH="1">
                  <a:off x="4617135" y="3817724"/>
                  <a:ext cx="307535" cy="1588"/>
                </a:xfrm>
                <a:prstGeom prst="straightConnector1">
                  <a:avLst/>
                </a:prstGeom>
                <a:noFill/>
                <a:ln w="19050">
                  <a:solidFill>
                    <a:schemeClr val="tx1"/>
                  </a:solidFill>
                  <a:round/>
                  <a:headEnd/>
                  <a:tailEnd type="triangle" w="med" len="lg"/>
                </a:ln>
              </p:spPr>
            </p:cxnSp>
            <p:sp>
              <p:nvSpPr>
                <p:cNvPr id="21" name="Rounded Rectangle 20"/>
                <p:cNvSpPr/>
                <p:nvPr/>
              </p:nvSpPr>
              <p:spPr bwMode="auto">
                <a:xfrm>
                  <a:off x="5681497" y="3245701"/>
                  <a:ext cx="550482" cy="547568"/>
                </a:xfrm>
                <a:prstGeom prst="roundRect">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600" smtClean="0">
                    <a:latin typeface="Calibri"/>
                    <a:cs typeface="Calibri"/>
                  </a:endParaRPr>
                </a:p>
              </p:txBody>
            </p:sp>
          </p:grpSp>
        </p:grpSp>
        <p:grpSp>
          <p:nvGrpSpPr>
            <p:cNvPr id="22" name="Group 21"/>
            <p:cNvGrpSpPr/>
            <p:nvPr/>
          </p:nvGrpSpPr>
          <p:grpSpPr>
            <a:xfrm>
              <a:off x="280541" y="1752053"/>
              <a:ext cx="8700231" cy="3318248"/>
              <a:chOff x="280541" y="1752053"/>
              <a:chExt cx="8700231" cy="3318248"/>
            </a:xfrm>
          </p:grpSpPr>
          <p:sp>
            <p:nvSpPr>
              <p:cNvPr id="23" name="Rounded Rectangle 22"/>
              <p:cNvSpPr/>
              <p:nvPr/>
            </p:nvSpPr>
            <p:spPr>
              <a:xfrm>
                <a:off x="280541" y="1752053"/>
                <a:ext cx="8700231" cy="3318248"/>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grpSp>
            <p:nvGrpSpPr>
              <p:cNvPr id="25" name="Group 24"/>
              <p:cNvGrpSpPr/>
              <p:nvPr/>
            </p:nvGrpSpPr>
            <p:grpSpPr>
              <a:xfrm>
                <a:off x="4784599" y="2685561"/>
                <a:ext cx="3477579" cy="1451233"/>
                <a:chOff x="4939841" y="1454948"/>
                <a:chExt cx="2705145" cy="1128888"/>
              </a:xfrm>
            </p:grpSpPr>
            <p:cxnSp>
              <p:nvCxnSpPr>
                <p:cNvPr id="26" name="Straight Arrow Connector 25"/>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27" name="Group 106"/>
                <p:cNvGrpSpPr/>
                <p:nvPr/>
              </p:nvGrpSpPr>
              <p:grpSpPr>
                <a:xfrm>
                  <a:off x="5939226" y="1574027"/>
                  <a:ext cx="593596" cy="874724"/>
                  <a:chOff x="6013368" y="2451684"/>
                  <a:chExt cx="579733" cy="898708"/>
                </a:xfrm>
              </p:grpSpPr>
              <p:sp>
                <p:nvSpPr>
                  <p:cNvPr id="42" name="Rectangle 41"/>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43" name="Rectangle 42"/>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44" name="Rectangle 43"/>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45" name="Rectangle 44"/>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grpSp>
              <p:nvGrpSpPr>
                <p:cNvPr id="28" name="Group 112"/>
                <p:cNvGrpSpPr/>
                <p:nvPr/>
              </p:nvGrpSpPr>
              <p:grpSpPr>
                <a:xfrm>
                  <a:off x="4939841" y="1574032"/>
                  <a:ext cx="592482" cy="656037"/>
                  <a:chOff x="5672691" y="3708233"/>
                  <a:chExt cx="681354" cy="674025"/>
                </a:xfrm>
              </p:grpSpPr>
              <p:sp>
                <p:nvSpPr>
                  <p:cNvPr id="39" name="Rectangle 38"/>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select</a:t>
                    </a:r>
                  </a:p>
                </p:txBody>
              </p:sp>
              <p:sp>
                <p:nvSpPr>
                  <p:cNvPr id="40" name="Rectangle 39"/>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41" name="Rectangle 40"/>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grpSp>
            <p:sp>
              <p:nvSpPr>
                <p:cNvPr id="29" name="Rounded Rectangle 28"/>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500" smtClean="0">
                    <a:latin typeface="Arial" pitchFamily="34" charset="0"/>
                  </a:endParaRPr>
                </a:p>
              </p:txBody>
            </p:sp>
            <p:grpSp>
              <p:nvGrpSpPr>
                <p:cNvPr id="30" name="Group 106"/>
                <p:cNvGrpSpPr/>
                <p:nvPr/>
              </p:nvGrpSpPr>
              <p:grpSpPr>
                <a:xfrm>
                  <a:off x="6939724" y="1574027"/>
                  <a:ext cx="593596" cy="874724"/>
                  <a:chOff x="6013368" y="2451684"/>
                  <a:chExt cx="579733" cy="898708"/>
                </a:xfrm>
              </p:grpSpPr>
              <p:sp>
                <p:nvSpPr>
                  <p:cNvPr id="35" name="Rectangle 34"/>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36" name="Rectangle 35"/>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37" name="Rectangle 36"/>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38" name="Rectangle 37"/>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cxnSp>
              <p:nvCxnSpPr>
                <p:cNvPr id="31" name="Straight Arrow Connector 30"/>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32" name="Straight Arrow Connector 31"/>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33" name="Straight Arrow Connector 32"/>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34" name="Straight Arrow Connector 33"/>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grpSp>
        <p:grpSp>
          <p:nvGrpSpPr>
            <p:cNvPr id="46" name="Group 45"/>
            <p:cNvGrpSpPr/>
            <p:nvPr/>
          </p:nvGrpSpPr>
          <p:grpSpPr>
            <a:xfrm>
              <a:off x="238251" y="1795599"/>
              <a:ext cx="8700231" cy="3318248"/>
              <a:chOff x="238251" y="1795599"/>
              <a:chExt cx="8700231" cy="3318248"/>
            </a:xfrm>
          </p:grpSpPr>
          <p:sp>
            <p:nvSpPr>
              <p:cNvPr id="47" name="Rounded Rectangle 46"/>
              <p:cNvSpPr/>
              <p:nvPr/>
            </p:nvSpPr>
            <p:spPr>
              <a:xfrm>
                <a:off x="238251" y="1795599"/>
                <a:ext cx="8700231" cy="3318248"/>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48" name="Group 47"/>
              <p:cNvGrpSpPr/>
              <p:nvPr/>
            </p:nvGrpSpPr>
            <p:grpSpPr>
              <a:xfrm>
                <a:off x="4186076" y="2714949"/>
                <a:ext cx="4513517" cy="1479549"/>
                <a:chOff x="4659627" y="1985846"/>
                <a:chExt cx="3871650" cy="1269143"/>
              </a:xfrm>
            </p:grpSpPr>
            <p:grpSp>
              <p:nvGrpSpPr>
                <p:cNvPr id="50" name="Group 39"/>
                <p:cNvGrpSpPr/>
                <p:nvPr/>
              </p:nvGrpSpPr>
              <p:grpSpPr>
                <a:xfrm>
                  <a:off x="5571246" y="2097938"/>
                  <a:ext cx="660795" cy="340476"/>
                  <a:chOff x="4101704" y="1896761"/>
                  <a:chExt cx="660795" cy="437189"/>
                </a:xfrm>
              </p:grpSpPr>
              <p:sp>
                <p:nvSpPr>
                  <p:cNvPr id="74" name="Rectangle 73"/>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75" name="Rectangle 74"/>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51" name="Group 40"/>
                <p:cNvGrpSpPr/>
                <p:nvPr/>
              </p:nvGrpSpPr>
              <p:grpSpPr>
                <a:xfrm>
                  <a:off x="4659627" y="2097938"/>
                  <a:ext cx="536969" cy="340476"/>
                  <a:chOff x="4101704" y="1896761"/>
                  <a:chExt cx="660795" cy="437189"/>
                </a:xfrm>
              </p:grpSpPr>
              <p:sp>
                <p:nvSpPr>
                  <p:cNvPr id="72" name="Rectangle 71"/>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73" name="Rectangle 7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52" name="Group 45"/>
                <p:cNvGrpSpPr/>
                <p:nvPr/>
              </p:nvGrpSpPr>
              <p:grpSpPr>
                <a:xfrm>
                  <a:off x="6599946" y="2104482"/>
                  <a:ext cx="660795" cy="510781"/>
                  <a:chOff x="4101704" y="1896761"/>
                  <a:chExt cx="660795" cy="655870"/>
                </a:xfrm>
              </p:grpSpPr>
              <p:sp>
                <p:nvSpPr>
                  <p:cNvPr id="69" name="Rectangle 68"/>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70" name="Rectangle 69"/>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71" name="Rectangle 70"/>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bar</a:t>
                    </a:r>
                  </a:p>
                </p:txBody>
              </p:sp>
            </p:grpSp>
            <p:grpSp>
              <p:nvGrpSpPr>
                <p:cNvPr id="53" name="Group 49"/>
                <p:cNvGrpSpPr/>
                <p:nvPr/>
              </p:nvGrpSpPr>
              <p:grpSpPr>
                <a:xfrm>
                  <a:off x="7679982" y="2103260"/>
                  <a:ext cx="660795" cy="510781"/>
                  <a:chOff x="4101704" y="1896761"/>
                  <a:chExt cx="660795" cy="655870"/>
                </a:xfrm>
              </p:grpSpPr>
              <p:sp>
                <p:nvSpPr>
                  <p:cNvPr id="66" name="Rectangle 65"/>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Serves</a:t>
                    </a:r>
                  </a:p>
                </p:txBody>
              </p:sp>
              <p:sp>
                <p:nvSpPr>
                  <p:cNvPr id="67" name="Rectangle 66"/>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bar</a:t>
                    </a:r>
                  </a:p>
                </p:txBody>
              </p:sp>
              <p:sp>
                <p:nvSpPr>
                  <p:cNvPr id="68" name="Rectangle 67"/>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54" name="Straight Arrow Connector 30"/>
                <p:cNvCxnSpPr>
                  <a:cxnSpLocks noChangeShapeType="1"/>
                </p:cNvCxnSpPr>
                <p:nvPr/>
              </p:nvCxnSpPr>
              <p:spPr bwMode="auto">
                <a:xfrm rot="10800000">
                  <a:off x="5196596" y="2356699"/>
                  <a:ext cx="365125" cy="1588"/>
                </a:xfrm>
                <a:prstGeom prst="straightConnector1">
                  <a:avLst/>
                </a:prstGeom>
                <a:noFill/>
                <a:ln w="19050">
                  <a:solidFill>
                    <a:schemeClr val="tx1"/>
                  </a:solidFill>
                  <a:round/>
                  <a:headEnd/>
                  <a:tailEnd/>
                </a:ln>
              </p:spPr>
            </p:cxnSp>
            <p:cxnSp>
              <p:nvCxnSpPr>
                <p:cNvPr id="55" name="Straight Arrow Connector 30"/>
                <p:cNvCxnSpPr>
                  <a:cxnSpLocks noChangeShapeType="1"/>
                  <a:endCxn id="67" idx="1"/>
                </p:cNvCxnSpPr>
                <p:nvPr/>
              </p:nvCxnSpPr>
              <p:spPr bwMode="auto">
                <a:xfrm flipV="1">
                  <a:off x="7260741" y="2358584"/>
                  <a:ext cx="419241" cy="171527"/>
                </a:xfrm>
                <a:prstGeom prst="straightConnector1">
                  <a:avLst/>
                </a:prstGeom>
                <a:noFill/>
                <a:ln w="19050">
                  <a:solidFill>
                    <a:schemeClr val="tx1"/>
                  </a:solidFill>
                  <a:round/>
                  <a:headEnd/>
                  <a:tailEnd type="triangle" w="med" len="lg"/>
                </a:ln>
              </p:spPr>
            </p:cxnSp>
            <p:grpSp>
              <p:nvGrpSpPr>
                <p:cNvPr id="56" name="Group 49"/>
                <p:cNvGrpSpPr/>
                <p:nvPr/>
              </p:nvGrpSpPr>
              <p:grpSpPr>
                <a:xfrm>
                  <a:off x="7679982" y="2744208"/>
                  <a:ext cx="660795" cy="510781"/>
                  <a:chOff x="4101704" y="1896761"/>
                  <a:chExt cx="660795" cy="655870"/>
                </a:xfrm>
              </p:grpSpPr>
              <p:sp>
                <p:nvSpPr>
                  <p:cNvPr id="63" name="Rectangle 6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Likes</a:t>
                    </a:r>
                  </a:p>
                </p:txBody>
              </p:sp>
              <p:sp>
                <p:nvSpPr>
                  <p:cNvPr id="64" name="Rectangle 63"/>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65" name="Rectangle 64"/>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57" name="Straight Arrow Connector 30"/>
                <p:cNvCxnSpPr>
                  <a:cxnSpLocks noChangeShapeType="1"/>
                </p:cNvCxnSpPr>
                <p:nvPr/>
              </p:nvCxnSpPr>
              <p:spPr bwMode="auto">
                <a:xfrm flipV="1">
                  <a:off x="6242196" y="2359806"/>
                  <a:ext cx="356483" cy="0"/>
                </a:xfrm>
                <a:prstGeom prst="straightConnector1">
                  <a:avLst/>
                </a:prstGeom>
                <a:noFill/>
                <a:ln w="19050">
                  <a:solidFill>
                    <a:schemeClr val="tx1"/>
                  </a:solidFill>
                  <a:round/>
                  <a:headEnd/>
                  <a:tailEnd type="triangle" w="med" len="lg"/>
                </a:ln>
              </p:spPr>
            </p:cxnSp>
            <p:grpSp>
              <p:nvGrpSpPr>
                <p:cNvPr id="58" name="Group 71"/>
                <p:cNvGrpSpPr>
                  <a:grpSpLocks/>
                </p:cNvGrpSpPr>
                <p:nvPr/>
              </p:nvGrpSpPr>
              <p:grpSpPr bwMode="auto">
                <a:xfrm>
                  <a:off x="8340777" y="2528889"/>
                  <a:ext cx="190500" cy="648877"/>
                  <a:chOff x="5257800" y="3594100"/>
                  <a:chExt cx="190500" cy="984250"/>
                </a:xfrm>
              </p:grpSpPr>
              <p:cxnSp>
                <p:nvCxnSpPr>
                  <p:cNvPr id="61"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62"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2000"/>
                  </a:p>
                </p:txBody>
              </p:sp>
            </p:grpSp>
            <p:sp>
              <p:nvSpPr>
                <p:cNvPr id="59" name="Freeform 58"/>
                <p:cNvSpPr/>
                <p:nvPr/>
              </p:nvSpPr>
              <p:spPr bwMode="auto">
                <a:xfrm>
                  <a:off x="5311561" y="2361810"/>
                  <a:ext cx="2366434" cy="677154"/>
                </a:xfrm>
                <a:custGeom>
                  <a:avLst/>
                  <a:gdLst>
                    <a:gd name="connsiteX0" fmla="*/ 2494140 w 2494140"/>
                    <a:gd name="connsiteY0" fmla="*/ 732366 h 793750"/>
                    <a:gd name="connsiteX1" fmla="*/ 394406 w 2494140"/>
                    <a:gd name="connsiteY1" fmla="*/ 740833 h 793750"/>
                    <a:gd name="connsiteX2" fmla="*/ 127706 w 2494140"/>
                    <a:gd name="connsiteY2" fmla="*/ 414866 h 793750"/>
                    <a:gd name="connsiteX3" fmla="*/ 377473 w 2494140"/>
                    <a:gd name="connsiteY3" fmla="*/ 0 h 793750"/>
                    <a:gd name="connsiteX0" fmla="*/ 2398890 w 2398890"/>
                    <a:gd name="connsiteY0" fmla="*/ 732366 h 793750"/>
                    <a:gd name="connsiteX1" fmla="*/ 476956 w 2398890"/>
                    <a:gd name="connsiteY1" fmla="*/ 740833 h 793750"/>
                    <a:gd name="connsiteX2" fmla="*/ 32456 w 2398890"/>
                    <a:gd name="connsiteY2" fmla="*/ 414866 h 793750"/>
                    <a:gd name="connsiteX3" fmla="*/ 282223 w 2398890"/>
                    <a:gd name="connsiteY3" fmla="*/ 0 h 793750"/>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474 h 763166"/>
                    <a:gd name="connsiteX1" fmla="*/ 444500 w 2366434"/>
                    <a:gd name="connsiteY1" fmla="*/ 686680 h 763166"/>
                    <a:gd name="connsiteX2" fmla="*/ 0 w 2366434"/>
                    <a:gd name="connsiteY2" fmla="*/ 414974 h 763166"/>
                    <a:gd name="connsiteX3" fmla="*/ 249767 w 2366434"/>
                    <a:gd name="connsiteY3" fmla="*/ 108 h 763166"/>
                  </a:gdLst>
                  <a:ahLst/>
                  <a:cxnLst>
                    <a:cxn ang="0">
                      <a:pos x="connsiteX0" y="connsiteY0"/>
                    </a:cxn>
                    <a:cxn ang="0">
                      <a:pos x="connsiteX1" y="connsiteY1"/>
                    </a:cxn>
                    <a:cxn ang="0">
                      <a:pos x="connsiteX2" y="connsiteY2"/>
                    </a:cxn>
                    <a:cxn ang="0">
                      <a:pos x="connsiteX3" y="connsiteY3"/>
                    </a:cxn>
                  </a:cxnLst>
                  <a:rect l="l" t="t" r="r" b="b"/>
                  <a:pathLst>
                    <a:path w="2366434" h="763166">
                      <a:moveTo>
                        <a:pt x="2366434" y="732474"/>
                      </a:moveTo>
                      <a:cubicBezTo>
                        <a:pt x="1513770" y="763166"/>
                        <a:pt x="838906" y="739597"/>
                        <a:pt x="444500" y="686680"/>
                      </a:cubicBezTo>
                      <a:cubicBezTo>
                        <a:pt x="50094" y="633763"/>
                        <a:pt x="7054" y="570604"/>
                        <a:pt x="0" y="414974"/>
                      </a:cubicBezTo>
                      <a:cubicBezTo>
                        <a:pt x="0" y="312812"/>
                        <a:pt x="72336" y="0"/>
                        <a:pt x="249767" y="108"/>
                      </a:cubicBezTo>
                    </a:path>
                  </a:pathLst>
                </a:custGeom>
                <a:noFill/>
                <a:ln w="19050" cap="flat" cmpd="sng" algn="ctr">
                  <a:solidFill>
                    <a:schemeClr val="tx1"/>
                  </a:solidFill>
                  <a:prstDash val="solid"/>
                  <a:round/>
                  <a:headEnd type="none" w="med" len="med"/>
                  <a:tailEnd type="triangle" w="med" len="lg"/>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800" smtClean="0">
                    <a:latin typeface="Arial" pitchFamily="34" charset="0"/>
                  </a:endParaRPr>
                </a:p>
              </p:txBody>
            </p:sp>
            <p:sp>
              <p:nvSpPr>
                <p:cNvPr id="60" name="Rounded Rectangle 59"/>
                <p:cNvSpPr/>
                <p:nvPr/>
              </p:nvSpPr>
              <p:spPr bwMode="auto">
                <a:xfrm>
                  <a:off x="6486442" y="1985846"/>
                  <a:ext cx="878992" cy="758362"/>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49" name="Rectangle 3"/>
              <p:cNvSpPr>
                <a:spLocks noChangeArrowheads="1"/>
              </p:cNvSpPr>
              <p:nvPr/>
            </p:nvSpPr>
            <p:spPr bwMode="auto">
              <a:xfrm>
                <a:off x="415966" y="2068872"/>
                <a:ext cx="3511633" cy="2769989"/>
              </a:xfrm>
              <a:prstGeom prst="rect">
                <a:avLst/>
              </a:prstGeom>
              <a:noFill/>
              <a:ln w="9525">
                <a:noFill/>
                <a:miter lim="800000"/>
                <a:headEnd/>
                <a:tailEnd/>
              </a:ln>
            </p:spPr>
            <p:txBody>
              <a:bodyPr wrap="square" lIns="0" tIns="0" rIns="0" bIns="0">
                <a:prstTxWarp prst="textNoShape">
                  <a:avLst/>
                </a:prstTxWarp>
                <a:spAutoFit/>
              </a:bodyPr>
              <a:lstStyle/>
              <a:p>
                <a:pPr>
                  <a:tabLst>
                    <a:tab pos="571500" algn="l"/>
                    <a:tab pos="1143000" algn="l"/>
                    <a:tab pos="1714500" algn="l"/>
                  </a:tabLst>
                </a:pPr>
                <a:r>
                  <a:rPr lang="en-US" sz="1500">
                    <a:latin typeface="Calibri"/>
                    <a:cs typeface="Calibri"/>
                  </a:rPr>
                  <a:t>select 	F1.person</a:t>
                </a:r>
              </a:p>
              <a:p>
                <a:pPr>
                  <a:tabLst>
                    <a:tab pos="571500" algn="l"/>
                    <a:tab pos="1143000" algn="l"/>
                    <a:tab pos="1714500" algn="l"/>
                  </a:tabLst>
                </a:pPr>
                <a:r>
                  <a:rPr lang="en-US" sz="1500">
                    <a:latin typeface="Calibri"/>
                    <a:cs typeface="Calibri"/>
                  </a:rPr>
                  <a:t>from 	Frequents F1</a:t>
                </a:r>
              </a:p>
              <a:p>
                <a:pPr>
                  <a:tabLst>
                    <a:tab pos="571500" algn="l"/>
                    <a:tab pos="1143000" algn="l"/>
                    <a:tab pos="1714500" algn="l"/>
                  </a:tabLst>
                </a:pPr>
                <a:r>
                  <a:rPr lang="en-US" sz="1500">
                    <a:latin typeface="Calibri"/>
                    <a:cs typeface="Calibri"/>
                  </a:rPr>
                  <a:t>where 	not exists</a:t>
                </a:r>
              </a:p>
              <a:p>
                <a:pPr>
                  <a:tabLst>
                    <a:tab pos="571500" algn="l"/>
                    <a:tab pos="1143000" algn="l"/>
                    <a:tab pos="1714500" algn="l"/>
                  </a:tabLst>
                </a:pPr>
                <a:r>
                  <a:rPr lang="en-US" sz="1500">
                    <a:latin typeface="Calibri"/>
                    <a:cs typeface="Calibri"/>
                  </a:rPr>
                  <a:t>	(select 	F2.bar</a:t>
                </a:r>
              </a:p>
              <a:p>
                <a:pPr>
                  <a:tabLst>
                    <a:tab pos="571500" algn="l"/>
                    <a:tab pos="1143000" algn="l"/>
                    <a:tab pos="1714500" algn="l"/>
                  </a:tabLst>
                </a:pPr>
                <a:r>
                  <a:rPr lang="en-US" sz="1500">
                    <a:latin typeface="Calibri"/>
                    <a:cs typeface="Calibri"/>
                  </a:rPr>
                  <a:t>	from 	Frequents F2</a:t>
                </a:r>
              </a:p>
              <a:p>
                <a:pPr>
                  <a:tabLst>
                    <a:tab pos="571500" algn="l"/>
                    <a:tab pos="1143000" algn="l"/>
                    <a:tab pos="1714500" algn="l"/>
                  </a:tabLst>
                </a:pPr>
                <a:r>
                  <a:rPr lang="en-US" sz="1500">
                    <a:latin typeface="Calibri"/>
                    <a:cs typeface="Calibri"/>
                  </a:rPr>
                  <a:t>	where	F2.person = F1.person</a:t>
                </a:r>
              </a:p>
              <a:p>
                <a:pPr>
                  <a:tabLst>
                    <a:tab pos="571500" algn="l"/>
                    <a:tab pos="1143000" algn="l"/>
                    <a:tab pos="1714500" algn="l"/>
                  </a:tabLst>
                </a:pPr>
                <a:r>
                  <a:rPr lang="en-US" sz="1500">
                    <a:latin typeface="Calibri"/>
                    <a:cs typeface="Calibri"/>
                  </a:rPr>
                  <a:t>	and	not exists</a:t>
                </a:r>
              </a:p>
              <a:p>
                <a:pPr>
                  <a:tabLst>
                    <a:tab pos="571500" algn="l"/>
                    <a:tab pos="1143000" algn="l"/>
                    <a:tab pos="1714500" algn="l"/>
                  </a:tabLst>
                </a:pPr>
                <a:r>
                  <a:rPr lang="en-US" sz="1500">
                    <a:latin typeface="Calibri"/>
                    <a:cs typeface="Calibri"/>
                  </a:rPr>
                  <a:t>		(select  S3.drink</a:t>
                </a:r>
              </a:p>
              <a:p>
                <a:pPr>
                  <a:tabLst>
                    <a:tab pos="571500" algn="l"/>
                    <a:tab pos="1143000" algn="l"/>
                    <a:tab pos="1714500" algn="l"/>
                  </a:tabLst>
                </a:pPr>
                <a:r>
                  <a:rPr lang="en-US" sz="1500">
                    <a:latin typeface="Calibri"/>
                    <a:cs typeface="Calibri"/>
                  </a:rPr>
                  <a:t>		from     Serves S3, Likes L4</a:t>
                </a:r>
              </a:p>
              <a:p>
                <a:pPr>
                  <a:tabLst>
                    <a:tab pos="571500" algn="l"/>
                    <a:tab pos="1143000" algn="l"/>
                    <a:tab pos="1714500" algn="l"/>
                  </a:tabLst>
                </a:pPr>
                <a:r>
                  <a:rPr lang="en-US" sz="1500">
                    <a:latin typeface="Calibri"/>
                    <a:cs typeface="Calibri"/>
                  </a:rPr>
                  <a:t>		where	L4.person = F1.person</a:t>
                </a:r>
              </a:p>
              <a:p>
                <a:pPr>
                  <a:tabLst>
                    <a:tab pos="571500" algn="l"/>
                    <a:tab pos="1143000" algn="l"/>
                    <a:tab pos="1714500" algn="l"/>
                  </a:tabLst>
                </a:pPr>
                <a:r>
                  <a:rPr lang="en-US" sz="1500">
                    <a:latin typeface="Calibri"/>
                    <a:cs typeface="Calibri"/>
                  </a:rPr>
                  <a:t>		and       L4.drink = S3.drink</a:t>
                </a:r>
              </a:p>
              <a:p>
                <a:pPr>
                  <a:tabLst>
                    <a:tab pos="571500" algn="l"/>
                    <a:tab pos="1143000" algn="l"/>
                    <a:tab pos="1714500" algn="l"/>
                  </a:tabLst>
                </a:pPr>
                <a:r>
                  <a:rPr lang="en-US" sz="1500">
                    <a:latin typeface="Calibri"/>
                    <a:cs typeface="Calibri"/>
                  </a:rPr>
                  <a:t>		and       S3.bar = F2.bar))</a:t>
                </a:r>
              </a:p>
            </p:txBody>
          </p:sp>
        </p:grpSp>
        <p:grpSp>
          <p:nvGrpSpPr>
            <p:cNvPr id="76" name="Group 75"/>
            <p:cNvGrpSpPr/>
            <p:nvPr/>
          </p:nvGrpSpPr>
          <p:grpSpPr>
            <a:xfrm>
              <a:off x="195961" y="1839145"/>
              <a:ext cx="8700231" cy="3318248"/>
              <a:chOff x="195961" y="1839145"/>
              <a:chExt cx="8700231" cy="3318248"/>
            </a:xfrm>
          </p:grpSpPr>
          <p:sp>
            <p:nvSpPr>
              <p:cNvPr id="77" name="Rounded Rectangle 76"/>
              <p:cNvSpPr/>
              <p:nvPr/>
            </p:nvSpPr>
            <p:spPr>
              <a:xfrm>
                <a:off x="195961" y="1839145"/>
                <a:ext cx="8700231" cy="3318248"/>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78" name="Group 77"/>
              <p:cNvGrpSpPr/>
              <p:nvPr/>
            </p:nvGrpSpPr>
            <p:grpSpPr>
              <a:xfrm>
                <a:off x="4291710" y="2599126"/>
                <a:ext cx="4282495" cy="1798287"/>
                <a:chOff x="4356933" y="824812"/>
                <a:chExt cx="3157284" cy="1325793"/>
              </a:xfrm>
            </p:grpSpPr>
            <p:grpSp>
              <p:nvGrpSpPr>
                <p:cNvPr id="80" name="Group 39"/>
                <p:cNvGrpSpPr/>
                <p:nvPr/>
              </p:nvGrpSpPr>
              <p:grpSpPr>
                <a:xfrm>
                  <a:off x="5284947" y="1219519"/>
                  <a:ext cx="386862" cy="340476"/>
                  <a:chOff x="4101704" y="1896761"/>
                  <a:chExt cx="660795" cy="437189"/>
                </a:xfrm>
              </p:grpSpPr>
              <p:sp>
                <p:nvSpPr>
                  <p:cNvPr id="103" name="Rectangle 10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04" name="Rectangle 103"/>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grpSp>
              <p:nvGrpSpPr>
                <p:cNvPr id="81" name="Group 40"/>
                <p:cNvGrpSpPr/>
                <p:nvPr/>
              </p:nvGrpSpPr>
              <p:grpSpPr>
                <a:xfrm>
                  <a:off x="4356933" y="1219451"/>
                  <a:ext cx="459690" cy="340476"/>
                  <a:chOff x="4101704" y="1896761"/>
                  <a:chExt cx="660795" cy="437189"/>
                </a:xfrm>
              </p:grpSpPr>
              <p:sp>
                <p:nvSpPr>
                  <p:cNvPr id="101" name="Rectangle 100"/>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select</a:t>
                    </a:r>
                  </a:p>
                </p:txBody>
              </p:sp>
              <p:sp>
                <p:nvSpPr>
                  <p:cNvPr id="102" name="Rectangle 10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sp>
              <p:nvSpPr>
                <p:cNvPr id="82" name="Rounded Rectangle 81"/>
                <p:cNvSpPr/>
                <p:nvPr/>
              </p:nvSpPr>
              <p:spPr bwMode="auto">
                <a:xfrm>
                  <a:off x="5968662" y="824812"/>
                  <a:ext cx="679730" cy="5537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Arial" pitchFamily="34" charset="0"/>
                  </a:endParaRPr>
                </a:p>
              </p:txBody>
            </p:sp>
            <p:cxnSp>
              <p:nvCxnSpPr>
                <p:cNvPr id="83" name="Straight Arrow Connector 30"/>
                <p:cNvCxnSpPr>
                  <a:cxnSpLocks noChangeShapeType="1"/>
                </p:cNvCxnSpPr>
                <p:nvPr/>
              </p:nvCxnSpPr>
              <p:spPr bwMode="auto">
                <a:xfrm>
                  <a:off x="4816623" y="1474775"/>
                  <a:ext cx="468324" cy="67"/>
                </a:xfrm>
                <a:prstGeom prst="straightConnector1">
                  <a:avLst/>
                </a:prstGeom>
                <a:noFill/>
                <a:ln w="19050">
                  <a:solidFill>
                    <a:schemeClr val="tx1"/>
                  </a:solidFill>
                  <a:round/>
                  <a:headEnd/>
                  <a:tailEnd type="triangle" w="med" len="lg"/>
                </a:ln>
              </p:spPr>
            </p:cxnSp>
            <p:grpSp>
              <p:nvGrpSpPr>
                <p:cNvPr id="84" name="Group 39"/>
                <p:cNvGrpSpPr/>
                <p:nvPr/>
              </p:nvGrpSpPr>
              <p:grpSpPr>
                <a:xfrm>
                  <a:off x="6140133" y="928544"/>
                  <a:ext cx="386862" cy="340476"/>
                  <a:chOff x="4101704" y="1896761"/>
                  <a:chExt cx="660795" cy="437189"/>
                </a:xfrm>
              </p:grpSpPr>
              <p:sp>
                <p:nvSpPr>
                  <p:cNvPr id="99" name="Rectangle 98"/>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00" name="Rectangle 99"/>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cxnSp>
              <p:nvCxnSpPr>
                <p:cNvPr id="85" name="Straight Arrow Connector 30"/>
                <p:cNvCxnSpPr>
                  <a:cxnSpLocks noChangeShapeType="1"/>
                </p:cNvCxnSpPr>
                <p:nvPr/>
              </p:nvCxnSpPr>
              <p:spPr bwMode="auto">
                <a:xfrm flipV="1">
                  <a:off x="5671809" y="1183868"/>
                  <a:ext cx="468324" cy="290975"/>
                </a:xfrm>
                <a:prstGeom prst="straightConnector1">
                  <a:avLst/>
                </a:prstGeom>
                <a:noFill/>
                <a:ln w="19050">
                  <a:solidFill>
                    <a:schemeClr val="tx1"/>
                  </a:solidFill>
                  <a:round/>
                  <a:headEnd/>
                  <a:tailEnd type="triangle" w="med" len="lg"/>
                </a:ln>
              </p:spPr>
            </p:cxnSp>
            <p:grpSp>
              <p:nvGrpSpPr>
                <p:cNvPr id="86" name="Group 39"/>
                <p:cNvGrpSpPr/>
                <p:nvPr/>
              </p:nvGrpSpPr>
              <p:grpSpPr>
                <a:xfrm>
                  <a:off x="6140133" y="1639824"/>
                  <a:ext cx="386862" cy="510781"/>
                  <a:chOff x="4101704" y="1896761"/>
                  <a:chExt cx="660795" cy="655870"/>
                </a:xfrm>
              </p:grpSpPr>
              <p:sp>
                <p:nvSpPr>
                  <p:cNvPr id="96" name="Rectangle 95"/>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97" name="Rectangle 96"/>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98" name="Rectangle 97"/>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grpSp>
              <p:nvGrpSpPr>
                <p:cNvPr id="87" name="Group 39"/>
                <p:cNvGrpSpPr/>
                <p:nvPr/>
              </p:nvGrpSpPr>
              <p:grpSpPr>
                <a:xfrm>
                  <a:off x="6995319" y="1217680"/>
                  <a:ext cx="386862" cy="510781"/>
                  <a:chOff x="4101704" y="1896761"/>
                  <a:chExt cx="660795" cy="655870"/>
                </a:xfrm>
              </p:grpSpPr>
              <p:sp>
                <p:nvSpPr>
                  <p:cNvPr id="93" name="Rectangle 9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94" name="Rectangle 93"/>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95" name="Rectangle 94"/>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cxnSp>
              <p:nvCxnSpPr>
                <p:cNvPr id="88" name="Straight Arrow Connector 30"/>
                <p:cNvCxnSpPr>
                  <a:cxnSpLocks noChangeShapeType="1"/>
                </p:cNvCxnSpPr>
                <p:nvPr/>
              </p:nvCxnSpPr>
              <p:spPr bwMode="auto">
                <a:xfrm rot="10800000">
                  <a:off x="6526995" y="1183868"/>
                  <a:ext cx="468324" cy="289138"/>
                </a:xfrm>
                <a:prstGeom prst="straightConnector1">
                  <a:avLst/>
                </a:prstGeom>
                <a:noFill/>
                <a:ln w="19050">
                  <a:solidFill>
                    <a:schemeClr val="tx1"/>
                  </a:solidFill>
                  <a:round/>
                  <a:headEnd/>
                  <a:tailEnd type="triangle" w="med" len="lg"/>
                </a:ln>
              </p:spPr>
            </p:cxnSp>
            <p:sp>
              <p:nvSpPr>
                <p:cNvPr id="89" name="Oval 41"/>
                <p:cNvSpPr>
                  <a:spLocks noChangeAspect="1" noChangeArrowheads="1"/>
                </p:cNvSpPr>
                <p:nvPr/>
              </p:nvSpPr>
              <p:spPr bwMode="auto">
                <a:xfrm>
                  <a:off x="5750258" y="1272274"/>
                  <a:ext cx="145255" cy="141578"/>
                </a:xfrm>
                <a:prstGeom prst="ellipse">
                  <a:avLst/>
                </a:prstGeom>
                <a:solidFill>
                  <a:schemeClr val="bg1"/>
                </a:solidFill>
                <a:ln w="19050">
                  <a:solidFill>
                    <a:schemeClr val="tx1"/>
                  </a:solid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r>
                    <a:rPr lang="en-US" sz="1400">
                      <a:latin typeface="Arial"/>
                      <a:ea typeface="Times New Roman" pitchFamily="-106" charset="0"/>
                      <a:cs typeface="Arial"/>
                      <a:sym typeface="Symbol" pitchFamily="-106" charset="2"/>
                    </a:rPr>
                    <a:t>&gt;</a:t>
                  </a:r>
                  <a:endParaRPr lang="en-US" sz="1400"/>
                </a:p>
              </p:txBody>
            </p:sp>
            <p:sp>
              <p:nvSpPr>
                <p:cNvPr id="90" name="Rounded Rectangle 89"/>
                <p:cNvSpPr/>
                <p:nvPr/>
              </p:nvSpPr>
              <p:spPr bwMode="auto">
                <a:xfrm>
                  <a:off x="6834487" y="1113949"/>
                  <a:ext cx="679730" cy="721786"/>
                </a:xfrm>
                <a:prstGeom prst="roundRect">
                  <a:avLst>
                    <a:gd name="adj" fmla="val 12549"/>
                  </a:avLst>
                </a:prstGeom>
                <a:noFill/>
                <a:ln w="19050"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400" b="0" i="0" u="none" strike="noStrike" cap="none" normalizeH="0" baseline="0" smtClean="0">
                    <a:ln>
                      <a:noFill/>
                    </a:ln>
                    <a:solidFill>
                      <a:schemeClr val="tx1"/>
                    </a:solidFill>
                    <a:effectLst/>
                    <a:latin typeface="Arial" pitchFamily="34" charset="0"/>
                  </a:endParaRPr>
                </a:p>
              </p:txBody>
            </p:sp>
            <p:cxnSp>
              <p:nvCxnSpPr>
                <p:cNvPr id="91" name="Straight Arrow Connector 30"/>
                <p:cNvCxnSpPr>
                  <a:cxnSpLocks noChangeShapeType="1"/>
                </p:cNvCxnSpPr>
                <p:nvPr/>
              </p:nvCxnSpPr>
              <p:spPr bwMode="auto">
                <a:xfrm>
                  <a:off x="5671809" y="1474842"/>
                  <a:ext cx="468324" cy="420306"/>
                </a:xfrm>
                <a:prstGeom prst="straightConnector1">
                  <a:avLst/>
                </a:prstGeom>
                <a:noFill/>
                <a:ln w="19050">
                  <a:solidFill>
                    <a:schemeClr val="tx1"/>
                  </a:solidFill>
                  <a:round/>
                  <a:headEnd type="triangle" w="med" len="lg"/>
                  <a:tailEnd type="none" w="med" len="lg"/>
                </a:ln>
              </p:spPr>
            </p:cxnSp>
            <p:cxnSp>
              <p:nvCxnSpPr>
                <p:cNvPr id="92" name="Straight Arrow Connector 30"/>
                <p:cNvCxnSpPr>
                  <a:cxnSpLocks noChangeShapeType="1"/>
                </p:cNvCxnSpPr>
                <p:nvPr/>
              </p:nvCxnSpPr>
              <p:spPr bwMode="auto">
                <a:xfrm flipV="1">
                  <a:off x="6526995" y="1643310"/>
                  <a:ext cx="468323" cy="422143"/>
                </a:xfrm>
                <a:prstGeom prst="straightConnector1">
                  <a:avLst/>
                </a:prstGeom>
                <a:noFill/>
                <a:ln w="19050">
                  <a:solidFill>
                    <a:schemeClr val="tx1"/>
                  </a:solidFill>
                  <a:round/>
                  <a:headEnd/>
                  <a:tailEnd type="triangle" w="med" len="lg"/>
                </a:ln>
              </p:spPr>
            </p:cxnSp>
          </p:grpSp>
          <p:sp>
            <p:nvSpPr>
              <p:cNvPr id="79" name="Rectangle 3"/>
              <p:cNvSpPr>
                <a:spLocks noChangeArrowheads="1"/>
              </p:cNvSpPr>
              <p:nvPr/>
            </p:nvSpPr>
            <p:spPr bwMode="auto">
              <a:xfrm>
                <a:off x="310260" y="1881585"/>
                <a:ext cx="3575049" cy="3231654"/>
              </a:xfrm>
              <a:prstGeom prst="rect">
                <a:avLst/>
              </a:prstGeom>
              <a:noFill/>
              <a:ln w="9525">
                <a:noFill/>
                <a:miter lim="800000"/>
                <a:headEnd/>
                <a:tailEnd/>
              </a:ln>
            </p:spPr>
            <p:txBody>
              <a:bodyPr wrap="square" lIns="0" tIns="0" rIns="0" bIns="0">
                <a:prstTxWarp prst="textNoShape">
                  <a:avLst/>
                </a:prstTxWarp>
                <a:spAutoFit/>
              </a:bodyPr>
              <a:lstStyle/>
              <a:p>
                <a:pPr>
                  <a:tabLst>
                    <a:tab pos="514350" algn="l"/>
                    <a:tab pos="1028700" algn="l"/>
                    <a:tab pos="1543050" algn="l"/>
                    <a:tab pos="2114550" algn="l"/>
                  </a:tabLst>
                </a:pPr>
                <a:r>
                  <a:rPr lang="en-US" sz="1400">
                    <a:latin typeface="Calibri"/>
                    <a:cs typeface="Calibri"/>
                  </a:rPr>
                  <a:t>select 	W1.wid</a:t>
                </a:r>
              </a:p>
              <a:p>
                <a:pPr>
                  <a:tabLst>
                    <a:tab pos="514350" algn="l"/>
                    <a:tab pos="1028700" algn="l"/>
                    <a:tab pos="1543050" algn="l"/>
                    <a:tab pos="2114550" algn="l"/>
                  </a:tabLst>
                </a:pPr>
                <a:r>
                  <a:rPr lang="en-US" sz="1400">
                    <a:latin typeface="Calibri"/>
                    <a:cs typeface="Calibri"/>
                  </a:rPr>
                  <a:t>from 	Worlds W1</a:t>
                </a:r>
              </a:p>
              <a:p>
                <a:pPr>
                  <a:tabLst>
                    <a:tab pos="514350" algn="l"/>
                    <a:tab pos="1028700" algn="l"/>
                    <a:tab pos="1543050" algn="l"/>
                    <a:tab pos="2114550" algn="l"/>
                  </a:tabLst>
                </a:pPr>
                <a:r>
                  <a:rPr lang="en-US" sz="1400">
                    <a:latin typeface="Calibri"/>
                    <a:cs typeface="Calibri"/>
                  </a:rPr>
                  <a:t>where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W2</a:t>
                </a:r>
              </a:p>
              <a:p>
                <a:pPr>
                  <a:tabLst>
                    <a:tab pos="514350" algn="l"/>
                    <a:tab pos="1028700" algn="l"/>
                    <a:tab pos="1543050" algn="l"/>
                    <a:tab pos="2114550" algn="l"/>
                  </a:tabLst>
                </a:pPr>
                <a:r>
                  <a:rPr lang="en-US" sz="1400">
                    <a:latin typeface="Calibri"/>
                    <a:cs typeface="Calibri"/>
                  </a:rPr>
                  <a:t>	where 	W2.wid &lt;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W3</a:t>
                </a:r>
              </a:p>
              <a:p>
                <a:pPr>
                  <a:tabLst>
                    <a:tab pos="514350" algn="l"/>
                    <a:tab pos="1028700" algn="l"/>
                    <a:tab pos="1543050" algn="l"/>
                    <a:tab pos="2114550" algn="l"/>
                  </a:tabLst>
                </a:pPr>
                <a:r>
                  <a:rPr lang="en-US" sz="1400">
                    <a:latin typeface="Calibri"/>
                    <a:cs typeface="Calibri"/>
                  </a:rPr>
                  <a:t>		where 	W3.wid =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W4</a:t>
                </a:r>
              </a:p>
              <a:p>
                <a:pPr>
                  <a:tabLst>
                    <a:tab pos="514350" algn="l"/>
                    <a:tab pos="1028700" algn="l"/>
                    <a:tab pos="1543050" algn="l"/>
                    <a:tab pos="2114550" algn="l"/>
                  </a:tabLst>
                </a:pPr>
                <a:r>
                  <a:rPr lang="en-US" sz="1400">
                    <a:latin typeface="Calibri"/>
                    <a:cs typeface="Calibri"/>
                  </a:rPr>
                  <a:t>			where 	W4.wid = W2.wid</a:t>
                </a:r>
              </a:p>
              <a:p>
                <a:pPr>
                  <a:tabLst>
                    <a:tab pos="514350" algn="l"/>
                    <a:tab pos="1028700" algn="l"/>
                    <a:tab pos="1543050" algn="l"/>
                    <a:tab pos="2114550" algn="l"/>
                  </a:tabLst>
                </a:pPr>
                <a:r>
                  <a:rPr lang="en-US" sz="1400">
                    <a:latin typeface="Calibri"/>
                    <a:cs typeface="Calibri"/>
                  </a:rPr>
                  <a:t>			and 	W4.tid = W3.tid)))</a:t>
                </a:r>
              </a:p>
            </p:txBody>
          </p:sp>
        </p:grpSp>
        <p:grpSp>
          <p:nvGrpSpPr>
            <p:cNvPr id="105" name="Group 104"/>
            <p:cNvGrpSpPr/>
            <p:nvPr/>
          </p:nvGrpSpPr>
          <p:grpSpPr>
            <a:xfrm>
              <a:off x="153671" y="1882690"/>
              <a:ext cx="8700231" cy="3318248"/>
              <a:chOff x="153671" y="1882690"/>
              <a:chExt cx="8700231" cy="3318248"/>
            </a:xfrm>
          </p:grpSpPr>
          <p:sp>
            <p:nvSpPr>
              <p:cNvPr id="106" name="Rounded Rectangle 105"/>
              <p:cNvSpPr/>
              <p:nvPr/>
            </p:nvSpPr>
            <p:spPr>
              <a:xfrm>
                <a:off x="153671" y="1882690"/>
                <a:ext cx="8700231" cy="3318248"/>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Rectangle 3"/>
              <p:cNvSpPr>
                <a:spLocks noChangeArrowheads="1"/>
              </p:cNvSpPr>
              <p:nvPr/>
            </p:nvSpPr>
            <p:spPr bwMode="auto">
              <a:xfrm>
                <a:off x="213535" y="2041403"/>
                <a:ext cx="3734260" cy="3000822"/>
              </a:xfrm>
              <a:prstGeom prst="rect">
                <a:avLst/>
              </a:prstGeom>
              <a:noFill/>
              <a:ln w="9525">
                <a:noFill/>
                <a:miter lim="800000"/>
                <a:headEnd/>
                <a:tailEnd/>
              </a:ln>
            </p:spPr>
            <p:txBody>
              <a:bodyPr wrap="square" lIns="0" tIns="0" rIns="0" bIns="0">
                <a:prstTxWarp prst="textNoShape">
                  <a:avLst/>
                </a:prstTxWarp>
                <a:spAutoFit/>
              </a:bodyPr>
              <a:lstStyle/>
              <a:p>
                <a:pPr>
                  <a:tabLst>
                    <a:tab pos="171450" algn="l"/>
                    <a:tab pos="342900" algn="l"/>
                    <a:tab pos="685800" algn="l"/>
                    <a:tab pos="2625725" algn="l"/>
                  </a:tabLst>
                </a:pPr>
                <a:r>
                  <a:rPr lang="en-US" dirty="0">
                    <a:latin typeface="Calibri"/>
                    <a:cs typeface="Calibri"/>
                  </a:rPr>
                  <a:t>select distinct a3.fname, a3.lname </a:t>
                </a:r>
              </a:p>
              <a:p>
                <a:pPr>
                  <a:tabLst>
                    <a:tab pos="171450" algn="l"/>
                    <a:tab pos="342900" algn="l"/>
                    <a:tab pos="685800" algn="l"/>
                    <a:tab pos="2625725" algn="l"/>
                  </a:tabLst>
                </a:pPr>
                <a:r>
                  <a:rPr lang="en-US" dirty="0">
                    <a:latin typeface="Calibri"/>
                    <a:cs typeface="Calibri"/>
                  </a:rPr>
                  <a:t>from Actor a0, Casts c0, Casts c1, Casts c2, Casts c3, </a:t>
                </a:r>
              </a:p>
              <a:p>
                <a:pPr>
                  <a:tabLst>
                    <a:tab pos="171450" algn="l"/>
                    <a:tab pos="342900" algn="l"/>
                    <a:tab pos="685800" algn="l"/>
                    <a:tab pos="2625725" algn="l"/>
                  </a:tabLst>
                </a:pPr>
                <a:r>
                  <a:rPr lang="en-US" dirty="0">
                    <a:latin typeface="Calibri"/>
                    <a:cs typeface="Calibri"/>
                  </a:rPr>
                  <a:t>	    	Actor a3</a:t>
                </a:r>
              </a:p>
              <a:p>
                <a:pPr>
                  <a:tabLst>
                    <a:tab pos="171450" algn="l"/>
                    <a:tab pos="342900" algn="l"/>
                    <a:tab pos="685800" algn="l"/>
                    <a:tab pos="2625725" algn="l"/>
                  </a:tabLst>
                </a:pPr>
                <a:r>
                  <a:rPr lang="en-US" dirty="0">
                    <a:latin typeface="Calibri"/>
                    <a:cs typeface="Calibri"/>
                  </a:rPr>
                  <a:t>where a0.fname = 'Kevin' and a0.lname = 'Bacon' </a:t>
                </a:r>
              </a:p>
              <a:p>
                <a:pPr>
                  <a:tabLst>
                    <a:tab pos="171450" algn="l"/>
                    <a:tab pos="342900" algn="l"/>
                    <a:tab pos="685800" algn="l"/>
                    <a:tab pos="2625725" algn="l"/>
                  </a:tabLst>
                </a:pPr>
                <a:r>
                  <a:rPr lang="en-US" dirty="0">
                    <a:latin typeface="Calibri"/>
                    <a:cs typeface="Calibri"/>
                  </a:rPr>
                  <a:t>and c0.pid = a0.id and c0.mid = c1.mid </a:t>
                </a:r>
              </a:p>
              <a:p>
                <a:pPr>
                  <a:tabLst>
                    <a:tab pos="171450" algn="l"/>
                    <a:tab pos="342900" algn="l"/>
                    <a:tab pos="685800" algn="l"/>
                    <a:tab pos="2625725" algn="l"/>
                  </a:tabLst>
                </a:pPr>
                <a:r>
                  <a:rPr lang="en-US" dirty="0">
                    <a:latin typeface="Calibri"/>
                    <a:cs typeface="Calibri"/>
                  </a:rPr>
                  <a:t>and c1.pid = c2.pid and c2.mid = c3.mid </a:t>
                </a:r>
              </a:p>
              <a:p>
                <a:pPr>
                  <a:tabLst>
                    <a:tab pos="171450" algn="l"/>
                    <a:tab pos="342900" algn="l"/>
                    <a:tab pos="685800" algn="l"/>
                    <a:tab pos="2625725" algn="l"/>
                  </a:tabLst>
                </a:pPr>
                <a:r>
                  <a:rPr lang="en-US" dirty="0">
                    <a:latin typeface="Calibri"/>
                    <a:cs typeface="Calibri"/>
                  </a:rPr>
                  <a:t>and c3.pid = a3.id </a:t>
                </a:r>
              </a:p>
              <a:p>
                <a:pPr>
                  <a:tabLst>
                    <a:tab pos="171450" algn="l"/>
                    <a:tab pos="342900" algn="l"/>
                    <a:tab pos="685800" algn="l"/>
                    <a:tab pos="2625725" algn="l"/>
                  </a:tabLst>
                </a:pPr>
                <a:r>
                  <a:rPr lang="en-US" dirty="0">
                    <a:latin typeface="Calibri"/>
                    <a:cs typeface="Calibri"/>
                  </a:rPr>
                  <a:t>and not exists (select xc1.pid </a:t>
                </a:r>
              </a:p>
              <a:p>
                <a:pPr>
                  <a:tabLst>
                    <a:tab pos="171450" algn="l"/>
                    <a:tab pos="342900" algn="l"/>
                    <a:tab pos="685800" algn="l"/>
                    <a:tab pos="2625725" algn="l"/>
                  </a:tabLst>
                </a:pPr>
                <a:r>
                  <a:rPr lang="en-US" dirty="0">
                    <a:latin typeface="Calibri"/>
                    <a:cs typeface="Calibri"/>
                  </a:rPr>
                  <a:t>	from </a:t>
                </a:r>
                <a:r>
                  <a:rPr lang="en-US" dirty="0" smtClean="0">
                    <a:latin typeface="Calibri"/>
                    <a:cs typeface="Calibri"/>
                  </a:rPr>
                  <a:t>Actor </a:t>
                </a:r>
                <a:r>
                  <a:rPr lang="en-US" dirty="0">
                    <a:latin typeface="Calibri"/>
                    <a:cs typeface="Calibri"/>
                  </a:rPr>
                  <a:t>xa0, Casts xc0, Casts xc1</a:t>
                </a:r>
              </a:p>
              <a:p>
                <a:pPr>
                  <a:tabLst>
                    <a:tab pos="171450" algn="l"/>
                    <a:tab pos="342900" algn="l"/>
                    <a:tab pos="685800" algn="l"/>
                    <a:tab pos="2625725" algn="l"/>
                  </a:tabLst>
                </a:pPr>
                <a:r>
                  <a:rPr lang="en-US" dirty="0">
                    <a:latin typeface="Calibri"/>
                    <a:cs typeface="Calibri"/>
                  </a:rPr>
                  <a:t>	where xa0.fname = 'Kevin' and xa0.lname = 'Bacon' </a:t>
                </a:r>
              </a:p>
              <a:p>
                <a:pPr>
                  <a:tabLst>
                    <a:tab pos="171450" algn="l"/>
                    <a:tab pos="342900" algn="l"/>
                    <a:tab pos="685800" algn="l"/>
                    <a:tab pos="2625725" algn="l"/>
                  </a:tabLst>
                </a:pPr>
                <a:r>
                  <a:rPr lang="en-US" dirty="0">
                    <a:latin typeface="Calibri"/>
                    <a:cs typeface="Calibri"/>
                  </a:rPr>
                  <a:t>	and xa0.id = xc0.pid and xc0.mid = xc1.mid </a:t>
                </a:r>
              </a:p>
              <a:p>
                <a:pPr>
                  <a:tabLst>
                    <a:tab pos="171450" algn="l"/>
                    <a:tab pos="342900" algn="l"/>
                    <a:tab pos="685800" algn="l"/>
                    <a:tab pos="2625725" algn="l"/>
                  </a:tabLst>
                </a:pPr>
                <a:r>
                  <a:rPr lang="en-US" dirty="0">
                    <a:latin typeface="Calibri"/>
                    <a:cs typeface="Calibri"/>
                  </a:rPr>
                  <a:t>	and xc1.pid = a3.id)</a:t>
                </a:r>
              </a:p>
              <a:p>
                <a:pPr>
                  <a:tabLst>
                    <a:tab pos="171450" algn="l"/>
                    <a:tab pos="342900" algn="l"/>
                    <a:tab pos="685800" algn="l"/>
                    <a:tab pos="2625725" algn="l"/>
                  </a:tabLst>
                </a:pPr>
                <a:r>
                  <a:rPr lang="en-US" dirty="0">
                    <a:latin typeface="Calibri"/>
                    <a:cs typeface="Calibri"/>
                  </a:rPr>
                  <a:t>and not exists (select ya0.id</a:t>
                </a:r>
              </a:p>
              <a:p>
                <a:pPr>
                  <a:tabLst>
                    <a:tab pos="171450" algn="l"/>
                    <a:tab pos="342900" algn="l"/>
                    <a:tab pos="685800" algn="l"/>
                    <a:tab pos="2625725" algn="l"/>
                  </a:tabLst>
                </a:pPr>
                <a:r>
                  <a:rPr lang="en-US" dirty="0">
                    <a:latin typeface="Calibri"/>
                    <a:cs typeface="Calibri"/>
                  </a:rPr>
                  <a:t>	from Actor ya0</a:t>
                </a:r>
              </a:p>
              <a:p>
                <a:pPr>
                  <a:tabLst>
                    <a:tab pos="171450" algn="l"/>
                    <a:tab pos="342900" algn="l"/>
                    <a:tab pos="685800" algn="l"/>
                    <a:tab pos="2625725" algn="l"/>
                  </a:tabLst>
                </a:pPr>
                <a:r>
                  <a:rPr lang="en-US" dirty="0">
                    <a:latin typeface="Calibri"/>
                    <a:cs typeface="Calibri"/>
                  </a:rPr>
                  <a:t>	where ya0.fname = 'Kevin' and ya0.lname = 'Bacon’)</a:t>
                </a:r>
              </a:p>
            </p:txBody>
          </p:sp>
          <p:grpSp>
            <p:nvGrpSpPr>
              <p:cNvPr id="108" name="Group 107"/>
              <p:cNvGrpSpPr/>
              <p:nvPr/>
            </p:nvGrpSpPr>
            <p:grpSpPr>
              <a:xfrm>
                <a:off x="3989931" y="2335401"/>
                <a:ext cx="4792824" cy="2412827"/>
                <a:chOff x="4400266" y="2606403"/>
                <a:chExt cx="4605955" cy="2318753"/>
              </a:xfrm>
            </p:grpSpPr>
            <p:cxnSp>
              <p:nvCxnSpPr>
                <p:cNvPr id="109" name="Straight Arrow Connector 30"/>
                <p:cNvCxnSpPr>
                  <a:cxnSpLocks noChangeShapeType="1"/>
                  <a:stCxn id="138" idx="1"/>
                  <a:endCxn id="134" idx="3"/>
                </p:cNvCxnSpPr>
                <p:nvPr/>
              </p:nvCxnSpPr>
              <p:spPr bwMode="auto">
                <a:xfrm flipH="1">
                  <a:off x="4815892" y="3679954"/>
                  <a:ext cx="146418" cy="0"/>
                </a:xfrm>
                <a:prstGeom prst="straightConnector1">
                  <a:avLst/>
                </a:prstGeom>
                <a:noFill/>
                <a:ln w="9525" cmpd="sng">
                  <a:solidFill>
                    <a:schemeClr val="tx1"/>
                  </a:solidFill>
                  <a:round/>
                  <a:headEnd/>
                  <a:tailEnd/>
                </a:ln>
              </p:spPr>
            </p:cxnSp>
            <p:cxnSp>
              <p:nvCxnSpPr>
                <p:cNvPr id="110" name="Straight Arrow Connector 30"/>
                <p:cNvCxnSpPr>
                  <a:cxnSpLocks noChangeShapeType="1"/>
                  <a:stCxn id="152" idx="1"/>
                  <a:endCxn id="137" idx="3"/>
                </p:cNvCxnSpPr>
                <p:nvPr/>
              </p:nvCxnSpPr>
              <p:spPr bwMode="auto">
                <a:xfrm flipH="1" flipV="1">
                  <a:off x="5336777" y="3527119"/>
                  <a:ext cx="445332" cy="0"/>
                </a:xfrm>
                <a:prstGeom prst="straightConnector1">
                  <a:avLst/>
                </a:prstGeom>
                <a:noFill/>
                <a:ln w="9525" cap="flat" cmpd="sng" algn="ctr">
                  <a:solidFill>
                    <a:schemeClr val="tx1"/>
                  </a:solidFill>
                  <a:prstDash val="solid"/>
                  <a:round/>
                  <a:headEnd type="triangle" w="med" len="lg"/>
                  <a:tailEnd type="none" w="med" len="med"/>
                </a:ln>
              </p:spPr>
            </p:cxnSp>
            <p:cxnSp>
              <p:nvCxnSpPr>
                <p:cNvPr id="111" name="Straight Arrow Connector 30"/>
                <p:cNvCxnSpPr>
                  <a:cxnSpLocks noChangeShapeType="1"/>
                  <a:stCxn id="141" idx="1"/>
                  <a:endCxn id="137" idx="3"/>
                </p:cNvCxnSpPr>
                <p:nvPr/>
              </p:nvCxnSpPr>
              <p:spPr bwMode="auto">
                <a:xfrm rot="10800000">
                  <a:off x="5336777" y="3527120"/>
                  <a:ext cx="232298" cy="923861"/>
                </a:xfrm>
                <a:prstGeom prst="curvedConnector3">
                  <a:avLst>
                    <a:gd name="adj1" fmla="val 50000"/>
                  </a:avLst>
                </a:prstGeom>
                <a:noFill/>
                <a:ln w="9525" cap="flat" cmpd="sng" algn="ctr">
                  <a:solidFill>
                    <a:schemeClr val="tx1"/>
                  </a:solidFill>
                  <a:prstDash val="solid"/>
                  <a:round/>
                  <a:headEnd type="triangle" w="med" len="lg"/>
                  <a:tailEnd type="none" w="med" len="med"/>
                </a:ln>
              </p:spPr>
            </p:cxnSp>
            <p:grpSp>
              <p:nvGrpSpPr>
                <p:cNvPr id="112" name="Group 41"/>
                <p:cNvGrpSpPr/>
                <p:nvPr/>
              </p:nvGrpSpPr>
              <p:grpSpPr>
                <a:xfrm>
                  <a:off x="5782109" y="2610057"/>
                  <a:ext cx="305626" cy="458505"/>
                  <a:chOff x="5672691" y="3708233"/>
                  <a:chExt cx="681354" cy="674031"/>
                </a:xfrm>
              </p:grpSpPr>
              <p:sp>
                <p:nvSpPr>
                  <p:cNvPr id="167" name="Rectangle 166"/>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168" name="Rectangle 167"/>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169" name="Rectangle 168"/>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113" name="Group 54"/>
                <p:cNvGrpSpPr/>
                <p:nvPr/>
              </p:nvGrpSpPr>
              <p:grpSpPr>
                <a:xfrm>
                  <a:off x="6395703" y="2610057"/>
                  <a:ext cx="305626" cy="458505"/>
                  <a:chOff x="5672691" y="3708233"/>
                  <a:chExt cx="681354" cy="674031"/>
                </a:xfrm>
              </p:grpSpPr>
              <p:sp>
                <p:nvSpPr>
                  <p:cNvPr id="164" name="Rectangle 163"/>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165" name="Rectangle 164"/>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166" name="Rectangle 165"/>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114" name="Group 71"/>
                <p:cNvGrpSpPr/>
                <p:nvPr/>
              </p:nvGrpSpPr>
              <p:grpSpPr>
                <a:xfrm>
                  <a:off x="7083472" y="2606403"/>
                  <a:ext cx="305626" cy="458505"/>
                  <a:chOff x="5672691" y="3708233"/>
                  <a:chExt cx="681354" cy="674031"/>
                </a:xfrm>
              </p:grpSpPr>
              <p:sp>
                <p:nvSpPr>
                  <p:cNvPr id="161" name="Rectangle 160"/>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162" name="Rectangle 161"/>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163" name="Rectangle 162"/>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115" name="Group 76"/>
                <p:cNvGrpSpPr/>
                <p:nvPr/>
              </p:nvGrpSpPr>
              <p:grpSpPr>
                <a:xfrm>
                  <a:off x="7784445" y="2610057"/>
                  <a:ext cx="305626" cy="458505"/>
                  <a:chOff x="5672691" y="3708233"/>
                  <a:chExt cx="681354" cy="674031"/>
                </a:xfrm>
              </p:grpSpPr>
              <p:sp>
                <p:nvSpPr>
                  <p:cNvPr id="158" name="Rectangle 157"/>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159" name="Rectangle 158"/>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160" name="Rectangle 159"/>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116" name="Group 85"/>
                <p:cNvGrpSpPr/>
                <p:nvPr/>
              </p:nvGrpSpPr>
              <p:grpSpPr>
                <a:xfrm>
                  <a:off x="8276040" y="2610055"/>
                  <a:ext cx="730181" cy="611339"/>
                  <a:chOff x="6013368" y="2451684"/>
                  <a:chExt cx="579733" cy="898708"/>
                </a:xfrm>
              </p:grpSpPr>
              <p:sp>
                <p:nvSpPr>
                  <p:cNvPr id="154" name="Rectangle 153"/>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155" name="Rectangle 154"/>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id</a:t>
                    </a:r>
                  </a:p>
                </p:txBody>
              </p:sp>
              <p:sp>
                <p:nvSpPr>
                  <p:cNvPr id="156" name="Rectangle 155"/>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fname='Kevin'</a:t>
                    </a:r>
                  </a:p>
                </p:txBody>
              </p:sp>
              <p:sp>
                <p:nvSpPr>
                  <p:cNvPr id="157" name="Rectangle 156"/>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lname='Bacon'</a:t>
                    </a:r>
                  </a:p>
                </p:txBody>
              </p:sp>
            </p:grpSp>
            <p:grpSp>
              <p:nvGrpSpPr>
                <p:cNvPr id="117" name="Group 88"/>
                <p:cNvGrpSpPr/>
                <p:nvPr/>
              </p:nvGrpSpPr>
              <p:grpSpPr>
                <a:xfrm>
                  <a:off x="5782109" y="3297868"/>
                  <a:ext cx="305626" cy="458505"/>
                  <a:chOff x="5672691" y="3708233"/>
                  <a:chExt cx="681354" cy="674031"/>
                </a:xfrm>
              </p:grpSpPr>
              <p:sp>
                <p:nvSpPr>
                  <p:cNvPr id="151" name="Rectangle 150"/>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152" name="Rectangle 151"/>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153" name="Rectangle 152"/>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118" name="Group 92"/>
                <p:cNvGrpSpPr/>
                <p:nvPr/>
              </p:nvGrpSpPr>
              <p:grpSpPr>
                <a:xfrm>
                  <a:off x="6395703" y="3297868"/>
                  <a:ext cx="305626" cy="458505"/>
                  <a:chOff x="5672691" y="3708233"/>
                  <a:chExt cx="681354" cy="674031"/>
                </a:xfrm>
              </p:grpSpPr>
              <p:sp>
                <p:nvSpPr>
                  <p:cNvPr id="148" name="Rectangle 147"/>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149" name="Rectangle 148"/>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150" name="Rectangle 149"/>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119" name="Group 96"/>
                <p:cNvGrpSpPr/>
                <p:nvPr/>
              </p:nvGrpSpPr>
              <p:grpSpPr>
                <a:xfrm>
                  <a:off x="6871195" y="3294212"/>
                  <a:ext cx="730181" cy="611339"/>
                  <a:chOff x="6013368" y="2451684"/>
                  <a:chExt cx="579733" cy="898708"/>
                </a:xfrm>
              </p:grpSpPr>
              <p:sp>
                <p:nvSpPr>
                  <p:cNvPr id="144" name="Rectangle 143"/>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145" name="Rectangle 144"/>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146" name="Rectangle 145"/>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fname='Kevin'</a:t>
                    </a:r>
                  </a:p>
                </p:txBody>
              </p:sp>
              <p:sp>
                <p:nvSpPr>
                  <p:cNvPr id="147" name="Rectangle 146"/>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lname='Bacon'</a:t>
                    </a:r>
                  </a:p>
                </p:txBody>
              </p:sp>
            </p:grpSp>
            <p:grpSp>
              <p:nvGrpSpPr>
                <p:cNvPr id="120" name="Group 101"/>
                <p:cNvGrpSpPr/>
                <p:nvPr/>
              </p:nvGrpSpPr>
              <p:grpSpPr>
                <a:xfrm>
                  <a:off x="5569075" y="4221727"/>
                  <a:ext cx="731694" cy="611339"/>
                  <a:chOff x="6013368" y="2451684"/>
                  <a:chExt cx="579733" cy="898708"/>
                </a:xfrm>
              </p:grpSpPr>
              <p:sp>
                <p:nvSpPr>
                  <p:cNvPr id="140" name="Rectangle 139"/>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141" name="Rectangle 140"/>
                  <p:cNvSpPr/>
                  <p:nvPr/>
                </p:nvSpPr>
                <p:spPr>
                  <a:xfrm>
                    <a:off x="6013368" y="2676361"/>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142" name="Rectangle 141"/>
                  <p:cNvSpPr/>
                  <p:nvPr/>
                </p:nvSpPr>
                <p:spPr>
                  <a:xfrm>
                    <a:off x="6013368" y="2901038"/>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fname='Kevin'</a:t>
                    </a:r>
                  </a:p>
                </p:txBody>
              </p:sp>
              <p:sp>
                <p:nvSpPr>
                  <p:cNvPr id="143" name="Rectangle 142"/>
                  <p:cNvSpPr/>
                  <p:nvPr/>
                </p:nvSpPr>
                <p:spPr>
                  <a:xfrm>
                    <a:off x="6013368" y="3125715"/>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lname='Bacon'</a:t>
                    </a:r>
                  </a:p>
                </p:txBody>
              </p:sp>
            </p:grpSp>
            <p:grpSp>
              <p:nvGrpSpPr>
                <p:cNvPr id="121" name="Group 106"/>
                <p:cNvGrpSpPr/>
                <p:nvPr/>
              </p:nvGrpSpPr>
              <p:grpSpPr>
                <a:xfrm>
                  <a:off x="4962310" y="3297866"/>
                  <a:ext cx="374467" cy="611339"/>
                  <a:chOff x="6013368" y="2451684"/>
                  <a:chExt cx="579733" cy="898708"/>
                </a:xfrm>
              </p:grpSpPr>
              <p:sp>
                <p:nvSpPr>
                  <p:cNvPr id="136" name="Rectangle 135"/>
                  <p:cNvSpPr/>
                  <p:nvPr/>
                </p:nvSpPr>
                <p:spPr>
                  <a:xfrm>
                    <a:off x="6013368" y="2451684"/>
                    <a:ext cx="579733" cy="224677"/>
                  </a:xfrm>
                  <a:prstGeom prst="rect">
                    <a:avLst/>
                  </a:prstGeom>
                  <a:solidFill>
                    <a:srgbClr val="000000"/>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137" name="Rectangle 136"/>
                  <p:cNvSpPr/>
                  <p:nvPr/>
                </p:nvSpPr>
                <p:spPr>
                  <a:xfrm>
                    <a:off x="6013368" y="2676361"/>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138" name="Rectangle 137"/>
                  <p:cNvSpPr/>
                  <p:nvPr/>
                </p:nvSpPr>
                <p:spPr>
                  <a:xfrm>
                    <a:off x="6013368" y="2901038"/>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a:t>
                    </a:r>
                  </a:p>
                </p:txBody>
              </p:sp>
              <p:sp>
                <p:nvSpPr>
                  <p:cNvPr id="139" name="Rectangle 138"/>
                  <p:cNvSpPr/>
                  <p:nvPr/>
                </p:nvSpPr>
                <p:spPr>
                  <a:xfrm>
                    <a:off x="6013368" y="3125715"/>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a:t>
                    </a:r>
                  </a:p>
                </p:txBody>
              </p:sp>
            </p:grpSp>
            <p:grpSp>
              <p:nvGrpSpPr>
                <p:cNvPr id="122" name="Group 112"/>
                <p:cNvGrpSpPr/>
                <p:nvPr/>
              </p:nvGrpSpPr>
              <p:grpSpPr>
                <a:xfrm>
                  <a:off x="4400266" y="3450703"/>
                  <a:ext cx="415626" cy="458505"/>
                  <a:chOff x="5672691" y="3708233"/>
                  <a:chExt cx="681354" cy="674031"/>
                </a:xfrm>
              </p:grpSpPr>
              <p:sp>
                <p:nvSpPr>
                  <p:cNvPr id="133" name="Rectangle 132"/>
                  <p:cNvSpPr/>
                  <p:nvPr/>
                </p:nvSpPr>
                <p:spPr>
                  <a:xfrm>
                    <a:off x="5672691" y="3708233"/>
                    <a:ext cx="681354" cy="224677"/>
                  </a:xfrm>
                  <a:prstGeom prst="rect">
                    <a:avLst/>
                  </a:prstGeom>
                  <a:solidFill>
                    <a:srgbClr val="BFBFB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900">
                        <a:solidFill>
                          <a:schemeClr val="bg1"/>
                        </a:solidFill>
                        <a:latin typeface="Times New Roman"/>
                        <a:cs typeface="Times New Roman"/>
                      </a:rPr>
                      <a:t>SELECT</a:t>
                    </a:r>
                  </a:p>
                </p:txBody>
              </p:sp>
              <p:sp>
                <p:nvSpPr>
                  <p:cNvPr id="134" name="Rectangle 133"/>
                  <p:cNvSpPr/>
                  <p:nvPr/>
                </p:nvSpPr>
                <p:spPr>
                  <a:xfrm>
                    <a:off x="5672691" y="3932910"/>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a:t>
                    </a:r>
                  </a:p>
                </p:txBody>
              </p:sp>
              <p:sp>
                <p:nvSpPr>
                  <p:cNvPr id="135" name="Rectangle 134"/>
                  <p:cNvSpPr/>
                  <p:nvPr/>
                </p:nvSpPr>
                <p:spPr>
                  <a:xfrm>
                    <a:off x="5672691" y="4157587"/>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a:t>
                    </a:r>
                  </a:p>
                </p:txBody>
              </p:sp>
            </p:grpSp>
            <p:sp>
              <p:nvSpPr>
                <p:cNvPr id="123" name="Rounded Rectangle 122"/>
                <p:cNvSpPr/>
                <p:nvPr/>
              </p:nvSpPr>
              <p:spPr bwMode="auto">
                <a:xfrm>
                  <a:off x="5479880" y="4129692"/>
                  <a:ext cx="910068" cy="795464"/>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Times New Roman"/>
                    <a:cs typeface="Times New Roman"/>
                  </a:endParaRPr>
                </a:p>
              </p:txBody>
            </p:sp>
            <p:cxnSp>
              <p:nvCxnSpPr>
                <p:cNvPr id="124" name="Straight Arrow Connector 30"/>
                <p:cNvCxnSpPr>
                  <a:cxnSpLocks noChangeShapeType="1"/>
                  <a:stCxn id="139" idx="1"/>
                  <a:endCxn id="135" idx="3"/>
                </p:cNvCxnSpPr>
                <p:nvPr/>
              </p:nvCxnSpPr>
              <p:spPr bwMode="auto">
                <a:xfrm flipH="1">
                  <a:off x="4815892" y="3832788"/>
                  <a:ext cx="146418" cy="0"/>
                </a:xfrm>
                <a:prstGeom prst="straightConnector1">
                  <a:avLst/>
                </a:prstGeom>
                <a:noFill/>
                <a:ln w="9525" cmpd="sng">
                  <a:solidFill>
                    <a:schemeClr val="tx1"/>
                  </a:solidFill>
                  <a:round/>
                  <a:headEnd/>
                  <a:tailEnd/>
                </a:ln>
              </p:spPr>
            </p:cxnSp>
            <p:cxnSp>
              <p:nvCxnSpPr>
                <p:cNvPr id="125" name="Straight Arrow Connector 30"/>
                <p:cNvCxnSpPr>
                  <a:cxnSpLocks noChangeShapeType="1"/>
                  <a:stCxn id="168" idx="1"/>
                  <a:endCxn id="137" idx="3"/>
                </p:cNvCxnSpPr>
                <p:nvPr/>
              </p:nvCxnSpPr>
              <p:spPr bwMode="auto">
                <a:xfrm rot="10800000" flipV="1">
                  <a:off x="5336777" y="2839309"/>
                  <a:ext cx="445332" cy="687809"/>
                </a:xfrm>
                <a:prstGeom prst="curvedConnector3">
                  <a:avLst>
                    <a:gd name="adj1" fmla="val 50000"/>
                  </a:avLst>
                </a:prstGeom>
                <a:noFill/>
                <a:ln w="9525" cap="flat" cmpd="sng" algn="ctr">
                  <a:solidFill>
                    <a:schemeClr val="tx1"/>
                  </a:solidFill>
                  <a:prstDash val="solid"/>
                  <a:round/>
                  <a:headEnd type="none" w="med" len="lg"/>
                  <a:tailEnd type="none" w="med" len="med"/>
                </a:ln>
              </p:spPr>
            </p:cxnSp>
            <p:cxnSp>
              <p:nvCxnSpPr>
                <p:cNvPr id="126" name="Straight Arrow Connector 30"/>
                <p:cNvCxnSpPr>
                  <a:cxnSpLocks noChangeShapeType="1"/>
                  <a:stCxn id="166" idx="1"/>
                  <a:endCxn id="169" idx="3"/>
                </p:cNvCxnSpPr>
                <p:nvPr/>
              </p:nvCxnSpPr>
              <p:spPr bwMode="auto">
                <a:xfrm flipH="1">
                  <a:off x="6087735" y="2992145"/>
                  <a:ext cx="307968" cy="0"/>
                </a:xfrm>
                <a:prstGeom prst="straightConnector1">
                  <a:avLst/>
                </a:prstGeom>
                <a:noFill/>
                <a:ln w="9525" cmpd="sng">
                  <a:solidFill>
                    <a:schemeClr val="tx1"/>
                  </a:solidFill>
                  <a:round/>
                  <a:headEnd/>
                  <a:tailEnd/>
                </a:ln>
              </p:spPr>
            </p:cxnSp>
            <p:cxnSp>
              <p:nvCxnSpPr>
                <p:cNvPr id="127" name="Straight Arrow Connector 30"/>
                <p:cNvCxnSpPr>
                  <a:cxnSpLocks noChangeShapeType="1"/>
                  <a:stCxn id="155" idx="1"/>
                  <a:endCxn id="159" idx="3"/>
                </p:cNvCxnSpPr>
                <p:nvPr/>
              </p:nvCxnSpPr>
              <p:spPr bwMode="auto">
                <a:xfrm flipH="1">
                  <a:off x="8090071" y="2839308"/>
                  <a:ext cx="185969" cy="0"/>
                </a:xfrm>
                <a:prstGeom prst="straightConnector1">
                  <a:avLst/>
                </a:prstGeom>
                <a:noFill/>
                <a:ln w="9525" cmpd="sng">
                  <a:solidFill>
                    <a:schemeClr val="tx1"/>
                  </a:solidFill>
                  <a:round/>
                  <a:headEnd/>
                  <a:tailEnd/>
                </a:ln>
              </p:spPr>
            </p:cxnSp>
            <p:cxnSp>
              <p:nvCxnSpPr>
                <p:cNvPr id="128" name="Straight Arrow Connector 30"/>
                <p:cNvCxnSpPr>
                  <a:cxnSpLocks noChangeShapeType="1"/>
                  <a:stCxn id="162" idx="1"/>
                  <a:endCxn id="165" idx="3"/>
                </p:cNvCxnSpPr>
                <p:nvPr/>
              </p:nvCxnSpPr>
              <p:spPr bwMode="auto">
                <a:xfrm flipH="1">
                  <a:off x="6701329" y="2835656"/>
                  <a:ext cx="382143" cy="0"/>
                </a:xfrm>
                <a:prstGeom prst="straightConnector1">
                  <a:avLst/>
                </a:prstGeom>
                <a:noFill/>
                <a:ln w="9525" cmpd="sng">
                  <a:solidFill>
                    <a:schemeClr val="tx1"/>
                  </a:solidFill>
                  <a:round/>
                  <a:headEnd/>
                  <a:tailEnd/>
                </a:ln>
              </p:spPr>
            </p:cxnSp>
            <p:cxnSp>
              <p:nvCxnSpPr>
                <p:cNvPr id="129" name="Straight Arrow Connector 30"/>
                <p:cNvCxnSpPr>
                  <a:cxnSpLocks noChangeShapeType="1"/>
                  <a:stCxn id="160" idx="1"/>
                </p:cNvCxnSpPr>
                <p:nvPr/>
              </p:nvCxnSpPr>
              <p:spPr bwMode="auto">
                <a:xfrm flipH="1" flipV="1">
                  <a:off x="7389099" y="2991708"/>
                  <a:ext cx="395346" cy="0"/>
                </a:xfrm>
                <a:prstGeom prst="straightConnector1">
                  <a:avLst/>
                </a:prstGeom>
                <a:noFill/>
                <a:ln w="9525" cmpd="sng">
                  <a:solidFill>
                    <a:schemeClr val="tx1"/>
                  </a:solidFill>
                  <a:round/>
                  <a:headEnd/>
                  <a:tailEnd/>
                </a:ln>
              </p:spPr>
            </p:cxnSp>
            <p:cxnSp>
              <p:nvCxnSpPr>
                <p:cNvPr id="130" name="Straight Arrow Connector 30"/>
                <p:cNvCxnSpPr>
                  <a:cxnSpLocks noChangeShapeType="1"/>
                  <a:stCxn id="150" idx="1"/>
                  <a:endCxn id="153" idx="3"/>
                </p:cNvCxnSpPr>
                <p:nvPr/>
              </p:nvCxnSpPr>
              <p:spPr bwMode="auto">
                <a:xfrm flipH="1">
                  <a:off x="6087735" y="3679956"/>
                  <a:ext cx="307968" cy="0"/>
                </a:xfrm>
                <a:prstGeom prst="straightConnector1">
                  <a:avLst/>
                </a:prstGeom>
                <a:noFill/>
                <a:ln w="9525" cmpd="sng">
                  <a:solidFill>
                    <a:schemeClr val="tx1"/>
                  </a:solidFill>
                  <a:round/>
                  <a:headEnd/>
                  <a:tailEnd/>
                </a:ln>
              </p:spPr>
            </p:cxnSp>
            <p:cxnSp>
              <p:nvCxnSpPr>
                <p:cNvPr id="131" name="Straight Arrow Connector 30"/>
                <p:cNvCxnSpPr>
                  <a:cxnSpLocks noChangeShapeType="1"/>
                  <a:stCxn id="145" idx="1"/>
                  <a:endCxn id="149" idx="3"/>
                </p:cNvCxnSpPr>
                <p:nvPr/>
              </p:nvCxnSpPr>
              <p:spPr bwMode="auto">
                <a:xfrm flipH="1">
                  <a:off x="6701329" y="3523465"/>
                  <a:ext cx="169866" cy="0"/>
                </a:xfrm>
                <a:prstGeom prst="straightConnector1">
                  <a:avLst/>
                </a:prstGeom>
                <a:noFill/>
                <a:ln w="9525" cmpd="sng">
                  <a:solidFill>
                    <a:schemeClr val="tx1"/>
                  </a:solidFill>
                  <a:round/>
                  <a:headEnd/>
                  <a:tailEnd/>
                </a:ln>
              </p:spPr>
            </p:cxnSp>
            <p:sp>
              <p:nvSpPr>
                <p:cNvPr id="132" name="Rounded Rectangle 131"/>
                <p:cNvSpPr/>
                <p:nvPr/>
              </p:nvSpPr>
              <p:spPr bwMode="auto">
                <a:xfrm>
                  <a:off x="5684490" y="3186844"/>
                  <a:ext cx="2030260" cy="822896"/>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Times New Roman"/>
                    <a:cs typeface="Times New Roman"/>
                  </a:endParaRPr>
                </a:p>
              </p:txBody>
            </p:sp>
          </p:grpSp>
        </p:grpSp>
      </p:grpSp>
      <p:sp>
        <p:nvSpPr>
          <p:cNvPr id="171" name="Rectangle 8"/>
          <p:cNvSpPr>
            <a:spLocks noChangeArrowheads="1"/>
          </p:cNvSpPr>
          <p:nvPr/>
        </p:nvSpPr>
        <p:spPr bwMode="auto">
          <a:xfrm>
            <a:off x="387947" y="5193482"/>
            <a:ext cx="5065740"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lnSpc>
                <a:spcPct val="90000"/>
              </a:lnSpc>
              <a:tabLst>
                <a:tab pos="1790331" algn="l"/>
              </a:tabLst>
            </a:pPr>
            <a:r>
              <a:rPr lang="en-US" sz="2000">
                <a:solidFill>
                  <a:srgbClr val="000000"/>
                </a:solidFill>
                <a:latin typeface="Calibri" charset="0"/>
                <a:cs typeface="Calibri" charset="0"/>
              </a:rPr>
              <a:t>(1) Q Visualization </a:t>
            </a:r>
            <a:r>
              <a:rPr lang="en-US" sz="2000" b="1">
                <a:solidFill>
                  <a:srgbClr val="000000"/>
                </a:solidFill>
                <a:latin typeface="Calibri" charset="0"/>
                <a:cs typeface="Calibri" charset="0"/>
              </a:rPr>
              <a:t>does not replace</a:t>
            </a:r>
            <a:r>
              <a:rPr lang="en-US" sz="2000">
                <a:solidFill>
                  <a:srgbClr val="000000"/>
                </a:solidFill>
                <a:latin typeface="Calibri" charset="0"/>
                <a:cs typeface="Calibri" charset="0"/>
              </a:rPr>
              <a:t> the existing</a:t>
            </a:r>
          </a:p>
          <a:p>
            <a:pPr defTabSz="2655340" eaLnBrk="0" hangingPunct="0">
              <a:lnSpc>
                <a:spcPct val="90000"/>
              </a:lnSpc>
              <a:tabLst>
                <a:tab pos="1790331" algn="l"/>
              </a:tabLst>
            </a:pPr>
            <a:r>
              <a:rPr lang="en-US" sz="2000">
                <a:solidFill>
                  <a:srgbClr val="000000"/>
                </a:solidFill>
                <a:latin typeface="Calibri" charset="0"/>
                <a:cs typeface="Calibri" charset="0"/>
              </a:rPr>
              <a:t>model of interaction for Q Composition</a:t>
            </a:r>
          </a:p>
        </p:txBody>
      </p:sp>
      <p:sp>
        <p:nvSpPr>
          <p:cNvPr id="172" name="Rectangle 8"/>
          <p:cNvSpPr>
            <a:spLocks noChangeArrowheads="1"/>
          </p:cNvSpPr>
          <p:nvPr/>
        </p:nvSpPr>
        <p:spPr bwMode="auto">
          <a:xfrm>
            <a:off x="6016311" y="5193482"/>
            <a:ext cx="2394736"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lnSpc>
                <a:spcPct val="90000"/>
              </a:lnSpc>
              <a:tabLst>
                <a:tab pos="1790331" algn="l"/>
              </a:tabLst>
            </a:pPr>
            <a:r>
              <a:rPr lang="en-US" sz="2000">
                <a:solidFill>
                  <a:srgbClr val="000000"/>
                </a:solidFill>
                <a:latin typeface="Calibri" charset="0"/>
                <a:cs typeface="Calibri" charset="0"/>
              </a:rPr>
              <a:t>(2) </a:t>
            </a:r>
            <a:r>
              <a:rPr lang="en-US" sz="2000" b="1">
                <a:solidFill>
                  <a:srgbClr val="000000"/>
                </a:solidFill>
                <a:latin typeface="Calibri" charset="0"/>
                <a:cs typeface="Calibri" charset="0"/>
              </a:rPr>
              <a:t>free</a:t>
            </a:r>
            <a:r>
              <a:rPr lang="en-US" sz="2000">
                <a:solidFill>
                  <a:srgbClr val="000000"/>
                </a:solidFill>
                <a:latin typeface="Calibri" charset="0"/>
                <a:cs typeface="Calibri" charset="0"/>
              </a:rPr>
              <a:t>: only enhances </a:t>
            </a:r>
            <a:br>
              <a:rPr lang="en-US" sz="2000">
                <a:solidFill>
                  <a:srgbClr val="000000"/>
                </a:solidFill>
                <a:latin typeface="Calibri" charset="0"/>
                <a:cs typeface="Calibri" charset="0"/>
              </a:rPr>
            </a:br>
            <a:r>
              <a:rPr lang="en-US" sz="2000">
                <a:solidFill>
                  <a:srgbClr val="000000"/>
                </a:solidFill>
                <a:latin typeface="Calibri" charset="0"/>
                <a:cs typeface="Calibri" charset="0"/>
              </a:rPr>
              <a:t>the existing way</a:t>
            </a:r>
            <a:endParaRPr lang="en-US" sz="2000" b="1">
              <a:solidFill>
                <a:srgbClr val="000000"/>
              </a:solidFill>
              <a:latin typeface="Calibri" charset="0"/>
              <a:cs typeface="Calibri" charset="0"/>
            </a:endParaRPr>
          </a:p>
        </p:txBody>
      </p:sp>
    </p:spTree>
    <p:extLst>
      <p:ext uri="{BB962C8B-B14F-4D97-AF65-F5344CB8AC3E}">
        <p14:creationId xmlns:p14="http://schemas.microsoft.com/office/powerpoint/2010/main" val="26008239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a:t>Comparison: QGM (Query Graph Model)</a:t>
            </a:r>
          </a:p>
        </p:txBody>
      </p:sp>
      <p:sp>
        <p:nvSpPr>
          <p:cNvPr id="41989" name="Foliennummernplatzhalter 2"/>
          <p:cNvSpPr>
            <a:spLocks noGrp="1"/>
          </p:cNvSpPr>
          <p:nvPr>
            <p:ph type="sldNum" sz="quarter" idx="10"/>
          </p:nvPr>
        </p:nvSpPr>
        <p:spPr>
          <a:noFill/>
        </p:spPr>
        <p:txBody>
          <a:bodyPr/>
          <a:lstStyle/>
          <a:p>
            <a:pPr defTabSz="862013"/>
            <a:fld id="{4C223098-9903-BA4B-8914-4C03855C4E33}" type="slidenum">
              <a:rPr lang="de-DE">
                <a:latin typeface="Arial" pitchFamily="-106" charset="0"/>
                <a:ea typeface="ＭＳ Ｐゴシック" pitchFamily="-106" charset="-128"/>
                <a:cs typeface="ＭＳ Ｐゴシック" pitchFamily="-106" charset="-128"/>
              </a:rPr>
              <a:pPr defTabSz="862013"/>
              <a:t>26</a:t>
            </a:fld>
            <a:endParaRPr lang="de-DE">
              <a:latin typeface="Arial" pitchFamily="-106" charset="0"/>
              <a:ea typeface="ＭＳ Ｐゴシック" pitchFamily="-106" charset="-128"/>
              <a:cs typeface="ＭＳ Ｐゴシック" pitchFamily="-106" charset="-128"/>
            </a:endParaRPr>
          </a:p>
        </p:txBody>
      </p:sp>
      <p:sp>
        <p:nvSpPr>
          <p:cNvPr id="42032" name="Rectangle 3"/>
          <p:cNvSpPr>
            <a:spLocks noChangeArrowheads="1"/>
          </p:cNvSpPr>
          <p:nvPr/>
        </p:nvSpPr>
        <p:spPr bwMode="auto">
          <a:xfrm>
            <a:off x="5747194" y="648196"/>
            <a:ext cx="2859301" cy="483722"/>
          </a:xfrm>
          <a:prstGeom prst="rect">
            <a:avLst/>
          </a:prstGeom>
          <a:solidFill>
            <a:schemeClr val="bg1">
              <a:lumMod val="85000"/>
            </a:schemeClr>
          </a:solidFill>
          <a:ln w="9525">
            <a:solidFill>
              <a:schemeClr val="tx1"/>
            </a:solidFill>
            <a:miter lim="800000"/>
            <a:headEnd/>
            <a:tailEnd/>
          </a:ln>
        </p:spPr>
        <p:txBody>
          <a:bodyPr wrap="none" lIns="91440" tIns="45720" rIns="91440" bIns="45720">
            <a:prstTxWarp prst="textNoShape">
              <a:avLst/>
            </a:prstTxWarp>
            <a:spAutoFit/>
          </a:bodyPr>
          <a:lstStyle/>
          <a:p>
            <a:pPr eaLnBrk="0" hangingPunct="0">
              <a:lnSpc>
                <a:spcPct val="90000"/>
              </a:lnSpc>
            </a:pPr>
            <a:r>
              <a:rPr lang="en-US" sz="1400">
                <a:ea typeface="Arial" pitchFamily="-106" charset="0"/>
                <a:cs typeface="Arial" pitchFamily="-106" charset="0"/>
              </a:rPr>
              <a:t>Inventory(partno, descr)</a:t>
            </a:r>
          </a:p>
          <a:p>
            <a:pPr eaLnBrk="0" hangingPunct="0">
              <a:lnSpc>
                <a:spcPct val="90000"/>
              </a:lnSpc>
            </a:pPr>
            <a:r>
              <a:rPr lang="en-US" sz="1400">
                <a:ea typeface="Arial" pitchFamily="-106" charset="0"/>
                <a:cs typeface="Arial" pitchFamily="-106" charset="0"/>
              </a:rPr>
              <a:t>Quotations(partno, suppno, price)</a:t>
            </a:r>
          </a:p>
        </p:txBody>
      </p:sp>
      <p:pic>
        <p:nvPicPr>
          <p:cNvPr id="2" name="Picture 1"/>
          <p:cNvPicPr>
            <a:picLocks noChangeAspect="1"/>
          </p:cNvPicPr>
          <p:nvPr/>
        </p:nvPicPr>
        <p:blipFill rotWithShape="1">
          <a:blip r:embed="rId3"/>
          <a:srcRect l="4350" t="1393" r="-8" b="389"/>
          <a:stretch/>
        </p:blipFill>
        <p:spPr>
          <a:xfrm>
            <a:off x="102616" y="1242836"/>
            <a:ext cx="4056257" cy="5215188"/>
          </a:xfrm>
          <a:prstGeom prst="rect">
            <a:avLst/>
          </a:prstGeom>
        </p:spPr>
      </p:pic>
      <p:sp>
        <p:nvSpPr>
          <p:cNvPr id="30" name="Rectangle 3"/>
          <p:cNvSpPr>
            <a:spLocks noChangeArrowheads="1"/>
          </p:cNvSpPr>
          <p:nvPr/>
        </p:nvSpPr>
        <p:spPr bwMode="auto">
          <a:xfrm>
            <a:off x="4721934" y="1590440"/>
            <a:ext cx="4046097" cy="492443"/>
          </a:xfrm>
          <a:prstGeom prst="rect">
            <a:avLst/>
          </a:prstGeom>
          <a:noFill/>
          <a:ln w="9525">
            <a:noFill/>
            <a:miter lim="800000"/>
            <a:headEnd/>
            <a:tailEnd/>
          </a:ln>
        </p:spPr>
        <p:txBody>
          <a:bodyPr wrap="square" lIns="0" tIns="0" rIns="0" bIns="0">
            <a:prstTxWarp prst="textNoShape">
              <a:avLst/>
            </a:prstTxWarp>
            <a:spAutoFit/>
          </a:bodyPr>
          <a:lstStyle/>
          <a:p>
            <a:r>
              <a:rPr lang="en-US" sz="1600" b="1"/>
              <a:t>Query</a:t>
            </a:r>
            <a:r>
              <a:rPr lang="en-US" sz="1600"/>
              <a:t>: </a:t>
            </a:r>
            <a:r>
              <a:rPr lang="en-US" sz="1400" i="1"/>
              <a:t>Find suppliers and parts for which the supplier price is less than that of all other suppliers</a:t>
            </a:r>
            <a:r>
              <a:rPr lang="en-US" sz="1600" i="1"/>
              <a:t>.</a:t>
            </a:r>
          </a:p>
        </p:txBody>
      </p:sp>
      <p:pic>
        <p:nvPicPr>
          <p:cNvPr id="4" name="Picture 3"/>
          <p:cNvPicPr>
            <a:picLocks noChangeAspect="1"/>
          </p:cNvPicPr>
          <p:nvPr/>
        </p:nvPicPr>
        <p:blipFill>
          <a:blip r:embed="rId4"/>
          <a:stretch>
            <a:fillRect/>
          </a:stretch>
        </p:blipFill>
        <p:spPr>
          <a:xfrm>
            <a:off x="4663179" y="3039407"/>
            <a:ext cx="4380651" cy="2572191"/>
          </a:xfrm>
          <a:prstGeom prst="rect">
            <a:avLst/>
          </a:prstGeom>
        </p:spPr>
      </p:pic>
      <p:sp>
        <p:nvSpPr>
          <p:cNvPr id="33" name="Rectangle 3"/>
          <p:cNvSpPr>
            <a:spLocks noChangeArrowheads="1"/>
          </p:cNvSpPr>
          <p:nvPr/>
        </p:nvSpPr>
        <p:spPr bwMode="auto">
          <a:xfrm>
            <a:off x="4850070" y="6053293"/>
            <a:ext cx="2922330" cy="430887"/>
          </a:xfrm>
          <a:prstGeom prst="rect">
            <a:avLst/>
          </a:prstGeom>
          <a:noFill/>
          <a:ln w="9525">
            <a:noFill/>
            <a:miter lim="800000"/>
            <a:headEnd/>
            <a:tailEnd/>
          </a:ln>
        </p:spPr>
        <p:txBody>
          <a:bodyPr wrap="square" lIns="0" tIns="0" rIns="0" bIns="0">
            <a:prstTxWarp prst="textNoShape">
              <a:avLst/>
            </a:prstTxWarp>
            <a:spAutoFit/>
          </a:bodyPr>
          <a:lstStyle/>
          <a:p>
            <a:pPr>
              <a:tabLst>
                <a:tab pos="687388" algn="l"/>
                <a:tab pos="1885950" algn="l"/>
                <a:tab pos="2625725" algn="l"/>
              </a:tabLst>
            </a:pPr>
            <a:r>
              <a:rPr lang="en-US" sz="1400" i="1">
                <a:solidFill>
                  <a:srgbClr val="FF0000"/>
                </a:solidFill>
              </a:rPr>
              <a:t>Note that automatic attribute node placement can be improved</a:t>
            </a:r>
          </a:p>
        </p:txBody>
      </p:sp>
      <p:sp>
        <p:nvSpPr>
          <p:cNvPr id="10" name="Rectangle 3"/>
          <p:cNvSpPr>
            <a:spLocks noChangeArrowheads="1"/>
          </p:cNvSpPr>
          <p:nvPr/>
        </p:nvSpPr>
        <p:spPr bwMode="auto">
          <a:xfrm>
            <a:off x="4721934" y="648196"/>
            <a:ext cx="896487" cy="246221"/>
          </a:xfrm>
          <a:prstGeom prst="rect">
            <a:avLst/>
          </a:prstGeom>
          <a:noFill/>
          <a:ln w="9525">
            <a:noFill/>
            <a:miter lim="800000"/>
            <a:headEnd/>
            <a:tailEnd/>
          </a:ln>
        </p:spPr>
        <p:txBody>
          <a:bodyPr wrap="square" lIns="0" tIns="0" rIns="0" bIns="0">
            <a:prstTxWarp prst="textNoShape">
              <a:avLst/>
            </a:prstTxWarp>
            <a:spAutoFit/>
          </a:bodyPr>
          <a:lstStyle/>
          <a:p>
            <a:r>
              <a:rPr lang="en-US" sz="1600" b="1"/>
              <a:t>Schema</a:t>
            </a:r>
            <a:endParaRPr lang="en-US" sz="1600"/>
          </a:p>
        </p:txBody>
      </p:sp>
      <p:sp>
        <p:nvSpPr>
          <p:cNvPr id="11" name="Rectangle 3"/>
          <p:cNvSpPr>
            <a:spLocks noChangeArrowheads="1"/>
          </p:cNvSpPr>
          <p:nvPr/>
        </p:nvSpPr>
        <p:spPr bwMode="auto">
          <a:xfrm>
            <a:off x="177802" y="691612"/>
            <a:ext cx="961076" cy="246221"/>
          </a:xfrm>
          <a:prstGeom prst="rect">
            <a:avLst/>
          </a:prstGeom>
          <a:noFill/>
          <a:ln w="9525">
            <a:noFill/>
            <a:miter lim="800000"/>
            <a:headEnd/>
            <a:tailEnd/>
          </a:ln>
        </p:spPr>
        <p:txBody>
          <a:bodyPr wrap="square" lIns="0" tIns="0" rIns="0" bIns="0">
            <a:prstTxWarp prst="textNoShape">
              <a:avLst/>
            </a:prstTxWarp>
            <a:spAutoFit/>
          </a:bodyPr>
          <a:lstStyle/>
          <a:p>
            <a:r>
              <a:rPr lang="en-US" sz="1600" b="1"/>
              <a:t>QGM</a:t>
            </a:r>
          </a:p>
        </p:txBody>
      </p:sp>
      <p:sp>
        <p:nvSpPr>
          <p:cNvPr id="12" name="TextBox 11"/>
          <p:cNvSpPr txBox="1"/>
          <p:nvPr/>
        </p:nvSpPr>
        <p:spPr>
          <a:xfrm>
            <a:off x="808193" y="681098"/>
            <a:ext cx="2134937"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Pirahesh et al. [Sigmod’92]</a:t>
            </a:r>
          </a:p>
        </p:txBody>
      </p:sp>
      <p:sp>
        <p:nvSpPr>
          <p:cNvPr id="13" name="Rectangle 12"/>
          <p:cNvSpPr/>
          <p:nvPr/>
        </p:nvSpPr>
        <p:spPr>
          <a:xfrm>
            <a:off x="102616" y="5372971"/>
            <a:ext cx="3354709" cy="1192313"/>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p:spPr>
        <p:txBody>
          <a:bodyPr wrap="square" lIns="91440" tIns="45720" rIns="91440" bIns="45720">
            <a:prstTxWarp prst="textNoShape">
              <a:avLst/>
            </a:prstTxWarp>
            <a:spAutoFit/>
          </a:bodyPr>
          <a:lstStyle/>
          <a:p>
            <a:pPr>
              <a:tabLst>
                <a:tab pos="630238" algn="l"/>
                <a:tab pos="1262063" algn="l"/>
                <a:tab pos="1947863" algn="l"/>
              </a:tabLst>
            </a:pPr>
            <a:endParaRPr lang="en-US" sz="1400"/>
          </a:p>
        </p:txBody>
      </p:sp>
      <p:sp>
        <p:nvSpPr>
          <p:cNvPr id="14" name="Rectangle 3"/>
          <p:cNvSpPr>
            <a:spLocks noChangeArrowheads="1"/>
          </p:cNvSpPr>
          <p:nvPr/>
        </p:nvSpPr>
        <p:spPr bwMode="auto">
          <a:xfrm>
            <a:off x="4721934" y="2677984"/>
            <a:ext cx="896487" cy="246221"/>
          </a:xfrm>
          <a:prstGeom prst="rect">
            <a:avLst/>
          </a:prstGeom>
          <a:noFill/>
          <a:ln w="9525">
            <a:noFill/>
            <a:miter lim="800000"/>
            <a:headEnd/>
            <a:tailEnd/>
          </a:ln>
        </p:spPr>
        <p:txBody>
          <a:bodyPr wrap="square" lIns="0" tIns="0" rIns="0" bIns="0">
            <a:prstTxWarp prst="textNoShape">
              <a:avLst/>
            </a:prstTxWarp>
            <a:spAutoFit/>
          </a:bodyPr>
          <a:lstStyle/>
          <a:p>
            <a:r>
              <a:rPr lang="en-US" sz="1600" b="1"/>
              <a:t>QueryViz</a:t>
            </a:r>
            <a:endParaRPr lang="en-US" sz="1600"/>
          </a:p>
        </p:txBody>
      </p:sp>
    </p:spTree>
    <p:extLst>
      <p:ext uri="{BB962C8B-B14F-4D97-AF65-F5344CB8AC3E}">
        <p14:creationId xmlns:p14="http://schemas.microsoft.com/office/powerpoint/2010/main" val="3746741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a:t>Comparison: Visual SQL</a:t>
            </a:r>
          </a:p>
        </p:txBody>
      </p:sp>
      <p:sp>
        <p:nvSpPr>
          <p:cNvPr id="41989" name="Foliennummernplatzhalter 2"/>
          <p:cNvSpPr>
            <a:spLocks noGrp="1"/>
          </p:cNvSpPr>
          <p:nvPr>
            <p:ph type="sldNum" sz="quarter" idx="10"/>
          </p:nvPr>
        </p:nvSpPr>
        <p:spPr>
          <a:noFill/>
        </p:spPr>
        <p:txBody>
          <a:bodyPr/>
          <a:lstStyle/>
          <a:p>
            <a:pPr defTabSz="862013"/>
            <a:fld id="{4C223098-9903-BA4B-8914-4C03855C4E33}" type="slidenum">
              <a:rPr lang="de-DE">
                <a:latin typeface="Arial" pitchFamily="-106" charset="0"/>
                <a:ea typeface="ＭＳ Ｐゴシック" pitchFamily="-106" charset="-128"/>
                <a:cs typeface="ＭＳ Ｐゴシック" pitchFamily="-106" charset="-128"/>
              </a:rPr>
              <a:pPr defTabSz="862013"/>
              <a:t>27</a:t>
            </a:fld>
            <a:endParaRPr lang="de-DE">
              <a:latin typeface="Arial" pitchFamily="-106" charset="0"/>
              <a:ea typeface="ＭＳ Ｐゴシック" pitchFamily="-106" charset="-128"/>
              <a:cs typeface="ＭＳ Ｐゴシック" pitchFamily="-106" charset="-128"/>
            </a:endParaRPr>
          </a:p>
        </p:txBody>
      </p:sp>
      <p:sp>
        <p:nvSpPr>
          <p:cNvPr id="30" name="Rectangle 3"/>
          <p:cNvSpPr>
            <a:spLocks noChangeArrowheads="1"/>
          </p:cNvSpPr>
          <p:nvPr/>
        </p:nvSpPr>
        <p:spPr bwMode="auto">
          <a:xfrm>
            <a:off x="5618421" y="1593179"/>
            <a:ext cx="2860299" cy="461665"/>
          </a:xfrm>
          <a:prstGeom prst="rect">
            <a:avLst/>
          </a:prstGeom>
          <a:noFill/>
          <a:ln w="9525">
            <a:noFill/>
            <a:miter lim="800000"/>
            <a:headEnd/>
            <a:tailEnd/>
          </a:ln>
        </p:spPr>
        <p:txBody>
          <a:bodyPr wrap="square" lIns="0" tIns="0" rIns="0" bIns="0">
            <a:prstTxWarp prst="textNoShape">
              <a:avLst/>
            </a:prstTxWarp>
            <a:spAutoFit/>
          </a:bodyPr>
          <a:lstStyle/>
          <a:p>
            <a:r>
              <a:rPr lang="en-US" sz="1600" b="1"/>
              <a:t>Query</a:t>
            </a:r>
            <a:r>
              <a:rPr lang="en-US" sz="1600"/>
              <a:t>: </a:t>
            </a:r>
            <a:r>
              <a:rPr lang="en-US" sz="1400" i="1"/>
              <a:t>Which students have not yet successfully taken any lecture? </a:t>
            </a:r>
          </a:p>
        </p:txBody>
      </p:sp>
      <p:sp>
        <p:nvSpPr>
          <p:cNvPr id="33" name="Rectangle 3"/>
          <p:cNvSpPr>
            <a:spLocks noChangeArrowheads="1"/>
          </p:cNvSpPr>
          <p:nvPr/>
        </p:nvSpPr>
        <p:spPr bwMode="auto">
          <a:xfrm>
            <a:off x="4646870" y="6053293"/>
            <a:ext cx="4372132" cy="215900"/>
          </a:xfrm>
          <a:prstGeom prst="rect">
            <a:avLst/>
          </a:prstGeom>
          <a:noFill/>
          <a:ln w="9525">
            <a:noFill/>
            <a:miter lim="800000"/>
            <a:headEnd/>
            <a:tailEnd/>
          </a:ln>
        </p:spPr>
        <p:txBody>
          <a:bodyPr wrap="square" lIns="0" tIns="0" rIns="0" bIns="0">
            <a:prstTxWarp prst="textNoShape">
              <a:avLst/>
            </a:prstTxWarp>
            <a:spAutoFit/>
          </a:bodyPr>
          <a:lstStyle/>
          <a:p>
            <a:pPr>
              <a:tabLst>
                <a:tab pos="687388" algn="l"/>
                <a:tab pos="1885950" algn="l"/>
                <a:tab pos="2625725" algn="l"/>
              </a:tabLst>
            </a:pPr>
            <a:r>
              <a:rPr lang="en-US" sz="1400" i="1">
                <a:solidFill>
                  <a:srgbClr val="FF0000"/>
                </a:solidFill>
              </a:rPr>
              <a:t>Note that automatic node placement can be improved</a:t>
            </a:r>
          </a:p>
        </p:txBody>
      </p:sp>
      <p:sp>
        <p:nvSpPr>
          <p:cNvPr id="10" name="Rectangle 3"/>
          <p:cNvSpPr>
            <a:spLocks noChangeArrowheads="1"/>
          </p:cNvSpPr>
          <p:nvPr/>
        </p:nvSpPr>
        <p:spPr bwMode="auto">
          <a:xfrm>
            <a:off x="4721934" y="648196"/>
            <a:ext cx="896487" cy="246221"/>
          </a:xfrm>
          <a:prstGeom prst="rect">
            <a:avLst/>
          </a:prstGeom>
          <a:noFill/>
          <a:ln w="9525">
            <a:noFill/>
            <a:miter lim="800000"/>
            <a:headEnd/>
            <a:tailEnd/>
          </a:ln>
        </p:spPr>
        <p:txBody>
          <a:bodyPr wrap="square" lIns="0" tIns="0" rIns="0" bIns="0">
            <a:prstTxWarp prst="textNoShape">
              <a:avLst/>
            </a:prstTxWarp>
            <a:spAutoFit/>
          </a:bodyPr>
          <a:lstStyle/>
          <a:p>
            <a:r>
              <a:rPr lang="en-US" sz="1600" b="1"/>
              <a:t>Schema</a:t>
            </a:r>
            <a:endParaRPr lang="en-US" sz="1600"/>
          </a:p>
        </p:txBody>
      </p:sp>
      <p:sp>
        <p:nvSpPr>
          <p:cNvPr id="11" name="Rectangle 3"/>
          <p:cNvSpPr>
            <a:spLocks noChangeArrowheads="1"/>
          </p:cNvSpPr>
          <p:nvPr/>
        </p:nvSpPr>
        <p:spPr bwMode="auto">
          <a:xfrm>
            <a:off x="177800" y="695328"/>
            <a:ext cx="1169127" cy="246221"/>
          </a:xfrm>
          <a:prstGeom prst="rect">
            <a:avLst/>
          </a:prstGeom>
          <a:noFill/>
          <a:ln w="9525">
            <a:noFill/>
            <a:miter lim="800000"/>
            <a:headEnd/>
            <a:tailEnd/>
          </a:ln>
        </p:spPr>
        <p:txBody>
          <a:bodyPr wrap="square" lIns="0" tIns="0" rIns="0" bIns="0">
            <a:prstTxWarp prst="textNoShape">
              <a:avLst/>
            </a:prstTxWarp>
            <a:spAutoFit/>
          </a:bodyPr>
          <a:lstStyle/>
          <a:p>
            <a:r>
              <a:rPr lang="en-US" sz="1600" b="1"/>
              <a:t>Visual SQL</a:t>
            </a:r>
          </a:p>
        </p:txBody>
      </p:sp>
      <p:sp>
        <p:nvSpPr>
          <p:cNvPr id="12" name="TextBox 11"/>
          <p:cNvSpPr txBox="1"/>
          <p:nvPr/>
        </p:nvSpPr>
        <p:spPr>
          <a:xfrm>
            <a:off x="177800" y="975003"/>
            <a:ext cx="4086530" cy="507821"/>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Thalheim. [Visual SQL: eine ER-basierte Einfuehrung </a:t>
            </a:r>
            <a:br>
              <a:rPr lang="en-US" sz="1500" kern="0" dirty="0">
                <a:solidFill>
                  <a:srgbClr val="0000FF"/>
                </a:solidFill>
                <a:latin typeface="Calibri"/>
                <a:ea typeface="+mn-ea"/>
                <a:cs typeface="Calibri"/>
                <a:sym typeface="Symbol"/>
              </a:rPr>
            </a:br>
            <a:r>
              <a:rPr lang="en-US" sz="1500" kern="0" dirty="0">
                <a:solidFill>
                  <a:srgbClr val="0000FF"/>
                </a:solidFill>
                <a:latin typeface="Calibri"/>
                <a:ea typeface="+mn-ea"/>
                <a:cs typeface="Calibri"/>
                <a:sym typeface="Symbol"/>
              </a:rPr>
              <a:t>in die Datenbankprogrammierung Teil I, p. 44, 2003]</a:t>
            </a:r>
          </a:p>
        </p:txBody>
      </p:sp>
      <p:sp>
        <p:nvSpPr>
          <p:cNvPr id="14" name="Rectangle 3"/>
          <p:cNvSpPr>
            <a:spLocks noChangeArrowheads="1"/>
          </p:cNvSpPr>
          <p:nvPr/>
        </p:nvSpPr>
        <p:spPr bwMode="auto">
          <a:xfrm>
            <a:off x="4721934" y="4038658"/>
            <a:ext cx="896487" cy="246221"/>
          </a:xfrm>
          <a:prstGeom prst="rect">
            <a:avLst/>
          </a:prstGeom>
          <a:noFill/>
          <a:ln w="9525">
            <a:noFill/>
            <a:miter lim="800000"/>
            <a:headEnd/>
            <a:tailEnd/>
          </a:ln>
        </p:spPr>
        <p:txBody>
          <a:bodyPr wrap="square" lIns="0" tIns="0" rIns="0" bIns="0">
            <a:prstTxWarp prst="textNoShape">
              <a:avLst/>
            </a:prstTxWarp>
            <a:spAutoFit/>
          </a:bodyPr>
          <a:lstStyle/>
          <a:p>
            <a:r>
              <a:rPr lang="en-US" sz="1600" b="1"/>
              <a:t>QueryViz</a:t>
            </a:r>
            <a:endParaRPr lang="en-US" sz="1600"/>
          </a:p>
        </p:txBody>
      </p:sp>
      <p:pic>
        <p:nvPicPr>
          <p:cNvPr id="15" name="Picture 13" descr="Picture 1.png"/>
          <p:cNvPicPr>
            <a:picLocks noChangeAspect="1"/>
          </p:cNvPicPr>
          <p:nvPr/>
        </p:nvPicPr>
        <p:blipFill rotWithShape="1">
          <a:blip r:embed="rId3"/>
          <a:srcRect l="1850" r="15"/>
          <a:stretch/>
        </p:blipFill>
        <p:spPr bwMode="auto">
          <a:xfrm>
            <a:off x="102223" y="1711850"/>
            <a:ext cx="4773168" cy="1782763"/>
          </a:xfrm>
          <a:prstGeom prst="rect">
            <a:avLst/>
          </a:prstGeom>
          <a:noFill/>
          <a:ln w="9525">
            <a:noFill/>
            <a:miter lim="800000"/>
            <a:headEnd/>
            <a:tailEnd/>
          </a:ln>
        </p:spPr>
      </p:pic>
      <p:sp>
        <p:nvSpPr>
          <p:cNvPr id="16" name="Rectangle 3"/>
          <p:cNvSpPr>
            <a:spLocks noChangeArrowheads="1"/>
          </p:cNvSpPr>
          <p:nvPr/>
        </p:nvSpPr>
        <p:spPr bwMode="auto">
          <a:xfrm>
            <a:off x="1006476" y="3612426"/>
            <a:ext cx="2817474" cy="430887"/>
          </a:xfrm>
          <a:prstGeom prst="rect">
            <a:avLst/>
          </a:prstGeom>
          <a:noFill/>
          <a:ln w="9525">
            <a:noFill/>
            <a:miter lim="800000"/>
            <a:headEnd/>
            <a:tailEnd/>
          </a:ln>
        </p:spPr>
        <p:txBody>
          <a:bodyPr wrap="square" lIns="0" tIns="0" rIns="0" bIns="0">
            <a:prstTxWarp prst="textNoShape">
              <a:avLst/>
            </a:prstTxWarp>
            <a:spAutoFit/>
          </a:bodyPr>
          <a:lstStyle/>
          <a:p>
            <a:pPr>
              <a:tabLst>
                <a:tab pos="687388" algn="l"/>
                <a:tab pos="1885950" algn="l"/>
                <a:tab pos="2625725" algn="l"/>
              </a:tabLst>
            </a:pPr>
            <a:r>
              <a:rPr lang="en-US" sz="1400" i="1">
                <a:solidFill>
                  <a:srgbClr val="FF0000"/>
                </a:solidFill>
              </a:rPr>
              <a:t>Correlated nesting is preserved and needs to be detected by user</a:t>
            </a:r>
          </a:p>
        </p:txBody>
      </p:sp>
      <p:cxnSp>
        <p:nvCxnSpPr>
          <p:cNvPr id="17" name="Straight Arrow Connector 53"/>
          <p:cNvCxnSpPr>
            <a:cxnSpLocks noChangeShapeType="1"/>
          </p:cNvCxnSpPr>
          <p:nvPr/>
        </p:nvCxnSpPr>
        <p:spPr bwMode="auto">
          <a:xfrm flipH="1" flipV="1">
            <a:off x="942837" y="2733182"/>
            <a:ext cx="1196918" cy="874088"/>
          </a:xfrm>
          <a:prstGeom prst="straightConnector1">
            <a:avLst/>
          </a:prstGeom>
          <a:noFill/>
          <a:ln w="19050">
            <a:solidFill>
              <a:srgbClr val="FF0000"/>
            </a:solidFill>
            <a:round/>
            <a:headEnd/>
            <a:tailEnd type="triangle" w="lg" len="lg"/>
          </a:ln>
        </p:spPr>
      </p:cxnSp>
      <p:cxnSp>
        <p:nvCxnSpPr>
          <p:cNvPr id="18" name="Straight Arrow Connector 53"/>
          <p:cNvCxnSpPr>
            <a:cxnSpLocks noChangeShapeType="1"/>
          </p:cNvCxnSpPr>
          <p:nvPr/>
        </p:nvCxnSpPr>
        <p:spPr bwMode="auto">
          <a:xfrm flipV="1">
            <a:off x="2609850" y="2394420"/>
            <a:ext cx="1358900" cy="1212850"/>
          </a:xfrm>
          <a:prstGeom prst="straightConnector1">
            <a:avLst/>
          </a:prstGeom>
          <a:noFill/>
          <a:ln w="19050">
            <a:solidFill>
              <a:srgbClr val="FF0000"/>
            </a:solidFill>
            <a:round/>
            <a:headEnd/>
            <a:tailEnd type="triangle" w="lg" len="lg"/>
          </a:ln>
        </p:spPr>
      </p:cxnSp>
      <p:sp>
        <p:nvSpPr>
          <p:cNvPr id="19" name="Rectangle 3"/>
          <p:cNvSpPr>
            <a:spLocks noChangeArrowheads="1"/>
          </p:cNvSpPr>
          <p:nvPr/>
        </p:nvSpPr>
        <p:spPr bwMode="auto">
          <a:xfrm>
            <a:off x="5628328" y="648196"/>
            <a:ext cx="3287541" cy="483722"/>
          </a:xfrm>
          <a:prstGeom prst="rect">
            <a:avLst/>
          </a:prstGeom>
          <a:solidFill>
            <a:schemeClr val="bg1">
              <a:lumMod val="85000"/>
            </a:schemeClr>
          </a:solidFill>
          <a:ln w="9525">
            <a:solidFill>
              <a:schemeClr val="tx1"/>
            </a:solidFill>
            <a:miter lim="800000"/>
            <a:headEnd/>
            <a:tailEnd/>
          </a:ln>
        </p:spPr>
        <p:txBody>
          <a:bodyPr wrap="none" lIns="91440" tIns="45720" rIns="91440" bIns="45720">
            <a:prstTxWarp prst="textNoShape">
              <a:avLst/>
            </a:prstTxWarp>
            <a:spAutoFit/>
          </a:bodyPr>
          <a:lstStyle/>
          <a:p>
            <a:pPr eaLnBrk="0" hangingPunct="0">
              <a:lnSpc>
                <a:spcPct val="90000"/>
              </a:lnSpc>
            </a:pPr>
            <a:r>
              <a:rPr lang="en-US" sz="1400">
                <a:ea typeface="Arial" pitchFamily="-106" charset="0"/>
                <a:cs typeface="Arial" pitchFamily="-106" charset="0"/>
              </a:rPr>
              <a:t>Student (MatrNr, Name, Gebdatum)</a:t>
            </a:r>
          </a:p>
          <a:p>
            <a:pPr eaLnBrk="0" hangingPunct="0">
              <a:lnSpc>
                <a:spcPct val="90000"/>
              </a:lnSpc>
            </a:pPr>
            <a:r>
              <a:rPr lang="en-US" sz="1400">
                <a:ea typeface="Arial" pitchFamily="-106" charset="0"/>
                <a:cs typeface="Arial" pitchFamily="-106" charset="0"/>
              </a:rPr>
              <a:t>hoert (MatrNr, Semester, KursNr, Note)</a:t>
            </a:r>
          </a:p>
        </p:txBody>
      </p:sp>
      <p:sp>
        <p:nvSpPr>
          <p:cNvPr id="20" name="Rectangle 19"/>
          <p:cNvSpPr/>
          <p:nvPr/>
        </p:nvSpPr>
        <p:spPr>
          <a:xfrm>
            <a:off x="219516" y="4547239"/>
            <a:ext cx="3119765" cy="1600438"/>
          </a:xfrm>
          <a:prstGeom prst="rect">
            <a:avLst/>
          </a:prstGeom>
          <a:solidFill>
            <a:schemeClr val="bg1"/>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630238" algn="l"/>
                <a:tab pos="1262063" algn="l"/>
                <a:tab pos="1947863" algn="l"/>
              </a:tabLst>
            </a:pPr>
            <a:r>
              <a:rPr lang="en-US" sz="1400"/>
              <a:t>select	S.Name, S.Gebdatum</a:t>
            </a:r>
          </a:p>
          <a:p>
            <a:pPr>
              <a:tabLst>
                <a:tab pos="630238" algn="l"/>
                <a:tab pos="1262063" algn="l"/>
                <a:tab pos="1947863" algn="l"/>
              </a:tabLst>
            </a:pPr>
            <a:r>
              <a:rPr lang="en-US" sz="1400"/>
              <a:t>from	Student S</a:t>
            </a:r>
          </a:p>
          <a:p>
            <a:pPr>
              <a:tabLst>
                <a:tab pos="630238" algn="l"/>
                <a:tab pos="1262063" algn="l"/>
                <a:tab pos="1947863" algn="l"/>
              </a:tabLst>
            </a:pPr>
            <a:r>
              <a:rPr lang="en-US" sz="1400"/>
              <a:t>where	not exists</a:t>
            </a:r>
          </a:p>
          <a:p>
            <a:pPr>
              <a:tabLst>
                <a:tab pos="630238" algn="l"/>
                <a:tab pos="1262063" algn="l"/>
                <a:tab pos="1947863" algn="l"/>
              </a:tabLst>
            </a:pPr>
            <a:r>
              <a:rPr lang="en-US" sz="1400"/>
              <a:t>	(select	*</a:t>
            </a:r>
          </a:p>
          <a:p>
            <a:pPr>
              <a:tabLst>
                <a:tab pos="630238" algn="l"/>
                <a:tab pos="1262063" algn="l"/>
                <a:tab pos="1947863" algn="l"/>
              </a:tabLst>
            </a:pPr>
            <a:r>
              <a:rPr lang="en-US" sz="1400"/>
              <a:t>	from 	hoert H</a:t>
            </a:r>
          </a:p>
          <a:p>
            <a:pPr>
              <a:tabLst>
                <a:tab pos="630238" algn="l"/>
                <a:tab pos="1262063" algn="l"/>
                <a:tab pos="1947863" algn="l"/>
              </a:tabLst>
            </a:pPr>
            <a:r>
              <a:rPr lang="en-US" sz="1400"/>
              <a:t>	where	S.MatrNr = H.MatrNr</a:t>
            </a:r>
          </a:p>
          <a:p>
            <a:pPr>
              <a:tabLst>
                <a:tab pos="630238" algn="l"/>
                <a:tab pos="1262063" algn="l"/>
                <a:tab pos="1947863" algn="l"/>
              </a:tabLst>
            </a:pPr>
            <a:r>
              <a:rPr lang="en-US" sz="1400"/>
              <a:t>	and	H.Note is not null)</a:t>
            </a:r>
          </a:p>
        </p:txBody>
      </p:sp>
      <p:pic>
        <p:nvPicPr>
          <p:cNvPr id="21" name="Picture 20"/>
          <p:cNvPicPr>
            <a:picLocks noChangeAspect="1"/>
          </p:cNvPicPr>
          <p:nvPr/>
        </p:nvPicPr>
        <p:blipFill>
          <a:blip r:embed="rId4"/>
          <a:stretch>
            <a:fillRect/>
          </a:stretch>
        </p:blipFill>
        <p:spPr>
          <a:xfrm>
            <a:off x="4178714" y="4284879"/>
            <a:ext cx="4840288" cy="1634500"/>
          </a:xfrm>
          <a:prstGeom prst="rect">
            <a:avLst/>
          </a:prstGeom>
        </p:spPr>
      </p:pic>
    </p:spTree>
    <p:extLst>
      <p:ext uri="{BB962C8B-B14F-4D97-AF65-F5344CB8AC3E}">
        <p14:creationId xmlns:p14="http://schemas.microsoft.com/office/powerpoint/2010/main" val="2067035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4876800" y="1702516"/>
            <a:ext cx="4224408" cy="1292662"/>
          </a:xfrm>
          <a:prstGeom prst="rect">
            <a:avLst/>
          </a:prstGeom>
          <a:noFill/>
          <a:ln w="9525">
            <a:noFill/>
            <a:miter lim="800000"/>
            <a:headEnd/>
            <a:tailEnd/>
          </a:ln>
        </p:spPr>
        <p:txBody>
          <a:bodyPr wrap="square" lIns="0" tIns="0" rIns="0" bIns="0">
            <a:prstTxWarp prst="textNoShape">
              <a:avLst/>
            </a:prstTxWarp>
            <a:spAutoFit/>
          </a:bodyPr>
          <a:lstStyle/>
          <a:p>
            <a:pPr>
              <a:tabLst>
                <a:tab pos="628650" algn="l"/>
              </a:tabLst>
            </a:pPr>
            <a:r>
              <a:rPr lang="en-US" sz="1200" i="1"/>
              <a:t>Find the title of courses, the name of instructors, the gpa and name of students, and the description of comments for courses that are taught by instructors, are taken by students that gave comments, and are offered by departments. Return results only for courses whose term is spring, students whose class is 2011, comments whose rating is greater than 3, and departments whose name is CS.</a:t>
            </a:r>
          </a:p>
        </p:txBody>
      </p:sp>
      <p:sp>
        <p:nvSpPr>
          <p:cNvPr id="41988" name="Rectangle 2"/>
          <p:cNvSpPr>
            <a:spLocks noGrp="1" noChangeArrowheads="1"/>
          </p:cNvSpPr>
          <p:nvPr>
            <p:ph type="title"/>
          </p:nvPr>
        </p:nvSpPr>
        <p:spPr>
          <a:xfrm>
            <a:off x="177802" y="13731"/>
            <a:ext cx="4126192" cy="523220"/>
          </a:xfrm>
        </p:spPr>
        <p:txBody>
          <a:bodyPr/>
          <a:lstStyle/>
          <a:p>
            <a:pPr eaLnBrk="1" hangingPunct="1"/>
            <a:r>
              <a:rPr lang="en-US"/>
              <a:t>Comparison: DB Graph</a:t>
            </a:r>
          </a:p>
        </p:txBody>
      </p:sp>
      <p:sp>
        <p:nvSpPr>
          <p:cNvPr id="41989" name="Foliennummernplatzhalter 2"/>
          <p:cNvSpPr>
            <a:spLocks noGrp="1"/>
          </p:cNvSpPr>
          <p:nvPr>
            <p:ph type="sldNum" sz="quarter" idx="10"/>
          </p:nvPr>
        </p:nvSpPr>
        <p:spPr>
          <a:noFill/>
        </p:spPr>
        <p:txBody>
          <a:bodyPr/>
          <a:lstStyle/>
          <a:p>
            <a:pPr defTabSz="862013"/>
            <a:fld id="{4C223098-9903-BA4B-8914-4C03855C4E33}" type="slidenum">
              <a:rPr lang="de-DE">
                <a:latin typeface="Arial" pitchFamily="-106" charset="0"/>
                <a:ea typeface="ＭＳ Ｐゴシック" pitchFamily="-106" charset="-128"/>
                <a:cs typeface="ＭＳ Ｐゴシック" pitchFamily="-106" charset="-128"/>
              </a:rPr>
              <a:pPr defTabSz="862013"/>
              <a:t>28</a:t>
            </a:fld>
            <a:endParaRPr lang="de-DE">
              <a:latin typeface="Arial" pitchFamily="-106" charset="0"/>
              <a:ea typeface="ＭＳ Ｐゴシック" pitchFamily="-106" charset="-128"/>
              <a:cs typeface="ＭＳ Ｐゴシック" pitchFamily="-106" charset="-128"/>
            </a:endParaRPr>
          </a:p>
        </p:txBody>
      </p:sp>
      <p:sp>
        <p:nvSpPr>
          <p:cNvPr id="42032" name="Rectangle 3"/>
          <p:cNvSpPr>
            <a:spLocks noChangeArrowheads="1"/>
          </p:cNvSpPr>
          <p:nvPr/>
        </p:nvSpPr>
        <p:spPr bwMode="auto">
          <a:xfrm>
            <a:off x="5381723" y="68383"/>
            <a:ext cx="3719485" cy="1112997"/>
          </a:xfrm>
          <a:prstGeom prst="rect">
            <a:avLst/>
          </a:prstGeom>
          <a:solidFill>
            <a:schemeClr val="bg1">
              <a:lumMod val="85000"/>
            </a:schemeClr>
          </a:solidFill>
          <a:ln w="9525">
            <a:solidFill>
              <a:schemeClr val="tx1"/>
            </a:solidFill>
            <a:miter lim="800000"/>
            <a:headEnd/>
            <a:tailEnd/>
          </a:ln>
        </p:spPr>
        <p:txBody>
          <a:bodyPr wrap="none" lIns="91440" tIns="45720" rIns="91440" bIns="45720">
            <a:prstTxWarp prst="textNoShape">
              <a:avLst/>
            </a:prstTxWarp>
            <a:spAutoFit/>
          </a:bodyPr>
          <a:lstStyle/>
          <a:p>
            <a:pPr eaLnBrk="0" hangingPunct="0">
              <a:lnSpc>
                <a:spcPct val="90000"/>
              </a:lnSpc>
            </a:pPr>
            <a:r>
              <a:rPr lang="en-US" sz="1050">
                <a:ea typeface="Arial" pitchFamily="-106" charset="0"/>
                <a:cs typeface="Arial" pitchFamily="-106" charset="0"/>
              </a:rPr>
              <a:t>Departments(DepID, DepCode, Name) </a:t>
            </a:r>
          </a:p>
          <a:p>
            <a:pPr eaLnBrk="0" hangingPunct="0">
              <a:lnSpc>
                <a:spcPct val="90000"/>
              </a:lnSpc>
            </a:pPr>
            <a:r>
              <a:rPr lang="en-US" sz="1050">
                <a:ea typeface="Arial" pitchFamily="-106" charset="0"/>
                <a:cs typeface="Arial" pitchFamily="-106" charset="0"/>
              </a:rPr>
              <a:t>Courses(CourseID, DepID, Title)</a:t>
            </a:r>
          </a:p>
          <a:p>
            <a:pPr eaLnBrk="0" hangingPunct="0">
              <a:lnSpc>
                <a:spcPct val="90000"/>
              </a:lnSpc>
            </a:pPr>
            <a:r>
              <a:rPr lang="en-US" sz="1050">
                <a:ea typeface="Arial" pitchFamily="-106" charset="0"/>
                <a:cs typeface="Arial" pitchFamily="-106" charset="0"/>
              </a:rPr>
              <a:t>Instructors(InstrID, Name) </a:t>
            </a:r>
          </a:p>
          <a:p>
            <a:pPr eaLnBrk="0" hangingPunct="0">
              <a:lnSpc>
                <a:spcPct val="90000"/>
              </a:lnSpc>
            </a:pPr>
            <a:r>
              <a:rPr lang="en-US" sz="1050">
                <a:ea typeface="Arial" pitchFamily="-106" charset="0"/>
                <a:cs typeface="Arial" pitchFamily="-106" charset="0"/>
              </a:rPr>
              <a:t>Students(SuID, Name, Class, GPA)</a:t>
            </a:r>
          </a:p>
          <a:p>
            <a:pPr eaLnBrk="0" hangingPunct="0">
              <a:lnSpc>
                <a:spcPct val="90000"/>
              </a:lnSpc>
            </a:pPr>
            <a:r>
              <a:rPr lang="en-US" sz="1050">
                <a:ea typeface="Arial" pitchFamily="-106" charset="0"/>
                <a:cs typeface="Arial" pitchFamily="-106" charset="0"/>
              </a:rPr>
              <a:t>CourseSched(CourseID, Year, Term, InstrID, TimeSlot)</a:t>
            </a:r>
          </a:p>
          <a:p>
            <a:pPr eaLnBrk="0" hangingPunct="0">
              <a:lnSpc>
                <a:spcPct val="90000"/>
              </a:lnSpc>
            </a:pPr>
            <a:r>
              <a:rPr lang="en-US" sz="1050">
                <a:ea typeface="Arial" pitchFamily="-106" charset="0"/>
                <a:cs typeface="Arial" pitchFamily="-106" charset="0"/>
              </a:rPr>
              <a:t>StudentHistory(SuID, CourseID, Year, Term, Grade)</a:t>
            </a:r>
          </a:p>
          <a:p>
            <a:pPr eaLnBrk="0" hangingPunct="0">
              <a:lnSpc>
                <a:spcPct val="90000"/>
              </a:lnSpc>
            </a:pPr>
            <a:r>
              <a:rPr lang="en-US" sz="1050">
                <a:ea typeface="Arial" pitchFamily="-106" charset="0"/>
                <a:cs typeface="Arial" pitchFamily="-106" charset="0"/>
              </a:rPr>
              <a:t>Comments(SuID, CourseID, Year, Term, Text, Rating, Date)</a:t>
            </a:r>
          </a:p>
        </p:txBody>
      </p:sp>
      <p:sp>
        <p:nvSpPr>
          <p:cNvPr id="5" name="Rectangle 4"/>
          <p:cNvSpPr/>
          <p:nvPr/>
        </p:nvSpPr>
        <p:spPr>
          <a:xfrm>
            <a:off x="73187" y="4655483"/>
            <a:ext cx="3973413" cy="1938992"/>
          </a:xfrm>
          <a:prstGeom prst="rect">
            <a:avLst/>
          </a:prstGeom>
          <a:solidFill>
            <a:schemeClr val="bg1"/>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630238" algn="l"/>
                <a:tab pos="1262063" algn="l"/>
                <a:tab pos="1947863" algn="l"/>
              </a:tabLst>
            </a:pPr>
            <a:r>
              <a:rPr lang="en-US" sz="1200"/>
              <a:t>select s.Name, s.GPA, c.Title, i.Name, co.Text</a:t>
            </a:r>
          </a:p>
          <a:p>
            <a:pPr>
              <a:tabLst>
                <a:tab pos="630238" algn="l"/>
                <a:tab pos="1262063" algn="l"/>
                <a:tab pos="1947863" algn="l"/>
              </a:tabLst>
            </a:pPr>
            <a:r>
              <a:rPr lang="en-US" sz="1200"/>
              <a:t>from Students s, Comments co,</a:t>
            </a:r>
          </a:p>
          <a:p>
            <a:pPr>
              <a:tabLst>
                <a:tab pos="630238" algn="l"/>
                <a:tab pos="1262063" algn="l"/>
                <a:tab pos="1947863" algn="l"/>
              </a:tabLst>
            </a:pPr>
            <a:r>
              <a:rPr lang="en-US" sz="1200"/>
              <a:t>StudentHistory h, Courses c, Departments d,</a:t>
            </a:r>
          </a:p>
          <a:p>
            <a:pPr>
              <a:tabLst>
                <a:tab pos="630238" algn="l"/>
                <a:tab pos="1262063" algn="l"/>
                <a:tab pos="1947863" algn="l"/>
              </a:tabLst>
            </a:pPr>
            <a:r>
              <a:rPr lang="en-US" sz="1200"/>
              <a:t>CourseSched cs, Instructors i</a:t>
            </a:r>
          </a:p>
          <a:p>
            <a:pPr>
              <a:tabLst>
                <a:tab pos="630238" algn="l"/>
                <a:tab pos="1262063" algn="l"/>
                <a:tab pos="1947863" algn="l"/>
              </a:tabLst>
            </a:pPr>
            <a:r>
              <a:rPr lang="en-US" sz="1200"/>
              <a:t>where s.SuID = co.SuID and</a:t>
            </a:r>
          </a:p>
          <a:p>
            <a:pPr>
              <a:tabLst>
                <a:tab pos="630238" algn="l"/>
                <a:tab pos="1262063" algn="l"/>
                <a:tab pos="1947863" algn="l"/>
              </a:tabLst>
            </a:pPr>
            <a:r>
              <a:rPr lang="en-US" sz="1200"/>
              <a:t>s.SuID = h.SuID and h.CourseID = c.CourseID and</a:t>
            </a:r>
          </a:p>
          <a:p>
            <a:pPr>
              <a:tabLst>
                <a:tab pos="630238" algn="l"/>
                <a:tab pos="1262063" algn="l"/>
                <a:tab pos="1947863" algn="l"/>
              </a:tabLst>
            </a:pPr>
            <a:r>
              <a:rPr lang="en-US" sz="1200"/>
              <a:t>c.DepID = d.DepID and</a:t>
            </a:r>
          </a:p>
          <a:p>
            <a:pPr>
              <a:tabLst>
                <a:tab pos="630238" algn="l"/>
                <a:tab pos="1262063" algn="l"/>
                <a:tab pos="1947863" algn="l"/>
              </a:tabLst>
            </a:pPr>
            <a:r>
              <a:rPr lang="en-US" sz="1200"/>
              <a:t>c.CourseID = cs.CourseID and cs.InstrID = i.InstrID and</a:t>
            </a:r>
          </a:p>
          <a:p>
            <a:pPr>
              <a:tabLst>
                <a:tab pos="630238" algn="l"/>
                <a:tab pos="1262063" algn="l"/>
                <a:tab pos="1947863" algn="l"/>
              </a:tabLst>
            </a:pPr>
            <a:r>
              <a:rPr lang="en-US" sz="1200"/>
              <a:t>s.Class = 2011 and co.Rating &gt; 3 and</a:t>
            </a:r>
          </a:p>
          <a:p>
            <a:pPr>
              <a:tabLst>
                <a:tab pos="630238" algn="l"/>
                <a:tab pos="1262063" algn="l"/>
                <a:tab pos="1947863" algn="l"/>
              </a:tabLst>
            </a:pPr>
            <a:r>
              <a:rPr lang="en-US" sz="1200"/>
              <a:t>cs.Term = 'spring' and d.Name = 'CS'</a:t>
            </a:r>
          </a:p>
        </p:txBody>
      </p:sp>
      <p:pic>
        <p:nvPicPr>
          <p:cNvPr id="6" name="Picture 5"/>
          <p:cNvPicPr>
            <a:picLocks noChangeAspect="1"/>
          </p:cNvPicPr>
          <p:nvPr/>
        </p:nvPicPr>
        <p:blipFill>
          <a:blip r:embed="rId3"/>
          <a:stretch>
            <a:fillRect/>
          </a:stretch>
        </p:blipFill>
        <p:spPr>
          <a:xfrm>
            <a:off x="5612988" y="3242791"/>
            <a:ext cx="2939126" cy="3568938"/>
          </a:xfrm>
          <a:prstGeom prst="rect">
            <a:avLst/>
          </a:prstGeom>
        </p:spPr>
      </p:pic>
      <p:pic>
        <p:nvPicPr>
          <p:cNvPr id="7" name="Picture 6" descr="Screen shot 2011-03-23 at 6.59.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1" y="1539314"/>
            <a:ext cx="4655880" cy="2970791"/>
          </a:xfrm>
          <a:prstGeom prst="rect">
            <a:avLst/>
          </a:prstGeom>
        </p:spPr>
      </p:pic>
      <p:sp>
        <p:nvSpPr>
          <p:cNvPr id="10" name="TextBox 9"/>
          <p:cNvSpPr txBox="1"/>
          <p:nvPr/>
        </p:nvSpPr>
        <p:spPr>
          <a:xfrm>
            <a:off x="1041402" y="988189"/>
            <a:ext cx="2148043"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Koutrika et al. [</a:t>
            </a:r>
            <a:r>
              <a:rPr lang="en-US" sz="1700" kern="0" dirty="0">
                <a:solidFill>
                  <a:srgbClr val="0000FF"/>
                </a:solidFill>
                <a:latin typeface="Calibri"/>
                <a:cs typeface="Calibri"/>
                <a:sym typeface="Symbol"/>
              </a:rPr>
              <a:t>ICDE'10]</a:t>
            </a:r>
            <a:endParaRPr lang="en-US" sz="1700" kern="0" dirty="0">
              <a:solidFill>
                <a:srgbClr val="0000FF"/>
              </a:solidFill>
              <a:latin typeface="Calibri"/>
              <a:ea typeface="+mn-ea"/>
              <a:cs typeface="Calibri"/>
              <a:sym typeface="Symbol"/>
            </a:endParaRPr>
          </a:p>
        </p:txBody>
      </p:sp>
      <p:sp>
        <p:nvSpPr>
          <p:cNvPr id="11" name="Rectangle 3"/>
          <p:cNvSpPr>
            <a:spLocks noChangeArrowheads="1"/>
          </p:cNvSpPr>
          <p:nvPr/>
        </p:nvSpPr>
        <p:spPr bwMode="auto">
          <a:xfrm>
            <a:off x="177800" y="695328"/>
            <a:ext cx="4699000" cy="492443"/>
          </a:xfrm>
          <a:prstGeom prst="rect">
            <a:avLst/>
          </a:prstGeom>
          <a:noFill/>
          <a:ln w="9525">
            <a:noFill/>
            <a:miter lim="800000"/>
            <a:headEnd/>
            <a:tailEnd/>
          </a:ln>
        </p:spPr>
        <p:txBody>
          <a:bodyPr wrap="square" lIns="0" tIns="0" rIns="0" bIns="0">
            <a:prstTxWarp prst="textNoShape">
              <a:avLst/>
            </a:prstTxWarp>
            <a:spAutoFit/>
          </a:bodyPr>
          <a:lstStyle/>
          <a:p>
            <a:r>
              <a:rPr lang="en-US" sz="1600" b="1"/>
              <a:t>Intermediate Database graph for  transforming into NL</a:t>
            </a:r>
          </a:p>
        </p:txBody>
      </p:sp>
      <p:sp>
        <p:nvSpPr>
          <p:cNvPr id="12" name="Rectangle 3"/>
          <p:cNvSpPr>
            <a:spLocks noChangeArrowheads="1"/>
          </p:cNvSpPr>
          <p:nvPr/>
        </p:nvSpPr>
        <p:spPr bwMode="auto">
          <a:xfrm>
            <a:off x="5101167" y="3412121"/>
            <a:ext cx="896487" cy="246221"/>
          </a:xfrm>
          <a:prstGeom prst="rect">
            <a:avLst/>
          </a:prstGeom>
          <a:noFill/>
          <a:ln w="9525">
            <a:noFill/>
            <a:miter lim="800000"/>
            <a:headEnd/>
            <a:tailEnd/>
          </a:ln>
        </p:spPr>
        <p:txBody>
          <a:bodyPr wrap="square" lIns="0" tIns="0" rIns="0" bIns="0">
            <a:prstTxWarp prst="textNoShape">
              <a:avLst/>
            </a:prstTxWarp>
            <a:spAutoFit/>
          </a:bodyPr>
          <a:lstStyle/>
          <a:p>
            <a:r>
              <a:rPr lang="en-US" sz="1600" b="1"/>
              <a:t>QueryViz</a:t>
            </a:r>
            <a:endParaRPr lang="en-US" sz="1600"/>
          </a:p>
        </p:txBody>
      </p:sp>
      <p:sp>
        <p:nvSpPr>
          <p:cNvPr id="13" name="Rectangle 3"/>
          <p:cNvSpPr>
            <a:spLocks noChangeArrowheads="1"/>
          </p:cNvSpPr>
          <p:nvPr/>
        </p:nvSpPr>
        <p:spPr bwMode="auto">
          <a:xfrm>
            <a:off x="4876800" y="1439362"/>
            <a:ext cx="797173" cy="246221"/>
          </a:xfrm>
          <a:prstGeom prst="rect">
            <a:avLst/>
          </a:prstGeom>
          <a:noFill/>
          <a:ln w="9525">
            <a:noFill/>
            <a:miter lim="800000"/>
            <a:headEnd/>
            <a:tailEnd/>
          </a:ln>
        </p:spPr>
        <p:txBody>
          <a:bodyPr wrap="square" lIns="0" tIns="0" rIns="0" bIns="0">
            <a:prstTxWarp prst="textNoShape">
              <a:avLst/>
            </a:prstTxWarp>
            <a:spAutoFit/>
          </a:bodyPr>
          <a:lstStyle/>
          <a:p>
            <a:r>
              <a:rPr lang="en-US" sz="1600" b="1"/>
              <a:t>Query</a:t>
            </a:r>
            <a:r>
              <a:rPr lang="en-US" sz="1600"/>
              <a:t>:</a:t>
            </a:r>
            <a:endParaRPr lang="en-US" sz="1400" i="1"/>
          </a:p>
        </p:txBody>
      </p:sp>
    </p:spTree>
    <p:extLst>
      <p:ext uri="{BB962C8B-B14F-4D97-AF65-F5344CB8AC3E}">
        <p14:creationId xmlns:p14="http://schemas.microsoft.com/office/powerpoint/2010/main" val="1032797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8434" name="Foliennummernplatzhalter 3"/>
          <p:cNvSpPr>
            <a:spLocks noGrp="1"/>
          </p:cNvSpPr>
          <p:nvPr>
            <p:ph type="sldNum" sz="quarter" idx="10"/>
          </p:nvPr>
        </p:nvSpPr>
        <p:spPr>
          <a:xfrm>
            <a:off x="8859285" y="6594475"/>
            <a:ext cx="103740" cy="217254"/>
          </a:xfrm>
          <a:noFill/>
        </p:spPr>
        <p:txBody>
          <a:bodyPr/>
          <a:lstStyle/>
          <a:p>
            <a:pPr defTabSz="822155"/>
            <a:fld id="{BA59B8C9-E035-5640-BEF8-130E45546F82}" type="slidenum">
              <a:rPr lang="de-DE">
                <a:latin typeface="Arial" pitchFamily="-106" charset="0"/>
                <a:ea typeface="ＭＳ Ｐゴシック" pitchFamily="-106" charset="-128"/>
                <a:cs typeface="ＭＳ Ｐゴシック" pitchFamily="-106" charset="-128"/>
              </a:rPr>
              <a:pPr defTabSz="822155"/>
              <a:t>29</a:t>
            </a:fld>
            <a:endParaRPr lang="de-DE">
              <a:latin typeface="Arial" pitchFamily="-106" charset="0"/>
              <a:ea typeface="ＭＳ Ｐゴシック" pitchFamily="-106" charset="-128"/>
              <a:cs typeface="ＭＳ Ｐゴシック" pitchFamily="-106" charset="-128"/>
            </a:endParaRPr>
          </a:p>
        </p:txBody>
      </p:sp>
      <p:sp>
        <p:nvSpPr>
          <p:cNvPr id="18435" name="Rectangle 2"/>
          <p:cNvSpPr>
            <a:spLocks noGrp="1" noChangeArrowheads="1"/>
          </p:cNvSpPr>
          <p:nvPr>
            <p:ph type="body" idx="4294967295"/>
          </p:nvPr>
        </p:nvSpPr>
        <p:spPr>
          <a:xfrm>
            <a:off x="3878197" y="2832102"/>
            <a:ext cx="1378082" cy="923330"/>
          </a:xfrm>
        </p:spPr>
        <p:txBody>
          <a:bodyPr/>
          <a:lstStyle/>
          <a:p>
            <a:pPr marL="0" indent="0" algn="ctr" eaLnBrk="1" hangingPunct="1">
              <a:buNone/>
            </a:pPr>
            <a:r>
              <a:rPr lang="de-AT" sz="6000"/>
              <a:t>OUT</a:t>
            </a:r>
            <a:endParaRPr lang="en-US" sz="6000"/>
          </a:p>
        </p:txBody>
      </p:sp>
    </p:spTree>
    <p:extLst>
      <p:ext uri="{BB962C8B-B14F-4D97-AF65-F5344CB8AC3E}">
        <p14:creationId xmlns:p14="http://schemas.microsoft.com/office/powerpoint/2010/main" val="41553317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22831" y="1708507"/>
            <a:ext cx="3794314" cy="3316535"/>
            <a:chOff x="153481" y="1882690"/>
            <a:chExt cx="3794314" cy="3316535"/>
          </a:xfrm>
        </p:grpSpPr>
        <p:sp>
          <p:nvSpPr>
            <p:cNvPr id="22" name="Rounded Rectangle 21"/>
            <p:cNvSpPr/>
            <p:nvPr/>
          </p:nvSpPr>
          <p:spPr>
            <a:xfrm>
              <a:off x="153481" y="1882690"/>
              <a:ext cx="3765376" cy="3316535"/>
            </a:xfrm>
            <a:prstGeom prst="roundRect">
              <a:avLst>
                <a:gd name="adj" fmla="val 5939"/>
              </a:avLst>
            </a:prstGeom>
            <a:solidFill>
              <a:srgbClr val="FFBDC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23" name="Rectangle 3"/>
            <p:cNvSpPr>
              <a:spLocks noChangeArrowheads="1"/>
            </p:cNvSpPr>
            <p:nvPr/>
          </p:nvSpPr>
          <p:spPr bwMode="auto">
            <a:xfrm>
              <a:off x="213535" y="2041403"/>
              <a:ext cx="3734260" cy="3000822"/>
            </a:xfrm>
            <a:prstGeom prst="rect">
              <a:avLst/>
            </a:prstGeom>
            <a:noFill/>
            <a:ln w="9525">
              <a:noFill/>
              <a:miter lim="800000"/>
              <a:headEnd/>
              <a:tailEnd/>
            </a:ln>
          </p:spPr>
          <p:txBody>
            <a:bodyPr wrap="square" lIns="0" tIns="0" rIns="0" bIns="0">
              <a:prstTxWarp prst="textNoShape">
                <a:avLst/>
              </a:prstTxWarp>
              <a:spAutoFit/>
            </a:bodyPr>
            <a:lstStyle/>
            <a:p>
              <a:pPr>
                <a:tabLst>
                  <a:tab pos="171450" algn="l"/>
                  <a:tab pos="342900" algn="l"/>
                  <a:tab pos="685800" algn="l"/>
                  <a:tab pos="2625725" algn="l"/>
                </a:tabLst>
              </a:pPr>
              <a:r>
                <a:rPr lang="en-US" dirty="0">
                  <a:latin typeface="Calibri"/>
                  <a:cs typeface="Calibri"/>
                </a:rPr>
                <a:t>select distinct a3.fname, a3.lname </a:t>
              </a:r>
            </a:p>
            <a:p>
              <a:pPr>
                <a:tabLst>
                  <a:tab pos="171450" algn="l"/>
                  <a:tab pos="342900" algn="l"/>
                  <a:tab pos="685800" algn="l"/>
                  <a:tab pos="2625725" algn="l"/>
                </a:tabLst>
              </a:pPr>
              <a:r>
                <a:rPr lang="en-US" dirty="0">
                  <a:latin typeface="Calibri"/>
                  <a:cs typeface="Calibri"/>
                </a:rPr>
                <a:t>from Actor a0, Casts c0, Casts c1, Casts c2, Casts c3, </a:t>
              </a:r>
            </a:p>
            <a:p>
              <a:pPr>
                <a:tabLst>
                  <a:tab pos="171450" algn="l"/>
                  <a:tab pos="342900" algn="l"/>
                  <a:tab pos="685800" algn="l"/>
                  <a:tab pos="2625725" algn="l"/>
                </a:tabLst>
              </a:pPr>
              <a:r>
                <a:rPr lang="en-US" dirty="0">
                  <a:latin typeface="Calibri"/>
                  <a:cs typeface="Calibri"/>
                </a:rPr>
                <a:t>	    	Actor a3</a:t>
              </a:r>
            </a:p>
            <a:p>
              <a:pPr>
                <a:tabLst>
                  <a:tab pos="171450" algn="l"/>
                  <a:tab pos="342900" algn="l"/>
                  <a:tab pos="685800" algn="l"/>
                  <a:tab pos="2625725" algn="l"/>
                </a:tabLst>
              </a:pPr>
              <a:r>
                <a:rPr lang="en-US" dirty="0">
                  <a:latin typeface="Calibri"/>
                  <a:cs typeface="Calibri"/>
                </a:rPr>
                <a:t>where a0.fname = 'Kevin' and a0.lname = 'Bacon' </a:t>
              </a:r>
            </a:p>
            <a:p>
              <a:pPr>
                <a:tabLst>
                  <a:tab pos="171450" algn="l"/>
                  <a:tab pos="342900" algn="l"/>
                  <a:tab pos="685800" algn="l"/>
                  <a:tab pos="2625725" algn="l"/>
                </a:tabLst>
              </a:pPr>
              <a:r>
                <a:rPr lang="en-US" dirty="0">
                  <a:latin typeface="Calibri"/>
                  <a:cs typeface="Calibri"/>
                </a:rPr>
                <a:t>and c0.pid = a0.id and c0.mid = c1.mid </a:t>
              </a:r>
            </a:p>
            <a:p>
              <a:pPr>
                <a:tabLst>
                  <a:tab pos="171450" algn="l"/>
                  <a:tab pos="342900" algn="l"/>
                  <a:tab pos="685800" algn="l"/>
                  <a:tab pos="2625725" algn="l"/>
                </a:tabLst>
              </a:pPr>
              <a:r>
                <a:rPr lang="en-US" dirty="0">
                  <a:latin typeface="Calibri"/>
                  <a:cs typeface="Calibri"/>
                </a:rPr>
                <a:t>and c1.pid = c2.pid and c2.mid = c3.mid </a:t>
              </a:r>
            </a:p>
            <a:p>
              <a:pPr>
                <a:tabLst>
                  <a:tab pos="171450" algn="l"/>
                  <a:tab pos="342900" algn="l"/>
                  <a:tab pos="685800" algn="l"/>
                  <a:tab pos="2625725" algn="l"/>
                </a:tabLst>
              </a:pPr>
              <a:r>
                <a:rPr lang="en-US" dirty="0">
                  <a:latin typeface="Calibri"/>
                  <a:cs typeface="Calibri"/>
                </a:rPr>
                <a:t>and c3.pid = a3.id </a:t>
              </a:r>
            </a:p>
            <a:p>
              <a:pPr>
                <a:tabLst>
                  <a:tab pos="171450" algn="l"/>
                  <a:tab pos="342900" algn="l"/>
                  <a:tab pos="685800" algn="l"/>
                  <a:tab pos="2625725" algn="l"/>
                </a:tabLst>
              </a:pPr>
              <a:r>
                <a:rPr lang="en-US" dirty="0">
                  <a:latin typeface="Calibri"/>
                  <a:cs typeface="Calibri"/>
                </a:rPr>
                <a:t>and not exists (select xc1.pid </a:t>
              </a:r>
            </a:p>
            <a:p>
              <a:pPr>
                <a:tabLst>
                  <a:tab pos="171450" algn="l"/>
                  <a:tab pos="342900" algn="l"/>
                  <a:tab pos="685800" algn="l"/>
                  <a:tab pos="2625725" algn="l"/>
                </a:tabLst>
              </a:pPr>
              <a:r>
                <a:rPr lang="en-US" dirty="0">
                  <a:latin typeface="Calibri"/>
                  <a:cs typeface="Calibri"/>
                </a:rPr>
                <a:t>	from </a:t>
              </a:r>
              <a:r>
                <a:rPr lang="en-US" dirty="0" smtClean="0">
                  <a:latin typeface="Calibri"/>
                  <a:cs typeface="Calibri"/>
                </a:rPr>
                <a:t>Actor </a:t>
              </a:r>
              <a:r>
                <a:rPr lang="en-US" dirty="0">
                  <a:latin typeface="Calibri"/>
                  <a:cs typeface="Calibri"/>
                </a:rPr>
                <a:t>xa0, Casts xc0, Casts xc1</a:t>
              </a:r>
            </a:p>
            <a:p>
              <a:pPr>
                <a:tabLst>
                  <a:tab pos="171450" algn="l"/>
                  <a:tab pos="342900" algn="l"/>
                  <a:tab pos="685800" algn="l"/>
                  <a:tab pos="2625725" algn="l"/>
                </a:tabLst>
              </a:pPr>
              <a:r>
                <a:rPr lang="en-US" dirty="0">
                  <a:latin typeface="Calibri"/>
                  <a:cs typeface="Calibri"/>
                </a:rPr>
                <a:t>	where xa0.fname = 'Kevin' and xa0.lname = 'Bacon' </a:t>
              </a:r>
            </a:p>
            <a:p>
              <a:pPr>
                <a:tabLst>
                  <a:tab pos="171450" algn="l"/>
                  <a:tab pos="342900" algn="l"/>
                  <a:tab pos="685800" algn="l"/>
                  <a:tab pos="2625725" algn="l"/>
                </a:tabLst>
              </a:pPr>
              <a:r>
                <a:rPr lang="en-US" dirty="0">
                  <a:latin typeface="Calibri"/>
                  <a:cs typeface="Calibri"/>
                </a:rPr>
                <a:t>	and xa0.id = xc0.pid and xc0.mid = xc1.mid </a:t>
              </a:r>
            </a:p>
            <a:p>
              <a:pPr>
                <a:tabLst>
                  <a:tab pos="171450" algn="l"/>
                  <a:tab pos="342900" algn="l"/>
                  <a:tab pos="685800" algn="l"/>
                  <a:tab pos="2625725" algn="l"/>
                </a:tabLst>
              </a:pPr>
              <a:r>
                <a:rPr lang="en-US" dirty="0">
                  <a:latin typeface="Calibri"/>
                  <a:cs typeface="Calibri"/>
                </a:rPr>
                <a:t>	and xc1.pid = a3.id)</a:t>
              </a:r>
            </a:p>
            <a:p>
              <a:pPr>
                <a:tabLst>
                  <a:tab pos="171450" algn="l"/>
                  <a:tab pos="342900" algn="l"/>
                  <a:tab pos="685800" algn="l"/>
                  <a:tab pos="2625725" algn="l"/>
                </a:tabLst>
              </a:pPr>
              <a:r>
                <a:rPr lang="en-US" dirty="0">
                  <a:latin typeface="Calibri"/>
                  <a:cs typeface="Calibri"/>
                </a:rPr>
                <a:t>and not exists (select ya0.id</a:t>
              </a:r>
            </a:p>
            <a:p>
              <a:pPr>
                <a:tabLst>
                  <a:tab pos="171450" algn="l"/>
                  <a:tab pos="342900" algn="l"/>
                  <a:tab pos="685800" algn="l"/>
                  <a:tab pos="2625725" algn="l"/>
                </a:tabLst>
              </a:pPr>
              <a:r>
                <a:rPr lang="en-US" dirty="0">
                  <a:latin typeface="Calibri"/>
                  <a:cs typeface="Calibri"/>
                </a:rPr>
                <a:t>	from Actor ya0</a:t>
              </a:r>
            </a:p>
            <a:p>
              <a:pPr>
                <a:tabLst>
                  <a:tab pos="171450" algn="l"/>
                  <a:tab pos="342900" algn="l"/>
                  <a:tab pos="685800" algn="l"/>
                  <a:tab pos="2625725" algn="l"/>
                </a:tabLst>
              </a:pPr>
              <a:r>
                <a:rPr lang="en-US" dirty="0">
                  <a:latin typeface="Calibri"/>
                  <a:cs typeface="Calibri"/>
                </a:rPr>
                <a:t>	where ya0.fname = 'Kevin' and ya0.lname = 'Bacon’)</a:t>
              </a:r>
            </a:p>
          </p:txBody>
        </p:sp>
      </p:grpSp>
      <p:grpSp>
        <p:nvGrpSpPr>
          <p:cNvPr id="242" name="Group 241"/>
          <p:cNvGrpSpPr/>
          <p:nvPr/>
        </p:nvGrpSpPr>
        <p:grpSpPr>
          <a:xfrm>
            <a:off x="280541" y="1752053"/>
            <a:ext cx="3765376" cy="3316535"/>
            <a:chOff x="280541" y="1752053"/>
            <a:chExt cx="3765376" cy="3316535"/>
          </a:xfrm>
        </p:grpSpPr>
        <p:sp>
          <p:nvSpPr>
            <p:cNvPr id="226" name="Rounded Rectangle 225"/>
            <p:cNvSpPr/>
            <p:nvPr/>
          </p:nvSpPr>
          <p:spPr>
            <a:xfrm>
              <a:off x="280541" y="1752053"/>
              <a:ext cx="3765376" cy="3316535"/>
            </a:xfrm>
            <a:prstGeom prst="roundRect">
              <a:avLst>
                <a:gd name="adj" fmla="val 5939"/>
              </a:avLst>
            </a:prstGeom>
            <a:solidFill>
              <a:srgbClr val="FFBDC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77"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grpSp>
      <p:grpSp>
        <p:nvGrpSpPr>
          <p:cNvPr id="241" name="Group 240"/>
          <p:cNvGrpSpPr/>
          <p:nvPr/>
        </p:nvGrpSpPr>
        <p:grpSpPr>
          <a:xfrm>
            <a:off x="238251" y="1795599"/>
            <a:ext cx="3765376" cy="3316535"/>
            <a:chOff x="238251" y="1795599"/>
            <a:chExt cx="3765376" cy="3316535"/>
          </a:xfrm>
        </p:grpSpPr>
        <p:sp>
          <p:nvSpPr>
            <p:cNvPr id="228" name="Rounded Rectangle 227"/>
            <p:cNvSpPr/>
            <p:nvPr/>
          </p:nvSpPr>
          <p:spPr>
            <a:xfrm>
              <a:off x="238251" y="1795599"/>
              <a:ext cx="3765376" cy="3316535"/>
            </a:xfrm>
            <a:prstGeom prst="roundRect">
              <a:avLst>
                <a:gd name="adj" fmla="val 5939"/>
              </a:avLst>
            </a:prstGeom>
            <a:solidFill>
              <a:srgbClr val="FFBDC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45" name="Rectangle 3"/>
            <p:cNvSpPr>
              <a:spLocks noChangeArrowheads="1"/>
            </p:cNvSpPr>
            <p:nvPr/>
          </p:nvSpPr>
          <p:spPr bwMode="auto">
            <a:xfrm>
              <a:off x="415966" y="2068872"/>
              <a:ext cx="3511633" cy="2769989"/>
            </a:xfrm>
            <a:prstGeom prst="rect">
              <a:avLst/>
            </a:prstGeom>
            <a:noFill/>
            <a:ln w="9525">
              <a:noFill/>
              <a:miter lim="800000"/>
              <a:headEnd/>
              <a:tailEnd/>
            </a:ln>
          </p:spPr>
          <p:txBody>
            <a:bodyPr wrap="square" lIns="0" tIns="0" rIns="0" bIns="0">
              <a:prstTxWarp prst="textNoShape">
                <a:avLst/>
              </a:prstTxWarp>
              <a:spAutoFit/>
            </a:bodyPr>
            <a:lstStyle/>
            <a:p>
              <a:pPr>
                <a:tabLst>
                  <a:tab pos="571500" algn="l"/>
                  <a:tab pos="1143000" algn="l"/>
                  <a:tab pos="1714500" algn="l"/>
                </a:tabLst>
              </a:pPr>
              <a:r>
                <a:rPr lang="en-US" sz="1500">
                  <a:latin typeface="Calibri"/>
                  <a:cs typeface="Calibri"/>
                </a:rPr>
                <a:t>select 	F1.person</a:t>
              </a:r>
            </a:p>
            <a:p>
              <a:pPr>
                <a:tabLst>
                  <a:tab pos="571500" algn="l"/>
                  <a:tab pos="1143000" algn="l"/>
                  <a:tab pos="1714500" algn="l"/>
                </a:tabLst>
              </a:pPr>
              <a:r>
                <a:rPr lang="en-US" sz="1500">
                  <a:latin typeface="Calibri"/>
                  <a:cs typeface="Calibri"/>
                </a:rPr>
                <a:t>from 	Frequents F1</a:t>
              </a:r>
            </a:p>
            <a:p>
              <a:pPr>
                <a:tabLst>
                  <a:tab pos="571500" algn="l"/>
                  <a:tab pos="1143000" algn="l"/>
                  <a:tab pos="1714500" algn="l"/>
                </a:tabLst>
              </a:pPr>
              <a:r>
                <a:rPr lang="en-US" sz="1500">
                  <a:latin typeface="Calibri"/>
                  <a:cs typeface="Calibri"/>
                </a:rPr>
                <a:t>where 	not exists</a:t>
              </a:r>
            </a:p>
            <a:p>
              <a:pPr>
                <a:tabLst>
                  <a:tab pos="571500" algn="l"/>
                  <a:tab pos="1143000" algn="l"/>
                  <a:tab pos="1714500" algn="l"/>
                </a:tabLst>
              </a:pPr>
              <a:r>
                <a:rPr lang="en-US" sz="1500">
                  <a:latin typeface="Calibri"/>
                  <a:cs typeface="Calibri"/>
                </a:rPr>
                <a:t>	(select 	F2.bar</a:t>
              </a:r>
            </a:p>
            <a:p>
              <a:pPr>
                <a:tabLst>
                  <a:tab pos="571500" algn="l"/>
                  <a:tab pos="1143000" algn="l"/>
                  <a:tab pos="1714500" algn="l"/>
                </a:tabLst>
              </a:pPr>
              <a:r>
                <a:rPr lang="en-US" sz="1500">
                  <a:latin typeface="Calibri"/>
                  <a:cs typeface="Calibri"/>
                </a:rPr>
                <a:t>	from 	Frequents F2</a:t>
              </a:r>
            </a:p>
            <a:p>
              <a:pPr>
                <a:tabLst>
                  <a:tab pos="571500" algn="l"/>
                  <a:tab pos="1143000" algn="l"/>
                  <a:tab pos="1714500" algn="l"/>
                </a:tabLst>
              </a:pPr>
              <a:r>
                <a:rPr lang="en-US" sz="1500">
                  <a:latin typeface="Calibri"/>
                  <a:cs typeface="Calibri"/>
                </a:rPr>
                <a:t>	where	F2.person = F1.person</a:t>
              </a:r>
            </a:p>
            <a:p>
              <a:pPr>
                <a:tabLst>
                  <a:tab pos="571500" algn="l"/>
                  <a:tab pos="1143000" algn="l"/>
                  <a:tab pos="1714500" algn="l"/>
                </a:tabLst>
              </a:pPr>
              <a:r>
                <a:rPr lang="en-US" sz="1500">
                  <a:latin typeface="Calibri"/>
                  <a:cs typeface="Calibri"/>
                </a:rPr>
                <a:t>	and	not exists</a:t>
              </a:r>
            </a:p>
            <a:p>
              <a:pPr>
                <a:tabLst>
                  <a:tab pos="571500" algn="l"/>
                  <a:tab pos="1143000" algn="l"/>
                  <a:tab pos="1714500" algn="l"/>
                </a:tabLst>
              </a:pPr>
              <a:r>
                <a:rPr lang="en-US" sz="1500">
                  <a:latin typeface="Calibri"/>
                  <a:cs typeface="Calibri"/>
                </a:rPr>
                <a:t>		(select  S3.drink</a:t>
              </a:r>
            </a:p>
            <a:p>
              <a:pPr>
                <a:tabLst>
                  <a:tab pos="571500" algn="l"/>
                  <a:tab pos="1143000" algn="l"/>
                  <a:tab pos="1714500" algn="l"/>
                </a:tabLst>
              </a:pPr>
              <a:r>
                <a:rPr lang="en-US" sz="1500">
                  <a:latin typeface="Calibri"/>
                  <a:cs typeface="Calibri"/>
                </a:rPr>
                <a:t>		from     Serves S3, Likes L4</a:t>
              </a:r>
            </a:p>
            <a:p>
              <a:pPr>
                <a:tabLst>
                  <a:tab pos="571500" algn="l"/>
                  <a:tab pos="1143000" algn="l"/>
                  <a:tab pos="1714500" algn="l"/>
                </a:tabLst>
              </a:pPr>
              <a:r>
                <a:rPr lang="en-US" sz="1500">
                  <a:latin typeface="Calibri"/>
                  <a:cs typeface="Calibri"/>
                </a:rPr>
                <a:t>		where	L4.person = F1.person</a:t>
              </a:r>
            </a:p>
            <a:p>
              <a:pPr>
                <a:tabLst>
                  <a:tab pos="571500" algn="l"/>
                  <a:tab pos="1143000" algn="l"/>
                  <a:tab pos="1714500" algn="l"/>
                </a:tabLst>
              </a:pPr>
              <a:r>
                <a:rPr lang="en-US" sz="1500">
                  <a:latin typeface="Calibri"/>
                  <a:cs typeface="Calibri"/>
                </a:rPr>
                <a:t>		and       L4.drink = S3.drink</a:t>
              </a:r>
            </a:p>
            <a:p>
              <a:pPr>
                <a:tabLst>
                  <a:tab pos="571500" algn="l"/>
                  <a:tab pos="1143000" algn="l"/>
                  <a:tab pos="1714500" algn="l"/>
                </a:tabLst>
              </a:pPr>
              <a:r>
                <a:rPr lang="en-US" sz="1500">
                  <a:latin typeface="Calibri"/>
                  <a:cs typeface="Calibri"/>
                </a:rPr>
                <a:t>		and       S3.bar = F2.bar))</a:t>
              </a:r>
            </a:p>
          </p:txBody>
        </p:sp>
      </p:grpSp>
      <p:grpSp>
        <p:nvGrpSpPr>
          <p:cNvPr id="240" name="Group 239"/>
          <p:cNvGrpSpPr/>
          <p:nvPr/>
        </p:nvGrpSpPr>
        <p:grpSpPr>
          <a:xfrm>
            <a:off x="195961" y="1839145"/>
            <a:ext cx="3765376" cy="3316535"/>
            <a:chOff x="195961" y="1839145"/>
            <a:chExt cx="3765376" cy="3316535"/>
          </a:xfrm>
        </p:grpSpPr>
        <p:sp>
          <p:nvSpPr>
            <p:cNvPr id="230" name="Rounded Rectangle 229"/>
            <p:cNvSpPr/>
            <p:nvPr/>
          </p:nvSpPr>
          <p:spPr>
            <a:xfrm>
              <a:off x="195961" y="1839145"/>
              <a:ext cx="3765376" cy="3316535"/>
            </a:xfrm>
            <a:prstGeom prst="roundRect">
              <a:avLst>
                <a:gd name="adj" fmla="val 5939"/>
              </a:avLst>
            </a:prstGeom>
            <a:solidFill>
              <a:srgbClr val="FFBDC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15" name="Rectangle 3"/>
            <p:cNvSpPr>
              <a:spLocks noChangeArrowheads="1"/>
            </p:cNvSpPr>
            <p:nvPr/>
          </p:nvSpPr>
          <p:spPr bwMode="auto">
            <a:xfrm>
              <a:off x="310260" y="1881585"/>
              <a:ext cx="3575049" cy="3231654"/>
            </a:xfrm>
            <a:prstGeom prst="rect">
              <a:avLst/>
            </a:prstGeom>
            <a:noFill/>
            <a:ln w="9525">
              <a:noFill/>
              <a:miter lim="800000"/>
              <a:headEnd/>
              <a:tailEnd/>
            </a:ln>
          </p:spPr>
          <p:txBody>
            <a:bodyPr wrap="square" lIns="0" tIns="0" rIns="0" bIns="0">
              <a:prstTxWarp prst="textNoShape">
                <a:avLst/>
              </a:prstTxWarp>
              <a:spAutoFit/>
            </a:bodyPr>
            <a:lstStyle/>
            <a:p>
              <a:pPr>
                <a:tabLst>
                  <a:tab pos="514350" algn="l"/>
                  <a:tab pos="1028700" algn="l"/>
                  <a:tab pos="1543050" algn="l"/>
                  <a:tab pos="2114550" algn="l"/>
                </a:tabLst>
              </a:pPr>
              <a:r>
                <a:rPr lang="en-US" sz="1400">
                  <a:latin typeface="Calibri"/>
                  <a:cs typeface="Calibri"/>
                </a:rPr>
                <a:t>select 	W1.wid</a:t>
              </a:r>
            </a:p>
            <a:p>
              <a:pPr>
                <a:tabLst>
                  <a:tab pos="514350" algn="l"/>
                  <a:tab pos="1028700" algn="l"/>
                  <a:tab pos="1543050" algn="l"/>
                  <a:tab pos="2114550" algn="l"/>
                </a:tabLst>
              </a:pPr>
              <a:r>
                <a:rPr lang="en-US" sz="1400">
                  <a:latin typeface="Calibri"/>
                  <a:cs typeface="Calibri"/>
                </a:rPr>
                <a:t>from 	Worlds W1</a:t>
              </a:r>
            </a:p>
            <a:p>
              <a:pPr>
                <a:tabLst>
                  <a:tab pos="514350" algn="l"/>
                  <a:tab pos="1028700" algn="l"/>
                  <a:tab pos="1543050" algn="l"/>
                  <a:tab pos="2114550" algn="l"/>
                </a:tabLst>
              </a:pPr>
              <a:r>
                <a:rPr lang="en-US" sz="1400">
                  <a:latin typeface="Calibri"/>
                  <a:cs typeface="Calibri"/>
                </a:rPr>
                <a:t>where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W2</a:t>
              </a:r>
            </a:p>
            <a:p>
              <a:pPr>
                <a:tabLst>
                  <a:tab pos="514350" algn="l"/>
                  <a:tab pos="1028700" algn="l"/>
                  <a:tab pos="1543050" algn="l"/>
                  <a:tab pos="2114550" algn="l"/>
                </a:tabLst>
              </a:pPr>
              <a:r>
                <a:rPr lang="en-US" sz="1400">
                  <a:latin typeface="Calibri"/>
                  <a:cs typeface="Calibri"/>
                </a:rPr>
                <a:t>	where 	W2.wid &lt;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W3</a:t>
              </a:r>
            </a:p>
            <a:p>
              <a:pPr>
                <a:tabLst>
                  <a:tab pos="514350" algn="l"/>
                  <a:tab pos="1028700" algn="l"/>
                  <a:tab pos="1543050" algn="l"/>
                  <a:tab pos="2114550" algn="l"/>
                </a:tabLst>
              </a:pPr>
              <a:r>
                <a:rPr lang="en-US" sz="1400">
                  <a:latin typeface="Calibri"/>
                  <a:cs typeface="Calibri"/>
                </a:rPr>
                <a:t>		where 	W3.wid =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W4</a:t>
              </a:r>
            </a:p>
            <a:p>
              <a:pPr>
                <a:tabLst>
                  <a:tab pos="514350" algn="l"/>
                  <a:tab pos="1028700" algn="l"/>
                  <a:tab pos="1543050" algn="l"/>
                  <a:tab pos="2114550" algn="l"/>
                </a:tabLst>
              </a:pPr>
              <a:r>
                <a:rPr lang="en-US" sz="1400">
                  <a:latin typeface="Calibri"/>
                  <a:cs typeface="Calibri"/>
                </a:rPr>
                <a:t>			where 	W4.wid = W2.wid</a:t>
              </a:r>
            </a:p>
            <a:p>
              <a:pPr>
                <a:tabLst>
                  <a:tab pos="514350" algn="l"/>
                  <a:tab pos="1028700" algn="l"/>
                  <a:tab pos="1543050" algn="l"/>
                  <a:tab pos="2114550" algn="l"/>
                </a:tabLst>
              </a:pPr>
              <a:r>
                <a:rPr lang="en-US" sz="1400">
                  <a:latin typeface="Calibri"/>
                  <a:cs typeface="Calibri"/>
                </a:rPr>
                <a:t>			and 	W4.tid = W3.tid)))</a:t>
              </a:r>
            </a:p>
          </p:txBody>
        </p:sp>
      </p:grpSp>
      <p:sp>
        <p:nvSpPr>
          <p:cNvPr id="80" name="Title 79"/>
          <p:cNvSpPr>
            <a:spLocks noGrp="1"/>
          </p:cNvSpPr>
          <p:nvPr>
            <p:ph type="title"/>
          </p:nvPr>
        </p:nvSpPr>
        <p:spPr>
          <a:xfrm>
            <a:off x="177802" y="13731"/>
            <a:ext cx="8245998" cy="523220"/>
          </a:xfrm>
        </p:spPr>
        <p:txBody>
          <a:bodyPr/>
          <a:lstStyle/>
          <a:p>
            <a:r>
              <a:rPr lang="en-US"/>
              <a:t>Browsing and Understanding existing Queries</a:t>
            </a:r>
          </a:p>
        </p:txBody>
      </p:sp>
      <p:sp>
        <p:nvSpPr>
          <p:cNvPr id="238" name="Foliennummernplatzhalter 3"/>
          <p:cNvSpPr>
            <a:spLocks noGrp="1"/>
          </p:cNvSpPr>
          <p:nvPr>
            <p:ph type="sldNum" sz="quarter" idx="10"/>
          </p:nvPr>
        </p:nvSpPr>
        <p:spPr/>
        <p:txBody>
          <a:bodyPr/>
          <a:lstStyle/>
          <a:p>
            <a:fld id="{FFAB1C8F-0AF1-4C92-9122-92D7D682116F}" type="slidenum">
              <a:rPr lang="de-DE" smtClean="0"/>
              <a:pPr/>
              <a:t>3</a:t>
            </a:fld>
            <a:endParaRPr lang="de-DE" smtClean="0"/>
          </a:p>
        </p:txBody>
      </p:sp>
      <p:grpSp>
        <p:nvGrpSpPr>
          <p:cNvPr id="24" name="Group 23"/>
          <p:cNvGrpSpPr/>
          <p:nvPr/>
        </p:nvGrpSpPr>
        <p:grpSpPr>
          <a:xfrm>
            <a:off x="153481" y="1882690"/>
            <a:ext cx="3765376" cy="3316535"/>
            <a:chOff x="322831" y="1708507"/>
            <a:chExt cx="3765376" cy="3316535"/>
          </a:xfrm>
        </p:grpSpPr>
        <p:sp>
          <p:nvSpPr>
            <p:cNvPr id="25" name="Rounded Rectangle 24"/>
            <p:cNvSpPr/>
            <p:nvPr/>
          </p:nvSpPr>
          <p:spPr>
            <a:xfrm>
              <a:off x="322831" y="1708507"/>
              <a:ext cx="3765376" cy="3316535"/>
            </a:xfrm>
            <a:prstGeom prst="roundRect">
              <a:avLst>
                <a:gd name="adj" fmla="val 5939"/>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26"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spTree>
    <p:extLst>
      <p:ext uri="{BB962C8B-B14F-4D97-AF65-F5344CB8AC3E}">
        <p14:creationId xmlns:p14="http://schemas.microsoft.com/office/powerpoint/2010/main" val="6966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7800" y="188913"/>
            <a:ext cx="6156408" cy="307777"/>
          </a:xfrm>
        </p:spPr>
        <p:txBody>
          <a:bodyPr/>
          <a:lstStyle/>
          <a:p>
            <a:pPr eaLnBrk="1" hangingPunct="1"/>
            <a:r>
              <a:rPr lang="en-US">
                <a:solidFill>
                  <a:schemeClr val="tx1"/>
                </a:solidFill>
              </a:rPr>
              <a:t>Combining succinctness ideas from DRC and TRC</a:t>
            </a:r>
          </a:p>
        </p:txBody>
      </p:sp>
      <p:sp>
        <p:nvSpPr>
          <p:cNvPr id="42" name="Foliennummernplatzhalter 2"/>
          <p:cNvSpPr>
            <a:spLocks noGrp="1"/>
          </p:cNvSpPr>
          <p:nvPr>
            <p:ph type="sldNum" sz="quarter" idx="10"/>
          </p:nvPr>
        </p:nvSpPr>
        <p:spPr>
          <a:xfrm>
            <a:off x="8763000" y="6594475"/>
            <a:ext cx="200025" cy="215900"/>
          </a:xfrm>
          <a:noFill/>
        </p:spPr>
        <p:txBody>
          <a:bodyPr/>
          <a:lstStyle/>
          <a:p>
            <a:pPr defTabSz="862013"/>
            <a:fld id="{FBD029A6-A3F1-8D41-8D48-020624B099A5}" type="slidenum">
              <a:rPr lang="de-DE">
                <a:latin typeface="Arial" pitchFamily="-106" charset="0"/>
                <a:ea typeface="ＭＳ Ｐゴシック" pitchFamily="-106" charset="-128"/>
                <a:cs typeface="ＭＳ Ｐゴシック" pitchFamily="-106" charset="-128"/>
              </a:rPr>
              <a:pPr defTabSz="862013"/>
              <a:t>30</a:t>
            </a:fld>
            <a:endParaRPr lang="de-DE">
              <a:latin typeface="Arial" pitchFamily="-106" charset="0"/>
              <a:ea typeface="ＭＳ Ｐゴシック" pitchFamily="-106" charset="-128"/>
              <a:cs typeface="ＭＳ Ｐゴシック" pitchFamily="-106" charset="-128"/>
            </a:endParaRPr>
          </a:p>
        </p:txBody>
      </p:sp>
      <p:sp>
        <p:nvSpPr>
          <p:cNvPr id="57" name="Rectangle 3"/>
          <p:cNvSpPr>
            <a:spLocks noChangeArrowheads="1"/>
          </p:cNvSpPr>
          <p:nvPr/>
        </p:nvSpPr>
        <p:spPr bwMode="auto">
          <a:xfrm>
            <a:off x="177800" y="4008364"/>
            <a:ext cx="2752126" cy="2246769"/>
          </a:xfrm>
          <a:prstGeom prst="rect">
            <a:avLst/>
          </a:prstGeom>
          <a:solidFill>
            <a:schemeClr val="bg1"/>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630238" algn="l"/>
                <a:tab pos="1262063" algn="l"/>
                <a:tab pos="1947863" algn="l"/>
              </a:tabLst>
            </a:pPr>
            <a:r>
              <a:rPr lang="en-US" sz="1400"/>
              <a:t>select 	distinct F1.person</a:t>
            </a:r>
          </a:p>
          <a:p>
            <a:pPr>
              <a:tabLst>
                <a:tab pos="630238" algn="l"/>
                <a:tab pos="1262063" algn="l"/>
                <a:tab pos="1947863" algn="l"/>
              </a:tabLst>
            </a:pPr>
            <a:r>
              <a:rPr lang="en-US" sz="1400"/>
              <a:t>from 	Frequents F1</a:t>
            </a:r>
          </a:p>
          <a:p>
            <a:pPr>
              <a:tabLst>
                <a:tab pos="630238" algn="l"/>
                <a:tab pos="1262063" algn="l"/>
                <a:tab pos="1947863" algn="l"/>
              </a:tabLst>
            </a:pPr>
            <a:r>
              <a:rPr lang="en-US" sz="1400"/>
              <a:t>where 	not exists (select *</a:t>
            </a:r>
          </a:p>
          <a:p>
            <a:pPr>
              <a:tabLst>
                <a:tab pos="630238" algn="l"/>
                <a:tab pos="1262063" algn="l"/>
                <a:tab pos="1947863" algn="l"/>
              </a:tabLst>
            </a:pPr>
            <a:r>
              <a:rPr lang="en-US" sz="1400"/>
              <a:t>from 	Frequents F2</a:t>
            </a:r>
          </a:p>
          <a:p>
            <a:pPr>
              <a:tabLst>
                <a:tab pos="630238" algn="l"/>
                <a:tab pos="1262063" algn="l"/>
                <a:tab pos="1947863" algn="l"/>
              </a:tabLst>
            </a:pPr>
            <a:r>
              <a:rPr lang="en-US" sz="1400"/>
              <a:t>where	F2.person = F1.person</a:t>
            </a:r>
          </a:p>
          <a:p>
            <a:pPr>
              <a:tabLst>
                <a:tab pos="630238" algn="l"/>
                <a:tab pos="1262063" algn="l"/>
                <a:tab pos="1947863" algn="l"/>
              </a:tabLst>
            </a:pPr>
            <a:r>
              <a:rPr lang="en-US" sz="1400"/>
              <a:t>and 	not exists (select *</a:t>
            </a:r>
          </a:p>
          <a:p>
            <a:pPr>
              <a:tabLst>
                <a:tab pos="630238" algn="l"/>
                <a:tab pos="1262063" algn="l"/>
                <a:tab pos="1947863" algn="l"/>
              </a:tabLst>
            </a:pPr>
            <a:r>
              <a:rPr lang="en-US" sz="1400"/>
              <a:t>from 	Serves S3, Likes L4</a:t>
            </a:r>
          </a:p>
          <a:p>
            <a:pPr>
              <a:tabLst>
                <a:tab pos="630238" algn="l"/>
                <a:tab pos="1262063" algn="l"/>
                <a:tab pos="1947863" algn="l"/>
              </a:tabLst>
            </a:pPr>
            <a:r>
              <a:rPr lang="en-US" sz="1400"/>
              <a:t>where 	S3.drink = L4.drink</a:t>
            </a:r>
          </a:p>
          <a:p>
            <a:pPr>
              <a:tabLst>
                <a:tab pos="630238" algn="l"/>
                <a:tab pos="1262063" algn="l"/>
                <a:tab pos="1947863" algn="l"/>
              </a:tabLst>
            </a:pPr>
            <a:r>
              <a:rPr lang="en-US" sz="1400"/>
              <a:t>and 	S3.bar = F2.bar</a:t>
            </a:r>
          </a:p>
          <a:p>
            <a:pPr>
              <a:tabLst>
                <a:tab pos="630238" algn="l"/>
                <a:tab pos="1262063" algn="l"/>
                <a:tab pos="1947863" algn="l"/>
              </a:tabLst>
            </a:pPr>
            <a:r>
              <a:rPr lang="en-US" sz="1400"/>
              <a:t>and	L4.person = F2.person))</a:t>
            </a:r>
          </a:p>
        </p:txBody>
      </p:sp>
      <p:pic>
        <p:nvPicPr>
          <p:cNvPr id="2" name="Picture 1"/>
          <p:cNvPicPr>
            <a:picLocks noChangeAspect="1"/>
          </p:cNvPicPr>
          <p:nvPr/>
        </p:nvPicPr>
        <p:blipFill>
          <a:blip r:embed="rId3"/>
          <a:stretch>
            <a:fillRect/>
          </a:stretch>
        </p:blipFill>
        <p:spPr>
          <a:xfrm>
            <a:off x="1627498" y="552958"/>
            <a:ext cx="7226237" cy="3296367"/>
          </a:xfrm>
          <a:prstGeom prst="rect">
            <a:avLst/>
          </a:prstGeom>
        </p:spPr>
      </p:pic>
      <p:sp>
        <p:nvSpPr>
          <p:cNvPr id="39" name="Rectangle 3"/>
          <p:cNvSpPr>
            <a:spLocks noChangeArrowheads="1"/>
          </p:cNvSpPr>
          <p:nvPr/>
        </p:nvSpPr>
        <p:spPr bwMode="auto">
          <a:xfrm>
            <a:off x="177800" y="6456060"/>
            <a:ext cx="5638212" cy="215444"/>
          </a:xfrm>
          <a:prstGeom prst="rect">
            <a:avLst/>
          </a:prstGeom>
          <a:noFill/>
          <a:ln w="9525">
            <a:noFill/>
            <a:miter lim="800000"/>
            <a:headEnd/>
            <a:tailEnd/>
          </a:ln>
        </p:spPr>
        <p:txBody>
          <a:bodyPr wrap="none" lIns="0" tIns="0" rIns="0" bIns="0">
            <a:prstTxWarp prst="textNoShape">
              <a:avLst/>
            </a:prstTxWarp>
            <a:spAutoFit/>
          </a:bodyPr>
          <a:lstStyle/>
          <a:p>
            <a:r>
              <a:rPr lang="en-US" sz="1400"/>
              <a:t>Q: Find persons that frequent only bars that serve some drink they like.</a:t>
            </a:r>
          </a:p>
        </p:txBody>
      </p:sp>
      <p:sp>
        <p:nvSpPr>
          <p:cNvPr id="40" name="Rectangle 3"/>
          <p:cNvSpPr>
            <a:spLocks noChangeArrowheads="1"/>
          </p:cNvSpPr>
          <p:nvPr/>
        </p:nvSpPr>
        <p:spPr bwMode="auto">
          <a:xfrm>
            <a:off x="3762036" y="4773826"/>
            <a:ext cx="3403437"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FF0000"/>
                </a:solidFill>
              </a:rPr>
              <a:t>Like Datalog (DRC): no aliases needed: Frequents appears twice</a:t>
            </a:r>
          </a:p>
        </p:txBody>
      </p:sp>
      <p:sp>
        <p:nvSpPr>
          <p:cNvPr id="43" name="Rectangle 3"/>
          <p:cNvSpPr>
            <a:spLocks noChangeArrowheads="1"/>
          </p:cNvSpPr>
          <p:nvPr/>
        </p:nvSpPr>
        <p:spPr bwMode="auto">
          <a:xfrm>
            <a:off x="3762036" y="5570067"/>
            <a:ext cx="3737648"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FF0000"/>
                </a:solidFill>
              </a:rPr>
              <a:t>Like SQL (TRC): only relevant variables are shown: Price is missing</a:t>
            </a:r>
          </a:p>
        </p:txBody>
      </p:sp>
      <p:sp>
        <p:nvSpPr>
          <p:cNvPr id="44" name="Rectangle 3"/>
          <p:cNvSpPr>
            <a:spLocks noChangeArrowheads="1"/>
          </p:cNvSpPr>
          <p:nvPr/>
        </p:nvSpPr>
        <p:spPr bwMode="auto">
          <a:xfrm>
            <a:off x="3391528" y="892659"/>
            <a:ext cx="3252578"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FF0000"/>
                </a:solidFill>
              </a:rPr>
              <a:t>Natural reading order that corres-ponds to the intended meaning</a:t>
            </a:r>
          </a:p>
        </p:txBody>
      </p:sp>
      <p:sp>
        <p:nvSpPr>
          <p:cNvPr id="47" name="Rectangle 3"/>
          <p:cNvSpPr>
            <a:spLocks noChangeArrowheads="1"/>
          </p:cNvSpPr>
          <p:nvPr/>
        </p:nvSpPr>
        <p:spPr bwMode="auto">
          <a:xfrm>
            <a:off x="177800" y="707481"/>
            <a:ext cx="2090398" cy="677621"/>
          </a:xfrm>
          <a:prstGeom prst="rect">
            <a:avLst/>
          </a:prstGeom>
          <a:solidFill>
            <a:schemeClr val="bg1">
              <a:lumMod val="85000"/>
            </a:schemeClr>
          </a:solidFill>
          <a:ln w="9525">
            <a:solidFill>
              <a:schemeClr val="tx1"/>
            </a:solidFill>
            <a:miter lim="800000"/>
            <a:headEnd/>
            <a:tailEnd/>
          </a:ln>
        </p:spPr>
        <p:txBody>
          <a:bodyPr wrap="none" lIns="91440" tIns="45720" rIns="91440" bIns="45720">
            <a:prstTxWarp prst="textNoShape">
              <a:avLst/>
            </a:prstTxWarp>
            <a:spAutoFit/>
          </a:bodyPr>
          <a:lstStyle/>
          <a:p>
            <a:pPr eaLnBrk="0" hangingPunct="0">
              <a:lnSpc>
                <a:spcPct val="90000"/>
              </a:lnSpc>
            </a:pPr>
            <a:r>
              <a:rPr lang="en-US" sz="1400">
                <a:ea typeface="Arial" pitchFamily="-106" charset="0"/>
                <a:cs typeface="Arial" pitchFamily="-106" charset="0"/>
              </a:rPr>
              <a:t>Likes(person, drink)</a:t>
            </a:r>
          </a:p>
          <a:p>
            <a:pPr eaLnBrk="0" hangingPunct="0">
              <a:lnSpc>
                <a:spcPct val="90000"/>
              </a:lnSpc>
            </a:pPr>
            <a:r>
              <a:rPr lang="en-US" sz="1400">
                <a:ea typeface="Arial" pitchFamily="-106" charset="0"/>
                <a:cs typeface="Arial" pitchFamily="-106" charset="0"/>
              </a:rPr>
              <a:t>Frequents(person, bar)</a:t>
            </a:r>
          </a:p>
          <a:p>
            <a:pPr eaLnBrk="0" hangingPunct="0">
              <a:lnSpc>
                <a:spcPct val="90000"/>
              </a:lnSpc>
            </a:pPr>
            <a:r>
              <a:rPr lang="en-US" sz="1400">
                <a:ea typeface="Arial" pitchFamily="-106" charset="0"/>
                <a:cs typeface="Arial" pitchFamily="-106" charset="0"/>
              </a:rPr>
              <a:t>Serves(bar, drink, price)</a:t>
            </a:r>
          </a:p>
        </p:txBody>
      </p:sp>
      <p:sp>
        <p:nvSpPr>
          <p:cNvPr id="49" name="Rectangle 3"/>
          <p:cNvSpPr>
            <a:spLocks noChangeArrowheads="1"/>
          </p:cNvSpPr>
          <p:nvPr/>
        </p:nvSpPr>
        <p:spPr bwMode="auto">
          <a:xfrm>
            <a:off x="4772312" y="4008364"/>
            <a:ext cx="2624265"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FF0000"/>
                </a:solidFill>
              </a:rPr>
              <a:t>Connected components can represent a nested subquery</a:t>
            </a:r>
          </a:p>
        </p:txBody>
      </p:sp>
      <p:cxnSp>
        <p:nvCxnSpPr>
          <p:cNvPr id="50" name="Straight Arrow Connector 53"/>
          <p:cNvCxnSpPr>
            <a:cxnSpLocks noChangeShapeType="1"/>
          </p:cNvCxnSpPr>
          <p:nvPr/>
        </p:nvCxnSpPr>
        <p:spPr bwMode="auto">
          <a:xfrm flipH="1">
            <a:off x="6888477" y="3515895"/>
            <a:ext cx="611208" cy="492469"/>
          </a:xfrm>
          <a:prstGeom prst="straightConnector1">
            <a:avLst/>
          </a:prstGeom>
          <a:noFill/>
          <a:ln w="19050">
            <a:solidFill>
              <a:srgbClr val="FF0000"/>
            </a:solidFill>
            <a:round/>
            <a:headEnd type="triangle" w="med" len="lg"/>
            <a:tailEnd type="none" w="med" len="lg"/>
          </a:ln>
        </p:spPr>
      </p:cxnSp>
    </p:spTree>
    <p:extLst>
      <p:ext uri="{BB962C8B-B14F-4D97-AF65-F5344CB8AC3E}">
        <p14:creationId xmlns:p14="http://schemas.microsoft.com/office/powerpoint/2010/main" val="3274444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7439" y="1744561"/>
            <a:ext cx="5985586" cy="2163051"/>
          </a:xfrm>
          <a:prstGeom prst="rect">
            <a:avLst/>
          </a:prstGeom>
        </p:spPr>
      </p:pic>
      <p:sp>
        <p:nvSpPr>
          <p:cNvPr id="30722" name="Rectangle 2"/>
          <p:cNvSpPr>
            <a:spLocks noGrp="1" noChangeArrowheads="1"/>
          </p:cNvSpPr>
          <p:nvPr>
            <p:ph type="title"/>
          </p:nvPr>
        </p:nvSpPr>
        <p:spPr>
          <a:xfrm>
            <a:off x="177800" y="188913"/>
            <a:ext cx="6320215" cy="307777"/>
          </a:xfrm>
        </p:spPr>
        <p:txBody>
          <a:bodyPr/>
          <a:lstStyle/>
          <a:p>
            <a:pPr eaLnBrk="1" hangingPunct="1"/>
            <a:r>
              <a:rPr lang="en-US">
                <a:solidFill>
                  <a:schemeClr val="tx1"/>
                </a:solidFill>
              </a:rPr>
              <a:t>Two bounding box types: for all </a:t>
            </a:r>
            <a:r>
              <a:rPr lang="en-US">
                <a:solidFill>
                  <a:schemeClr val="tx1"/>
                </a:solidFill>
                <a:sym typeface="Symbol"/>
              </a:rPr>
              <a:t></a:t>
            </a:r>
            <a:r>
              <a:rPr lang="en-US">
                <a:solidFill>
                  <a:schemeClr val="tx1"/>
                </a:solidFill>
              </a:rPr>
              <a:t> and not exists </a:t>
            </a:r>
            <a:r>
              <a:rPr lang="en-US">
                <a:solidFill>
                  <a:schemeClr val="tx1"/>
                </a:solidFill>
                <a:sym typeface="Symbol"/>
              </a:rPr>
              <a:t></a:t>
            </a:r>
            <a:endParaRPr lang="en-US">
              <a:solidFill>
                <a:schemeClr val="tx1"/>
              </a:solidFill>
            </a:endParaRPr>
          </a:p>
        </p:txBody>
      </p:sp>
      <p:sp>
        <p:nvSpPr>
          <p:cNvPr id="30723" name="Foliennummernplatzhalter 2"/>
          <p:cNvSpPr>
            <a:spLocks noGrp="1"/>
          </p:cNvSpPr>
          <p:nvPr>
            <p:ph type="sldNum" sz="quarter" idx="10"/>
          </p:nvPr>
        </p:nvSpPr>
        <p:spPr>
          <a:xfrm>
            <a:off x="8763000" y="6594475"/>
            <a:ext cx="200025" cy="215900"/>
          </a:xfrm>
          <a:noFill/>
        </p:spPr>
        <p:txBody>
          <a:bodyPr/>
          <a:lstStyle/>
          <a:p>
            <a:pPr defTabSz="862013"/>
            <a:fld id="{38C17C82-C6CA-6546-A73B-BD97A8DFB180}" type="slidenum">
              <a:rPr lang="de-DE">
                <a:latin typeface="Arial" pitchFamily="-106" charset="0"/>
                <a:ea typeface="ＭＳ Ｐゴシック" pitchFamily="-106" charset="-128"/>
                <a:cs typeface="ＭＳ Ｐゴシック" pitchFamily="-106" charset="-128"/>
              </a:rPr>
              <a:pPr defTabSz="862013"/>
              <a:t>31</a:t>
            </a:fld>
            <a:endParaRPr lang="de-DE">
              <a:latin typeface="Arial" pitchFamily="-106" charset="0"/>
              <a:ea typeface="ＭＳ Ｐゴシック" pitchFamily="-106" charset="-128"/>
              <a:cs typeface="ＭＳ Ｐゴシック" pitchFamily="-106" charset="-128"/>
            </a:endParaRPr>
          </a:p>
        </p:txBody>
      </p:sp>
      <p:sp>
        <p:nvSpPr>
          <p:cNvPr id="30730" name="Rectangle 3"/>
          <p:cNvSpPr>
            <a:spLocks noChangeArrowheads="1"/>
          </p:cNvSpPr>
          <p:nvPr/>
        </p:nvSpPr>
        <p:spPr bwMode="auto">
          <a:xfrm>
            <a:off x="177800" y="4873317"/>
            <a:ext cx="2741055" cy="1384995"/>
          </a:xfrm>
          <a:prstGeom prst="rect">
            <a:avLst/>
          </a:prstGeom>
          <a:solidFill>
            <a:schemeClr val="bg1"/>
          </a:solidFill>
          <a:ln w="9525">
            <a:solidFill>
              <a:srgbClr val="000000"/>
            </a:solidFill>
            <a:miter lim="800000"/>
            <a:headEnd/>
            <a:tailEnd/>
          </a:ln>
          <a:effectLst>
            <a:outerShdw blurRad="50800" dist="38100" dir="2700000" algn="tl" rotWithShape="0">
              <a:srgbClr val="000000">
                <a:alpha val="43000"/>
              </a:srgbClr>
            </a:outerShdw>
          </a:effectLst>
        </p:spPr>
        <p:txBody>
          <a:bodyPr wrap="none" lIns="91440" tIns="45720" rIns="91440" bIns="45720">
            <a:prstTxWarp prst="textNoShape">
              <a:avLst/>
            </a:prstTxWarp>
            <a:spAutoFit/>
          </a:bodyPr>
          <a:lstStyle/>
          <a:p>
            <a:pPr>
              <a:tabLst>
                <a:tab pos="630238" algn="l"/>
                <a:tab pos="1262063" algn="l"/>
                <a:tab pos="1947863" algn="l"/>
              </a:tabLst>
            </a:pPr>
            <a:r>
              <a:rPr lang="en-US" sz="1400"/>
              <a:t>select 	W1. tid, W1.wid</a:t>
            </a:r>
          </a:p>
          <a:p>
            <a:pPr>
              <a:tabLst>
                <a:tab pos="630238" algn="l"/>
                <a:tab pos="1262063" algn="l"/>
                <a:tab pos="1947863" algn="l"/>
              </a:tabLst>
            </a:pPr>
            <a:r>
              <a:rPr lang="en-US" sz="1400"/>
              <a:t>from 	Worlds W1</a:t>
            </a:r>
          </a:p>
          <a:p>
            <a:pPr>
              <a:tabLst>
                <a:tab pos="630238" algn="l"/>
                <a:tab pos="1262063" algn="l"/>
                <a:tab pos="1947863" algn="l"/>
              </a:tabLst>
            </a:pPr>
            <a:r>
              <a:rPr lang="en-US" sz="1400"/>
              <a:t>where 	W1.wid &gt;= all</a:t>
            </a:r>
          </a:p>
          <a:p>
            <a:pPr>
              <a:tabLst>
                <a:tab pos="630238" algn="l"/>
                <a:tab pos="1262063" algn="l"/>
                <a:tab pos="1947863" algn="l"/>
              </a:tabLst>
            </a:pPr>
            <a:r>
              <a:rPr lang="en-US" sz="1400"/>
              <a:t>	(select 	W2.wid</a:t>
            </a:r>
          </a:p>
          <a:p>
            <a:pPr>
              <a:tabLst>
                <a:tab pos="630238" algn="l"/>
                <a:tab pos="1262063" algn="l"/>
                <a:tab pos="1947863" algn="l"/>
              </a:tabLst>
            </a:pPr>
            <a:r>
              <a:rPr lang="en-US" sz="1400"/>
              <a:t>	from 	Worlds W2</a:t>
            </a:r>
          </a:p>
          <a:p>
            <a:pPr>
              <a:tabLst>
                <a:tab pos="630238" algn="l"/>
                <a:tab pos="1262063" algn="l"/>
                <a:tab pos="1947863" algn="l"/>
              </a:tabLst>
            </a:pPr>
            <a:r>
              <a:rPr lang="en-US" sz="1400"/>
              <a:t>	where 	W2.tid = W1.tid)</a:t>
            </a:r>
          </a:p>
        </p:txBody>
      </p:sp>
      <p:sp>
        <p:nvSpPr>
          <p:cNvPr id="67" name="Rectangle 3"/>
          <p:cNvSpPr>
            <a:spLocks noChangeArrowheads="1"/>
          </p:cNvSpPr>
          <p:nvPr/>
        </p:nvSpPr>
        <p:spPr bwMode="auto">
          <a:xfrm>
            <a:off x="177800" y="707481"/>
            <a:ext cx="1418365" cy="289823"/>
          </a:xfrm>
          <a:prstGeom prst="rect">
            <a:avLst/>
          </a:prstGeom>
          <a:solidFill>
            <a:schemeClr val="bg1">
              <a:lumMod val="85000"/>
            </a:schemeClr>
          </a:solidFill>
          <a:ln w="9525">
            <a:solidFill>
              <a:schemeClr val="tx1"/>
            </a:solidFill>
            <a:miter lim="800000"/>
            <a:headEnd/>
            <a:tailEnd/>
          </a:ln>
        </p:spPr>
        <p:txBody>
          <a:bodyPr wrap="none" lIns="91440" tIns="45720" rIns="91440" bIns="45720">
            <a:prstTxWarp prst="textNoShape">
              <a:avLst/>
            </a:prstTxWarp>
            <a:spAutoFit/>
          </a:bodyPr>
          <a:lstStyle/>
          <a:p>
            <a:pPr eaLnBrk="0" hangingPunct="0">
              <a:lnSpc>
                <a:spcPct val="90000"/>
              </a:lnSpc>
            </a:pPr>
            <a:r>
              <a:rPr lang="en-US" sz="1400">
                <a:ea typeface="Arial" pitchFamily="-106" charset="0"/>
                <a:cs typeface="Arial" pitchFamily="-106" charset="0"/>
              </a:rPr>
              <a:t>Worlds(wid, tid)</a:t>
            </a:r>
          </a:p>
        </p:txBody>
      </p:sp>
      <p:sp>
        <p:nvSpPr>
          <p:cNvPr id="83" name="Rectangle 3"/>
          <p:cNvSpPr>
            <a:spLocks noChangeArrowheads="1"/>
          </p:cNvSpPr>
          <p:nvPr/>
        </p:nvSpPr>
        <p:spPr bwMode="auto">
          <a:xfrm>
            <a:off x="177800" y="6459239"/>
            <a:ext cx="5216109" cy="215444"/>
          </a:xfrm>
          <a:prstGeom prst="rect">
            <a:avLst/>
          </a:prstGeom>
          <a:noFill/>
          <a:ln w="9525">
            <a:noFill/>
            <a:miter lim="800000"/>
            <a:headEnd/>
            <a:tailEnd/>
          </a:ln>
        </p:spPr>
        <p:txBody>
          <a:bodyPr wrap="none" lIns="0" tIns="0" rIns="0" bIns="0">
            <a:prstTxWarp prst="textNoShape">
              <a:avLst/>
            </a:prstTxWarp>
            <a:spAutoFit/>
          </a:bodyPr>
          <a:lstStyle/>
          <a:p>
            <a:pPr>
              <a:tabLst>
                <a:tab pos="628650" algn="l"/>
              </a:tabLst>
            </a:pPr>
            <a:r>
              <a:rPr lang="en-US" sz="1400"/>
              <a:t>Q: Worlds and tuples, where tuples do not appear in a later world.</a:t>
            </a:r>
          </a:p>
        </p:txBody>
      </p:sp>
      <p:sp>
        <p:nvSpPr>
          <p:cNvPr id="12" name="Rectangle 3"/>
          <p:cNvSpPr>
            <a:spLocks noChangeArrowheads="1"/>
          </p:cNvSpPr>
          <p:nvPr/>
        </p:nvSpPr>
        <p:spPr bwMode="auto">
          <a:xfrm>
            <a:off x="3428204" y="5399985"/>
            <a:ext cx="3529477" cy="738664"/>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FF0000"/>
                </a:solidFill>
              </a:rPr>
              <a:t>Find worlds and tuples, so that for all worlds that contain the same tid, their wid is smaller or equal to this world.</a:t>
            </a:r>
          </a:p>
        </p:txBody>
      </p:sp>
      <p:sp>
        <p:nvSpPr>
          <p:cNvPr id="13" name="Rectangle 3"/>
          <p:cNvSpPr>
            <a:spLocks noChangeArrowheads="1"/>
          </p:cNvSpPr>
          <p:nvPr/>
        </p:nvSpPr>
        <p:spPr bwMode="auto">
          <a:xfrm>
            <a:off x="374103" y="1397844"/>
            <a:ext cx="1965371"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FF0000"/>
                </a:solidFill>
              </a:rPr>
              <a:t>wid: world ID</a:t>
            </a:r>
          </a:p>
          <a:p>
            <a:r>
              <a:rPr lang="en-US" sz="1600" i="1">
                <a:solidFill>
                  <a:srgbClr val="FF0000"/>
                </a:solidFill>
              </a:rPr>
              <a:t>tid: tuple ID</a:t>
            </a:r>
          </a:p>
        </p:txBody>
      </p:sp>
      <p:sp>
        <p:nvSpPr>
          <p:cNvPr id="14" name="Rectangle 3"/>
          <p:cNvSpPr>
            <a:spLocks noChangeArrowheads="1"/>
          </p:cNvSpPr>
          <p:nvPr/>
        </p:nvSpPr>
        <p:spPr bwMode="auto">
          <a:xfrm>
            <a:off x="2887430" y="822565"/>
            <a:ext cx="5861765" cy="492443"/>
          </a:xfrm>
          <a:prstGeom prst="rect">
            <a:avLst/>
          </a:prstGeom>
          <a:noFill/>
          <a:ln w="9525">
            <a:noFill/>
            <a:miter lim="800000"/>
            <a:headEnd/>
            <a:tailEnd/>
          </a:ln>
        </p:spPr>
        <p:txBody>
          <a:bodyPr wrap="square" lIns="0" tIns="0" rIns="0" bIns="0">
            <a:prstTxWarp prst="textNoShape">
              <a:avLst/>
            </a:prstTxWarp>
            <a:spAutoFit/>
          </a:bodyPr>
          <a:lstStyle/>
          <a:p>
            <a:r>
              <a:rPr lang="en-US" sz="1600" i="1">
                <a:solidFill>
                  <a:srgbClr val="FF0000"/>
                </a:solidFill>
              </a:rPr>
              <a:t>Note the comparison operator is read: The wid at the beginning of the arrow (on the right) &lt;= wid at the end (on the left)</a:t>
            </a:r>
          </a:p>
        </p:txBody>
      </p:sp>
      <p:cxnSp>
        <p:nvCxnSpPr>
          <p:cNvPr id="15" name="Straight Arrow Connector 53"/>
          <p:cNvCxnSpPr>
            <a:cxnSpLocks noChangeShapeType="1"/>
          </p:cNvCxnSpPr>
          <p:nvPr/>
        </p:nvCxnSpPr>
        <p:spPr bwMode="auto">
          <a:xfrm flipH="1" flipV="1">
            <a:off x="5393909" y="1397844"/>
            <a:ext cx="1210091" cy="1451280"/>
          </a:xfrm>
          <a:prstGeom prst="straightConnector1">
            <a:avLst/>
          </a:prstGeom>
          <a:noFill/>
          <a:ln w="19050">
            <a:solidFill>
              <a:srgbClr val="FF0000"/>
            </a:solidFill>
            <a:round/>
            <a:headEnd type="triangle" w="med" len="lg"/>
            <a:tailEnd type="none" w="med" len="lg"/>
          </a:ln>
        </p:spPr>
      </p:cxnSp>
      <p:sp>
        <p:nvSpPr>
          <p:cNvPr id="17" name="Oval 16"/>
          <p:cNvSpPr/>
          <p:nvPr/>
        </p:nvSpPr>
        <p:spPr>
          <a:xfrm>
            <a:off x="6515898" y="2884730"/>
            <a:ext cx="441783" cy="441783"/>
          </a:xfrm>
          <a:prstGeom prst="ellipse">
            <a:avLst/>
          </a:prstGeom>
          <a:ln w="28575" cmpd="sng">
            <a:solidFill>
              <a:srgbClr val="FF0000"/>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18" name="Rectangle 3"/>
          <p:cNvSpPr>
            <a:spLocks noChangeArrowheads="1"/>
          </p:cNvSpPr>
          <p:nvPr/>
        </p:nvSpPr>
        <p:spPr bwMode="auto">
          <a:xfrm>
            <a:off x="3642098" y="4308905"/>
            <a:ext cx="4766638" cy="553998"/>
          </a:xfrm>
          <a:prstGeom prst="rect">
            <a:avLst/>
          </a:prstGeom>
          <a:noFill/>
          <a:ln w="9525">
            <a:noFill/>
            <a:miter lim="800000"/>
            <a:headEnd/>
            <a:tailEnd/>
          </a:ln>
        </p:spPr>
        <p:txBody>
          <a:bodyPr wrap="square" lIns="0" tIns="0" rIns="0" bIns="0">
            <a:prstTxWarp prst="textNoShape">
              <a:avLst/>
            </a:prstTxWarp>
            <a:spAutoFit/>
          </a:bodyPr>
          <a:lstStyle/>
          <a:p>
            <a:r>
              <a:rPr lang="en-US" sz="1800" i="1">
                <a:solidFill>
                  <a:srgbClr val="FF0000"/>
                </a:solidFill>
              </a:rPr>
              <a:t>For all: </a:t>
            </a:r>
            <a:r>
              <a:rPr lang="en-US" sz="1800" i="1">
                <a:solidFill>
                  <a:srgbClr val="FF0000"/>
                </a:solidFill>
                <a:sym typeface="Symbol"/>
              </a:rPr>
              <a:t> : double line around relation</a:t>
            </a:r>
          </a:p>
          <a:p>
            <a:r>
              <a:rPr lang="en-US" sz="1800" i="1">
                <a:solidFill>
                  <a:srgbClr val="FF0000"/>
                </a:solidFill>
                <a:sym typeface="Symbol"/>
              </a:rPr>
              <a:t>Not exists: : dashed line around relation </a:t>
            </a:r>
            <a:r>
              <a:rPr lang="en-US" sz="1800" i="1">
                <a:solidFill>
                  <a:srgbClr val="FF0000"/>
                </a:solidFill>
              </a:rPr>
              <a:t> </a:t>
            </a:r>
          </a:p>
        </p:txBody>
      </p:sp>
    </p:spTree>
    <p:extLst>
      <p:ext uri="{BB962C8B-B14F-4D97-AF65-F5344CB8AC3E}">
        <p14:creationId xmlns:p14="http://schemas.microsoft.com/office/powerpoint/2010/main" val="20089821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7800" y="188913"/>
            <a:ext cx="1468438" cy="307975"/>
          </a:xfrm>
        </p:spPr>
        <p:txBody>
          <a:bodyPr/>
          <a:lstStyle/>
          <a:p>
            <a:pPr eaLnBrk="1" hangingPunct="1"/>
            <a:r>
              <a:rPr lang="en-US"/>
              <a:t>Alternatives</a:t>
            </a:r>
          </a:p>
        </p:txBody>
      </p:sp>
      <p:sp>
        <p:nvSpPr>
          <p:cNvPr id="134147" name="Foliennummernplatzhalter 2"/>
          <p:cNvSpPr>
            <a:spLocks noGrp="1"/>
          </p:cNvSpPr>
          <p:nvPr>
            <p:ph type="sldNum" sz="quarter" idx="10"/>
          </p:nvPr>
        </p:nvSpPr>
        <p:spPr>
          <a:xfrm>
            <a:off x="8763000" y="6594475"/>
            <a:ext cx="200025" cy="215900"/>
          </a:xfrm>
          <a:noFill/>
        </p:spPr>
        <p:txBody>
          <a:bodyPr/>
          <a:lstStyle/>
          <a:p>
            <a:pPr defTabSz="862013"/>
            <a:fld id="{871FAD73-59C4-594C-8A3C-2941F3B4C728}" type="slidenum">
              <a:rPr lang="de-DE">
                <a:latin typeface="Arial" pitchFamily="-106" charset="0"/>
                <a:ea typeface="ＭＳ Ｐゴシック" pitchFamily="-106" charset="-128"/>
                <a:cs typeface="ＭＳ Ｐゴシック" pitchFamily="-106" charset="-128"/>
              </a:rPr>
              <a:pPr defTabSz="862013"/>
              <a:t>32</a:t>
            </a:fld>
            <a:endParaRPr lang="de-DE">
              <a:latin typeface="Arial" pitchFamily="-106" charset="0"/>
              <a:ea typeface="ＭＳ Ｐゴシック" pitchFamily="-106" charset="-128"/>
              <a:cs typeface="ＭＳ Ｐゴシック" pitchFamily="-106" charset="-128"/>
            </a:endParaRPr>
          </a:p>
        </p:txBody>
      </p:sp>
      <p:sp>
        <p:nvSpPr>
          <p:cNvPr id="134148" name="AutoShape 33"/>
          <p:cNvSpPr>
            <a:spLocks noChangeArrowheads="1"/>
          </p:cNvSpPr>
          <p:nvPr/>
        </p:nvSpPr>
        <p:spPr bwMode="auto">
          <a:xfrm>
            <a:off x="8245475" y="269875"/>
            <a:ext cx="590550" cy="160338"/>
          </a:xfrm>
          <a:prstGeom prst="leftRightArrow">
            <a:avLst>
              <a:gd name="adj1" fmla="val 100000"/>
              <a:gd name="adj2" fmla="val 0"/>
            </a:avLst>
          </a:prstGeom>
          <a:noFill/>
          <a:ln w="9525">
            <a:noFill/>
            <a:miter lim="800000"/>
            <a:headEnd/>
            <a:tailEnd/>
          </a:ln>
        </p:spPr>
        <p:txBody>
          <a:bodyPr wrap="none" lIns="2592" tIns="6479" rIns="2592" bIns="0">
            <a:prstTxWarp prst="textNoShape">
              <a:avLst/>
            </a:prstTxWarp>
            <a:spAutoFit/>
          </a:bodyPr>
          <a:lstStyle/>
          <a:p>
            <a:pPr algn="r" defTabSz="822325"/>
            <a:r>
              <a:rPr lang="en-US" sz="1000"/>
              <a:t>5-22-2009</a:t>
            </a:r>
          </a:p>
        </p:txBody>
      </p:sp>
      <p:cxnSp>
        <p:nvCxnSpPr>
          <p:cNvPr id="134149" name="AutoShape 34"/>
          <p:cNvCxnSpPr>
            <a:cxnSpLocks noChangeShapeType="1"/>
            <a:stCxn id="134148" idx="2"/>
            <a:endCxn id="134148" idx="0"/>
          </p:cNvCxnSpPr>
          <p:nvPr/>
        </p:nvCxnSpPr>
        <p:spPr bwMode="auto">
          <a:xfrm rot="5400000" flipH="1" flipV="1">
            <a:off x="8540750" y="-25399"/>
            <a:ext cx="3175" cy="590550"/>
          </a:xfrm>
          <a:prstGeom prst="straightConnector1">
            <a:avLst/>
          </a:prstGeom>
          <a:noFill/>
          <a:ln w="9525">
            <a:solidFill>
              <a:schemeClr val="tx1"/>
            </a:solidFill>
            <a:round/>
            <a:headEnd/>
            <a:tailEnd/>
          </a:ln>
        </p:spPr>
      </p:cxnSp>
      <p:cxnSp>
        <p:nvCxnSpPr>
          <p:cNvPr id="134150" name="AutoShape 35"/>
          <p:cNvCxnSpPr>
            <a:cxnSpLocks noChangeShapeType="1"/>
            <a:stCxn id="134148" idx="4"/>
            <a:endCxn id="134148" idx="6"/>
          </p:cNvCxnSpPr>
          <p:nvPr/>
        </p:nvCxnSpPr>
        <p:spPr bwMode="auto">
          <a:xfrm rot="16200000" flipH="1">
            <a:off x="8541544" y="135732"/>
            <a:ext cx="1587" cy="590550"/>
          </a:xfrm>
          <a:prstGeom prst="straightConnector1">
            <a:avLst/>
          </a:prstGeom>
          <a:noFill/>
          <a:ln w="9525">
            <a:solidFill>
              <a:schemeClr val="tx1"/>
            </a:solidFill>
            <a:round/>
            <a:headEnd/>
            <a:tailEnd/>
          </a:ln>
        </p:spPr>
      </p:cxnSp>
      <p:pic>
        <p:nvPicPr>
          <p:cNvPr id="134151" name="Picture 35"/>
          <p:cNvPicPr>
            <a:picLocks noChangeAspect="1"/>
          </p:cNvPicPr>
          <p:nvPr/>
        </p:nvPicPr>
        <p:blipFill>
          <a:blip r:embed="rId3"/>
          <a:srcRect/>
          <a:stretch>
            <a:fillRect/>
          </a:stretch>
        </p:blipFill>
        <p:spPr bwMode="auto">
          <a:xfrm>
            <a:off x="1905000" y="1111250"/>
            <a:ext cx="5067300" cy="3390900"/>
          </a:xfrm>
          <a:prstGeom prst="rect">
            <a:avLst/>
          </a:prstGeom>
          <a:noFill/>
          <a:ln w="9525">
            <a:noFill/>
            <a:miter lim="800000"/>
            <a:headEnd/>
            <a:tailEnd/>
          </a:ln>
        </p:spPr>
      </p:pic>
      <p:sp>
        <p:nvSpPr>
          <p:cNvPr id="134152" name="Rectangle 3"/>
          <p:cNvSpPr>
            <a:spLocks noChangeArrowheads="1"/>
          </p:cNvSpPr>
          <p:nvPr/>
        </p:nvSpPr>
        <p:spPr bwMode="auto">
          <a:xfrm>
            <a:off x="2338388" y="5207000"/>
            <a:ext cx="3373437" cy="430213"/>
          </a:xfrm>
          <a:prstGeom prst="rect">
            <a:avLst/>
          </a:prstGeom>
          <a:noFill/>
          <a:ln w="9525">
            <a:noFill/>
            <a:miter lim="800000"/>
            <a:headEnd/>
            <a:tailEnd/>
          </a:ln>
        </p:spPr>
        <p:txBody>
          <a:bodyPr wrap="none" lIns="0" tIns="0" rIns="0" bIns="0">
            <a:prstTxWarp prst="textNoShape">
              <a:avLst/>
            </a:prstTxWarp>
            <a:spAutoFit/>
          </a:bodyPr>
          <a:lstStyle/>
          <a:p>
            <a:pPr>
              <a:tabLst>
                <a:tab pos="687388" algn="l"/>
                <a:tab pos="1885950" algn="l"/>
                <a:tab pos="2625725" algn="l"/>
              </a:tabLst>
            </a:pPr>
            <a:r>
              <a:rPr lang="en-US" sz="1400"/>
              <a:t>1. One category can have many products</a:t>
            </a:r>
          </a:p>
          <a:p>
            <a:pPr>
              <a:tabLst>
                <a:tab pos="687388" algn="l"/>
                <a:tab pos="1885950" algn="l"/>
                <a:tab pos="2625725" algn="l"/>
              </a:tabLst>
            </a:pPr>
            <a:r>
              <a:rPr lang="en-US" sz="1400"/>
              <a:t>2. One product has only one category.</a:t>
            </a:r>
          </a:p>
        </p:txBody>
      </p:sp>
      <p:sp>
        <p:nvSpPr>
          <p:cNvPr id="134153" name="Rectangle 3"/>
          <p:cNvSpPr>
            <a:spLocks noChangeArrowheads="1"/>
          </p:cNvSpPr>
          <p:nvPr/>
        </p:nvSpPr>
        <p:spPr bwMode="auto">
          <a:xfrm>
            <a:off x="177800" y="6508750"/>
            <a:ext cx="8120063" cy="169863"/>
          </a:xfrm>
          <a:prstGeom prst="rect">
            <a:avLst/>
          </a:prstGeom>
          <a:noFill/>
          <a:ln w="9525">
            <a:noFill/>
            <a:miter lim="800000"/>
            <a:headEnd/>
            <a:tailEnd/>
          </a:ln>
        </p:spPr>
        <p:txBody>
          <a:bodyPr lIns="0" tIns="0" rIns="0" bIns="0">
            <a:prstTxWarp prst="textNoShape">
              <a:avLst/>
            </a:prstTxWarp>
            <a:spAutoFit/>
          </a:bodyPr>
          <a:lstStyle/>
          <a:p>
            <a:pPr>
              <a:tabLst>
                <a:tab pos="628650" algn="l"/>
              </a:tabLst>
            </a:pPr>
            <a:r>
              <a:rPr lang="en-US" sz="1100"/>
              <a:t>Source: ?</a:t>
            </a:r>
          </a:p>
        </p:txBody>
      </p:sp>
    </p:spTree>
    <p:extLst>
      <p:ext uri="{BB962C8B-B14F-4D97-AF65-F5344CB8AC3E}">
        <p14:creationId xmlns:p14="http://schemas.microsoft.com/office/powerpoint/2010/main" val="377145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77802" y="13731"/>
            <a:ext cx="5743585" cy="523220"/>
          </a:xfrm>
        </p:spPr>
        <p:txBody>
          <a:bodyPr/>
          <a:lstStyle/>
          <a:p>
            <a:pPr eaLnBrk="1" hangingPunct="1"/>
            <a:r>
              <a:rPr lang="en-US"/>
              <a:t>Familiar visual constructsatives</a:t>
            </a:r>
          </a:p>
        </p:txBody>
      </p:sp>
      <p:sp>
        <p:nvSpPr>
          <p:cNvPr id="136195" name="Foliennummernplatzhalter 2"/>
          <p:cNvSpPr>
            <a:spLocks noGrp="1"/>
          </p:cNvSpPr>
          <p:nvPr>
            <p:ph type="sldNum" sz="quarter" idx="10"/>
          </p:nvPr>
        </p:nvSpPr>
        <p:spPr>
          <a:noFill/>
        </p:spPr>
        <p:txBody>
          <a:bodyPr/>
          <a:lstStyle/>
          <a:p>
            <a:pPr defTabSz="862013"/>
            <a:fld id="{29317789-B6C5-6647-B00B-A48EE39CA1DC}" type="slidenum">
              <a:rPr lang="de-DE">
                <a:latin typeface="Arial" pitchFamily="-106" charset="0"/>
                <a:ea typeface="ＭＳ Ｐゴシック" pitchFamily="-106" charset="-128"/>
                <a:cs typeface="ＭＳ Ｐゴシック" pitchFamily="-106" charset="-128"/>
              </a:rPr>
              <a:pPr defTabSz="862013"/>
              <a:t>33</a:t>
            </a:fld>
            <a:endParaRPr lang="de-DE">
              <a:latin typeface="Arial" pitchFamily="-106" charset="0"/>
              <a:ea typeface="ＭＳ Ｐゴシック" pitchFamily="-106" charset="-128"/>
              <a:cs typeface="ＭＳ Ｐゴシック" pitchFamily="-106" charset="-128"/>
            </a:endParaRPr>
          </a:p>
        </p:txBody>
      </p:sp>
      <p:sp>
        <p:nvSpPr>
          <p:cNvPr id="136196" name="AutoShape 33"/>
          <p:cNvSpPr>
            <a:spLocks noChangeArrowheads="1"/>
          </p:cNvSpPr>
          <p:nvPr/>
        </p:nvSpPr>
        <p:spPr bwMode="auto">
          <a:xfrm>
            <a:off x="8245475" y="269875"/>
            <a:ext cx="590550" cy="160338"/>
          </a:xfrm>
          <a:prstGeom prst="leftRightArrow">
            <a:avLst>
              <a:gd name="adj1" fmla="val 100000"/>
              <a:gd name="adj2" fmla="val 0"/>
            </a:avLst>
          </a:prstGeom>
          <a:noFill/>
          <a:ln w="9525">
            <a:noFill/>
            <a:miter lim="800000"/>
            <a:headEnd/>
            <a:tailEnd/>
          </a:ln>
        </p:spPr>
        <p:txBody>
          <a:bodyPr wrap="none" lIns="2592" tIns="6479" rIns="2592" bIns="0">
            <a:prstTxWarp prst="textNoShape">
              <a:avLst/>
            </a:prstTxWarp>
            <a:spAutoFit/>
          </a:bodyPr>
          <a:lstStyle/>
          <a:p>
            <a:pPr algn="r" defTabSz="822325"/>
            <a:r>
              <a:rPr lang="en-US" sz="1000"/>
              <a:t>5-22-2009</a:t>
            </a:r>
          </a:p>
        </p:txBody>
      </p:sp>
      <p:cxnSp>
        <p:nvCxnSpPr>
          <p:cNvPr id="136197" name="AutoShape 34"/>
          <p:cNvCxnSpPr>
            <a:cxnSpLocks noChangeShapeType="1"/>
            <a:stCxn id="136196" idx="2"/>
            <a:endCxn id="136196" idx="0"/>
          </p:cNvCxnSpPr>
          <p:nvPr/>
        </p:nvCxnSpPr>
        <p:spPr bwMode="auto">
          <a:xfrm rot="5400000" flipH="1" flipV="1">
            <a:off x="8540750" y="-25399"/>
            <a:ext cx="3175" cy="590550"/>
          </a:xfrm>
          <a:prstGeom prst="straightConnector1">
            <a:avLst/>
          </a:prstGeom>
          <a:noFill/>
          <a:ln w="9525">
            <a:solidFill>
              <a:schemeClr val="tx1"/>
            </a:solidFill>
            <a:round/>
            <a:headEnd/>
            <a:tailEnd/>
          </a:ln>
        </p:spPr>
      </p:cxnSp>
      <p:cxnSp>
        <p:nvCxnSpPr>
          <p:cNvPr id="136198" name="AutoShape 35"/>
          <p:cNvCxnSpPr>
            <a:cxnSpLocks noChangeShapeType="1"/>
            <a:stCxn id="136196" idx="4"/>
            <a:endCxn id="136196" idx="6"/>
          </p:cNvCxnSpPr>
          <p:nvPr/>
        </p:nvCxnSpPr>
        <p:spPr bwMode="auto">
          <a:xfrm rot="16200000" flipH="1">
            <a:off x="8541544" y="135732"/>
            <a:ext cx="1587" cy="590550"/>
          </a:xfrm>
          <a:prstGeom prst="straightConnector1">
            <a:avLst/>
          </a:prstGeom>
          <a:noFill/>
          <a:ln w="9525">
            <a:solidFill>
              <a:schemeClr val="tx1"/>
            </a:solidFill>
            <a:round/>
            <a:headEnd/>
            <a:tailEnd/>
          </a:ln>
        </p:spPr>
      </p:cxnSp>
      <p:sp>
        <p:nvSpPr>
          <p:cNvPr id="136199" name="Rectangle 3"/>
          <p:cNvSpPr>
            <a:spLocks noChangeArrowheads="1"/>
          </p:cNvSpPr>
          <p:nvPr/>
        </p:nvSpPr>
        <p:spPr bwMode="auto">
          <a:xfrm>
            <a:off x="177800" y="6508750"/>
            <a:ext cx="8120063" cy="169863"/>
          </a:xfrm>
          <a:prstGeom prst="rect">
            <a:avLst/>
          </a:prstGeom>
          <a:noFill/>
          <a:ln w="9525">
            <a:noFill/>
            <a:miter lim="800000"/>
            <a:headEnd/>
            <a:tailEnd/>
          </a:ln>
        </p:spPr>
        <p:txBody>
          <a:bodyPr lIns="0" tIns="0" rIns="0" bIns="0">
            <a:prstTxWarp prst="textNoShape">
              <a:avLst/>
            </a:prstTxWarp>
            <a:spAutoFit/>
          </a:bodyPr>
          <a:lstStyle/>
          <a:p>
            <a:pPr>
              <a:tabLst>
                <a:tab pos="628650" algn="l"/>
              </a:tabLst>
            </a:pPr>
            <a:r>
              <a:rPr lang="en-US" sz="1100"/>
              <a:t>Source: ?</a:t>
            </a:r>
          </a:p>
        </p:txBody>
      </p:sp>
      <p:pic>
        <p:nvPicPr>
          <p:cNvPr id="136200" name="Picture 9"/>
          <p:cNvPicPr>
            <a:picLocks noChangeAspect="1"/>
          </p:cNvPicPr>
          <p:nvPr/>
        </p:nvPicPr>
        <p:blipFill>
          <a:blip r:embed="rId3"/>
          <a:srcRect/>
          <a:stretch>
            <a:fillRect/>
          </a:stretch>
        </p:blipFill>
        <p:spPr bwMode="auto">
          <a:xfrm>
            <a:off x="1800510" y="995362"/>
            <a:ext cx="6352892" cy="5062538"/>
          </a:xfrm>
          <a:prstGeom prst="rect">
            <a:avLst/>
          </a:prstGeom>
          <a:noFill/>
          <a:ln w="19050" cmpd="sng">
            <a:solidFill>
              <a:schemeClr val="tx1"/>
            </a:solidFill>
            <a:miter lim="800000"/>
            <a:headEnd/>
            <a:tailEnd/>
          </a:ln>
        </p:spPr>
      </p:pic>
      <p:pic>
        <p:nvPicPr>
          <p:cNvPr id="9" name="Picture 10"/>
          <p:cNvPicPr>
            <a:picLocks noChangeAspect="1"/>
          </p:cNvPicPr>
          <p:nvPr/>
        </p:nvPicPr>
        <p:blipFill>
          <a:blip r:embed="rId4"/>
          <a:srcRect/>
          <a:stretch>
            <a:fillRect/>
          </a:stretch>
        </p:blipFill>
        <p:spPr bwMode="auto">
          <a:xfrm>
            <a:off x="1480264" y="1154113"/>
            <a:ext cx="6487399" cy="3938587"/>
          </a:xfrm>
          <a:prstGeom prst="rect">
            <a:avLst/>
          </a:prstGeom>
          <a:noFill/>
          <a:ln w="19050" cmpd="sng">
            <a:solidFill>
              <a:schemeClr val="tx1"/>
            </a:solidFill>
            <a:miter lim="800000"/>
            <a:headEnd/>
            <a:tailEnd/>
          </a:ln>
        </p:spPr>
      </p:pic>
      <p:pic>
        <p:nvPicPr>
          <p:cNvPr id="10" name="Picture 8"/>
          <p:cNvPicPr>
            <a:picLocks noChangeAspect="1"/>
          </p:cNvPicPr>
          <p:nvPr/>
        </p:nvPicPr>
        <p:blipFill rotWithShape="1">
          <a:blip r:embed="rId5"/>
          <a:srcRect l="2" r="65905" b="53423"/>
          <a:stretch/>
        </p:blipFill>
        <p:spPr bwMode="auto">
          <a:xfrm>
            <a:off x="1168400" y="1357312"/>
            <a:ext cx="6615593" cy="4888811"/>
          </a:xfrm>
          <a:prstGeom prst="rect">
            <a:avLst/>
          </a:prstGeom>
          <a:noFill/>
          <a:ln w="28575" cmpd="sng">
            <a:solidFill>
              <a:srgbClr val="000000"/>
            </a:solidFill>
            <a:miter lim="800000"/>
            <a:headEnd/>
            <a:tailEnd/>
          </a:ln>
        </p:spPr>
      </p:pic>
    </p:spTree>
    <p:extLst>
      <p:ext uri="{BB962C8B-B14F-4D97-AF65-F5344CB8AC3E}">
        <p14:creationId xmlns:p14="http://schemas.microsoft.com/office/powerpoint/2010/main" val="3044135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77802" y="13731"/>
            <a:ext cx="4574770" cy="523220"/>
          </a:xfrm>
        </p:spPr>
        <p:txBody>
          <a:bodyPr/>
          <a:lstStyle/>
          <a:p>
            <a:pPr eaLnBrk="1" hangingPunct="1"/>
            <a:r>
              <a:rPr lang="en-US"/>
              <a:t>Familiar visual constructs</a:t>
            </a:r>
            <a:endParaRPr lang="en-US"/>
          </a:p>
        </p:txBody>
      </p:sp>
      <p:sp>
        <p:nvSpPr>
          <p:cNvPr id="136195" name="Foliennummernplatzhalter 2"/>
          <p:cNvSpPr>
            <a:spLocks noGrp="1"/>
          </p:cNvSpPr>
          <p:nvPr>
            <p:ph type="sldNum" sz="quarter" idx="10"/>
          </p:nvPr>
        </p:nvSpPr>
        <p:spPr>
          <a:noFill/>
        </p:spPr>
        <p:txBody>
          <a:bodyPr/>
          <a:lstStyle/>
          <a:p>
            <a:pPr defTabSz="862013"/>
            <a:fld id="{29317789-B6C5-6647-B00B-A48EE39CA1DC}" type="slidenum">
              <a:rPr lang="de-DE">
                <a:latin typeface="Arial" pitchFamily="-106" charset="0"/>
                <a:ea typeface="ＭＳ Ｐゴシック" pitchFamily="-106" charset="-128"/>
                <a:cs typeface="ＭＳ Ｐゴシック" pitchFamily="-106" charset="-128"/>
              </a:rPr>
              <a:pPr defTabSz="862013"/>
              <a:t>34</a:t>
            </a:fld>
            <a:endParaRPr lang="de-DE">
              <a:latin typeface="Arial" pitchFamily="-106" charset="0"/>
              <a:ea typeface="ＭＳ Ｐゴシック" pitchFamily="-106" charset="-128"/>
              <a:cs typeface="ＭＳ Ｐゴシック" pitchFamily="-106" charset="-128"/>
            </a:endParaRPr>
          </a:p>
        </p:txBody>
      </p:sp>
      <p:pic>
        <p:nvPicPr>
          <p:cNvPr id="136200" name="Picture 9"/>
          <p:cNvPicPr>
            <a:picLocks noChangeAspect="1"/>
          </p:cNvPicPr>
          <p:nvPr/>
        </p:nvPicPr>
        <p:blipFill>
          <a:blip r:embed="rId3"/>
          <a:srcRect/>
          <a:stretch>
            <a:fillRect/>
          </a:stretch>
        </p:blipFill>
        <p:spPr bwMode="auto">
          <a:xfrm>
            <a:off x="1231900" y="1409700"/>
            <a:ext cx="5882777" cy="4687909"/>
          </a:xfrm>
          <a:prstGeom prst="rect">
            <a:avLst/>
          </a:prstGeom>
          <a:noFill/>
          <a:ln w="9525">
            <a:noFill/>
            <a:miter lim="800000"/>
            <a:headEnd/>
            <a:tailEnd/>
          </a:ln>
        </p:spPr>
      </p:pic>
    </p:spTree>
    <p:extLst>
      <p:ext uri="{BB962C8B-B14F-4D97-AF65-F5344CB8AC3E}">
        <p14:creationId xmlns:p14="http://schemas.microsoft.com/office/powerpoint/2010/main" val="4186975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10"/>
          <p:cNvPicPr>
            <a:picLocks noChangeAspect="1"/>
          </p:cNvPicPr>
          <p:nvPr/>
        </p:nvPicPr>
        <p:blipFill>
          <a:blip r:embed="rId3"/>
          <a:srcRect/>
          <a:stretch>
            <a:fillRect/>
          </a:stretch>
        </p:blipFill>
        <p:spPr bwMode="auto">
          <a:xfrm>
            <a:off x="1258888" y="1839913"/>
            <a:ext cx="5757862" cy="3495675"/>
          </a:xfrm>
          <a:prstGeom prst="rect">
            <a:avLst/>
          </a:prstGeom>
          <a:noFill/>
          <a:ln w="9525">
            <a:noFill/>
            <a:miter lim="800000"/>
            <a:headEnd/>
            <a:tailEnd/>
          </a:ln>
        </p:spPr>
      </p:pic>
      <p:sp>
        <p:nvSpPr>
          <p:cNvPr id="138243" name="Rectangle 2"/>
          <p:cNvSpPr>
            <a:spLocks noGrp="1" noChangeArrowheads="1"/>
          </p:cNvSpPr>
          <p:nvPr>
            <p:ph type="title"/>
          </p:nvPr>
        </p:nvSpPr>
        <p:spPr>
          <a:xfrm>
            <a:off x="177800" y="188913"/>
            <a:ext cx="1468438" cy="307975"/>
          </a:xfrm>
        </p:spPr>
        <p:txBody>
          <a:bodyPr/>
          <a:lstStyle/>
          <a:p>
            <a:pPr eaLnBrk="1" hangingPunct="1"/>
            <a:r>
              <a:rPr lang="en-US"/>
              <a:t>Alternatives</a:t>
            </a:r>
          </a:p>
        </p:txBody>
      </p:sp>
      <p:sp>
        <p:nvSpPr>
          <p:cNvPr id="138244" name="Foliennummernplatzhalter 2"/>
          <p:cNvSpPr>
            <a:spLocks noGrp="1"/>
          </p:cNvSpPr>
          <p:nvPr>
            <p:ph type="sldNum" sz="quarter" idx="10"/>
          </p:nvPr>
        </p:nvSpPr>
        <p:spPr>
          <a:xfrm>
            <a:off x="8763000" y="6594475"/>
            <a:ext cx="200025" cy="215900"/>
          </a:xfrm>
          <a:noFill/>
        </p:spPr>
        <p:txBody>
          <a:bodyPr/>
          <a:lstStyle/>
          <a:p>
            <a:pPr defTabSz="862013"/>
            <a:fld id="{105CDCD2-9440-F649-B840-96406835C16D}" type="slidenum">
              <a:rPr lang="de-DE">
                <a:latin typeface="Arial" pitchFamily="-106" charset="0"/>
                <a:ea typeface="ＭＳ Ｐゴシック" pitchFamily="-106" charset="-128"/>
                <a:cs typeface="ＭＳ Ｐゴシック" pitchFamily="-106" charset="-128"/>
              </a:rPr>
              <a:pPr defTabSz="862013"/>
              <a:t>35</a:t>
            </a:fld>
            <a:endParaRPr lang="de-DE">
              <a:latin typeface="Arial" pitchFamily="-106" charset="0"/>
              <a:ea typeface="ＭＳ Ｐゴシック" pitchFamily="-106" charset="-128"/>
              <a:cs typeface="ＭＳ Ｐゴシック" pitchFamily="-106" charset="-128"/>
            </a:endParaRPr>
          </a:p>
        </p:txBody>
      </p:sp>
      <p:sp>
        <p:nvSpPr>
          <p:cNvPr id="138245" name="AutoShape 33"/>
          <p:cNvSpPr>
            <a:spLocks noChangeArrowheads="1"/>
          </p:cNvSpPr>
          <p:nvPr/>
        </p:nvSpPr>
        <p:spPr bwMode="auto">
          <a:xfrm>
            <a:off x="8245475" y="269875"/>
            <a:ext cx="590550" cy="160338"/>
          </a:xfrm>
          <a:prstGeom prst="leftRightArrow">
            <a:avLst>
              <a:gd name="adj1" fmla="val 100000"/>
              <a:gd name="adj2" fmla="val 0"/>
            </a:avLst>
          </a:prstGeom>
          <a:noFill/>
          <a:ln w="9525">
            <a:noFill/>
            <a:miter lim="800000"/>
            <a:headEnd/>
            <a:tailEnd/>
          </a:ln>
        </p:spPr>
        <p:txBody>
          <a:bodyPr wrap="none" lIns="2592" tIns="6479" rIns="2592" bIns="0">
            <a:prstTxWarp prst="textNoShape">
              <a:avLst/>
            </a:prstTxWarp>
            <a:spAutoFit/>
          </a:bodyPr>
          <a:lstStyle/>
          <a:p>
            <a:pPr algn="r" defTabSz="822325"/>
            <a:r>
              <a:rPr lang="en-US" sz="1000"/>
              <a:t>5-22-2009</a:t>
            </a:r>
          </a:p>
        </p:txBody>
      </p:sp>
      <p:cxnSp>
        <p:nvCxnSpPr>
          <p:cNvPr id="138246" name="AutoShape 34"/>
          <p:cNvCxnSpPr>
            <a:cxnSpLocks noChangeShapeType="1"/>
            <a:stCxn id="138245" idx="2"/>
            <a:endCxn id="138245" idx="0"/>
          </p:cNvCxnSpPr>
          <p:nvPr/>
        </p:nvCxnSpPr>
        <p:spPr bwMode="auto">
          <a:xfrm rot="5400000" flipH="1" flipV="1">
            <a:off x="8540750" y="-25399"/>
            <a:ext cx="3175" cy="590550"/>
          </a:xfrm>
          <a:prstGeom prst="straightConnector1">
            <a:avLst/>
          </a:prstGeom>
          <a:noFill/>
          <a:ln w="9525">
            <a:solidFill>
              <a:schemeClr val="tx1"/>
            </a:solidFill>
            <a:round/>
            <a:headEnd/>
            <a:tailEnd/>
          </a:ln>
        </p:spPr>
      </p:cxnSp>
      <p:cxnSp>
        <p:nvCxnSpPr>
          <p:cNvPr id="138247" name="AutoShape 35"/>
          <p:cNvCxnSpPr>
            <a:cxnSpLocks noChangeShapeType="1"/>
            <a:stCxn id="138245" idx="4"/>
            <a:endCxn id="138245" idx="6"/>
          </p:cNvCxnSpPr>
          <p:nvPr/>
        </p:nvCxnSpPr>
        <p:spPr bwMode="auto">
          <a:xfrm rot="16200000" flipH="1">
            <a:off x="8541544" y="135732"/>
            <a:ext cx="1587" cy="590550"/>
          </a:xfrm>
          <a:prstGeom prst="straightConnector1">
            <a:avLst/>
          </a:prstGeom>
          <a:noFill/>
          <a:ln w="9525">
            <a:solidFill>
              <a:schemeClr val="tx1"/>
            </a:solidFill>
            <a:round/>
            <a:headEnd/>
            <a:tailEnd/>
          </a:ln>
        </p:spPr>
      </p:cxnSp>
      <p:sp>
        <p:nvSpPr>
          <p:cNvPr id="138248" name="Rectangle 3"/>
          <p:cNvSpPr>
            <a:spLocks noChangeArrowheads="1"/>
          </p:cNvSpPr>
          <p:nvPr/>
        </p:nvSpPr>
        <p:spPr bwMode="auto">
          <a:xfrm>
            <a:off x="177800" y="6508750"/>
            <a:ext cx="8120063" cy="169863"/>
          </a:xfrm>
          <a:prstGeom prst="rect">
            <a:avLst/>
          </a:prstGeom>
          <a:noFill/>
          <a:ln w="9525">
            <a:noFill/>
            <a:miter lim="800000"/>
            <a:headEnd/>
            <a:tailEnd/>
          </a:ln>
        </p:spPr>
        <p:txBody>
          <a:bodyPr lIns="0" tIns="0" rIns="0" bIns="0">
            <a:prstTxWarp prst="textNoShape">
              <a:avLst/>
            </a:prstTxWarp>
            <a:spAutoFit/>
          </a:bodyPr>
          <a:lstStyle/>
          <a:p>
            <a:pPr>
              <a:tabLst>
                <a:tab pos="628650" algn="l"/>
              </a:tabLst>
            </a:pPr>
            <a:r>
              <a:rPr lang="en-US" sz="1100"/>
              <a:t>Source: http://techmania.wordpress.com/2008/06/09/creating-er-diagrams-from-sql/</a:t>
            </a:r>
          </a:p>
        </p:txBody>
      </p:sp>
    </p:spTree>
    <p:extLst>
      <p:ext uri="{BB962C8B-B14F-4D97-AF65-F5344CB8AC3E}">
        <p14:creationId xmlns:p14="http://schemas.microsoft.com/office/powerpoint/2010/main" val="4270827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77800" y="188913"/>
            <a:ext cx="1468438" cy="307975"/>
          </a:xfrm>
        </p:spPr>
        <p:txBody>
          <a:bodyPr/>
          <a:lstStyle/>
          <a:p>
            <a:pPr eaLnBrk="1" hangingPunct="1"/>
            <a:r>
              <a:rPr lang="en-US"/>
              <a:t>Alternatives</a:t>
            </a:r>
          </a:p>
        </p:txBody>
      </p:sp>
      <p:sp>
        <p:nvSpPr>
          <p:cNvPr id="140291" name="Foliennummernplatzhalter 2"/>
          <p:cNvSpPr>
            <a:spLocks noGrp="1"/>
          </p:cNvSpPr>
          <p:nvPr>
            <p:ph type="sldNum" sz="quarter" idx="10"/>
          </p:nvPr>
        </p:nvSpPr>
        <p:spPr>
          <a:xfrm>
            <a:off x="8763000" y="6594475"/>
            <a:ext cx="200025" cy="215900"/>
          </a:xfrm>
          <a:noFill/>
        </p:spPr>
        <p:txBody>
          <a:bodyPr/>
          <a:lstStyle/>
          <a:p>
            <a:pPr defTabSz="862013"/>
            <a:fld id="{4A3CADF8-CE7C-4948-8CE2-086A1ADC533C}" type="slidenum">
              <a:rPr lang="de-DE">
                <a:latin typeface="Arial" pitchFamily="-106" charset="0"/>
                <a:ea typeface="ＭＳ Ｐゴシック" pitchFamily="-106" charset="-128"/>
                <a:cs typeface="ＭＳ Ｐゴシック" pitchFamily="-106" charset="-128"/>
              </a:rPr>
              <a:pPr defTabSz="862013"/>
              <a:t>36</a:t>
            </a:fld>
            <a:endParaRPr lang="de-DE">
              <a:latin typeface="Arial" pitchFamily="-106" charset="0"/>
              <a:ea typeface="ＭＳ Ｐゴシック" pitchFamily="-106" charset="-128"/>
              <a:cs typeface="ＭＳ Ｐゴシック" pitchFamily="-106" charset="-128"/>
            </a:endParaRPr>
          </a:p>
        </p:txBody>
      </p:sp>
      <p:sp>
        <p:nvSpPr>
          <p:cNvPr id="140292" name="AutoShape 33"/>
          <p:cNvSpPr>
            <a:spLocks noChangeArrowheads="1"/>
          </p:cNvSpPr>
          <p:nvPr/>
        </p:nvSpPr>
        <p:spPr bwMode="auto">
          <a:xfrm>
            <a:off x="8245475" y="269875"/>
            <a:ext cx="590550" cy="160338"/>
          </a:xfrm>
          <a:prstGeom prst="leftRightArrow">
            <a:avLst>
              <a:gd name="adj1" fmla="val 100000"/>
              <a:gd name="adj2" fmla="val 0"/>
            </a:avLst>
          </a:prstGeom>
          <a:noFill/>
          <a:ln w="9525">
            <a:noFill/>
            <a:miter lim="800000"/>
            <a:headEnd/>
            <a:tailEnd/>
          </a:ln>
        </p:spPr>
        <p:txBody>
          <a:bodyPr wrap="none" lIns="2592" tIns="6479" rIns="2592" bIns="0">
            <a:prstTxWarp prst="textNoShape">
              <a:avLst/>
            </a:prstTxWarp>
            <a:spAutoFit/>
          </a:bodyPr>
          <a:lstStyle/>
          <a:p>
            <a:pPr algn="r" defTabSz="822325"/>
            <a:r>
              <a:rPr lang="en-US" sz="1000"/>
              <a:t>5-22-2009</a:t>
            </a:r>
          </a:p>
        </p:txBody>
      </p:sp>
      <p:cxnSp>
        <p:nvCxnSpPr>
          <p:cNvPr id="140293" name="AutoShape 34"/>
          <p:cNvCxnSpPr>
            <a:cxnSpLocks noChangeShapeType="1"/>
            <a:stCxn id="140292" idx="2"/>
            <a:endCxn id="140292" idx="0"/>
          </p:cNvCxnSpPr>
          <p:nvPr/>
        </p:nvCxnSpPr>
        <p:spPr bwMode="auto">
          <a:xfrm rot="5400000" flipH="1" flipV="1">
            <a:off x="8540750" y="-25399"/>
            <a:ext cx="3175" cy="590550"/>
          </a:xfrm>
          <a:prstGeom prst="straightConnector1">
            <a:avLst/>
          </a:prstGeom>
          <a:noFill/>
          <a:ln w="9525">
            <a:solidFill>
              <a:schemeClr val="tx1"/>
            </a:solidFill>
            <a:round/>
            <a:headEnd/>
            <a:tailEnd/>
          </a:ln>
        </p:spPr>
      </p:cxnSp>
      <p:cxnSp>
        <p:nvCxnSpPr>
          <p:cNvPr id="140294" name="AutoShape 35"/>
          <p:cNvCxnSpPr>
            <a:cxnSpLocks noChangeShapeType="1"/>
            <a:stCxn id="140292" idx="4"/>
            <a:endCxn id="140292" idx="6"/>
          </p:cNvCxnSpPr>
          <p:nvPr/>
        </p:nvCxnSpPr>
        <p:spPr bwMode="auto">
          <a:xfrm rot="16200000" flipH="1">
            <a:off x="8541544" y="135732"/>
            <a:ext cx="1587" cy="590550"/>
          </a:xfrm>
          <a:prstGeom prst="straightConnector1">
            <a:avLst/>
          </a:prstGeom>
          <a:noFill/>
          <a:ln w="9525">
            <a:solidFill>
              <a:schemeClr val="tx1"/>
            </a:solidFill>
            <a:round/>
            <a:headEnd/>
            <a:tailEnd/>
          </a:ln>
        </p:spPr>
      </p:cxnSp>
      <p:sp>
        <p:nvSpPr>
          <p:cNvPr id="140295" name="Rectangle 3"/>
          <p:cNvSpPr>
            <a:spLocks noChangeArrowheads="1"/>
          </p:cNvSpPr>
          <p:nvPr/>
        </p:nvSpPr>
        <p:spPr bwMode="auto">
          <a:xfrm>
            <a:off x="177800" y="6508750"/>
            <a:ext cx="8120063" cy="169863"/>
          </a:xfrm>
          <a:prstGeom prst="rect">
            <a:avLst/>
          </a:prstGeom>
          <a:noFill/>
          <a:ln w="9525">
            <a:noFill/>
            <a:miter lim="800000"/>
            <a:headEnd/>
            <a:tailEnd/>
          </a:ln>
        </p:spPr>
        <p:txBody>
          <a:bodyPr lIns="0" tIns="0" rIns="0" bIns="0">
            <a:prstTxWarp prst="textNoShape">
              <a:avLst/>
            </a:prstTxWarp>
            <a:spAutoFit/>
          </a:bodyPr>
          <a:lstStyle/>
          <a:p>
            <a:pPr>
              <a:tabLst>
                <a:tab pos="628650" algn="l"/>
              </a:tabLst>
            </a:pPr>
            <a:r>
              <a:rPr lang="en-US" sz="1100"/>
              <a:t>Source: http://schemaspy.sourceforge.net/</a:t>
            </a:r>
          </a:p>
        </p:txBody>
      </p:sp>
      <p:pic>
        <p:nvPicPr>
          <p:cNvPr id="140296" name="Picture 8"/>
          <p:cNvPicPr>
            <a:picLocks noChangeAspect="1"/>
          </p:cNvPicPr>
          <p:nvPr/>
        </p:nvPicPr>
        <p:blipFill>
          <a:blip r:embed="rId3"/>
          <a:srcRect/>
          <a:stretch>
            <a:fillRect/>
          </a:stretch>
        </p:blipFill>
        <p:spPr bwMode="auto">
          <a:xfrm>
            <a:off x="711200" y="901700"/>
            <a:ext cx="7910513" cy="4279900"/>
          </a:xfrm>
          <a:prstGeom prst="rect">
            <a:avLst/>
          </a:prstGeom>
          <a:noFill/>
          <a:ln w="9525">
            <a:noFill/>
            <a:miter lim="800000"/>
            <a:headEnd/>
            <a:tailEnd/>
          </a:ln>
        </p:spPr>
      </p:pic>
    </p:spTree>
    <p:extLst>
      <p:ext uri="{BB962C8B-B14F-4D97-AF65-F5344CB8AC3E}">
        <p14:creationId xmlns:p14="http://schemas.microsoft.com/office/powerpoint/2010/main" val="154777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ounded Rectangle 129"/>
          <p:cNvSpPr/>
          <p:nvPr/>
        </p:nvSpPr>
        <p:spPr>
          <a:xfrm>
            <a:off x="706435" y="2248310"/>
            <a:ext cx="8016950" cy="3683686"/>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29" name="Rounded Rectangle 128"/>
          <p:cNvSpPr/>
          <p:nvPr/>
        </p:nvSpPr>
        <p:spPr>
          <a:xfrm>
            <a:off x="593149" y="2344093"/>
            <a:ext cx="8016950" cy="3683686"/>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28" name="Rounded Rectangle 127"/>
          <p:cNvSpPr/>
          <p:nvPr/>
        </p:nvSpPr>
        <p:spPr>
          <a:xfrm>
            <a:off x="479863" y="2439875"/>
            <a:ext cx="8016950" cy="3683686"/>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24" name="Rounded Rectangle 123"/>
          <p:cNvSpPr/>
          <p:nvPr/>
        </p:nvSpPr>
        <p:spPr>
          <a:xfrm>
            <a:off x="366577" y="2535658"/>
            <a:ext cx="8016950" cy="3683686"/>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 name="Title 3"/>
          <p:cNvSpPr>
            <a:spLocks noGrp="1"/>
          </p:cNvSpPr>
          <p:nvPr>
            <p:ph type="title"/>
          </p:nvPr>
        </p:nvSpPr>
        <p:spPr>
          <a:xfrm>
            <a:off x="177802" y="13731"/>
            <a:ext cx="6521517" cy="523220"/>
          </a:xfrm>
        </p:spPr>
        <p:txBody>
          <a:bodyPr/>
          <a:lstStyle/>
          <a:p>
            <a:r>
              <a:rPr lang="en-US"/>
              <a:t>Why Query Visualization is different</a:t>
            </a:r>
            <a:endParaRPr lang="en-US"/>
          </a:p>
        </p:txBody>
      </p:sp>
      <p:sp>
        <p:nvSpPr>
          <p:cNvPr id="20483" name="Foliennummernplatzhalter 2"/>
          <p:cNvSpPr>
            <a:spLocks noGrp="1"/>
          </p:cNvSpPr>
          <p:nvPr>
            <p:ph type="sldNum" sz="quarter" idx="10"/>
          </p:nvPr>
        </p:nvSpPr>
        <p:spPr>
          <a:noFill/>
        </p:spPr>
        <p:txBody>
          <a:bodyPr/>
          <a:lstStyle/>
          <a:p>
            <a:pPr defTabSz="861835"/>
            <a:fld id="{62AE3650-F558-1C4B-9E70-5E655371C28D}" type="slidenum">
              <a:rPr lang="de-DE">
                <a:latin typeface="Arial" pitchFamily="-106" charset="0"/>
                <a:ea typeface="ＭＳ Ｐゴシック" pitchFamily="-106" charset="-128"/>
                <a:cs typeface="ＭＳ Ｐゴシック" pitchFamily="-106" charset="-128"/>
              </a:rPr>
              <a:pPr defTabSz="861835"/>
              <a:t>37</a:t>
            </a:fld>
            <a:endParaRPr lang="de-DE">
              <a:latin typeface="Arial" pitchFamily="-106" charset="0"/>
              <a:ea typeface="ＭＳ Ｐゴシック" pitchFamily="-106" charset="-128"/>
              <a:cs typeface="ＭＳ Ｐゴシック" pitchFamily="-106" charset="-128"/>
            </a:endParaRPr>
          </a:p>
        </p:txBody>
      </p:sp>
      <p:grpSp>
        <p:nvGrpSpPr>
          <p:cNvPr id="11" name="Group 10"/>
          <p:cNvGrpSpPr/>
          <p:nvPr/>
        </p:nvGrpSpPr>
        <p:grpSpPr>
          <a:xfrm>
            <a:off x="253291" y="2631440"/>
            <a:ext cx="8016950" cy="3683686"/>
            <a:chOff x="535209" y="2588258"/>
            <a:chExt cx="7735031" cy="3554148"/>
          </a:xfrm>
        </p:grpSpPr>
        <p:sp>
          <p:nvSpPr>
            <p:cNvPr id="46" name="Rounded Rectangle 45"/>
            <p:cNvSpPr/>
            <p:nvPr/>
          </p:nvSpPr>
          <p:spPr>
            <a:xfrm>
              <a:off x="535209" y="2588258"/>
              <a:ext cx="7735031" cy="3554148"/>
            </a:xfrm>
            <a:prstGeom prst="roundRect">
              <a:avLst>
                <a:gd name="adj" fmla="val 6035"/>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0" name="Group 9"/>
            <p:cNvGrpSpPr/>
            <p:nvPr/>
          </p:nvGrpSpPr>
          <p:grpSpPr>
            <a:xfrm>
              <a:off x="640209" y="2631797"/>
              <a:ext cx="7452231" cy="3414287"/>
              <a:chOff x="640209" y="2631797"/>
              <a:chExt cx="7452231" cy="3414287"/>
            </a:xfrm>
          </p:grpSpPr>
          <p:pic>
            <p:nvPicPr>
              <p:cNvPr id="5" name="Picture 4" descr="Screen shot 2011-08-29 at 1.00.53 PM.png"/>
              <p:cNvPicPr>
                <a:picLocks noChangeAspect="1"/>
              </p:cNvPicPr>
              <p:nvPr/>
            </p:nvPicPr>
            <p:blipFill rotWithShape="1">
              <a:blip r:embed="rId3">
                <a:extLst>
                  <a:ext uri="{28A0092B-C50C-407E-A947-70E740481C1C}">
                    <a14:useLocalDpi xmlns:a14="http://schemas.microsoft.com/office/drawing/2010/main" val="0"/>
                  </a:ext>
                </a:extLst>
              </a:blip>
              <a:srcRect b="2471"/>
              <a:stretch/>
            </p:blipFill>
            <p:spPr>
              <a:xfrm>
                <a:off x="640209" y="2631797"/>
                <a:ext cx="3179392" cy="3414287"/>
              </a:xfrm>
              <a:prstGeom prst="rect">
                <a:avLst/>
              </a:prstGeom>
            </p:spPr>
          </p:pic>
          <p:pic>
            <p:nvPicPr>
              <p:cNvPr id="6" name="Picture 5" descr="Screen shot 2011-08-29 at 1.00.38 PM.png"/>
              <p:cNvPicPr>
                <a:picLocks noChangeAspect="1"/>
              </p:cNvPicPr>
              <p:nvPr/>
            </p:nvPicPr>
            <p:blipFill rotWithShape="1">
              <a:blip r:embed="rId4">
                <a:extLst>
                  <a:ext uri="{28A0092B-C50C-407E-A947-70E740481C1C}">
                    <a14:useLocalDpi xmlns:a14="http://schemas.microsoft.com/office/drawing/2010/main" val="0"/>
                  </a:ext>
                </a:extLst>
              </a:blip>
              <a:srcRect l="6888" r="-38"/>
              <a:stretch/>
            </p:blipFill>
            <p:spPr>
              <a:xfrm>
                <a:off x="4379976" y="2830541"/>
                <a:ext cx="3712464" cy="3075547"/>
              </a:xfrm>
              <a:prstGeom prst="rect">
                <a:avLst/>
              </a:prstGeom>
            </p:spPr>
          </p:pic>
        </p:grpSp>
      </p:grpSp>
      <p:sp>
        <p:nvSpPr>
          <p:cNvPr id="44" name="Rectangle 3"/>
          <p:cNvSpPr>
            <a:spLocks noChangeArrowheads="1"/>
          </p:cNvSpPr>
          <p:nvPr/>
        </p:nvSpPr>
        <p:spPr bwMode="auto">
          <a:xfrm>
            <a:off x="177802" y="1159984"/>
            <a:ext cx="7096594" cy="637097"/>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a:latin typeface="Calibri"/>
                <a:cs typeface="Calibri"/>
              </a:rPr>
              <a:t>Compare to Browsing through a log of walking directions </a:t>
            </a:r>
            <a:br>
              <a:rPr lang="en-US" sz="2400">
                <a:latin typeface="Calibri"/>
                <a:cs typeface="Calibri"/>
              </a:rPr>
            </a:br>
            <a:r>
              <a:rPr lang="en-US" sz="2400">
                <a:latin typeface="Calibri"/>
                <a:cs typeface="Calibri"/>
              </a:rPr>
              <a:t>to various sights in Seattle</a:t>
            </a:r>
          </a:p>
        </p:txBody>
      </p:sp>
    </p:spTree>
    <p:extLst>
      <p:ext uri="{BB962C8B-B14F-4D97-AF65-F5344CB8AC3E}">
        <p14:creationId xmlns:p14="http://schemas.microsoft.com/office/powerpoint/2010/main" val="15080871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Visualization vs. Visual Query Languages</a:t>
            </a:r>
            <a:endParaRPr lang="en-US"/>
          </a:p>
        </p:txBody>
      </p:sp>
      <p:sp>
        <p:nvSpPr>
          <p:cNvPr id="20483" name="Foliennummernplatzhalter 2"/>
          <p:cNvSpPr>
            <a:spLocks noGrp="1"/>
          </p:cNvSpPr>
          <p:nvPr>
            <p:ph type="sldNum" sz="quarter" idx="10"/>
          </p:nvPr>
        </p:nvSpPr>
        <p:spPr>
          <a:noFill/>
        </p:spPr>
        <p:txBody>
          <a:bodyPr/>
          <a:lstStyle/>
          <a:p>
            <a:pPr defTabSz="861835"/>
            <a:fld id="{62AE3650-F558-1C4B-9E70-5E655371C28D}" type="slidenum">
              <a:rPr lang="de-DE">
                <a:latin typeface="Arial" pitchFamily="-106" charset="0"/>
                <a:ea typeface="ＭＳ Ｐゴシック" pitchFamily="-106" charset="-128"/>
                <a:cs typeface="ＭＳ Ｐゴシック" pitchFamily="-106" charset="-128"/>
              </a:rPr>
              <a:pPr defTabSz="861835"/>
              <a:t>38</a:t>
            </a:fld>
            <a:endParaRPr lang="de-DE">
              <a:latin typeface="Arial" pitchFamily="-106" charset="0"/>
              <a:ea typeface="ＭＳ Ｐゴシック" pitchFamily="-106" charset="-128"/>
              <a:cs typeface="ＭＳ Ｐゴシック" pitchFamily="-106" charset="-128"/>
            </a:endParaRPr>
          </a:p>
        </p:txBody>
      </p:sp>
      <p:sp>
        <p:nvSpPr>
          <p:cNvPr id="26" name="Rectangle 25"/>
          <p:cNvSpPr/>
          <p:nvPr/>
        </p:nvSpPr>
        <p:spPr>
          <a:xfrm>
            <a:off x="8092229" y="814627"/>
            <a:ext cx="196333" cy="157841"/>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27" name="Rectangle 3"/>
          <p:cNvSpPr>
            <a:spLocks noChangeArrowheads="1"/>
          </p:cNvSpPr>
          <p:nvPr/>
        </p:nvSpPr>
        <p:spPr bwMode="auto">
          <a:xfrm>
            <a:off x="8357392" y="799291"/>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easy</a:t>
            </a:r>
          </a:p>
        </p:txBody>
      </p:sp>
      <p:sp>
        <p:nvSpPr>
          <p:cNvPr id="28" name="Rectangle 27"/>
          <p:cNvSpPr/>
          <p:nvPr/>
        </p:nvSpPr>
        <p:spPr>
          <a:xfrm>
            <a:off x="8092229" y="1009201"/>
            <a:ext cx="196333" cy="157841"/>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29" name="Rectangle 3"/>
          <p:cNvSpPr>
            <a:spLocks noChangeArrowheads="1"/>
          </p:cNvSpPr>
          <p:nvPr/>
        </p:nvSpPr>
        <p:spPr bwMode="auto">
          <a:xfrm>
            <a:off x="8357392" y="993865"/>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hard</a:t>
            </a:r>
          </a:p>
        </p:txBody>
      </p:sp>
      <p:sp>
        <p:nvSpPr>
          <p:cNvPr id="32" name="Rectangle 3"/>
          <p:cNvSpPr>
            <a:spLocks noChangeArrowheads="1"/>
          </p:cNvSpPr>
          <p:nvPr/>
        </p:nvSpPr>
        <p:spPr bwMode="auto">
          <a:xfrm>
            <a:off x="4887720" y="5609326"/>
            <a:ext cx="2643089" cy="242374"/>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1800" i="1">
                <a:latin typeface="Calibri"/>
                <a:cs typeface="Calibri"/>
              </a:rPr>
              <a:t>Lot of past work, see survey</a:t>
            </a:r>
          </a:p>
        </p:txBody>
      </p:sp>
      <p:sp>
        <p:nvSpPr>
          <p:cNvPr id="34" name="Rectangle 3"/>
          <p:cNvSpPr>
            <a:spLocks noChangeArrowheads="1"/>
          </p:cNvSpPr>
          <p:nvPr/>
        </p:nvSpPr>
        <p:spPr bwMode="auto">
          <a:xfrm>
            <a:off x="1707269" y="5609326"/>
            <a:ext cx="1783554" cy="24237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Recent focus in DB</a:t>
            </a:r>
            <a:endParaRPr lang="en-US" sz="1800" i="1">
              <a:latin typeface="Calibri"/>
              <a:cs typeface="Calibri"/>
            </a:endParaRPr>
          </a:p>
        </p:txBody>
      </p:sp>
      <p:sp>
        <p:nvSpPr>
          <p:cNvPr id="37" name="Rectangle 36"/>
          <p:cNvSpPr/>
          <p:nvPr/>
        </p:nvSpPr>
        <p:spPr>
          <a:xfrm>
            <a:off x="2568241" y="3513892"/>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38" name="Rectangle 37"/>
          <p:cNvSpPr/>
          <p:nvPr/>
        </p:nvSpPr>
        <p:spPr>
          <a:xfrm>
            <a:off x="4958722" y="3513892"/>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39" name="Rectangle 38"/>
          <p:cNvSpPr/>
          <p:nvPr/>
        </p:nvSpPr>
        <p:spPr>
          <a:xfrm>
            <a:off x="2565138" y="2312419"/>
            <a:ext cx="2393584" cy="1201473"/>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40" name="Rectangle 39"/>
          <p:cNvSpPr/>
          <p:nvPr/>
        </p:nvSpPr>
        <p:spPr>
          <a:xfrm>
            <a:off x="4958722" y="2312419"/>
            <a:ext cx="2393584" cy="1201473"/>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cxnSp>
        <p:nvCxnSpPr>
          <p:cNvPr id="41" name="Straight Connector 40"/>
          <p:cNvCxnSpPr/>
          <p:nvPr/>
        </p:nvCxnSpPr>
        <p:spPr bwMode="auto">
          <a:xfrm rot="5400000">
            <a:off x="3604208" y="3359293"/>
            <a:ext cx="2710585" cy="1552"/>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3" name="Rectangle 3"/>
          <p:cNvSpPr>
            <a:spLocks noChangeArrowheads="1"/>
          </p:cNvSpPr>
          <p:nvPr/>
        </p:nvSpPr>
        <p:spPr bwMode="auto">
          <a:xfrm>
            <a:off x="3488048" y="1957072"/>
            <a:ext cx="587300"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Data</a:t>
            </a:r>
          </a:p>
        </p:txBody>
      </p:sp>
      <p:sp>
        <p:nvSpPr>
          <p:cNvPr id="44" name="Rectangle 3"/>
          <p:cNvSpPr>
            <a:spLocks noChangeArrowheads="1"/>
          </p:cNvSpPr>
          <p:nvPr/>
        </p:nvSpPr>
        <p:spPr bwMode="auto">
          <a:xfrm>
            <a:off x="5681502" y="1957072"/>
            <a:ext cx="973373"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Queries</a:t>
            </a:r>
          </a:p>
        </p:txBody>
      </p:sp>
      <p:sp>
        <p:nvSpPr>
          <p:cNvPr id="45" name="Rectangle 3"/>
          <p:cNvSpPr>
            <a:spLocks noChangeArrowheads="1"/>
          </p:cNvSpPr>
          <p:nvPr/>
        </p:nvSpPr>
        <p:spPr bwMode="auto">
          <a:xfrm>
            <a:off x="3012259" y="4012051"/>
            <a:ext cx="1538883"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baseline="30000">
                <a:latin typeface="Calibri"/>
                <a:cs typeface="Calibri"/>
              </a:rPr>
              <a:t>_______________</a:t>
            </a:r>
          </a:p>
        </p:txBody>
      </p:sp>
      <p:sp>
        <p:nvSpPr>
          <p:cNvPr id="46" name="Rectangle 3"/>
          <p:cNvSpPr>
            <a:spLocks noChangeArrowheads="1"/>
          </p:cNvSpPr>
          <p:nvPr/>
        </p:nvSpPr>
        <p:spPr bwMode="auto">
          <a:xfrm>
            <a:off x="2991444" y="2589245"/>
            <a:ext cx="1580511"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Information</a:t>
            </a:r>
            <a:br>
              <a:rPr lang="en-US" sz="2400">
                <a:latin typeface="Calibri"/>
                <a:cs typeface="Calibri"/>
              </a:rPr>
            </a:br>
            <a:r>
              <a:rPr lang="en-US" sz="2400">
                <a:latin typeface="Calibri"/>
                <a:cs typeface="Calibri"/>
              </a:rPr>
              <a:t>Visualization</a:t>
            </a:r>
          </a:p>
        </p:txBody>
      </p:sp>
      <p:sp>
        <p:nvSpPr>
          <p:cNvPr id="47" name="Rectangle 3"/>
          <p:cNvSpPr>
            <a:spLocks noChangeArrowheads="1"/>
          </p:cNvSpPr>
          <p:nvPr/>
        </p:nvSpPr>
        <p:spPr bwMode="auto">
          <a:xfrm>
            <a:off x="5373102" y="3801227"/>
            <a:ext cx="1590179"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Visual Query</a:t>
            </a:r>
            <a:br>
              <a:rPr lang="en-US" sz="2400">
                <a:latin typeface="Calibri"/>
                <a:cs typeface="Calibri"/>
              </a:rPr>
            </a:br>
            <a:r>
              <a:rPr lang="en-US" sz="2400">
                <a:latin typeface="Calibri"/>
                <a:cs typeface="Calibri"/>
              </a:rPr>
              <a:t>Languages</a:t>
            </a:r>
          </a:p>
        </p:txBody>
      </p:sp>
      <p:sp>
        <p:nvSpPr>
          <p:cNvPr id="48" name="Rectangle 3"/>
          <p:cNvSpPr>
            <a:spLocks noChangeArrowheads="1"/>
          </p:cNvSpPr>
          <p:nvPr/>
        </p:nvSpPr>
        <p:spPr bwMode="auto">
          <a:xfrm>
            <a:off x="5377936" y="2612328"/>
            <a:ext cx="1580511"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Query</a:t>
            </a:r>
          </a:p>
          <a:p>
            <a:pPr algn="ctr">
              <a:lnSpc>
                <a:spcPct val="85000"/>
              </a:lnSpc>
              <a:tabLst>
                <a:tab pos="630108" algn="l"/>
              </a:tabLst>
            </a:pPr>
            <a:r>
              <a:rPr lang="en-US" sz="2400">
                <a:latin typeface="Calibri"/>
                <a:cs typeface="Calibri"/>
              </a:rPr>
              <a:t>Visualization</a:t>
            </a:r>
          </a:p>
        </p:txBody>
      </p:sp>
      <p:cxnSp>
        <p:nvCxnSpPr>
          <p:cNvPr id="49" name="Straight Connector 48"/>
          <p:cNvCxnSpPr/>
          <p:nvPr/>
        </p:nvCxnSpPr>
        <p:spPr bwMode="auto">
          <a:xfrm>
            <a:off x="1279287" y="3513890"/>
            <a:ext cx="6073021" cy="0"/>
          </a:xfrm>
          <a:prstGeom prst="line">
            <a:avLst/>
          </a:prstGeom>
          <a:solidFill>
            <a:schemeClr val="bg1"/>
          </a:solidFill>
          <a:ln w="6350" cap="flat" cmpd="sng" algn="ctr">
            <a:solidFill>
              <a:schemeClr val="tx1"/>
            </a:solidFill>
            <a:prstDash val="dash"/>
            <a:round/>
            <a:headEnd type="none" w="med" len="med"/>
            <a:tailEnd type="none" w="med" len="med"/>
          </a:ln>
          <a:effectLst/>
        </p:spPr>
      </p:cxnSp>
      <p:cxnSp>
        <p:nvCxnSpPr>
          <p:cNvPr id="50" name="Straight Connector 49"/>
          <p:cNvCxnSpPr/>
          <p:nvPr/>
        </p:nvCxnSpPr>
        <p:spPr bwMode="auto">
          <a:xfrm flipH="1" flipV="1">
            <a:off x="1296693" y="1958855"/>
            <a:ext cx="1271549" cy="353563"/>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51" name="Rectangle 3"/>
          <p:cNvSpPr>
            <a:spLocks noChangeArrowheads="1"/>
          </p:cNvSpPr>
          <p:nvPr/>
        </p:nvSpPr>
        <p:spPr bwMode="auto">
          <a:xfrm>
            <a:off x="1707269" y="1574861"/>
            <a:ext cx="2751605" cy="377026"/>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800" b="1">
                <a:latin typeface="Calibri"/>
                <a:cs typeface="Calibri"/>
              </a:rPr>
              <a:t>Target to Visualize</a:t>
            </a:r>
          </a:p>
        </p:txBody>
      </p:sp>
      <p:sp>
        <p:nvSpPr>
          <p:cNvPr id="52" name="Rectangle 3"/>
          <p:cNvSpPr>
            <a:spLocks noChangeArrowheads="1"/>
          </p:cNvSpPr>
          <p:nvPr/>
        </p:nvSpPr>
        <p:spPr bwMode="auto">
          <a:xfrm>
            <a:off x="1403736" y="2589245"/>
            <a:ext cx="1128013"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Interpret</a:t>
            </a:r>
          </a:p>
          <a:p>
            <a:pPr algn="ctr">
              <a:lnSpc>
                <a:spcPct val="85000"/>
              </a:lnSpc>
              <a:tabLst>
                <a:tab pos="630108" algn="l"/>
              </a:tabLst>
            </a:pPr>
            <a:r>
              <a:rPr lang="en-US" sz="2400">
                <a:latin typeface="Calibri"/>
                <a:cs typeface="Calibri"/>
              </a:rPr>
              <a:t>(Read)</a:t>
            </a:r>
          </a:p>
        </p:txBody>
      </p:sp>
      <p:sp>
        <p:nvSpPr>
          <p:cNvPr id="57" name="Rectangle 3"/>
          <p:cNvSpPr>
            <a:spLocks noChangeArrowheads="1"/>
          </p:cNvSpPr>
          <p:nvPr/>
        </p:nvSpPr>
        <p:spPr bwMode="auto">
          <a:xfrm>
            <a:off x="1382848" y="3778143"/>
            <a:ext cx="1169791"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Compose</a:t>
            </a:r>
          </a:p>
          <a:p>
            <a:pPr algn="ctr">
              <a:lnSpc>
                <a:spcPct val="85000"/>
              </a:lnSpc>
              <a:tabLst>
                <a:tab pos="630108" algn="l"/>
              </a:tabLst>
            </a:pPr>
            <a:r>
              <a:rPr lang="en-US" sz="2400">
                <a:latin typeface="Calibri"/>
                <a:cs typeface="Calibri"/>
              </a:rPr>
              <a:t>(Write)</a:t>
            </a:r>
          </a:p>
        </p:txBody>
      </p:sp>
      <p:sp>
        <p:nvSpPr>
          <p:cNvPr id="58" name="Rectangle 3"/>
          <p:cNvSpPr>
            <a:spLocks noChangeArrowheads="1"/>
          </p:cNvSpPr>
          <p:nvPr/>
        </p:nvSpPr>
        <p:spPr bwMode="auto">
          <a:xfrm>
            <a:off x="346371" y="2140240"/>
            <a:ext cx="1731018" cy="3770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800" b="1">
                <a:latin typeface="Calibri"/>
                <a:cs typeface="Calibri"/>
              </a:rPr>
              <a:t>User Action</a:t>
            </a:r>
          </a:p>
        </p:txBody>
      </p:sp>
      <p:sp>
        <p:nvSpPr>
          <p:cNvPr id="60" name="Oval 59"/>
          <p:cNvSpPr/>
          <p:nvPr/>
        </p:nvSpPr>
        <p:spPr>
          <a:xfrm>
            <a:off x="4870294" y="2278260"/>
            <a:ext cx="2566826" cy="1343502"/>
          </a:xfrm>
          <a:prstGeom prst="ellipse">
            <a:avLst/>
          </a:prstGeom>
          <a:ln w="38100" cmpd="sng">
            <a:solidFill>
              <a:srgbClr val="008000"/>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cxnSp>
        <p:nvCxnSpPr>
          <p:cNvPr id="8" name="Straight Connector 7"/>
          <p:cNvCxnSpPr/>
          <p:nvPr/>
        </p:nvCxnSpPr>
        <p:spPr bwMode="auto">
          <a:xfrm>
            <a:off x="2557554" y="2312418"/>
            <a:ext cx="2404271" cy="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4961825" y="2312418"/>
            <a:ext cx="2404271" cy="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2565628" y="2312419"/>
            <a:ext cx="2614" cy="1201472"/>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V="1">
            <a:off x="7352307" y="2311091"/>
            <a:ext cx="0" cy="120280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flipH="1" flipV="1">
            <a:off x="2565628" y="3513890"/>
            <a:ext cx="2614" cy="1201472"/>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V="1">
            <a:off x="7352307" y="3513892"/>
            <a:ext cx="0" cy="120280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2557554" y="4715362"/>
            <a:ext cx="2404271" cy="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4961825" y="4715362"/>
            <a:ext cx="2404271" cy="0"/>
          </a:xfrm>
          <a:prstGeom prst="line">
            <a:avLst/>
          </a:prstGeom>
          <a:solidFill>
            <a:schemeClr val="bg1"/>
          </a:solidFill>
          <a:ln w="6350" cap="flat" cmpd="sng" algn="ctr">
            <a:solidFill>
              <a:schemeClr val="tx1"/>
            </a:solidFill>
            <a:prstDash val="solid"/>
            <a:round/>
            <a:headEnd type="none" w="med" len="med"/>
            <a:tailEnd type="none" w="med" len="med"/>
          </a:ln>
          <a:effectLst/>
        </p:spPr>
      </p:cxnSp>
      <p:sp>
        <p:nvSpPr>
          <p:cNvPr id="11" name="TextBox 10"/>
          <p:cNvSpPr txBox="1"/>
          <p:nvPr/>
        </p:nvSpPr>
        <p:spPr>
          <a:xfrm>
            <a:off x="8138160" y="4358640"/>
            <a:ext cx="0" cy="184666"/>
          </a:xfrm>
          <a:prstGeom prst="rect">
            <a:avLst/>
          </a:prstGeom>
          <a:noFill/>
        </p:spPr>
        <p:txBody>
          <a:bodyPr wrap="none" lIns="0" tIns="0" rIns="0" bIns="0" rtlCol="0">
            <a:spAutoFit/>
          </a:bodyPr>
          <a:lstStyle/>
          <a:p>
            <a:pPr algn="l"/>
            <a:endParaRPr lang="en-US" sz="1200" smtClean="0"/>
          </a:p>
        </p:txBody>
      </p:sp>
      <p:cxnSp>
        <p:nvCxnSpPr>
          <p:cNvPr id="85" name="Straight Arrow Connector 84"/>
          <p:cNvCxnSpPr/>
          <p:nvPr/>
        </p:nvCxnSpPr>
        <p:spPr>
          <a:xfrm flipV="1">
            <a:off x="2204967" y="3249426"/>
            <a:ext cx="1499378" cy="2312612"/>
          </a:xfrm>
          <a:prstGeom prst="straightConnector1">
            <a:avLst/>
          </a:prstGeom>
          <a:ln>
            <a:solidFill>
              <a:schemeClr val="tx1"/>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4887720" y="5899281"/>
            <a:ext cx="3381472"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Catarci et al. [J. Vis. Lang. Comput.’97]</a:t>
            </a:r>
          </a:p>
        </p:txBody>
      </p:sp>
      <p:cxnSp>
        <p:nvCxnSpPr>
          <p:cNvPr id="87" name="Straight Arrow Connector 86"/>
          <p:cNvCxnSpPr/>
          <p:nvPr/>
        </p:nvCxnSpPr>
        <p:spPr>
          <a:xfrm flipV="1">
            <a:off x="5470567" y="4544170"/>
            <a:ext cx="635031" cy="1017868"/>
          </a:xfrm>
          <a:prstGeom prst="straightConnector1">
            <a:avLst/>
          </a:prstGeom>
          <a:ln>
            <a:solidFill>
              <a:schemeClr val="tx1"/>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89" name="Rectangle 19"/>
          <p:cNvSpPr>
            <a:spLocks noChangeArrowheads="1"/>
          </p:cNvSpPr>
          <p:nvPr>
            <p:custDataLst>
              <p:tags r:id="rId1"/>
            </p:custDataLst>
          </p:nvPr>
        </p:nvSpPr>
        <p:spPr bwMode="auto">
          <a:xfrm>
            <a:off x="2863950" y="5396983"/>
            <a:ext cx="3023565" cy="454025"/>
          </a:xfrm>
          <a:prstGeom prst="rect">
            <a:avLst/>
          </a:prstGeom>
          <a:solidFill>
            <a:srgbClr val="D7E4BD"/>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de-DE" sz="1050"/>
          </a:p>
        </p:txBody>
      </p:sp>
    </p:spTree>
    <p:extLst>
      <p:ext uri="{BB962C8B-B14F-4D97-AF65-F5344CB8AC3E}">
        <p14:creationId xmlns:p14="http://schemas.microsoft.com/office/powerpoint/2010/main" val="3591996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77802" y="13731"/>
            <a:ext cx="8139974" cy="523220"/>
          </a:xfrm>
        </p:spPr>
        <p:txBody>
          <a:bodyPr/>
          <a:lstStyle/>
          <a:p>
            <a:r>
              <a:rPr lang="en-US"/>
              <a:t>Two Interactions between Users and Queries</a:t>
            </a:r>
          </a:p>
        </p:txBody>
      </p:sp>
      <p:sp>
        <p:nvSpPr>
          <p:cNvPr id="8195" name="Foliennummernplatzhalter 3"/>
          <p:cNvSpPr>
            <a:spLocks noGrp="1"/>
          </p:cNvSpPr>
          <p:nvPr>
            <p:ph type="sldNum" sz="quarter" idx="10"/>
          </p:nvPr>
        </p:nvSpPr>
        <p:spPr/>
        <p:txBody>
          <a:bodyPr/>
          <a:lstStyle/>
          <a:p>
            <a:fld id="{FFAB1C8F-0AF1-4C92-9122-92D7D682116F}" type="slidenum">
              <a:rPr lang="de-DE" smtClean="0"/>
              <a:pPr/>
              <a:t>39</a:t>
            </a:fld>
            <a:endParaRPr lang="de-DE" smtClean="0"/>
          </a:p>
        </p:txBody>
      </p:sp>
      <p:sp>
        <p:nvSpPr>
          <p:cNvPr id="32" name="Rounded Rectangle 31"/>
          <p:cNvSpPr/>
          <p:nvPr/>
        </p:nvSpPr>
        <p:spPr>
          <a:xfrm>
            <a:off x="177802" y="3991399"/>
            <a:ext cx="4348377" cy="2527933"/>
          </a:xfrm>
          <a:prstGeom prst="roundRect">
            <a:avLst>
              <a:gd name="adj" fmla="val 8221"/>
            </a:avLst>
          </a:prstGeom>
          <a:solidFill>
            <a:schemeClr val="accent3">
              <a:lumMod val="40000"/>
              <a:lumOff val="6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dirty="0">
              <a:sym typeface="Symbol"/>
            </a:endParaRPr>
          </a:p>
        </p:txBody>
      </p:sp>
      <p:sp>
        <p:nvSpPr>
          <p:cNvPr id="36" name="Rounded Rectangle 35"/>
          <p:cNvSpPr/>
          <p:nvPr/>
        </p:nvSpPr>
        <p:spPr>
          <a:xfrm>
            <a:off x="4751141" y="3991400"/>
            <a:ext cx="3808657" cy="1427267"/>
          </a:xfrm>
          <a:prstGeom prst="roundRect">
            <a:avLst>
              <a:gd name="adj" fmla="val 10697"/>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dirty="0">
              <a:sym typeface="Symbol"/>
            </a:endParaRPr>
          </a:p>
        </p:txBody>
      </p:sp>
      <p:sp>
        <p:nvSpPr>
          <p:cNvPr id="230" name="Arc 86"/>
          <p:cNvSpPr>
            <a:spLocks/>
          </p:cNvSpPr>
          <p:nvPr/>
        </p:nvSpPr>
        <p:spPr bwMode="auto">
          <a:xfrm rot="5400000" flipV="1">
            <a:off x="1148428" y="1662616"/>
            <a:ext cx="1049349" cy="1018620"/>
          </a:xfrm>
          <a:custGeom>
            <a:avLst/>
            <a:gdLst>
              <a:gd name="G0" fmla="+- 21600 0 0"/>
              <a:gd name="G1" fmla="+- 21600 0 0"/>
              <a:gd name="G2" fmla="+- 21600 0 0"/>
              <a:gd name="T0" fmla="*/ 36611 w 43050"/>
              <a:gd name="T1" fmla="*/ 37132 h 43200"/>
              <a:gd name="T2" fmla="*/ 43050 w 43050"/>
              <a:gd name="T3" fmla="*/ 19061 h 43200"/>
              <a:gd name="T4" fmla="*/ 21600 w 43050"/>
              <a:gd name="T5" fmla="*/ 21600 h 43200"/>
            </a:gdLst>
            <a:ahLst/>
            <a:cxnLst>
              <a:cxn ang="0">
                <a:pos x="T0" y="T1"/>
              </a:cxn>
              <a:cxn ang="0">
                <a:pos x="T2" y="T3"/>
              </a:cxn>
              <a:cxn ang="0">
                <a:pos x="T4" y="T5"/>
              </a:cxn>
            </a:cxnLst>
            <a:rect l="0" t="0" r="r" b="b"/>
            <a:pathLst>
              <a:path w="43050" h="43200" fill="none"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path>
              <a:path w="43050" h="43200" stroke="0"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lnTo>
                  <a:pt x="21600" y="21600"/>
                </a:lnTo>
                <a:close/>
              </a:path>
            </a:pathLst>
          </a:custGeom>
          <a:solidFill>
            <a:schemeClr val="bg1"/>
          </a:solidFill>
          <a:ln w="12700">
            <a:solidFill>
              <a:schemeClr val="tx1"/>
            </a:solidFill>
            <a:round/>
            <a:headEnd/>
            <a:tailEnd/>
          </a:ln>
          <a:effectLst>
            <a:glow rad="50800">
              <a:schemeClr val="bg1"/>
            </a:glow>
          </a:effectLst>
        </p:spPr>
        <p:txBody>
          <a:bodyPr wrap="none" lIns="0" tIns="0" rIns="0" bIns="0" anchor="ctr"/>
          <a:lstStyle/>
          <a:p>
            <a:pPr algn="l"/>
            <a:endParaRPr lang="en-US" sz="1400"/>
          </a:p>
        </p:txBody>
      </p:sp>
      <p:sp>
        <p:nvSpPr>
          <p:cNvPr id="223" name="Oval 72"/>
          <p:cNvSpPr>
            <a:spLocks noChangeArrowheads="1"/>
          </p:cNvSpPr>
          <p:nvPr/>
        </p:nvSpPr>
        <p:spPr bwMode="auto">
          <a:xfrm>
            <a:off x="1797542" y="2006442"/>
            <a:ext cx="282237" cy="282220"/>
          </a:xfrm>
          <a:prstGeom prst="ellipse">
            <a:avLst/>
          </a:prstGeom>
          <a:solidFill>
            <a:srgbClr val="FFFFFF"/>
          </a:solidFill>
          <a:ln w="12700">
            <a:solidFill>
              <a:schemeClr val="tx1"/>
            </a:solidFill>
            <a:round/>
            <a:headEnd/>
            <a:tailEnd/>
          </a:ln>
          <a:effectLst/>
        </p:spPr>
        <p:txBody>
          <a:bodyPr wrap="none" lIns="0" tIns="0" rIns="0" bIns="0" anchor="ctr"/>
          <a:lstStyle/>
          <a:p>
            <a:pPr algn="l"/>
            <a:endParaRPr lang="en-US" sz="1400"/>
          </a:p>
        </p:txBody>
      </p:sp>
      <p:sp>
        <p:nvSpPr>
          <p:cNvPr id="224" name="Oval 73"/>
          <p:cNvSpPr>
            <a:spLocks noChangeArrowheads="1"/>
          </p:cNvSpPr>
          <p:nvPr/>
        </p:nvSpPr>
        <p:spPr bwMode="auto">
          <a:xfrm>
            <a:off x="1878087" y="2050971"/>
            <a:ext cx="202697" cy="210382"/>
          </a:xfrm>
          <a:prstGeom prst="ellipse">
            <a:avLst/>
          </a:prstGeom>
          <a:solidFill>
            <a:schemeClr val="tx1"/>
          </a:solidFill>
          <a:ln w="12700">
            <a:solidFill>
              <a:schemeClr val="tx1"/>
            </a:solidFill>
            <a:round/>
            <a:headEnd/>
            <a:tailEnd/>
          </a:ln>
          <a:effectLst/>
        </p:spPr>
        <p:txBody>
          <a:bodyPr wrap="none" lIns="0" tIns="0" rIns="0" bIns="0" anchor="ctr"/>
          <a:lstStyle/>
          <a:p>
            <a:pPr algn="l"/>
            <a:endParaRPr lang="en-US" sz="1400"/>
          </a:p>
        </p:txBody>
      </p:sp>
      <p:sp>
        <p:nvSpPr>
          <p:cNvPr id="227" name="Freeform 83"/>
          <p:cNvSpPr>
            <a:spLocks/>
          </p:cNvSpPr>
          <p:nvPr/>
        </p:nvSpPr>
        <p:spPr bwMode="auto">
          <a:xfrm flipH="1">
            <a:off x="1599979" y="2334839"/>
            <a:ext cx="230922" cy="133414"/>
          </a:xfrm>
          <a:custGeom>
            <a:avLst/>
            <a:gdLst/>
            <a:ahLst/>
            <a:cxnLst>
              <a:cxn ang="0">
                <a:pos x="0" y="52"/>
              </a:cxn>
              <a:cxn ang="0">
                <a:pos x="32" y="34"/>
              </a:cxn>
              <a:cxn ang="0">
                <a:pos x="90" y="0"/>
              </a:cxn>
            </a:cxnLst>
            <a:rect l="0" t="0" r="r" b="b"/>
            <a:pathLst>
              <a:path w="90" h="52">
                <a:moveTo>
                  <a:pt x="0" y="52"/>
                </a:moveTo>
                <a:lnTo>
                  <a:pt x="32" y="34"/>
                </a:lnTo>
                <a:lnTo>
                  <a:pt x="9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8" name="Freeform 84"/>
          <p:cNvSpPr>
            <a:spLocks/>
          </p:cNvSpPr>
          <p:nvPr/>
        </p:nvSpPr>
        <p:spPr bwMode="auto">
          <a:xfrm flipH="1">
            <a:off x="1571753" y="2373327"/>
            <a:ext cx="236052" cy="143676"/>
          </a:xfrm>
          <a:custGeom>
            <a:avLst/>
            <a:gdLst/>
            <a:ahLst/>
            <a:cxnLst>
              <a:cxn ang="0">
                <a:pos x="0" y="56"/>
              </a:cxn>
              <a:cxn ang="0">
                <a:pos x="42" y="35"/>
              </a:cxn>
              <a:cxn ang="0">
                <a:pos x="92" y="0"/>
              </a:cxn>
            </a:cxnLst>
            <a:rect l="0" t="0" r="r" b="b"/>
            <a:pathLst>
              <a:path w="92" h="56">
                <a:moveTo>
                  <a:pt x="0" y="56"/>
                </a:moveTo>
                <a:lnTo>
                  <a:pt x="42" y="35"/>
                </a:lnTo>
                <a:lnTo>
                  <a:pt x="9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9" name="Freeform 85"/>
          <p:cNvSpPr>
            <a:spLocks/>
          </p:cNvSpPr>
          <p:nvPr/>
        </p:nvSpPr>
        <p:spPr bwMode="auto">
          <a:xfrm flipH="1">
            <a:off x="1592279" y="2434903"/>
            <a:ext cx="192436" cy="146241"/>
          </a:xfrm>
          <a:custGeom>
            <a:avLst/>
            <a:gdLst/>
            <a:ahLst/>
            <a:cxnLst>
              <a:cxn ang="0">
                <a:pos x="0" y="57"/>
              </a:cxn>
              <a:cxn ang="0">
                <a:pos x="36" y="33"/>
              </a:cxn>
              <a:cxn ang="0">
                <a:pos x="75" y="0"/>
              </a:cxn>
            </a:cxnLst>
            <a:rect l="0" t="0" r="r" b="b"/>
            <a:pathLst>
              <a:path w="75" h="57">
                <a:moveTo>
                  <a:pt x="0" y="57"/>
                </a:moveTo>
                <a:lnTo>
                  <a:pt x="36" y="33"/>
                </a:lnTo>
                <a:lnTo>
                  <a:pt x="75"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31" name="Arc 87"/>
          <p:cNvSpPr>
            <a:spLocks/>
          </p:cNvSpPr>
          <p:nvPr/>
        </p:nvSpPr>
        <p:spPr bwMode="auto">
          <a:xfrm rot="11843893" flipV="1">
            <a:off x="2118267" y="2375894"/>
            <a:ext cx="256580" cy="120588"/>
          </a:xfrm>
          <a:custGeom>
            <a:avLst/>
            <a:gdLst>
              <a:gd name="G0" fmla="+- 21600 0 0"/>
              <a:gd name="G1" fmla="+- 21600 0 0"/>
              <a:gd name="G2" fmla="+- 21600 0 0"/>
              <a:gd name="T0" fmla="*/ 27923 w 27923"/>
              <a:gd name="T1" fmla="*/ 42254 h 43200"/>
              <a:gd name="T2" fmla="*/ 25215 w 27923"/>
              <a:gd name="T3" fmla="*/ 305 h 43200"/>
              <a:gd name="T4" fmla="*/ 21600 w 27923"/>
              <a:gd name="T5" fmla="*/ 21600 h 43200"/>
            </a:gdLst>
            <a:ahLst/>
            <a:cxnLst>
              <a:cxn ang="0">
                <a:pos x="T0" y="T1"/>
              </a:cxn>
              <a:cxn ang="0">
                <a:pos x="T2" y="T3"/>
              </a:cxn>
              <a:cxn ang="0">
                <a:pos x="T4" y="T5"/>
              </a:cxn>
            </a:cxnLst>
            <a:rect l="0" t="0" r="r" b="b"/>
            <a:pathLst>
              <a:path w="27923" h="43200" fill="none"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path>
              <a:path w="27923" h="43200" stroke="0"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lnTo>
                  <a:pt x="21600" y="21600"/>
                </a:lnTo>
                <a:close/>
              </a:path>
            </a:pathLst>
          </a:custGeom>
          <a:noFill/>
          <a:ln w="12700">
            <a:solidFill>
              <a:schemeClr val="tx1"/>
            </a:solidFill>
            <a:round/>
            <a:headEnd/>
            <a:tailEnd/>
          </a:ln>
          <a:effectLst/>
        </p:spPr>
        <p:txBody>
          <a:bodyPr wrap="none" lIns="0" tIns="0" rIns="0" bIns="0" anchor="ctr"/>
          <a:lstStyle/>
          <a:p>
            <a:pPr algn="l"/>
            <a:endParaRPr lang="en-US" sz="1400"/>
          </a:p>
        </p:txBody>
      </p:sp>
      <p:grpSp>
        <p:nvGrpSpPr>
          <p:cNvPr id="11" name="Group 10"/>
          <p:cNvGrpSpPr/>
          <p:nvPr/>
        </p:nvGrpSpPr>
        <p:grpSpPr>
          <a:xfrm>
            <a:off x="1714826" y="2932741"/>
            <a:ext cx="982704" cy="201606"/>
            <a:chOff x="1612478" y="5371908"/>
            <a:chExt cx="889911" cy="182569"/>
          </a:xfrm>
        </p:grpSpPr>
        <p:sp>
          <p:nvSpPr>
            <p:cNvPr id="30" name="Freeform 23"/>
            <p:cNvSpPr>
              <a:spLocks/>
            </p:cNvSpPr>
            <p:nvPr/>
          </p:nvSpPr>
          <p:spPr bwMode="auto">
            <a:xfrm>
              <a:off x="1612478" y="5371908"/>
              <a:ext cx="889911" cy="156391"/>
            </a:xfrm>
            <a:custGeom>
              <a:avLst/>
              <a:gdLst>
                <a:gd name="connsiteX0" fmla="*/ 0 w 10904"/>
                <a:gd name="connsiteY0" fmla="*/ 13007 h 13007"/>
                <a:gd name="connsiteX1" fmla="*/ 4777 w 10904"/>
                <a:gd name="connsiteY1" fmla="*/ 0 h 13007"/>
                <a:gd name="connsiteX2" fmla="*/ 7993 w 10904"/>
                <a:gd name="connsiteY2" fmla="*/ 1852 h 13007"/>
                <a:gd name="connsiteX3" fmla="*/ 10904 w 10904"/>
                <a:gd name="connsiteY3" fmla="*/ 7778 h 13007"/>
                <a:gd name="connsiteX4" fmla="*/ 10119 w 10904"/>
                <a:gd name="connsiteY4" fmla="*/ 9815 h 13007"/>
                <a:gd name="connsiteX5" fmla="*/ 8448 w 10904"/>
                <a:gd name="connsiteY5" fmla="*/ 7222 h 13007"/>
                <a:gd name="connsiteX0" fmla="*/ 0 w 11521"/>
                <a:gd name="connsiteY0" fmla="*/ 14811 h 14811"/>
                <a:gd name="connsiteX1" fmla="*/ 5394 w 11521"/>
                <a:gd name="connsiteY1" fmla="*/ 0 h 14811"/>
                <a:gd name="connsiteX2" fmla="*/ 8610 w 11521"/>
                <a:gd name="connsiteY2" fmla="*/ 1852 h 14811"/>
                <a:gd name="connsiteX3" fmla="*/ 11521 w 11521"/>
                <a:gd name="connsiteY3" fmla="*/ 7778 h 14811"/>
                <a:gd name="connsiteX4" fmla="*/ 10736 w 11521"/>
                <a:gd name="connsiteY4" fmla="*/ 9815 h 14811"/>
                <a:gd name="connsiteX5" fmla="*/ 9065 w 11521"/>
                <a:gd name="connsiteY5" fmla="*/ 7222 h 1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1" h="14811">
                  <a:moveTo>
                    <a:pt x="0" y="14811"/>
                  </a:moveTo>
                  <a:lnTo>
                    <a:pt x="5394" y="0"/>
                  </a:lnTo>
                  <a:lnTo>
                    <a:pt x="8610" y="1852"/>
                  </a:lnTo>
                  <a:lnTo>
                    <a:pt x="11521" y="7778"/>
                  </a:lnTo>
                  <a:lnTo>
                    <a:pt x="10736" y="9815"/>
                  </a:lnTo>
                  <a:lnTo>
                    <a:pt x="9065" y="7222"/>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3" name="Freeform 26"/>
            <p:cNvSpPr>
              <a:spLocks/>
            </p:cNvSpPr>
            <p:nvPr/>
          </p:nvSpPr>
          <p:spPr bwMode="auto">
            <a:xfrm>
              <a:off x="1672346" y="5477497"/>
              <a:ext cx="564096" cy="76980"/>
            </a:xfrm>
            <a:custGeom>
              <a:avLst/>
              <a:gdLst>
                <a:gd name="connsiteX0" fmla="*/ 0 w 11136"/>
                <a:gd name="connsiteY0" fmla="*/ 12320 h 12320"/>
                <a:gd name="connsiteX1" fmla="*/ 6198 w 11136"/>
                <a:gd name="connsiteY1" fmla="*/ 0 h 12320"/>
                <a:gd name="connsiteX2" fmla="*/ 11136 w 11136"/>
                <a:gd name="connsiteY2" fmla="*/ 2857 h 12320"/>
                <a:gd name="connsiteX0" fmla="*/ 0 w 11871"/>
                <a:gd name="connsiteY0" fmla="*/ 14060 h 14060"/>
                <a:gd name="connsiteX1" fmla="*/ 6933 w 11871"/>
                <a:gd name="connsiteY1" fmla="*/ 0 h 14060"/>
                <a:gd name="connsiteX2" fmla="*/ 11871 w 11871"/>
                <a:gd name="connsiteY2" fmla="*/ 2857 h 14060"/>
              </a:gdLst>
              <a:ahLst/>
              <a:cxnLst>
                <a:cxn ang="0">
                  <a:pos x="connsiteX0" y="connsiteY0"/>
                </a:cxn>
                <a:cxn ang="0">
                  <a:pos x="connsiteX1" y="connsiteY1"/>
                </a:cxn>
                <a:cxn ang="0">
                  <a:pos x="connsiteX2" y="connsiteY2"/>
                </a:cxn>
              </a:cxnLst>
              <a:rect l="l" t="t" r="r" b="b"/>
              <a:pathLst>
                <a:path w="11871" h="14060">
                  <a:moveTo>
                    <a:pt x="0" y="14060"/>
                  </a:moveTo>
                  <a:lnTo>
                    <a:pt x="6933" y="0"/>
                  </a:lnTo>
                  <a:lnTo>
                    <a:pt x="11871" y="2857"/>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4" name="Freeform 27"/>
            <p:cNvSpPr>
              <a:spLocks/>
            </p:cNvSpPr>
            <p:nvPr/>
          </p:nvSpPr>
          <p:spPr bwMode="auto">
            <a:xfrm>
              <a:off x="2254041" y="5457944"/>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5" name="Freeform 28"/>
            <p:cNvSpPr>
              <a:spLocks/>
            </p:cNvSpPr>
            <p:nvPr/>
          </p:nvSpPr>
          <p:spPr bwMode="auto">
            <a:xfrm>
              <a:off x="2181686" y="5465766"/>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grpSp>
      <p:sp>
        <p:nvSpPr>
          <p:cNvPr id="29" name="Right Arrow 28"/>
          <p:cNvSpPr/>
          <p:nvPr/>
        </p:nvSpPr>
        <p:spPr bwMode="auto">
          <a:xfrm>
            <a:off x="3064514" y="2607172"/>
            <a:ext cx="3135134" cy="604518"/>
          </a:xfrm>
          <a:prstGeom prst="rightArrow">
            <a:avLst>
              <a:gd name="adj1" fmla="val 69579"/>
              <a:gd name="adj2" fmla="val 64960"/>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31" name="AutoShape 33"/>
          <p:cNvSpPr>
            <a:spLocks noChangeArrowheads="1"/>
          </p:cNvSpPr>
          <p:nvPr/>
        </p:nvSpPr>
        <p:spPr bwMode="auto">
          <a:xfrm>
            <a:off x="3471663" y="2726988"/>
            <a:ext cx="2179017" cy="356143"/>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2200" dirty="0">
                <a:latin typeface="Calibri"/>
                <a:cs typeface="Calibri"/>
              </a:rPr>
              <a:t>Query Composition</a:t>
            </a:r>
          </a:p>
        </p:txBody>
      </p:sp>
      <p:grpSp>
        <p:nvGrpSpPr>
          <p:cNvPr id="12" name="Group 11"/>
          <p:cNvGrpSpPr/>
          <p:nvPr/>
        </p:nvGrpSpPr>
        <p:grpSpPr>
          <a:xfrm>
            <a:off x="1901237" y="3056243"/>
            <a:ext cx="1002301" cy="204887"/>
            <a:chOff x="1787282" y="5487892"/>
            <a:chExt cx="907658" cy="185540"/>
          </a:xfrm>
          <a:solidFill>
            <a:schemeClr val="bg1"/>
          </a:solidFill>
        </p:grpSpPr>
        <p:sp>
          <p:nvSpPr>
            <p:cNvPr id="232" name="Rectangle 39"/>
            <p:cNvSpPr>
              <a:spLocks noChangeArrowheads="1"/>
            </p:cNvSpPr>
            <p:nvPr/>
          </p:nvSpPr>
          <p:spPr bwMode="auto">
            <a:xfrm rot="21276990">
              <a:off x="2143648" y="5520373"/>
              <a:ext cx="130116" cy="86153"/>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233" name="Rectangle 40"/>
            <p:cNvSpPr>
              <a:spLocks noChangeArrowheads="1"/>
            </p:cNvSpPr>
            <p:nvPr/>
          </p:nvSpPr>
          <p:spPr bwMode="auto">
            <a:xfrm rot="21276990">
              <a:off x="2314829" y="5504242"/>
              <a:ext cx="130116" cy="86153"/>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234" name="Rectangle 41"/>
            <p:cNvSpPr>
              <a:spLocks noChangeArrowheads="1"/>
            </p:cNvSpPr>
            <p:nvPr/>
          </p:nvSpPr>
          <p:spPr bwMode="auto">
            <a:xfrm rot="21276990">
              <a:off x="2488324" y="5487892"/>
              <a:ext cx="130116" cy="86153"/>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235" name="Rectangle 43"/>
            <p:cNvSpPr>
              <a:spLocks noChangeArrowheads="1"/>
            </p:cNvSpPr>
            <p:nvPr/>
          </p:nvSpPr>
          <p:spPr bwMode="auto">
            <a:xfrm rot="21276990">
              <a:off x="1970221" y="5536720"/>
              <a:ext cx="130116" cy="87621"/>
            </a:xfrm>
            <a:prstGeom prst="rect">
              <a:avLst/>
            </a:prstGeom>
            <a:grpFill/>
            <a:ln w="12700">
              <a:solidFill>
                <a:schemeClr val="tx1"/>
              </a:solidFill>
              <a:miter lim="800000"/>
              <a:headEnd/>
              <a:tailEnd/>
            </a:ln>
            <a:effectLst/>
          </p:spPr>
          <p:txBody>
            <a:bodyPr wrap="none" lIns="0" tIns="0" rIns="0" bIns="0" anchor="ctr"/>
            <a:lstStyle/>
            <a:p>
              <a:pPr algn="l"/>
              <a:endParaRPr lang="en-US" sz="1400"/>
            </a:p>
          </p:txBody>
        </p:sp>
        <p:sp>
          <p:nvSpPr>
            <p:cNvPr id="5" name="Freeform 4"/>
            <p:cNvSpPr/>
            <p:nvPr/>
          </p:nvSpPr>
          <p:spPr>
            <a:xfrm>
              <a:off x="1787282" y="5498328"/>
              <a:ext cx="907658" cy="175104"/>
            </a:xfrm>
            <a:custGeom>
              <a:avLst/>
              <a:gdLst>
                <a:gd name="connsiteX0" fmla="*/ 0 w 971550"/>
                <a:gd name="connsiteY0" fmla="*/ 200025 h 200025"/>
                <a:gd name="connsiteX1" fmla="*/ 971550 w 971550"/>
                <a:gd name="connsiteY1" fmla="*/ 196850 h 200025"/>
                <a:gd name="connsiteX2" fmla="*/ 971550 w 971550"/>
                <a:gd name="connsiteY2" fmla="*/ 0 h 200025"/>
                <a:gd name="connsiteX3" fmla="*/ 6350 w 971550"/>
                <a:gd name="connsiteY3" fmla="*/ 98425 h 200025"/>
                <a:gd name="connsiteX4" fmla="*/ 0 w 971550"/>
                <a:gd name="connsiteY4" fmla="*/ 200025 h 200025"/>
                <a:gd name="connsiteX0" fmla="*/ 0 w 968342"/>
                <a:gd name="connsiteY0" fmla="*/ 205372 h 205372"/>
                <a:gd name="connsiteX1" fmla="*/ 968342 w 968342"/>
                <a:gd name="connsiteY1" fmla="*/ 196850 h 205372"/>
                <a:gd name="connsiteX2" fmla="*/ 968342 w 968342"/>
                <a:gd name="connsiteY2" fmla="*/ 0 h 205372"/>
                <a:gd name="connsiteX3" fmla="*/ 3142 w 968342"/>
                <a:gd name="connsiteY3" fmla="*/ 98425 h 205372"/>
                <a:gd name="connsiteX4" fmla="*/ 0 w 968342"/>
                <a:gd name="connsiteY4" fmla="*/ 205372 h 205372"/>
                <a:gd name="connsiteX0" fmla="*/ 1346 w 969688"/>
                <a:gd name="connsiteY0" fmla="*/ 205372 h 205372"/>
                <a:gd name="connsiteX1" fmla="*/ 969688 w 969688"/>
                <a:gd name="connsiteY1" fmla="*/ 196850 h 205372"/>
                <a:gd name="connsiteX2" fmla="*/ 969688 w 969688"/>
                <a:gd name="connsiteY2" fmla="*/ 0 h 205372"/>
                <a:gd name="connsiteX3" fmla="*/ 211 w 969688"/>
                <a:gd name="connsiteY3" fmla="*/ 101633 h 205372"/>
                <a:gd name="connsiteX4" fmla="*/ 1346 w 969688"/>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42" h="205404">
                  <a:moveTo>
                    <a:pt x="0" y="205372"/>
                  </a:moveTo>
                  <a:lnTo>
                    <a:pt x="968342" y="205404"/>
                  </a:lnTo>
                  <a:lnTo>
                    <a:pt x="968342" y="0"/>
                  </a:lnTo>
                  <a:lnTo>
                    <a:pt x="2073" y="101633"/>
                  </a:lnTo>
                  <a:cubicBezTo>
                    <a:pt x="1036" y="153502"/>
                    <a:pt x="1036" y="153502"/>
                    <a:pt x="0" y="205372"/>
                  </a:cubicBezTo>
                  <a:close/>
                </a:path>
              </a:pathLst>
            </a:custGeom>
            <a:grpFill/>
            <a:ln w="12700">
              <a:solidFill>
                <a:schemeClr val="tx1"/>
              </a:solidFill>
              <a:miter lim="800000"/>
              <a:headEnd/>
              <a:tailEnd/>
            </a:ln>
            <a:effectLst/>
          </p:spPr>
          <p:txBody>
            <a:bodyPr wrap="none" lIns="0" tIns="0" rIns="0" bIns="0" anchor="ctr"/>
            <a:lstStyle/>
            <a:p>
              <a:endParaRPr lang="en-US" sz="1400"/>
            </a:p>
          </p:txBody>
        </p:sp>
      </p:grpSp>
      <p:sp>
        <p:nvSpPr>
          <p:cNvPr id="10" name="Freeform 9"/>
          <p:cNvSpPr/>
          <p:nvPr/>
        </p:nvSpPr>
        <p:spPr>
          <a:xfrm>
            <a:off x="1742598" y="2935378"/>
            <a:ext cx="319052" cy="182316"/>
          </a:xfrm>
          <a:custGeom>
            <a:avLst/>
            <a:gdLst>
              <a:gd name="connsiteX0" fmla="*/ 139700 w 288925"/>
              <a:gd name="connsiteY0" fmla="*/ 177800 h 177800"/>
              <a:gd name="connsiteX1" fmla="*/ 282575 w 288925"/>
              <a:gd name="connsiteY1" fmla="*/ 142875 h 177800"/>
              <a:gd name="connsiteX2" fmla="*/ 288925 w 288925"/>
              <a:gd name="connsiteY2" fmla="*/ 0 h 177800"/>
              <a:gd name="connsiteX3" fmla="*/ 0 w 288925"/>
              <a:gd name="connsiteY3" fmla="*/ 120650 h 177800"/>
              <a:gd name="connsiteX4" fmla="*/ 139700 w 288925"/>
              <a:gd name="connsiteY4" fmla="*/ 177800 h 177800"/>
              <a:gd name="connsiteX0" fmla="*/ 149225 w 288925"/>
              <a:gd name="connsiteY0" fmla="*/ 165100 h 165100"/>
              <a:gd name="connsiteX1" fmla="*/ 282575 w 288925"/>
              <a:gd name="connsiteY1" fmla="*/ 142875 h 165100"/>
              <a:gd name="connsiteX2" fmla="*/ 288925 w 288925"/>
              <a:gd name="connsiteY2" fmla="*/ 0 h 165100"/>
              <a:gd name="connsiteX3" fmla="*/ 0 w 288925"/>
              <a:gd name="connsiteY3" fmla="*/ 120650 h 165100"/>
              <a:gd name="connsiteX4" fmla="*/ 149225 w 288925"/>
              <a:gd name="connsiteY4" fmla="*/ 1651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165100">
                <a:moveTo>
                  <a:pt x="149225" y="165100"/>
                </a:moveTo>
                <a:lnTo>
                  <a:pt x="282575" y="142875"/>
                </a:lnTo>
                <a:lnTo>
                  <a:pt x="288925" y="0"/>
                </a:lnTo>
                <a:lnTo>
                  <a:pt x="0" y="120650"/>
                </a:lnTo>
                <a:lnTo>
                  <a:pt x="149225" y="165100"/>
                </a:lnTo>
                <a:close/>
              </a:path>
            </a:pathLst>
          </a:custGeom>
          <a:solidFill>
            <a:srgbClr val="FFFFFF"/>
          </a:solidFill>
          <a:ln>
            <a:noFill/>
          </a:ln>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226" name="Freeform 82"/>
          <p:cNvSpPr>
            <a:spLocks/>
          </p:cNvSpPr>
          <p:nvPr/>
        </p:nvSpPr>
        <p:spPr bwMode="auto">
          <a:xfrm flipH="1">
            <a:off x="1646162" y="2311753"/>
            <a:ext cx="415658" cy="821006"/>
          </a:xfrm>
          <a:custGeom>
            <a:avLst/>
            <a:gdLst/>
            <a:ahLst/>
            <a:cxnLst>
              <a:cxn ang="0">
                <a:pos x="141" y="284"/>
              </a:cxn>
              <a:cxn ang="0">
                <a:pos x="10" y="320"/>
              </a:cxn>
              <a:cxn ang="0">
                <a:pos x="0" y="147"/>
              </a:cxn>
              <a:cxn ang="0">
                <a:pos x="6" y="96"/>
              </a:cxn>
              <a:cxn ang="0">
                <a:pos x="63" y="49"/>
              </a:cxn>
              <a:cxn ang="0">
                <a:pos x="162" y="0"/>
              </a:cxn>
            </a:cxnLst>
            <a:rect l="0" t="0" r="r" b="b"/>
            <a:pathLst>
              <a:path w="162" h="320">
                <a:moveTo>
                  <a:pt x="141" y="284"/>
                </a:moveTo>
                <a:lnTo>
                  <a:pt x="10" y="320"/>
                </a:lnTo>
                <a:lnTo>
                  <a:pt x="0" y="147"/>
                </a:lnTo>
                <a:lnTo>
                  <a:pt x="6" y="96"/>
                </a:lnTo>
                <a:lnTo>
                  <a:pt x="63" y="49"/>
                </a:lnTo>
                <a:lnTo>
                  <a:pt x="16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5" name="Freeform 81"/>
          <p:cNvSpPr>
            <a:spLocks/>
          </p:cNvSpPr>
          <p:nvPr/>
        </p:nvSpPr>
        <p:spPr bwMode="auto">
          <a:xfrm flipH="1">
            <a:off x="1623069" y="2586276"/>
            <a:ext cx="354080" cy="425897"/>
          </a:xfrm>
          <a:custGeom>
            <a:avLst/>
            <a:gdLst/>
            <a:ahLst/>
            <a:cxnLst>
              <a:cxn ang="0">
                <a:pos x="87" y="121"/>
              </a:cxn>
              <a:cxn ang="0">
                <a:pos x="9" y="166"/>
              </a:cxn>
              <a:cxn ang="0">
                <a:pos x="0" y="42"/>
              </a:cxn>
              <a:cxn ang="0">
                <a:pos x="34" y="24"/>
              </a:cxn>
              <a:cxn ang="0">
                <a:pos x="99" y="37"/>
              </a:cxn>
              <a:cxn ang="0">
                <a:pos x="138" y="69"/>
              </a:cxn>
              <a:cxn ang="0">
                <a:pos x="138" y="37"/>
              </a:cxn>
              <a:cxn ang="0">
                <a:pos x="70" y="0"/>
              </a:cxn>
            </a:cxnLst>
            <a:rect l="0" t="0" r="r" b="b"/>
            <a:pathLst>
              <a:path w="138" h="166">
                <a:moveTo>
                  <a:pt x="87" y="121"/>
                </a:moveTo>
                <a:lnTo>
                  <a:pt x="9" y="166"/>
                </a:lnTo>
                <a:lnTo>
                  <a:pt x="0" y="42"/>
                </a:lnTo>
                <a:lnTo>
                  <a:pt x="34" y="24"/>
                </a:lnTo>
                <a:lnTo>
                  <a:pt x="99" y="37"/>
                </a:lnTo>
                <a:lnTo>
                  <a:pt x="138" y="69"/>
                </a:lnTo>
                <a:lnTo>
                  <a:pt x="138" y="37"/>
                </a:lnTo>
                <a:lnTo>
                  <a:pt x="7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42" name="Right Arrow 41"/>
          <p:cNvSpPr/>
          <p:nvPr/>
        </p:nvSpPr>
        <p:spPr bwMode="auto">
          <a:xfrm flipH="1">
            <a:off x="2865543" y="1788918"/>
            <a:ext cx="3334103" cy="604518"/>
          </a:xfrm>
          <a:prstGeom prst="rightArrow">
            <a:avLst>
              <a:gd name="adj1" fmla="val 69579"/>
              <a:gd name="adj2" fmla="val 64960"/>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43" name="AutoShape 33"/>
          <p:cNvSpPr>
            <a:spLocks noChangeArrowheads="1"/>
          </p:cNvSpPr>
          <p:nvPr/>
        </p:nvSpPr>
        <p:spPr bwMode="auto">
          <a:xfrm>
            <a:off x="3465099" y="1908734"/>
            <a:ext cx="2347973" cy="356143"/>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2200" dirty="0">
                <a:latin typeface="Calibri"/>
                <a:cs typeface="Calibri"/>
              </a:rPr>
              <a:t>Query Interpretation</a:t>
            </a:r>
          </a:p>
        </p:txBody>
      </p:sp>
      <p:sp>
        <p:nvSpPr>
          <p:cNvPr id="44" name="AutoShape 33"/>
          <p:cNvSpPr>
            <a:spLocks noChangeArrowheads="1"/>
          </p:cNvSpPr>
          <p:nvPr/>
        </p:nvSpPr>
        <p:spPr bwMode="auto">
          <a:xfrm>
            <a:off x="6534198" y="2128266"/>
            <a:ext cx="1290919" cy="997333"/>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lnSpc>
                <a:spcPct val="80000"/>
              </a:lnSpc>
              <a:tabLst>
                <a:tab pos="228553" algn="l"/>
              </a:tabLst>
            </a:pPr>
            <a:r>
              <a:rPr lang="en-US" sz="1600" dirty="0">
                <a:latin typeface="Calibri"/>
                <a:cs typeface="Calibri"/>
              </a:rPr>
              <a:t>SELECT A</a:t>
            </a:r>
            <a:br>
              <a:rPr lang="en-US" sz="1600" dirty="0">
                <a:latin typeface="Calibri"/>
                <a:cs typeface="Calibri"/>
              </a:rPr>
            </a:br>
            <a:r>
              <a:rPr lang="en-US" sz="1600" dirty="0">
                <a:latin typeface="Calibri"/>
                <a:cs typeface="Calibri"/>
              </a:rPr>
              <a:t>FROM R</a:t>
            </a:r>
          </a:p>
          <a:p>
            <a:pPr defTabSz="822155">
              <a:lnSpc>
                <a:spcPct val="80000"/>
              </a:lnSpc>
              <a:tabLst>
                <a:tab pos="228553" algn="l"/>
              </a:tabLst>
            </a:pPr>
            <a:r>
              <a:rPr lang="en-US" sz="1600" dirty="0">
                <a:latin typeface="Calibri"/>
                <a:cs typeface="Calibri"/>
              </a:rPr>
              <a:t>WHERE B not in</a:t>
            </a:r>
          </a:p>
          <a:p>
            <a:pPr defTabSz="822155">
              <a:lnSpc>
                <a:spcPct val="80000"/>
              </a:lnSpc>
              <a:tabLst>
                <a:tab pos="228553" algn="l"/>
              </a:tabLst>
            </a:pPr>
            <a:r>
              <a:rPr lang="en-US" sz="1600" dirty="0">
                <a:latin typeface="Calibri"/>
                <a:cs typeface="Calibri"/>
              </a:rPr>
              <a:t>	(SELECT D</a:t>
            </a:r>
          </a:p>
          <a:p>
            <a:pPr defTabSz="822155">
              <a:lnSpc>
                <a:spcPct val="80000"/>
              </a:lnSpc>
              <a:tabLst>
                <a:tab pos="228553" algn="l"/>
              </a:tabLst>
            </a:pPr>
            <a:r>
              <a:rPr lang="en-US" sz="1600" dirty="0">
                <a:latin typeface="Calibri"/>
                <a:cs typeface="Calibri"/>
              </a:rPr>
              <a:t>	FROM S) </a:t>
            </a:r>
          </a:p>
        </p:txBody>
      </p:sp>
      <p:sp>
        <p:nvSpPr>
          <p:cNvPr id="13" name="Folded Corner 12"/>
          <p:cNvSpPr/>
          <p:nvPr/>
        </p:nvSpPr>
        <p:spPr bwMode="auto">
          <a:xfrm>
            <a:off x="6458491" y="2040353"/>
            <a:ext cx="1423976" cy="1173739"/>
          </a:xfrm>
          <a:prstGeom prst="foldedCorner">
            <a:avLst>
              <a:gd name="adj" fmla="val 23501"/>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3" name="Cloud Callout 2"/>
          <p:cNvSpPr/>
          <p:nvPr/>
        </p:nvSpPr>
        <p:spPr>
          <a:xfrm>
            <a:off x="676941" y="711197"/>
            <a:ext cx="2345237" cy="660403"/>
          </a:xfrm>
          <a:prstGeom prst="cloudCallout">
            <a:avLst>
              <a:gd name="adj1" fmla="val -6023"/>
              <a:gd name="adj2" fmla="val 84498"/>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40" name="Rectangle 46"/>
          <p:cNvSpPr>
            <a:spLocks noChangeArrowheads="1"/>
          </p:cNvSpPr>
          <p:nvPr/>
        </p:nvSpPr>
        <p:spPr bwMode="auto">
          <a:xfrm>
            <a:off x="998080" y="881842"/>
            <a:ext cx="1509267" cy="29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2200">
                <a:latin typeface="Calibri"/>
                <a:cs typeface="Calibri"/>
              </a:rPr>
              <a:t>Intent: Find...</a:t>
            </a:r>
          </a:p>
        </p:txBody>
      </p:sp>
      <p:sp>
        <p:nvSpPr>
          <p:cNvPr id="51" name="Rectangle 46"/>
          <p:cNvSpPr>
            <a:spLocks noChangeArrowheads="1"/>
          </p:cNvSpPr>
          <p:nvPr/>
        </p:nvSpPr>
        <p:spPr bwMode="auto">
          <a:xfrm>
            <a:off x="6914162" y="1679222"/>
            <a:ext cx="429137" cy="29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2200">
                <a:latin typeface="Calibri"/>
                <a:cs typeface="Calibri"/>
              </a:rPr>
              <a:t>SQL</a:t>
            </a:r>
          </a:p>
        </p:txBody>
      </p:sp>
      <p:sp>
        <p:nvSpPr>
          <p:cNvPr id="53" name="TextBox 52"/>
          <p:cNvSpPr txBox="1"/>
          <p:nvPr/>
        </p:nvSpPr>
        <p:spPr>
          <a:xfrm>
            <a:off x="1063377" y="4927542"/>
            <a:ext cx="2635581"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Khoussainova et al. [CIDR’09]</a:t>
            </a:r>
          </a:p>
        </p:txBody>
      </p:sp>
      <p:sp>
        <p:nvSpPr>
          <p:cNvPr id="55" name="TextBox 54"/>
          <p:cNvSpPr txBox="1"/>
          <p:nvPr/>
        </p:nvSpPr>
        <p:spPr>
          <a:xfrm>
            <a:off x="1205140" y="5944593"/>
            <a:ext cx="1562571"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Li et al. [CIDR’11]</a:t>
            </a:r>
          </a:p>
        </p:txBody>
      </p:sp>
      <p:sp>
        <p:nvSpPr>
          <p:cNvPr id="57" name="TextBox 56"/>
          <p:cNvSpPr txBox="1"/>
          <p:nvPr/>
        </p:nvSpPr>
        <p:spPr>
          <a:xfrm>
            <a:off x="1533446" y="5267362"/>
            <a:ext cx="2869557"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Chatzopoulou et al. [SSDBM’09]</a:t>
            </a:r>
          </a:p>
        </p:txBody>
      </p:sp>
      <p:sp>
        <p:nvSpPr>
          <p:cNvPr id="60" name="TextBox 59"/>
          <p:cNvSpPr txBox="1"/>
          <p:nvPr/>
        </p:nvSpPr>
        <p:spPr>
          <a:xfrm>
            <a:off x="1369467" y="5605978"/>
            <a:ext cx="2496239"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Howe, Cole [MS eSc WS’10]</a:t>
            </a:r>
          </a:p>
        </p:txBody>
      </p:sp>
      <p:sp>
        <p:nvSpPr>
          <p:cNvPr id="61" name="Rectangle 119"/>
          <p:cNvSpPr>
            <a:spLocks noChangeArrowheads="1"/>
          </p:cNvSpPr>
          <p:nvPr/>
        </p:nvSpPr>
        <p:spPr bwMode="auto">
          <a:xfrm>
            <a:off x="342194" y="4126693"/>
            <a:ext cx="4079517" cy="559127"/>
          </a:xfrm>
          <a:prstGeom prst="rect">
            <a:avLst/>
          </a:prstGeom>
          <a:noFill/>
          <a:ln>
            <a:noFill/>
          </a:ln>
          <a:extLst/>
        </p:spPr>
        <p:txBody>
          <a:bodyPr wrap="none" lIns="0" tIns="0" rIns="0" bIns="0">
            <a:spAutoFit/>
          </a:bodyPr>
          <a:lstStyle/>
          <a:p>
            <a:pPr defTabSz="2655340" eaLnBrk="0" hangingPunct="0">
              <a:lnSpc>
                <a:spcPct val="90000"/>
              </a:lnSpc>
              <a:spcAft>
                <a:spcPct val="20000"/>
              </a:spcAft>
              <a:tabLst>
                <a:tab pos="1790331" algn="l"/>
              </a:tabLst>
            </a:pPr>
            <a:r>
              <a:rPr lang="en-US" sz="2000">
                <a:solidFill>
                  <a:schemeClr val="accent3">
                    <a:lumMod val="50000"/>
                  </a:schemeClr>
                </a:solidFill>
                <a:latin typeface="Calibri" charset="0"/>
                <a:cs typeface="Calibri" charset="0"/>
              </a:rPr>
              <a:t>Recent work on </a:t>
            </a:r>
            <a:r>
              <a:rPr lang="en-US" sz="2000" b="1">
                <a:solidFill>
                  <a:schemeClr val="accent3">
                    <a:lumMod val="50000"/>
                  </a:schemeClr>
                </a:solidFill>
                <a:latin typeface="Calibri" charset="0"/>
                <a:cs typeface="Calibri" charset="0"/>
              </a:rPr>
              <a:t>Query Management</a:t>
            </a:r>
            <a:r>
              <a:rPr lang="en-US" sz="2000">
                <a:solidFill>
                  <a:schemeClr val="accent3">
                    <a:lumMod val="50000"/>
                  </a:schemeClr>
                </a:solidFill>
                <a:latin typeface="Calibri" charset="0"/>
                <a:cs typeface="Calibri" charset="0"/>
              </a:rPr>
              <a:t>:</a:t>
            </a:r>
            <a:r>
              <a:rPr lang="en-US" sz="2000" b="1">
                <a:solidFill>
                  <a:schemeClr val="accent3">
                    <a:lumMod val="50000"/>
                  </a:schemeClr>
                </a:solidFill>
                <a:latin typeface="Calibri" charset="0"/>
                <a:cs typeface="Calibri" charset="0"/>
              </a:rPr>
              <a:t/>
            </a:r>
            <a:br>
              <a:rPr lang="en-US" sz="2000" b="1">
                <a:solidFill>
                  <a:schemeClr val="accent3">
                    <a:lumMod val="50000"/>
                  </a:schemeClr>
                </a:solidFill>
                <a:latin typeface="Calibri" charset="0"/>
                <a:cs typeface="Calibri" charset="0"/>
              </a:rPr>
            </a:br>
            <a:r>
              <a:rPr lang="en-US" sz="2000" u="sng">
                <a:solidFill>
                  <a:schemeClr val="accent3">
                    <a:lumMod val="50000"/>
                  </a:schemeClr>
                </a:solidFill>
                <a:latin typeface="Calibri" charset="0"/>
                <a:cs typeface="Calibri" charset="0"/>
              </a:rPr>
              <a:t>Idea</a:t>
            </a:r>
            <a:r>
              <a:rPr lang="en-US" sz="2000">
                <a:solidFill>
                  <a:schemeClr val="accent3">
                    <a:lumMod val="50000"/>
                  </a:schemeClr>
                </a:solidFill>
                <a:latin typeface="Calibri" charset="0"/>
                <a:cs typeface="Calibri" charset="0"/>
              </a:rPr>
              <a:t>: Re-use and adapt existing queries</a:t>
            </a:r>
          </a:p>
        </p:txBody>
      </p:sp>
      <p:sp>
        <p:nvSpPr>
          <p:cNvPr id="62" name="Rectangle 119"/>
          <p:cNvSpPr>
            <a:spLocks noChangeArrowheads="1"/>
          </p:cNvSpPr>
          <p:nvPr/>
        </p:nvSpPr>
        <p:spPr bwMode="auto">
          <a:xfrm>
            <a:off x="4917816" y="4126693"/>
            <a:ext cx="3429049" cy="559127"/>
          </a:xfrm>
          <a:prstGeom prst="rect">
            <a:avLst/>
          </a:prstGeom>
          <a:noFill/>
          <a:ln>
            <a:noFill/>
          </a:ln>
          <a:extLst/>
        </p:spPr>
        <p:txBody>
          <a:bodyPr wrap="none" lIns="0" tIns="0" rIns="0" bIns="0">
            <a:spAutoFit/>
          </a:bodyPr>
          <a:lstStyle/>
          <a:p>
            <a:pPr defTabSz="2655340" eaLnBrk="0" hangingPunct="0">
              <a:lnSpc>
                <a:spcPct val="90000"/>
              </a:lnSpc>
              <a:spcAft>
                <a:spcPct val="20000"/>
              </a:spcAft>
              <a:tabLst>
                <a:tab pos="1790331" algn="l"/>
              </a:tabLst>
            </a:pPr>
            <a:r>
              <a:rPr lang="en-US" sz="2000" u="sng">
                <a:solidFill>
                  <a:schemeClr val="accent2">
                    <a:lumMod val="50000"/>
                  </a:schemeClr>
                </a:solidFill>
                <a:latin typeface="Calibri" charset="0"/>
                <a:cs typeface="Calibri" charset="0"/>
              </a:rPr>
              <a:t>Problem</a:t>
            </a:r>
            <a:r>
              <a:rPr lang="en-US" sz="2000">
                <a:solidFill>
                  <a:schemeClr val="accent2">
                    <a:lumMod val="50000"/>
                  </a:schemeClr>
                </a:solidFill>
                <a:latin typeface="Calibri" charset="0"/>
                <a:cs typeface="Calibri" charset="0"/>
              </a:rPr>
              <a:t>:</a:t>
            </a:r>
            <a:br>
              <a:rPr lang="en-US" sz="2000">
                <a:solidFill>
                  <a:schemeClr val="accent2">
                    <a:lumMod val="50000"/>
                  </a:schemeClr>
                </a:solidFill>
                <a:latin typeface="Calibri" charset="0"/>
                <a:cs typeface="Calibri" charset="0"/>
              </a:rPr>
            </a:br>
            <a:r>
              <a:rPr lang="en-US" sz="2000">
                <a:solidFill>
                  <a:schemeClr val="accent2">
                    <a:lumMod val="50000"/>
                  </a:schemeClr>
                </a:solidFill>
                <a:latin typeface="Calibri" charset="0"/>
                <a:cs typeface="Calibri" charset="0"/>
              </a:rPr>
              <a:t>Query Interpretation is hard too!</a:t>
            </a:r>
            <a:endParaRPr lang="en-US" sz="2000">
              <a:solidFill>
                <a:schemeClr val="accent2">
                  <a:lumMod val="50000"/>
                </a:schemeClr>
              </a:solidFill>
              <a:latin typeface="Calibri" charset="0"/>
              <a:cs typeface="Calibri" charset="0"/>
            </a:endParaRPr>
          </a:p>
        </p:txBody>
      </p:sp>
      <p:sp>
        <p:nvSpPr>
          <p:cNvPr id="63" name="Rectangle 119"/>
          <p:cNvSpPr>
            <a:spLocks noChangeArrowheads="1"/>
          </p:cNvSpPr>
          <p:nvPr/>
        </p:nvSpPr>
        <p:spPr bwMode="auto">
          <a:xfrm>
            <a:off x="5120503" y="4762951"/>
            <a:ext cx="2944353" cy="553998"/>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even used for testing purposes, </a:t>
            </a:r>
            <a:br>
              <a:rPr lang="en-US" sz="1800">
                <a:latin typeface="Calibri" charset="0"/>
                <a:cs typeface="Calibri" charset="0"/>
              </a:rPr>
            </a:br>
            <a:r>
              <a:rPr lang="en-US" sz="1800">
                <a:latin typeface="Calibri" charset="0"/>
                <a:cs typeface="Calibri" charset="0"/>
              </a:rPr>
              <a:t>e.g., on www.gradiance.com</a:t>
            </a:r>
          </a:p>
        </p:txBody>
      </p:sp>
      <p:sp>
        <p:nvSpPr>
          <p:cNvPr id="65" name="Rectangle 119"/>
          <p:cNvSpPr>
            <a:spLocks noChangeArrowheads="1"/>
          </p:cNvSpPr>
          <p:nvPr/>
        </p:nvSpPr>
        <p:spPr bwMode="auto">
          <a:xfrm>
            <a:off x="378008" y="4919075"/>
            <a:ext cx="581815"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CQMS</a:t>
            </a:r>
          </a:p>
        </p:txBody>
      </p:sp>
      <p:sp>
        <p:nvSpPr>
          <p:cNvPr id="66" name="Rectangle 119"/>
          <p:cNvSpPr>
            <a:spLocks noChangeArrowheads="1"/>
          </p:cNvSpPr>
          <p:nvPr/>
        </p:nvSpPr>
        <p:spPr bwMode="auto">
          <a:xfrm>
            <a:off x="378008" y="5258885"/>
            <a:ext cx="1053398"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SQL QuerIE</a:t>
            </a:r>
            <a:endParaRPr lang="en-US" sz="1800">
              <a:latin typeface="Calibri" charset="0"/>
              <a:cs typeface="Calibri" charset="0"/>
            </a:endParaRPr>
          </a:p>
        </p:txBody>
      </p:sp>
      <p:sp>
        <p:nvSpPr>
          <p:cNvPr id="67" name="Rectangle 119"/>
          <p:cNvSpPr>
            <a:spLocks noChangeArrowheads="1"/>
          </p:cNvSpPr>
          <p:nvPr/>
        </p:nvSpPr>
        <p:spPr bwMode="auto">
          <a:xfrm>
            <a:off x="378008" y="5597501"/>
            <a:ext cx="875878"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SQLshare</a:t>
            </a:r>
            <a:endParaRPr lang="en-US" sz="1800">
              <a:latin typeface="Calibri" charset="0"/>
              <a:cs typeface="Calibri" charset="0"/>
            </a:endParaRPr>
          </a:p>
        </p:txBody>
      </p:sp>
      <p:sp>
        <p:nvSpPr>
          <p:cNvPr id="68" name="Rectangle 119"/>
          <p:cNvSpPr>
            <a:spLocks noChangeArrowheads="1"/>
          </p:cNvSpPr>
          <p:nvPr/>
        </p:nvSpPr>
        <p:spPr bwMode="auto">
          <a:xfrm>
            <a:off x="378008" y="5936126"/>
            <a:ext cx="698133"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DBease</a:t>
            </a:r>
          </a:p>
        </p:txBody>
      </p:sp>
      <p:sp>
        <p:nvSpPr>
          <p:cNvPr id="69" name="Rounded Rectangle 68"/>
          <p:cNvSpPr/>
          <p:nvPr/>
        </p:nvSpPr>
        <p:spPr>
          <a:xfrm>
            <a:off x="4751141" y="5605978"/>
            <a:ext cx="3775382" cy="913354"/>
          </a:xfrm>
          <a:prstGeom prst="roundRect">
            <a:avLst>
              <a:gd name="adj" fmla="val 16768"/>
            </a:avLst>
          </a:prstGeom>
          <a:solidFill>
            <a:srgbClr val="B9D1FF"/>
          </a:solidFill>
          <a:ln>
            <a:noFill/>
          </a:ln>
        </p:spPr>
        <p:txBody>
          <a:bodyPr lIns="91421" tIns="45710" rIns="0" bIns="45710" anchor="ctr"/>
          <a:lstStyle/>
          <a:p>
            <a:pPr defTabSz="2656364" eaLnBrk="0" hangingPunct="0">
              <a:lnSpc>
                <a:spcPct val="90000"/>
              </a:lnSpc>
              <a:spcAft>
                <a:spcPts val="0"/>
              </a:spcAft>
              <a:tabLst>
                <a:tab pos="1790331" algn="l"/>
              </a:tabLst>
              <a:defRPr/>
            </a:pPr>
            <a:r>
              <a:rPr lang="en-US" sz="2000" u="sng" kern="0" dirty="0">
                <a:solidFill>
                  <a:srgbClr val="3366FF"/>
                </a:solidFill>
                <a:latin typeface="Calibri"/>
                <a:ea typeface="+mn-ea"/>
                <a:cs typeface="Calibri"/>
                <a:sym typeface="Symbol"/>
              </a:rPr>
              <a:t>Motivation</a:t>
            </a:r>
            <a:r>
              <a:rPr lang="en-US" sz="2000" kern="0" dirty="0">
                <a:solidFill>
                  <a:srgbClr val="3366FF"/>
                </a:solidFill>
                <a:latin typeface="Calibri"/>
                <a:ea typeface="+mn-ea"/>
                <a:cs typeface="Calibri"/>
                <a:sym typeface="Symbol"/>
              </a:rPr>
              <a:t>: How can we best facilitate Query Interpretation </a:t>
            </a:r>
            <a:br>
              <a:rPr lang="en-US" sz="2000" kern="0" dirty="0">
                <a:solidFill>
                  <a:srgbClr val="3366FF"/>
                </a:solidFill>
                <a:latin typeface="Calibri"/>
                <a:ea typeface="+mn-ea"/>
                <a:cs typeface="Calibri"/>
                <a:sym typeface="Symbol"/>
              </a:rPr>
            </a:br>
            <a:r>
              <a:rPr lang="en-US" sz="2000" kern="0" dirty="0">
                <a:solidFill>
                  <a:srgbClr val="3366FF"/>
                </a:solidFill>
                <a:latin typeface="Calibri"/>
                <a:ea typeface="+mn-ea"/>
                <a:cs typeface="Calibri"/>
                <a:sym typeface="Symbol"/>
              </a:rPr>
              <a:t>and thus Query-Reuse?</a:t>
            </a:r>
          </a:p>
        </p:txBody>
      </p:sp>
      <p:sp>
        <p:nvSpPr>
          <p:cNvPr id="74" name="Rectangle 73"/>
          <p:cNvSpPr/>
          <p:nvPr/>
        </p:nvSpPr>
        <p:spPr>
          <a:xfrm>
            <a:off x="8092229" y="1009201"/>
            <a:ext cx="196333" cy="157841"/>
          </a:xfrm>
          <a:prstGeom prst="rect">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75" name="Rectangle 3"/>
          <p:cNvSpPr>
            <a:spLocks noChangeArrowheads="1"/>
          </p:cNvSpPr>
          <p:nvPr/>
        </p:nvSpPr>
        <p:spPr bwMode="auto">
          <a:xfrm>
            <a:off x="8357392" y="993865"/>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hard</a:t>
            </a:r>
          </a:p>
        </p:txBody>
      </p:sp>
      <p:sp>
        <p:nvSpPr>
          <p:cNvPr id="78" name="Right Arrow 77"/>
          <p:cNvSpPr/>
          <p:nvPr/>
        </p:nvSpPr>
        <p:spPr bwMode="auto">
          <a:xfrm>
            <a:off x="3064516" y="2611910"/>
            <a:ext cx="3135134" cy="604518"/>
          </a:xfrm>
          <a:prstGeom prst="rightArrow">
            <a:avLst>
              <a:gd name="adj1" fmla="val 69579"/>
              <a:gd name="adj2" fmla="val 64960"/>
            </a:avLst>
          </a:prstGeom>
          <a:noFill/>
          <a:ln w="9525">
            <a:solidFill>
              <a:srgbClr val="000000"/>
            </a:solid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79" name="Right Arrow 78"/>
          <p:cNvSpPr/>
          <p:nvPr/>
        </p:nvSpPr>
        <p:spPr bwMode="auto">
          <a:xfrm flipH="1">
            <a:off x="2865545" y="1793656"/>
            <a:ext cx="3334103" cy="604518"/>
          </a:xfrm>
          <a:prstGeom prst="rightArrow">
            <a:avLst>
              <a:gd name="adj1" fmla="val 69579"/>
              <a:gd name="adj2" fmla="val 64960"/>
            </a:avLst>
          </a:prstGeom>
          <a:noFill/>
          <a:ln w="9525">
            <a:solidFill>
              <a:srgbClr val="000000"/>
            </a:solid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80" name="TextBox 79"/>
          <p:cNvSpPr txBox="1"/>
          <p:nvPr/>
        </p:nvSpPr>
        <p:spPr>
          <a:xfrm>
            <a:off x="4684746" y="843876"/>
            <a:ext cx="2196187" cy="646331"/>
          </a:xfrm>
          <a:prstGeom prst="rect">
            <a:avLst/>
          </a:prstGeom>
          <a:solidFill>
            <a:schemeClr val="accent1">
              <a:lumMod val="40000"/>
              <a:lumOff val="60000"/>
            </a:schemeClr>
          </a:solidFill>
          <a:ln w="19050" cmpd="sng">
            <a:solidFill>
              <a:schemeClr val="tx2">
                <a:lumMod val="75000"/>
              </a:schemeClr>
            </a:solidFill>
          </a:ln>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800" dirty="0"/>
              <a:t>essential for Query Browse and Re-use</a:t>
            </a:r>
            <a:endParaRPr lang="en-US" sz="1800" i="1" dirty="0"/>
          </a:p>
        </p:txBody>
      </p:sp>
      <p:cxnSp>
        <p:nvCxnSpPr>
          <p:cNvPr id="81" name="Straight Arrow Connector 80"/>
          <p:cNvCxnSpPr>
            <a:stCxn id="80" idx="2"/>
          </p:cNvCxnSpPr>
          <p:nvPr/>
        </p:nvCxnSpPr>
        <p:spPr>
          <a:xfrm flipH="1">
            <a:off x="5120503" y="1490207"/>
            <a:ext cx="662337" cy="418527"/>
          </a:xfrm>
          <a:prstGeom prst="straightConnector1">
            <a:avLst/>
          </a:prstGeom>
          <a:ln>
            <a:solidFill>
              <a:schemeClr val="tx2">
                <a:lumMod val="75000"/>
              </a:schemeClr>
            </a:solidFill>
            <a:tailEnd type="oval"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3106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29" grpId="0" animBg="1"/>
      <p:bldP spid="42" grpId="0" animBg="1"/>
      <p:bldP spid="43" grpId="0"/>
      <p:bldP spid="53" grpId="0" animBg="1"/>
      <p:bldP spid="55" grpId="0" animBg="1"/>
      <p:bldP spid="57" grpId="0" animBg="1"/>
      <p:bldP spid="60" grpId="0" animBg="1"/>
      <p:bldP spid="61" grpId="0"/>
      <p:bldP spid="62" grpId="0"/>
      <p:bldP spid="63" grpId="0"/>
      <p:bldP spid="65" grpId="0"/>
      <p:bldP spid="66" grpId="0"/>
      <p:bldP spid="67" grpId="0"/>
      <p:bldP spid="68" grpId="0"/>
      <p:bldP spid="69" grpId="0" animBg="1"/>
      <p:bldP spid="74" grpId="0" animBg="1"/>
      <p:bldP spid="75" grpId="0"/>
      <p:bldP spid="79"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7" name="Group 446"/>
          <p:cNvGrpSpPr/>
          <p:nvPr/>
        </p:nvGrpSpPr>
        <p:grpSpPr>
          <a:xfrm>
            <a:off x="322831" y="1708507"/>
            <a:ext cx="8700231" cy="3318248"/>
            <a:chOff x="153671" y="1882690"/>
            <a:chExt cx="8700231" cy="3318248"/>
          </a:xfrm>
        </p:grpSpPr>
        <p:sp>
          <p:nvSpPr>
            <p:cNvPr id="448" name="Rounded Rectangle 447"/>
            <p:cNvSpPr/>
            <p:nvPr/>
          </p:nvSpPr>
          <p:spPr>
            <a:xfrm>
              <a:off x="153671" y="1882690"/>
              <a:ext cx="8700231" cy="3318248"/>
            </a:xfrm>
            <a:prstGeom prst="roundRect">
              <a:avLst>
                <a:gd name="adj" fmla="val 6035"/>
              </a:avLst>
            </a:prstGeom>
            <a:solidFill>
              <a:srgbClr val="EBF1D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9" name="Rectangle 3"/>
            <p:cNvSpPr>
              <a:spLocks noChangeArrowheads="1"/>
            </p:cNvSpPr>
            <p:nvPr/>
          </p:nvSpPr>
          <p:spPr bwMode="auto">
            <a:xfrm>
              <a:off x="213535" y="2041403"/>
              <a:ext cx="3734260" cy="3000822"/>
            </a:xfrm>
            <a:prstGeom prst="rect">
              <a:avLst/>
            </a:prstGeom>
            <a:noFill/>
            <a:ln w="9525">
              <a:noFill/>
              <a:miter lim="800000"/>
              <a:headEnd/>
              <a:tailEnd/>
            </a:ln>
          </p:spPr>
          <p:txBody>
            <a:bodyPr wrap="square" lIns="0" tIns="0" rIns="0" bIns="0">
              <a:prstTxWarp prst="textNoShape">
                <a:avLst/>
              </a:prstTxWarp>
              <a:spAutoFit/>
            </a:bodyPr>
            <a:lstStyle/>
            <a:p>
              <a:pPr>
                <a:tabLst>
                  <a:tab pos="171450" algn="l"/>
                  <a:tab pos="342900" algn="l"/>
                  <a:tab pos="685800" algn="l"/>
                  <a:tab pos="2625725" algn="l"/>
                </a:tabLst>
              </a:pPr>
              <a:r>
                <a:rPr lang="en-US" dirty="0">
                  <a:latin typeface="Calibri"/>
                  <a:cs typeface="Calibri"/>
                </a:rPr>
                <a:t>select distinct a3.fname, a3.lname </a:t>
              </a:r>
            </a:p>
            <a:p>
              <a:pPr>
                <a:tabLst>
                  <a:tab pos="171450" algn="l"/>
                  <a:tab pos="342900" algn="l"/>
                  <a:tab pos="685800" algn="l"/>
                  <a:tab pos="2625725" algn="l"/>
                </a:tabLst>
              </a:pPr>
              <a:r>
                <a:rPr lang="en-US" dirty="0">
                  <a:latin typeface="Calibri"/>
                  <a:cs typeface="Calibri"/>
                </a:rPr>
                <a:t>from Actor a0, Casts c0, Casts c1, Casts c2, Casts c3, </a:t>
              </a:r>
            </a:p>
            <a:p>
              <a:pPr>
                <a:tabLst>
                  <a:tab pos="171450" algn="l"/>
                  <a:tab pos="342900" algn="l"/>
                  <a:tab pos="685800" algn="l"/>
                  <a:tab pos="2625725" algn="l"/>
                </a:tabLst>
              </a:pPr>
              <a:r>
                <a:rPr lang="en-US" dirty="0">
                  <a:latin typeface="Calibri"/>
                  <a:cs typeface="Calibri"/>
                </a:rPr>
                <a:t>	    	Actor a3</a:t>
              </a:r>
            </a:p>
            <a:p>
              <a:pPr>
                <a:tabLst>
                  <a:tab pos="171450" algn="l"/>
                  <a:tab pos="342900" algn="l"/>
                  <a:tab pos="685800" algn="l"/>
                  <a:tab pos="2625725" algn="l"/>
                </a:tabLst>
              </a:pPr>
              <a:r>
                <a:rPr lang="en-US" dirty="0">
                  <a:latin typeface="Calibri"/>
                  <a:cs typeface="Calibri"/>
                </a:rPr>
                <a:t>where a0.fname = 'Kevin' and a0.lname = 'Bacon' </a:t>
              </a:r>
            </a:p>
            <a:p>
              <a:pPr>
                <a:tabLst>
                  <a:tab pos="171450" algn="l"/>
                  <a:tab pos="342900" algn="l"/>
                  <a:tab pos="685800" algn="l"/>
                  <a:tab pos="2625725" algn="l"/>
                </a:tabLst>
              </a:pPr>
              <a:r>
                <a:rPr lang="en-US" dirty="0">
                  <a:latin typeface="Calibri"/>
                  <a:cs typeface="Calibri"/>
                </a:rPr>
                <a:t>and c0.pid = a0.id and c0.mid = c1.mid </a:t>
              </a:r>
            </a:p>
            <a:p>
              <a:pPr>
                <a:tabLst>
                  <a:tab pos="171450" algn="l"/>
                  <a:tab pos="342900" algn="l"/>
                  <a:tab pos="685800" algn="l"/>
                  <a:tab pos="2625725" algn="l"/>
                </a:tabLst>
              </a:pPr>
              <a:r>
                <a:rPr lang="en-US" dirty="0">
                  <a:latin typeface="Calibri"/>
                  <a:cs typeface="Calibri"/>
                </a:rPr>
                <a:t>and c1.pid = c2.pid and c2.mid = c3.mid </a:t>
              </a:r>
            </a:p>
            <a:p>
              <a:pPr>
                <a:tabLst>
                  <a:tab pos="171450" algn="l"/>
                  <a:tab pos="342900" algn="l"/>
                  <a:tab pos="685800" algn="l"/>
                  <a:tab pos="2625725" algn="l"/>
                </a:tabLst>
              </a:pPr>
              <a:r>
                <a:rPr lang="en-US" dirty="0">
                  <a:latin typeface="Calibri"/>
                  <a:cs typeface="Calibri"/>
                </a:rPr>
                <a:t>and c3.pid = a3.id </a:t>
              </a:r>
            </a:p>
            <a:p>
              <a:pPr>
                <a:tabLst>
                  <a:tab pos="171450" algn="l"/>
                  <a:tab pos="342900" algn="l"/>
                  <a:tab pos="685800" algn="l"/>
                  <a:tab pos="2625725" algn="l"/>
                </a:tabLst>
              </a:pPr>
              <a:r>
                <a:rPr lang="en-US" dirty="0">
                  <a:latin typeface="Calibri"/>
                  <a:cs typeface="Calibri"/>
                </a:rPr>
                <a:t>and not exists (select xc1.pid </a:t>
              </a:r>
            </a:p>
            <a:p>
              <a:pPr>
                <a:tabLst>
                  <a:tab pos="171450" algn="l"/>
                  <a:tab pos="342900" algn="l"/>
                  <a:tab pos="685800" algn="l"/>
                  <a:tab pos="2625725" algn="l"/>
                </a:tabLst>
              </a:pPr>
              <a:r>
                <a:rPr lang="en-US" dirty="0">
                  <a:latin typeface="Calibri"/>
                  <a:cs typeface="Calibri"/>
                </a:rPr>
                <a:t>	from </a:t>
              </a:r>
              <a:r>
                <a:rPr lang="en-US" dirty="0" smtClean="0">
                  <a:latin typeface="Calibri"/>
                  <a:cs typeface="Calibri"/>
                </a:rPr>
                <a:t>Actor </a:t>
              </a:r>
              <a:r>
                <a:rPr lang="en-US" dirty="0">
                  <a:latin typeface="Calibri"/>
                  <a:cs typeface="Calibri"/>
                </a:rPr>
                <a:t>xa0, Casts xc0, Casts xc1</a:t>
              </a:r>
            </a:p>
            <a:p>
              <a:pPr>
                <a:tabLst>
                  <a:tab pos="171450" algn="l"/>
                  <a:tab pos="342900" algn="l"/>
                  <a:tab pos="685800" algn="l"/>
                  <a:tab pos="2625725" algn="l"/>
                </a:tabLst>
              </a:pPr>
              <a:r>
                <a:rPr lang="en-US" dirty="0">
                  <a:latin typeface="Calibri"/>
                  <a:cs typeface="Calibri"/>
                </a:rPr>
                <a:t>	where xa0.fname = 'Kevin' and xa0.lname = 'Bacon' </a:t>
              </a:r>
            </a:p>
            <a:p>
              <a:pPr>
                <a:tabLst>
                  <a:tab pos="171450" algn="l"/>
                  <a:tab pos="342900" algn="l"/>
                  <a:tab pos="685800" algn="l"/>
                  <a:tab pos="2625725" algn="l"/>
                </a:tabLst>
              </a:pPr>
              <a:r>
                <a:rPr lang="en-US" dirty="0">
                  <a:latin typeface="Calibri"/>
                  <a:cs typeface="Calibri"/>
                </a:rPr>
                <a:t>	and xa0.id = xc0.pid and xc0.mid = xc1.mid </a:t>
              </a:r>
            </a:p>
            <a:p>
              <a:pPr>
                <a:tabLst>
                  <a:tab pos="171450" algn="l"/>
                  <a:tab pos="342900" algn="l"/>
                  <a:tab pos="685800" algn="l"/>
                  <a:tab pos="2625725" algn="l"/>
                </a:tabLst>
              </a:pPr>
              <a:r>
                <a:rPr lang="en-US" dirty="0">
                  <a:latin typeface="Calibri"/>
                  <a:cs typeface="Calibri"/>
                </a:rPr>
                <a:t>	and xc1.pid = a3.id)</a:t>
              </a:r>
            </a:p>
            <a:p>
              <a:pPr>
                <a:tabLst>
                  <a:tab pos="171450" algn="l"/>
                  <a:tab pos="342900" algn="l"/>
                  <a:tab pos="685800" algn="l"/>
                  <a:tab pos="2625725" algn="l"/>
                </a:tabLst>
              </a:pPr>
              <a:r>
                <a:rPr lang="en-US" dirty="0">
                  <a:latin typeface="Calibri"/>
                  <a:cs typeface="Calibri"/>
                </a:rPr>
                <a:t>and not exists (select ya0.id</a:t>
              </a:r>
            </a:p>
            <a:p>
              <a:pPr>
                <a:tabLst>
                  <a:tab pos="171450" algn="l"/>
                  <a:tab pos="342900" algn="l"/>
                  <a:tab pos="685800" algn="l"/>
                  <a:tab pos="2625725" algn="l"/>
                </a:tabLst>
              </a:pPr>
              <a:r>
                <a:rPr lang="en-US" dirty="0">
                  <a:latin typeface="Calibri"/>
                  <a:cs typeface="Calibri"/>
                </a:rPr>
                <a:t>	from Actor ya0</a:t>
              </a:r>
            </a:p>
            <a:p>
              <a:pPr>
                <a:tabLst>
                  <a:tab pos="171450" algn="l"/>
                  <a:tab pos="342900" algn="l"/>
                  <a:tab pos="685800" algn="l"/>
                  <a:tab pos="2625725" algn="l"/>
                </a:tabLst>
              </a:pPr>
              <a:r>
                <a:rPr lang="en-US" dirty="0">
                  <a:latin typeface="Calibri"/>
                  <a:cs typeface="Calibri"/>
                </a:rPr>
                <a:t>	where ya0.fname = 'Kevin' and ya0.lname = 'Bacon’)</a:t>
              </a:r>
            </a:p>
          </p:txBody>
        </p:sp>
        <p:grpSp>
          <p:nvGrpSpPr>
            <p:cNvPr id="450" name="Group 449"/>
            <p:cNvGrpSpPr/>
            <p:nvPr/>
          </p:nvGrpSpPr>
          <p:grpSpPr>
            <a:xfrm>
              <a:off x="3989931" y="2335401"/>
              <a:ext cx="4792824" cy="2412827"/>
              <a:chOff x="4400266" y="2606403"/>
              <a:chExt cx="4605955" cy="2318753"/>
            </a:xfrm>
          </p:grpSpPr>
          <p:cxnSp>
            <p:nvCxnSpPr>
              <p:cNvPr id="451" name="Straight Arrow Connector 30"/>
              <p:cNvCxnSpPr>
                <a:cxnSpLocks noChangeShapeType="1"/>
                <a:stCxn id="480" idx="1"/>
                <a:endCxn id="476" idx="3"/>
              </p:cNvCxnSpPr>
              <p:nvPr/>
            </p:nvCxnSpPr>
            <p:spPr bwMode="auto">
              <a:xfrm flipH="1">
                <a:off x="4815892" y="3679954"/>
                <a:ext cx="146418" cy="0"/>
              </a:xfrm>
              <a:prstGeom prst="straightConnector1">
                <a:avLst/>
              </a:prstGeom>
              <a:noFill/>
              <a:ln w="9525" cmpd="sng">
                <a:solidFill>
                  <a:schemeClr val="tx1"/>
                </a:solidFill>
                <a:round/>
                <a:headEnd/>
                <a:tailEnd/>
              </a:ln>
            </p:spPr>
          </p:cxnSp>
          <p:cxnSp>
            <p:nvCxnSpPr>
              <p:cNvPr id="452" name="Straight Arrow Connector 30"/>
              <p:cNvCxnSpPr>
                <a:cxnSpLocks noChangeShapeType="1"/>
                <a:stCxn id="494" idx="1"/>
                <a:endCxn id="479" idx="3"/>
              </p:cNvCxnSpPr>
              <p:nvPr/>
            </p:nvCxnSpPr>
            <p:spPr bwMode="auto">
              <a:xfrm flipH="1" flipV="1">
                <a:off x="5336777" y="3527119"/>
                <a:ext cx="445332" cy="0"/>
              </a:xfrm>
              <a:prstGeom prst="straightConnector1">
                <a:avLst/>
              </a:prstGeom>
              <a:noFill/>
              <a:ln w="9525" cap="flat" cmpd="sng" algn="ctr">
                <a:solidFill>
                  <a:schemeClr val="tx1"/>
                </a:solidFill>
                <a:prstDash val="solid"/>
                <a:round/>
                <a:headEnd type="triangle" w="med" len="lg"/>
                <a:tailEnd type="none" w="med" len="med"/>
              </a:ln>
            </p:spPr>
          </p:cxnSp>
          <p:cxnSp>
            <p:nvCxnSpPr>
              <p:cNvPr id="453" name="Straight Arrow Connector 30"/>
              <p:cNvCxnSpPr>
                <a:cxnSpLocks noChangeShapeType="1"/>
                <a:stCxn id="483" idx="1"/>
                <a:endCxn id="479" idx="3"/>
              </p:cNvCxnSpPr>
              <p:nvPr/>
            </p:nvCxnSpPr>
            <p:spPr bwMode="auto">
              <a:xfrm rot="10800000">
                <a:off x="5336777" y="3527120"/>
                <a:ext cx="232298" cy="923861"/>
              </a:xfrm>
              <a:prstGeom prst="curvedConnector3">
                <a:avLst>
                  <a:gd name="adj1" fmla="val 50000"/>
                </a:avLst>
              </a:prstGeom>
              <a:noFill/>
              <a:ln w="9525" cap="flat" cmpd="sng" algn="ctr">
                <a:solidFill>
                  <a:schemeClr val="tx1"/>
                </a:solidFill>
                <a:prstDash val="solid"/>
                <a:round/>
                <a:headEnd type="triangle" w="med" len="lg"/>
                <a:tailEnd type="none" w="med" len="med"/>
              </a:ln>
            </p:spPr>
          </p:cxnSp>
          <p:grpSp>
            <p:nvGrpSpPr>
              <p:cNvPr id="454" name="Group 41"/>
              <p:cNvGrpSpPr/>
              <p:nvPr/>
            </p:nvGrpSpPr>
            <p:grpSpPr>
              <a:xfrm>
                <a:off x="5782109" y="2610057"/>
                <a:ext cx="305626" cy="458505"/>
                <a:chOff x="5672691" y="3708233"/>
                <a:chExt cx="681354" cy="674031"/>
              </a:xfrm>
            </p:grpSpPr>
            <p:sp>
              <p:nvSpPr>
                <p:cNvPr id="509" name="Rectangle 508"/>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510" name="Rectangle 509"/>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511" name="Rectangle 51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455" name="Group 54"/>
              <p:cNvGrpSpPr/>
              <p:nvPr/>
            </p:nvGrpSpPr>
            <p:grpSpPr>
              <a:xfrm>
                <a:off x="6395703" y="2610057"/>
                <a:ext cx="305626" cy="458505"/>
                <a:chOff x="5672691" y="3708233"/>
                <a:chExt cx="681354" cy="674031"/>
              </a:xfrm>
            </p:grpSpPr>
            <p:sp>
              <p:nvSpPr>
                <p:cNvPr id="506" name="Rectangle 505"/>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507" name="Rectangle 506"/>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508" name="Rectangle 507"/>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456" name="Group 71"/>
              <p:cNvGrpSpPr/>
              <p:nvPr/>
            </p:nvGrpSpPr>
            <p:grpSpPr>
              <a:xfrm>
                <a:off x="7083472" y="2606403"/>
                <a:ext cx="305626" cy="458505"/>
                <a:chOff x="5672691" y="3708233"/>
                <a:chExt cx="681354" cy="674031"/>
              </a:xfrm>
            </p:grpSpPr>
            <p:sp>
              <p:nvSpPr>
                <p:cNvPr id="503" name="Rectangle 502"/>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504" name="Rectangle 503"/>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505" name="Rectangle 504"/>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457" name="Group 76"/>
              <p:cNvGrpSpPr/>
              <p:nvPr/>
            </p:nvGrpSpPr>
            <p:grpSpPr>
              <a:xfrm>
                <a:off x="7784445" y="2610057"/>
                <a:ext cx="305626" cy="458505"/>
                <a:chOff x="5672691" y="3708233"/>
                <a:chExt cx="681354" cy="674031"/>
              </a:xfrm>
            </p:grpSpPr>
            <p:sp>
              <p:nvSpPr>
                <p:cNvPr id="500" name="Rectangle 499"/>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501" name="Rectangle 500"/>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502" name="Rectangle 501"/>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458" name="Group 85"/>
              <p:cNvGrpSpPr/>
              <p:nvPr/>
            </p:nvGrpSpPr>
            <p:grpSpPr>
              <a:xfrm>
                <a:off x="8276040" y="2610055"/>
                <a:ext cx="730181" cy="611339"/>
                <a:chOff x="6013368" y="2451684"/>
                <a:chExt cx="579733" cy="898708"/>
              </a:xfrm>
            </p:grpSpPr>
            <p:sp>
              <p:nvSpPr>
                <p:cNvPr id="496" name="Rectangle 495"/>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497" name="Rectangle 496"/>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id</a:t>
                  </a:r>
                </a:p>
              </p:txBody>
            </p:sp>
            <p:sp>
              <p:nvSpPr>
                <p:cNvPr id="498" name="Rectangle 497"/>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fname='Kevin'</a:t>
                  </a:r>
                </a:p>
              </p:txBody>
            </p:sp>
            <p:sp>
              <p:nvSpPr>
                <p:cNvPr id="499" name="Rectangle 498"/>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lname='Bacon'</a:t>
                  </a:r>
                </a:p>
              </p:txBody>
            </p:sp>
          </p:grpSp>
          <p:grpSp>
            <p:nvGrpSpPr>
              <p:cNvPr id="459" name="Group 88"/>
              <p:cNvGrpSpPr/>
              <p:nvPr/>
            </p:nvGrpSpPr>
            <p:grpSpPr>
              <a:xfrm>
                <a:off x="5782109" y="3297868"/>
                <a:ext cx="305626" cy="458505"/>
                <a:chOff x="5672691" y="3708233"/>
                <a:chExt cx="681354" cy="674031"/>
              </a:xfrm>
            </p:grpSpPr>
            <p:sp>
              <p:nvSpPr>
                <p:cNvPr id="493" name="Rectangle 492"/>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494" name="Rectangle 493"/>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495" name="Rectangle 494"/>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460" name="Group 92"/>
              <p:cNvGrpSpPr/>
              <p:nvPr/>
            </p:nvGrpSpPr>
            <p:grpSpPr>
              <a:xfrm>
                <a:off x="6395703" y="3297868"/>
                <a:ext cx="305626" cy="458505"/>
                <a:chOff x="5672691" y="3708233"/>
                <a:chExt cx="681354" cy="674031"/>
              </a:xfrm>
            </p:grpSpPr>
            <p:sp>
              <p:nvSpPr>
                <p:cNvPr id="490" name="Rectangle 489"/>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491" name="Rectangle 490"/>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492" name="Rectangle 491"/>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461" name="Group 96"/>
              <p:cNvGrpSpPr/>
              <p:nvPr/>
            </p:nvGrpSpPr>
            <p:grpSpPr>
              <a:xfrm>
                <a:off x="6871195" y="3294212"/>
                <a:ext cx="730181" cy="611339"/>
                <a:chOff x="6013368" y="2451684"/>
                <a:chExt cx="579733" cy="898708"/>
              </a:xfrm>
            </p:grpSpPr>
            <p:sp>
              <p:nvSpPr>
                <p:cNvPr id="486" name="Rectangle 485"/>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487" name="Rectangle 486"/>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488" name="Rectangle 487"/>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fname='Kevin'</a:t>
                  </a:r>
                </a:p>
              </p:txBody>
            </p:sp>
            <p:sp>
              <p:nvSpPr>
                <p:cNvPr id="489" name="Rectangle 488"/>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lname='Bacon'</a:t>
                  </a:r>
                </a:p>
              </p:txBody>
            </p:sp>
          </p:grpSp>
          <p:grpSp>
            <p:nvGrpSpPr>
              <p:cNvPr id="462" name="Group 101"/>
              <p:cNvGrpSpPr/>
              <p:nvPr/>
            </p:nvGrpSpPr>
            <p:grpSpPr>
              <a:xfrm>
                <a:off x="5569075" y="4221727"/>
                <a:ext cx="731694" cy="611339"/>
                <a:chOff x="6013368" y="2451684"/>
                <a:chExt cx="579733" cy="898708"/>
              </a:xfrm>
            </p:grpSpPr>
            <p:sp>
              <p:nvSpPr>
                <p:cNvPr id="482" name="Rectangle 481"/>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483" name="Rectangle 482"/>
                <p:cNvSpPr/>
                <p:nvPr/>
              </p:nvSpPr>
              <p:spPr>
                <a:xfrm>
                  <a:off x="6013368" y="2676361"/>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484" name="Rectangle 483"/>
                <p:cNvSpPr/>
                <p:nvPr/>
              </p:nvSpPr>
              <p:spPr>
                <a:xfrm>
                  <a:off x="6013368" y="2901038"/>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fname='Kevin'</a:t>
                  </a:r>
                </a:p>
              </p:txBody>
            </p:sp>
            <p:sp>
              <p:nvSpPr>
                <p:cNvPr id="485" name="Rectangle 484"/>
                <p:cNvSpPr/>
                <p:nvPr/>
              </p:nvSpPr>
              <p:spPr>
                <a:xfrm>
                  <a:off x="6013368" y="3125715"/>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lname='Bacon'</a:t>
                  </a:r>
                </a:p>
              </p:txBody>
            </p:sp>
          </p:grpSp>
          <p:grpSp>
            <p:nvGrpSpPr>
              <p:cNvPr id="463" name="Group 106"/>
              <p:cNvGrpSpPr/>
              <p:nvPr/>
            </p:nvGrpSpPr>
            <p:grpSpPr>
              <a:xfrm>
                <a:off x="4962310" y="3297866"/>
                <a:ext cx="374467" cy="611339"/>
                <a:chOff x="6013368" y="2451684"/>
                <a:chExt cx="579733" cy="898708"/>
              </a:xfrm>
            </p:grpSpPr>
            <p:sp>
              <p:nvSpPr>
                <p:cNvPr id="478" name="Rectangle 477"/>
                <p:cNvSpPr/>
                <p:nvPr/>
              </p:nvSpPr>
              <p:spPr>
                <a:xfrm>
                  <a:off x="6013368" y="2451684"/>
                  <a:ext cx="579733" cy="224677"/>
                </a:xfrm>
                <a:prstGeom prst="rect">
                  <a:avLst/>
                </a:prstGeom>
                <a:solidFill>
                  <a:srgbClr val="000000"/>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479" name="Rectangle 478"/>
                <p:cNvSpPr/>
                <p:nvPr/>
              </p:nvSpPr>
              <p:spPr>
                <a:xfrm>
                  <a:off x="6013368" y="2676361"/>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480" name="Rectangle 479"/>
                <p:cNvSpPr/>
                <p:nvPr/>
              </p:nvSpPr>
              <p:spPr>
                <a:xfrm>
                  <a:off x="6013368" y="2901038"/>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a:t>
                  </a:r>
                </a:p>
              </p:txBody>
            </p:sp>
            <p:sp>
              <p:nvSpPr>
                <p:cNvPr id="481" name="Rectangle 480"/>
                <p:cNvSpPr/>
                <p:nvPr/>
              </p:nvSpPr>
              <p:spPr>
                <a:xfrm>
                  <a:off x="6013368" y="3125715"/>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a:t>
                  </a:r>
                </a:p>
              </p:txBody>
            </p:sp>
          </p:grpSp>
          <p:grpSp>
            <p:nvGrpSpPr>
              <p:cNvPr id="464" name="Group 112"/>
              <p:cNvGrpSpPr/>
              <p:nvPr/>
            </p:nvGrpSpPr>
            <p:grpSpPr>
              <a:xfrm>
                <a:off x="4400266" y="3450703"/>
                <a:ext cx="415626" cy="458505"/>
                <a:chOff x="5672691" y="3708233"/>
                <a:chExt cx="681354" cy="674031"/>
              </a:xfrm>
            </p:grpSpPr>
            <p:sp>
              <p:nvSpPr>
                <p:cNvPr id="475" name="Rectangle 474"/>
                <p:cNvSpPr/>
                <p:nvPr/>
              </p:nvSpPr>
              <p:spPr>
                <a:xfrm>
                  <a:off x="5672691" y="3708233"/>
                  <a:ext cx="681354" cy="224677"/>
                </a:xfrm>
                <a:prstGeom prst="rect">
                  <a:avLst/>
                </a:prstGeom>
                <a:solidFill>
                  <a:srgbClr val="BFBFB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900">
                      <a:solidFill>
                        <a:schemeClr val="bg1"/>
                      </a:solidFill>
                      <a:latin typeface="Times New Roman"/>
                      <a:cs typeface="Times New Roman"/>
                    </a:rPr>
                    <a:t>SELECT</a:t>
                  </a:r>
                </a:p>
              </p:txBody>
            </p:sp>
            <p:sp>
              <p:nvSpPr>
                <p:cNvPr id="476" name="Rectangle 475"/>
                <p:cNvSpPr/>
                <p:nvPr/>
              </p:nvSpPr>
              <p:spPr>
                <a:xfrm>
                  <a:off x="5672691" y="3932910"/>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a:t>
                  </a:r>
                </a:p>
              </p:txBody>
            </p:sp>
            <p:sp>
              <p:nvSpPr>
                <p:cNvPr id="477" name="Rectangle 476"/>
                <p:cNvSpPr/>
                <p:nvPr/>
              </p:nvSpPr>
              <p:spPr>
                <a:xfrm>
                  <a:off x="5672691" y="4157587"/>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a:t>
                  </a:r>
                </a:p>
              </p:txBody>
            </p:sp>
          </p:grpSp>
          <p:sp>
            <p:nvSpPr>
              <p:cNvPr id="465" name="Rounded Rectangle 464"/>
              <p:cNvSpPr/>
              <p:nvPr/>
            </p:nvSpPr>
            <p:spPr bwMode="auto">
              <a:xfrm>
                <a:off x="5479880" y="4129692"/>
                <a:ext cx="910068" cy="795464"/>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Times New Roman"/>
                  <a:cs typeface="Times New Roman"/>
                </a:endParaRPr>
              </a:p>
            </p:txBody>
          </p:sp>
          <p:cxnSp>
            <p:nvCxnSpPr>
              <p:cNvPr id="466" name="Straight Arrow Connector 30"/>
              <p:cNvCxnSpPr>
                <a:cxnSpLocks noChangeShapeType="1"/>
                <a:stCxn id="481" idx="1"/>
                <a:endCxn id="477" idx="3"/>
              </p:cNvCxnSpPr>
              <p:nvPr/>
            </p:nvCxnSpPr>
            <p:spPr bwMode="auto">
              <a:xfrm flipH="1">
                <a:off x="4815892" y="3832788"/>
                <a:ext cx="146418" cy="0"/>
              </a:xfrm>
              <a:prstGeom prst="straightConnector1">
                <a:avLst/>
              </a:prstGeom>
              <a:noFill/>
              <a:ln w="9525" cmpd="sng">
                <a:solidFill>
                  <a:schemeClr val="tx1"/>
                </a:solidFill>
                <a:round/>
                <a:headEnd/>
                <a:tailEnd/>
              </a:ln>
            </p:spPr>
          </p:cxnSp>
          <p:cxnSp>
            <p:nvCxnSpPr>
              <p:cNvPr id="467" name="Straight Arrow Connector 30"/>
              <p:cNvCxnSpPr>
                <a:cxnSpLocks noChangeShapeType="1"/>
                <a:stCxn id="510" idx="1"/>
                <a:endCxn id="479" idx="3"/>
              </p:cNvCxnSpPr>
              <p:nvPr/>
            </p:nvCxnSpPr>
            <p:spPr bwMode="auto">
              <a:xfrm rot="10800000" flipV="1">
                <a:off x="5336777" y="2839309"/>
                <a:ext cx="445332" cy="687809"/>
              </a:xfrm>
              <a:prstGeom prst="curvedConnector3">
                <a:avLst>
                  <a:gd name="adj1" fmla="val 50000"/>
                </a:avLst>
              </a:prstGeom>
              <a:noFill/>
              <a:ln w="9525" cap="flat" cmpd="sng" algn="ctr">
                <a:solidFill>
                  <a:schemeClr val="tx1"/>
                </a:solidFill>
                <a:prstDash val="solid"/>
                <a:round/>
                <a:headEnd type="none" w="med" len="lg"/>
                <a:tailEnd type="none" w="med" len="med"/>
              </a:ln>
            </p:spPr>
          </p:cxnSp>
          <p:cxnSp>
            <p:nvCxnSpPr>
              <p:cNvPr id="468" name="Straight Arrow Connector 30"/>
              <p:cNvCxnSpPr>
                <a:cxnSpLocks noChangeShapeType="1"/>
                <a:stCxn id="508" idx="1"/>
                <a:endCxn id="511" idx="3"/>
              </p:cNvCxnSpPr>
              <p:nvPr/>
            </p:nvCxnSpPr>
            <p:spPr bwMode="auto">
              <a:xfrm flipH="1">
                <a:off x="6087735" y="2992145"/>
                <a:ext cx="307968" cy="0"/>
              </a:xfrm>
              <a:prstGeom prst="straightConnector1">
                <a:avLst/>
              </a:prstGeom>
              <a:noFill/>
              <a:ln w="9525" cmpd="sng">
                <a:solidFill>
                  <a:schemeClr val="tx1"/>
                </a:solidFill>
                <a:round/>
                <a:headEnd/>
                <a:tailEnd/>
              </a:ln>
            </p:spPr>
          </p:cxnSp>
          <p:cxnSp>
            <p:nvCxnSpPr>
              <p:cNvPr id="469" name="Straight Arrow Connector 30"/>
              <p:cNvCxnSpPr>
                <a:cxnSpLocks noChangeShapeType="1"/>
                <a:stCxn id="497" idx="1"/>
                <a:endCxn id="501" idx="3"/>
              </p:cNvCxnSpPr>
              <p:nvPr/>
            </p:nvCxnSpPr>
            <p:spPr bwMode="auto">
              <a:xfrm flipH="1">
                <a:off x="8090071" y="2839308"/>
                <a:ext cx="185969" cy="0"/>
              </a:xfrm>
              <a:prstGeom prst="straightConnector1">
                <a:avLst/>
              </a:prstGeom>
              <a:noFill/>
              <a:ln w="9525" cmpd="sng">
                <a:solidFill>
                  <a:schemeClr val="tx1"/>
                </a:solidFill>
                <a:round/>
                <a:headEnd/>
                <a:tailEnd/>
              </a:ln>
            </p:spPr>
          </p:cxnSp>
          <p:cxnSp>
            <p:nvCxnSpPr>
              <p:cNvPr id="470" name="Straight Arrow Connector 30"/>
              <p:cNvCxnSpPr>
                <a:cxnSpLocks noChangeShapeType="1"/>
                <a:stCxn id="504" idx="1"/>
                <a:endCxn id="507" idx="3"/>
              </p:cNvCxnSpPr>
              <p:nvPr/>
            </p:nvCxnSpPr>
            <p:spPr bwMode="auto">
              <a:xfrm flipH="1">
                <a:off x="6701329" y="2835656"/>
                <a:ext cx="382143" cy="0"/>
              </a:xfrm>
              <a:prstGeom prst="straightConnector1">
                <a:avLst/>
              </a:prstGeom>
              <a:noFill/>
              <a:ln w="9525" cmpd="sng">
                <a:solidFill>
                  <a:schemeClr val="tx1"/>
                </a:solidFill>
                <a:round/>
                <a:headEnd/>
                <a:tailEnd/>
              </a:ln>
            </p:spPr>
          </p:cxnSp>
          <p:cxnSp>
            <p:nvCxnSpPr>
              <p:cNvPr id="471" name="Straight Arrow Connector 30"/>
              <p:cNvCxnSpPr>
                <a:cxnSpLocks noChangeShapeType="1"/>
                <a:stCxn id="502" idx="1"/>
              </p:cNvCxnSpPr>
              <p:nvPr/>
            </p:nvCxnSpPr>
            <p:spPr bwMode="auto">
              <a:xfrm flipH="1" flipV="1">
                <a:off x="7389099" y="2991708"/>
                <a:ext cx="395346" cy="0"/>
              </a:xfrm>
              <a:prstGeom prst="straightConnector1">
                <a:avLst/>
              </a:prstGeom>
              <a:noFill/>
              <a:ln w="9525" cmpd="sng">
                <a:solidFill>
                  <a:schemeClr val="tx1"/>
                </a:solidFill>
                <a:round/>
                <a:headEnd/>
                <a:tailEnd/>
              </a:ln>
            </p:spPr>
          </p:cxnSp>
          <p:cxnSp>
            <p:nvCxnSpPr>
              <p:cNvPr id="472" name="Straight Arrow Connector 30"/>
              <p:cNvCxnSpPr>
                <a:cxnSpLocks noChangeShapeType="1"/>
                <a:stCxn id="492" idx="1"/>
                <a:endCxn id="495" idx="3"/>
              </p:cNvCxnSpPr>
              <p:nvPr/>
            </p:nvCxnSpPr>
            <p:spPr bwMode="auto">
              <a:xfrm flipH="1">
                <a:off x="6087735" y="3679956"/>
                <a:ext cx="307968" cy="0"/>
              </a:xfrm>
              <a:prstGeom prst="straightConnector1">
                <a:avLst/>
              </a:prstGeom>
              <a:noFill/>
              <a:ln w="9525" cmpd="sng">
                <a:solidFill>
                  <a:schemeClr val="tx1"/>
                </a:solidFill>
                <a:round/>
                <a:headEnd/>
                <a:tailEnd/>
              </a:ln>
            </p:spPr>
          </p:cxnSp>
          <p:cxnSp>
            <p:nvCxnSpPr>
              <p:cNvPr id="473" name="Straight Arrow Connector 30"/>
              <p:cNvCxnSpPr>
                <a:cxnSpLocks noChangeShapeType="1"/>
                <a:stCxn id="487" idx="1"/>
                <a:endCxn id="491" idx="3"/>
              </p:cNvCxnSpPr>
              <p:nvPr/>
            </p:nvCxnSpPr>
            <p:spPr bwMode="auto">
              <a:xfrm flipH="1">
                <a:off x="6701329" y="3523465"/>
                <a:ext cx="169866" cy="0"/>
              </a:xfrm>
              <a:prstGeom prst="straightConnector1">
                <a:avLst/>
              </a:prstGeom>
              <a:noFill/>
              <a:ln w="9525" cmpd="sng">
                <a:solidFill>
                  <a:schemeClr val="tx1"/>
                </a:solidFill>
                <a:round/>
                <a:headEnd/>
                <a:tailEnd/>
              </a:ln>
            </p:spPr>
          </p:cxnSp>
          <p:sp>
            <p:nvSpPr>
              <p:cNvPr id="474" name="Rounded Rectangle 473"/>
              <p:cNvSpPr/>
              <p:nvPr/>
            </p:nvSpPr>
            <p:spPr bwMode="auto">
              <a:xfrm>
                <a:off x="5684490" y="3186844"/>
                <a:ext cx="2030260" cy="822896"/>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Times New Roman"/>
                  <a:cs typeface="Times New Roman"/>
                </a:endParaRPr>
              </a:p>
            </p:txBody>
          </p:sp>
        </p:grpSp>
      </p:grpSp>
      <p:grpSp>
        <p:nvGrpSpPr>
          <p:cNvPr id="78" name="Group 77"/>
          <p:cNvGrpSpPr/>
          <p:nvPr/>
        </p:nvGrpSpPr>
        <p:grpSpPr>
          <a:xfrm>
            <a:off x="280541" y="1752053"/>
            <a:ext cx="8700231" cy="3318248"/>
            <a:chOff x="280541" y="1752053"/>
            <a:chExt cx="8700231" cy="3318248"/>
          </a:xfrm>
        </p:grpSpPr>
        <p:sp>
          <p:nvSpPr>
            <p:cNvPr id="79" name="Rounded Rectangle 78"/>
            <p:cNvSpPr/>
            <p:nvPr/>
          </p:nvSpPr>
          <p:spPr>
            <a:xfrm>
              <a:off x="280541" y="1752053"/>
              <a:ext cx="8700231" cy="3318248"/>
            </a:xfrm>
            <a:prstGeom prst="roundRect">
              <a:avLst>
                <a:gd name="adj" fmla="val 6035"/>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grpSp>
          <p:nvGrpSpPr>
            <p:cNvPr id="82" name="Group 81"/>
            <p:cNvGrpSpPr/>
            <p:nvPr/>
          </p:nvGrpSpPr>
          <p:grpSpPr>
            <a:xfrm>
              <a:off x="4784599" y="2685561"/>
              <a:ext cx="3477579" cy="1451233"/>
              <a:chOff x="4939841" y="1454948"/>
              <a:chExt cx="2705145" cy="1128888"/>
            </a:xfrm>
          </p:grpSpPr>
          <p:cxnSp>
            <p:nvCxnSpPr>
              <p:cNvPr id="83" name="Straight Arrow Connector 82"/>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84" name="Group 106"/>
              <p:cNvGrpSpPr/>
              <p:nvPr/>
            </p:nvGrpSpPr>
            <p:grpSpPr>
              <a:xfrm>
                <a:off x="5939226" y="1574027"/>
                <a:ext cx="593596" cy="874724"/>
                <a:chOff x="6013368" y="2451684"/>
                <a:chExt cx="579733" cy="898708"/>
              </a:xfrm>
            </p:grpSpPr>
            <p:sp>
              <p:nvSpPr>
                <p:cNvPr id="99" name="Rectangle 98"/>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00" name="Rectangle 99"/>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01" name="Rectangle 100"/>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102" name="Rectangle 101"/>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grpSp>
            <p:nvGrpSpPr>
              <p:cNvPr id="85" name="Group 112"/>
              <p:cNvGrpSpPr/>
              <p:nvPr/>
            </p:nvGrpSpPr>
            <p:grpSpPr>
              <a:xfrm>
                <a:off x="4939841" y="1574032"/>
                <a:ext cx="592482" cy="656037"/>
                <a:chOff x="5672691" y="3708233"/>
                <a:chExt cx="681354" cy="674025"/>
              </a:xfrm>
            </p:grpSpPr>
            <p:sp>
              <p:nvSpPr>
                <p:cNvPr id="96" name="Rectangle 95"/>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select</a:t>
                  </a:r>
                </a:p>
              </p:txBody>
            </p:sp>
            <p:sp>
              <p:nvSpPr>
                <p:cNvPr id="97" name="Rectangle 96"/>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98" name="Rectangle 97"/>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grpSp>
          <p:sp>
            <p:nvSpPr>
              <p:cNvPr id="86" name="Rounded Rectangle 85"/>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500" smtClean="0">
                  <a:latin typeface="Arial" pitchFamily="34" charset="0"/>
                </a:endParaRPr>
              </a:p>
            </p:txBody>
          </p:sp>
          <p:grpSp>
            <p:nvGrpSpPr>
              <p:cNvPr id="87" name="Group 106"/>
              <p:cNvGrpSpPr/>
              <p:nvPr/>
            </p:nvGrpSpPr>
            <p:grpSpPr>
              <a:xfrm>
                <a:off x="6939724" y="1574027"/>
                <a:ext cx="593596" cy="874724"/>
                <a:chOff x="6013368" y="2451684"/>
                <a:chExt cx="579733" cy="898708"/>
              </a:xfrm>
            </p:grpSpPr>
            <p:sp>
              <p:nvSpPr>
                <p:cNvPr id="92" name="Rectangle 91"/>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93" name="Rectangle 92"/>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94" name="Rectangle 93"/>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95" name="Rectangle 94"/>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cxnSp>
            <p:nvCxnSpPr>
              <p:cNvPr id="88" name="Straight Arrow Connector 87"/>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89" name="Straight Arrow Connector 88"/>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90" name="Straight Arrow Connector 89"/>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91" name="Straight Arrow Connector 90"/>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grpSp>
      <p:grpSp>
        <p:nvGrpSpPr>
          <p:cNvPr id="103" name="Group 102"/>
          <p:cNvGrpSpPr/>
          <p:nvPr/>
        </p:nvGrpSpPr>
        <p:grpSpPr>
          <a:xfrm>
            <a:off x="238251" y="1795599"/>
            <a:ext cx="8700231" cy="3318248"/>
            <a:chOff x="238251" y="1795599"/>
            <a:chExt cx="8700231" cy="3318248"/>
          </a:xfrm>
        </p:grpSpPr>
        <p:sp>
          <p:nvSpPr>
            <p:cNvPr id="104" name="Rounded Rectangle 103"/>
            <p:cNvSpPr/>
            <p:nvPr/>
          </p:nvSpPr>
          <p:spPr>
            <a:xfrm>
              <a:off x="238251" y="1795599"/>
              <a:ext cx="8700231" cy="3318248"/>
            </a:xfrm>
            <a:prstGeom prst="roundRect">
              <a:avLst>
                <a:gd name="adj" fmla="val 6035"/>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05" name="Group 104"/>
            <p:cNvGrpSpPr/>
            <p:nvPr/>
          </p:nvGrpSpPr>
          <p:grpSpPr>
            <a:xfrm>
              <a:off x="4186076" y="2714949"/>
              <a:ext cx="4513517" cy="1479549"/>
              <a:chOff x="4659627" y="1985846"/>
              <a:chExt cx="3871650" cy="1269143"/>
            </a:xfrm>
          </p:grpSpPr>
          <p:grpSp>
            <p:nvGrpSpPr>
              <p:cNvPr id="107" name="Group 39"/>
              <p:cNvGrpSpPr/>
              <p:nvPr/>
            </p:nvGrpSpPr>
            <p:grpSpPr>
              <a:xfrm>
                <a:off x="5571246" y="2097938"/>
                <a:ext cx="660795" cy="340476"/>
                <a:chOff x="4101704" y="1896761"/>
                <a:chExt cx="660795" cy="437189"/>
              </a:xfrm>
            </p:grpSpPr>
            <p:sp>
              <p:nvSpPr>
                <p:cNvPr id="131" name="Rectangle 130"/>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32" name="Rectangle 13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08" name="Group 40"/>
              <p:cNvGrpSpPr/>
              <p:nvPr/>
            </p:nvGrpSpPr>
            <p:grpSpPr>
              <a:xfrm>
                <a:off x="4659627" y="2097938"/>
                <a:ext cx="536969" cy="340476"/>
                <a:chOff x="4101704" y="1896761"/>
                <a:chExt cx="660795" cy="437189"/>
              </a:xfrm>
            </p:grpSpPr>
            <p:sp>
              <p:nvSpPr>
                <p:cNvPr id="129" name="Rectangle 128"/>
                <p:cNvSpPr/>
                <p:nvPr/>
              </p:nvSpPr>
              <p:spPr>
                <a:xfrm>
                  <a:off x="4101704" y="1896761"/>
                  <a:ext cx="660795" cy="218681"/>
                </a:xfrm>
                <a:prstGeom prst="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130" name="Rectangle 129"/>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09" name="Group 45"/>
              <p:cNvGrpSpPr/>
              <p:nvPr/>
            </p:nvGrpSpPr>
            <p:grpSpPr>
              <a:xfrm>
                <a:off x="6599946" y="2104482"/>
                <a:ext cx="660795" cy="510781"/>
                <a:chOff x="4101704" y="1896761"/>
                <a:chExt cx="660795" cy="655870"/>
              </a:xfrm>
            </p:grpSpPr>
            <p:sp>
              <p:nvSpPr>
                <p:cNvPr id="126" name="Rectangle 125"/>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27" name="Rectangle 126"/>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28" name="Rectangle 127"/>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bar</a:t>
                  </a:r>
                </a:p>
              </p:txBody>
            </p:sp>
          </p:grpSp>
          <p:grpSp>
            <p:nvGrpSpPr>
              <p:cNvPr id="110" name="Group 49"/>
              <p:cNvGrpSpPr/>
              <p:nvPr/>
            </p:nvGrpSpPr>
            <p:grpSpPr>
              <a:xfrm>
                <a:off x="7679982" y="2103260"/>
                <a:ext cx="660795" cy="510781"/>
                <a:chOff x="4101704" y="1896761"/>
                <a:chExt cx="660795" cy="655870"/>
              </a:xfrm>
            </p:grpSpPr>
            <p:sp>
              <p:nvSpPr>
                <p:cNvPr id="123" name="Rectangle 12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Serves</a:t>
                  </a:r>
                </a:p>
              </p:txBody>
            </p:sp>
            <p:sp>
              <p:nvSpPr>
                <p:cNvPr id="124" name="Rectangle 123"/>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bar</a:t>
                  </a:r>
                </a:p>
              </p:txBody>
            </p:sp>
            <p:sp>
              <p:nvSpPr>
                <p:cNvPr id="125" name="Rectangle 124"/>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11" name="Straight Arrow Connector 30"/>
              <p:cNvCxnSpPr>
                <a:cxnSpLocks noChangeShapeType="1"/>
              </p:cNvCxnSpPr>
              <p:nvPr/>
            </p:nvCxnSpPr>
            <p:spPr bwMode="auto">
              <a:xfrm rot="10800000">
                <a:off x="5196596" y="2356699"/>
                <a:ext cx="365125" cy="1588"/>
              </a:xfrm>
              <a:prstGeom prst="straightConnector1">
                <a:avLst/>
              </a:prstGeom>
              <a:noFill/>
              <a:ln w="19050">
                <a:solidFill>
                  <a:schemeClr val="tx1"/>
                </a:solidFill>
                <a:round/>
                <a:headEnd/>
                <a:tailEnd/>
              </a:ln>
            </p:spPr>
          </p:cxnSp>
          <p:cxnSp>
            <p:nvCxnSpPr>
              <p:cNvPr id="112" name="Straight Arrow Connector 30"/>
              <p:cNvCxnSpPr>
                <a:cxnSpLocks noChangeShapeType="1"/>
                <a:endCxn id="124" idx="1"/>
              </p:cNvCxnSpPr>
              <p:nvPr/>
            </p:nvCxnSpPr>
            <p:spPr bwMode="auto">
              <a:xfrm flipV="1">
                <a:off x="7260741" y="2358584"/>
                <a:ext cx="419241" cy="171527"/>
              </a:xfrm>
              <a:prstGeom prst="straightConnector1">
                <a:avLst/>
              </a:prstGeom>
              <a:noFill/>
              <a:ln w="19050">
                <a:solidFill>
                  <a:schemeClr val="tx1"/>
                </a:solidFill>
                <a:round/>
                <a:headEnd/>
                <a:tailEnd type="triangle" w="med" len="lg"/>
              </a:ln>
            </p:spPr>
          </p:cxnSp>
          <p:grpSp>
            <p:nvGrpSpPr>
              <p:cNvPr id="113" name="Group 49"/>
              <p:cNvGrpSpPr/>
              <p:nvPr/>
            </p:nvGrpSpPr>
            <p:grpSpPr>
              <a:xfrm>
                <a:off x="7679982" y="2744208"/>
                <a:ext cx="660795" cy="510781"/>
                <a:chOff x="4101704" y="1896761"/>
                <a:chExt cx="660795" cy="655870"/>
              </a:xfrm>
            </p:grpSpPr>
            <p:sp>
              <p:nvSpPr>
                <p:cNvPr id="120" name="Rectangle 119"/>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Likes</a:t>
                  </a:r>
                </a:p>
              </p:txBody>
            </p:sp>
            <p:sp>
              <p:nvSpPr>
                <p:cNvPr id="121" name="Rectangle 120"/>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22" name="Rectangle 121"/>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14" name="Straight Arrow Connector 30"/>
              <p:cNvCxnSpPr>
                <a:cxnSpLocks noChangeShapeType="1"/>
              </p:cNvCxnSpPr>
              <p:nvPr/>
            </p:nvCxnSpPr>
            <p:spPr bwMode="auto">
              <a:xfrm flipV="1">
                <a:off x="6242196" y="2359806"/>
                <a:ext cx="356483" cy="0"/>
              </a:xfrm>
              <a:prstGeom prst="straightConnector1">
                <a:avLst/>
              </a:prstGeom>
              <a:noFill/>
              <a:ln w="19050">
                <a:solidFill>
                  <a:schemeClr val="tx1"/>
                </a:solidFill>
                <a:round/>
                <a:headEnd/>
                <a:tailEnd type="triangle" w="med" len="lg"/>
              </a:ln>
            </p:spPr>
          </p:cxnSp>
          <p:grpSp>
            <p:nvGrpSpPr>
              <p:cNvPr id="115" name="Group 71"/>
              <p:cNvGrpSpPr>
                <a:grpSpLocks/>
              </p:cNvGrpSpPr>
              <p:nvPr/>
            </p:nvGrpSpPr>
            <p:grpSpPr bwMode="auto">
              <a:xfrm>
                <a:off x="8340777" y="2528889"/>
                <a:ext cx="190500" cy="648877"/>
                <a:chOff x="5257800" y="3594100"/>
                <a:chExt cx="190500" cy="984250"/>
              </a:xfrm>
            </p:grpSpPr>
            <p:cxnSp>
              <p:nvCxnSpPr>
                <p:cNvPr id="118"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119"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2000"/>
                </a:p>
              </p:txBody>
            </p:sp>
          </p:grpSp>
          <p:sp>
            <p:nvSpPr>
              <p:cNvPr id="116" name="Freeform 115"/>
              <p:cNvSpPr/>
              <p:nvPr/>
            </p:nvSpPr>
            <p:spPr bwMode="auto">
              <a:xfrm>
                <a:off x="5311561" y="2361810"/>
                <a:ext cx="2366434" cy="677154"/>
              </a:xfrm>
              <a:custGeom>
                <a:avLst/>
                <a:gdLst>
                  <a:gd name="connsiteX0" fmla="*/ 2494140 w 2494140"/>
                  <a:gd name="connsiteY0" fmla="*/ 732366 h 793750"/>
                  <a:gd name="connsiteX1" fmla="*/ 394406 w 2494140"/>
                  <a:gd name="connsiteY1" fmla="*/ 740833 h 793750"/>
                  <a:gd name="connsiteX2" fmla="*/ 127706 w 2494140"/>
                  <a:gd name="connsiteY2" fmla="*/ 414866 h 793750"/>
                  <a:gd name="connsiteX3" fmla="*/ 377473 w 2494140"/>
                  <a:gd name="connsiteY3" fmla="*/ 0 h 793750"/>
                  <a:gd name="connsiteX0" fmla="*/ 2398890 w 2398890"/>
                  <a:gd name="connsiteY0" fmla="*/ 732366 h 793750"/>
                  <a:gd name="connsiteX1" fmla="*/ 476956 w 2398890"/>
                  <a:gd name="connsiteY1" fmla="*/ 740833 h 793750"/>
                  <a:gd name="connsiteX2" fmla="*/ 32456 w 2398890"/>
                  <a:gd name="connsiteY2" fmla="*/ 414866 h 793750"/>
                  <a:gd name="connsiteX3" fmla="*/ 282223 w 2398890"/>
                  <a:gd name="connsiteY3" fmla="*/ 0 h 793750"/>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474 h 763166"/>
                  <a:gd name="connsiteX1" fmla="*/ 444500 w 2366434"/>
                  <a:gd name="connsiteY1" fmla="*/ 686680 h 763166"/>
                  <a:gd name="connsiteX2" fmla="*/ 0 w 2366434"/>
                  <a:gd name="connsiteY2" fmla="*/ 414974 h 763166"/>
                  <a:gd name="connsiteX3" fmla="*/ 249767 w 2366434"/>
                  <a:gd name="connsiteY3" fmla="*/ 108 h 763166"/>
                </a:gdLst>
                <a:ahLst/>
                <a:cxnLst>
                  <a:cxn ang="0">
                    <a:pos x="connsiteX0" y="connsiteY0"/>
                  </a:cxn>
                  <a:cxn ang="0">
                    <a:pos x="connsiteX1" y="connsiteY1"/>
                  </a:cxn>
                  <a:cxn ang="0">
                    <a:pos x="connsiteX2" y="connsiteY2"/>
                  </a:cxn>
                  <a:cxn ang="0">
                    <a:pos x="connsiteX3" y="connsiteY3"/>
                  </a:cxn>
                </a:cxnLst>
                <a:rect l="l" t="t" r="r" b="b"/>
                <a:pathLst>
                  <a:path w="2366434" h="763166">
                    <a:moveTo>
                      <a:pt x="2366434" y="732474"/>
                    </a:moveTo>
                    <a:cubicBezTo>
                      <a:pt x="1513770" y="763166"/>
                      <a:pt x="838906" y="739597"/>
                      <a:pt x="444500" y="686680"/>
                    </a:cubicBezTo>
                    <a:cubicBezTo>
                      <a:pt x="50094" y="633763"/>
                      <a:pt x="7054" y="570604"/>
                      <a:pt x="0" y="414974"/>
                    </a:cubicBezTo>
                    <a:cubicBezTo>
                      <a:pt x="0" y="312812"/>
                      <a:pt x="72336" y="0"/>
                      <a:pt x="249767" y="108"/>
                    </a:cubicBezTo>
                  </a:path>
                </a:pathLst>
              </a:custGeom>
              <a:noFill/>
              <a:ln w="19050" cap="flat" cmpd="sng" algn="ctr">
                <a:solidFill>
                  <a:schemeClr val="tx1"/>
                </a:solidFill>
                <a:prstDash val="solid"/>
                <a:round/>
                <a:headEnd type="none" w="med" len="med"/>
                <a:tailEnd type="triangle" w="med" len="lg"/>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800" smtClean="0">
                  <a:latin typeface="Arial" pitchFamily="34" charset="0"/>
                </a:endParaRPr>
              </a:p>
            </p:txBody>
          </p:sp>
          <p:sp>
            <p:nvSpPr>
              <p:cNvPr id="117" name="Rounded Rectangle 116"/>
              <p:cNvSpPr/>
              <p:nvPr/>
            </p:nvSpPr>
            <p:spPr bwMode="auto">
              <a:xfrm>
                <a:off x="6486442" y="1985846"/>
                <a:ext cx="878992" cy="758362"/>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106" name="Rectangle 3"/>
            <p:cNvSpPr>
              <a:spLocks noChangeArrowheads="1"/>
            </p:cNvSpPr>
            <p:nvPr/>
          </p:nvSpPr>
          <p:spPr bwMode="auto">
            <a:xfrm>
              <a:off x="415966" y="2068872"/>
              <a:ext cx="3511633" cy="2769989"/>
            </a:xfrm>
            <a:prstGeom prst="rect">
              <a:avLst/>
            </a:prstGeom>
            <a:noFill/>
            <a:ln w="9525">
              <a:noFill/>
              <a:miter lim="800000"/>
              <a:headEnd/>
              <a:tailEnd/>
            </a:ln>
          </p:spPr>
          <p:txBody>
            <a:bodyPr wrap="square" lIns="0" tIns="0" rIns="0" bIns="0">
              <a:prstTxWarp prst="textNoShape">
                <a:avLst/>
              </a:prstTxWarp>
              <a:spAutoFit/>
            </a:bodyPr>
            <a:lstStyle/>
            <a:p>
              <a:pPr>
                <a:tabLst>
                  <a:tab pos="571500" algn="l"/>
                  <a:tab pos="1143000" algn="l"/>
                  <a:tab pos="1714500" algn="l"/>
                </a:tabLst>
              </a:pPr>
              <a:r>
                <a:rPr lang="en-US" sz="1500">
                  <a:latin typeface="Calibri"/>
                  <a:cs typeface="Calibri"/>
                </a:rPr>
                <a:t>select 	F1.person</a:t>
              </a:r>
            </a:p>
            <a:p>
              <a:pPr>
                <a:tabLst>
                  <a:tab pos="571500" algn="l"/>
                  <a:tab pos="1143000" algn="l"/>
                  <a:tab pos="1714500" algn="l"/>
                </a:tabLst>
              </a:pPr>
              <a:r>
                <a:rPr lang="en-US" sz="1500">
                  <a:latin typeface="Calibri"/>
                  <a:cs typeface="Calibri"/>
                </a:rPr>
                <a:t>from 	Frequents F1</a:t>
              </a:r>
            </a:p>
            <a:p>
              <a:pPr>
                <a:tabLst>
                  <a:tab pos="571500" algn="l"/>
                  <a:tab pos="1143000" algn="l"/>
                  <a:tab pos="1714500" algn="l"/>
                </a:tabLst>
              </a:pPr>
              <a:r>
                <a:rPr lang="en-US" sz="1500">
                  <a:latin typeface="Calibri"/>
                  <a:cs typeface="Calibri"/>
                </a:rPr>
                <a:t>where 	not exists</a:t>
              </a:r>
            </a:p>
            <a:p>
              <a:pPr>
                <a:tabLst>
                  <a:tab pos="571500" algn="l"/>
                  <a:tab pos="1143000" algn="l"/>
                  <a:tab pos="1714500" algn="l"/>
                </a:tabLst>
              </a:pPr>
              <a:r>
                <a:rPr lang="en-US" sz="1500">
                  <a:latin typeface="Calibri"/>
                  <a:cs typeface="Calibri"/>
                </a:rPr>
                <a:t>	(select 	F2.bar</a:t>
              </a:r>
            </a:p>
            <a:p>
              <a:pPr>
                <a:tabLst>
                  <a:tab pos="571500" algn="l"/>
                  <a:tab pos="1143000" algn="l"/>
                  <a:tab pos="1714500" algn="l"/>
                </a:tabLst>
              </a:pPr>
              <a:r>
                <a:rPr lang="en-US" sz="1500">
                  <a:latin typeface="Calibri"/>
                  <a:cs typeface="Calibri"/>
                </a:rPr>
                <a:t>	from 	Frequents F2</a:t>
              </a:r>
            </a:p>
            <a:p>
              <a:pPr>
                <a:tabLst>
                  <a:tab pos="571500" algn="l"/>
                  <a:tab pos="1143000" algn="l"/>
                  <a:tab pos="1714500" algn="l"/>
                </a:tabLst>
              </a:pPr>
              <a:r>
                <a:rPr lang="en-US" sz="1500">
                  <a:latin typeface="Calibri"/>
                  <a:cs typeface="Calibri"/>
                </a:rPr>
                <a:t>	where	F2.person = F1.person</a:t>
              </a:r>
            </a:p>
            <a:p>
              <a:pPr>
                <a:tabLst>
                  <a:tab pos="571500" algn="l"/>
                  <a:tab pos="1143000" algn="l"/>
                  <a:tab pos="1714500" algn="l"/>
                </a:tabLst>
              </a:pPr>
              <a:r>
                <a:rPr lang="en-US" sz="1500">
                  <a:latin typeface="Calibri"/>
                  <a:cs typeface="Calibri"/>
                </a:rPr>
                <a:t>	and	not exists</a:t>
              </a:r>
            </a:p>
            <a:p>
              <a:pPr>
                <a:tabLst>
                  <a:tab pos="571500" algn="l"/>
                  <a:tab pos="1143000" algn="l"/>
                  <a:tab pos="1714500" algn="l"/>
                </a:tabLst>
              </a:pPr>
              <a:r>
                <a:rPr lang="en-US" sz="1500">
                  <a:latin typeface="Calibri"/>
                  <a:cs typeface="Calibri"/>
                </a:rPr>
                <a:t>		(select  S3.drink</a:t>
              </a:r>
            </a:p>
            <a:p>
              <a:pPr>
                <a:tabLst>
                  <a:tab pos="571500" algn="l"/>
                  <a:tab pos="1143000" algn="l"/>
                  <a:tab pos="1714500" algn="l"/>
                </a:tabLst>
              </a:pPr>
              <a:r>
                <a:rPr lang="en-US" sz="1500">
                  <a:latin typeface="Calibri"/>
                  <a:cs typeface="Calibri"/>
                </a:rPr>
                <a:t>		from     Serves S3, Likes L4</a:t>
              </a:r>
            </a:p>
            <a:p>
              <a:pPr>
                <a:tabLst>
                  <a:tab pos="571500" algn="l"/>
                  <a:tab pos="1143000" algn="l"/>
                  <a:tab pos="1714500" algn="l"/>
                </a:tabLst>
              </a:pPr>
              <a:r>
                <a:rPr lang="en-US" sz="1500">
                  <a:latin typeface="Calibri"/>
                  <a:cs typeface="Calibri"/>
                </a:rPr>
                <a:t>		where	L4.person = F1.person</a:t>
              </a:r>
            </a:p>
            <a:p>
              <a:pPr>
                <a:tabLst>
                  <a:tab pos="571500" algn="l"/>
                  <a:tab pos="1143000" algn="l"/>
                  <a:tab pos="1714500" algn="l"/>
                </a:tabLst>
              </a:pPr>
              <a:r>
                <a:rPr lang="en-US" sz="1500">
                  <a:latin typeface="Calibri"/>
                  <a:cs typeface="Calibri"/>
                </a:rPr>
                <a:t>		and       L4.drink = S3.drink</a:t>
              </a:r>
            </a:p>
            <a:p>
              <a:pPr>
                <a:tabLst>
                  <a:tab pos="571500" algn="l"/>
                  <a:tab pos="1143000" algn="l"/>
                  <a:tab pos="1714500" algn="l"/>
                </a:tabLst>
              </a:pPr>
              <a:r>
                <a:rPr lang="en-US" sz="1500">
                  <a:latin typeface="Calibri"/>
                  <a:cs typeface="Calibri"/>
                </a:rPr>
                <a:t>		and       S3.bar = F2.bar))</a:t>
              </a:r>
            </a:p>
          </p:txBody>
        </p:sp>
      </p:grpSp>
      <p:grpSp>
        <p:nvGrpSpPr>
          <p:cNvPr id="133" name="Group 132"/>
          <p:cNvGrpSpPr/>
          <p:nvPr/>
        </p:nvGrpSpPr>
        <p:grpSpPr>
          <a:xfrm>
            <a:off x="195961" y="1839145"/>
            <a:ext cx="8700231" cy="3318248"/>
            <a:chOff x="195961" y="1839145"/>
            <a:chExt cx="8700231" cy="3318248"/>
          </a:xfrm>
        </p:grpSpPr>
        <p:sp>
          <p:nvSpPr>
            <p:cNvPr id="134" name="Rounded Rectangle 133"/>
            <p:cNvSpPr/>
            <p:nvPr/>
          </p:nvSpPr>
          <p:spPr>
            <a:xfrm>
              <a:off x="195961" y="1839145"/>
              <a:ext cx="8700231" cy="3318248"/>
            </a:xfrm>
            <a:prstGeom prst="roundRect">
              <a:avLst>
                <a:gd name="adj" fmla="val 6035"/>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35" name="Group 134"/>
            <p:cNvGrpSpPr/>
            <p:nvPr/>
          </p:nvGrpSpPr>
          <p:grpSpPr>
            <a:xfrm>
              <a:off x="4291710" y="2599126"/>
              <a:ext cx="4282495" cy="1798287"/>
              <a:chOff x="4356933" y="824812"/>
              <a:chExt cx="3157284" cy="1325793"/>
            </a:xfrm>
          </p:grpSpPr>
          <p:grpSp>
            <p:nvGrpSpPr>
              <p:cNvPr id="137" name="Group 39"/>
              <p:cNvGrpSpPr/>
              <p:nvPr/>
            </p:nvGrpSpPr>
            <p:grpSpPr>
              <a:xfrm>
                <a:off x="5284947" y="1219519"/>
                <a:ext cx="386862" cy="340476"/>
                <a:chOff x="4101704" y="1896761"/>
                <a:chExt cx="660795" cy="437189"/>
              </a:xfrm>
            </p:grpSpPr>
            <p:sp>
              <p:nvSpPr>
                <p:cNvPr id="229" name="Rectangle 228"/>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230" name="Rectangle 229"/>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grpSp>
            <p:nvGrpSpPr>
              <p:cNvPr id="138" name="Group 40"/>
              <p:cNvGrpSpPr/>
              <p:nvPr/>
            </p:nvGrpSpPr>
            <p:grpSpPr>
              <a:xfrm>
                <a:off x="4356933" y="1219451"/>
                <a:ext cx="459690" cy="340476"/>
                <a:chOff x="4101704" y="1896761"/>
                <a:chExt cx="660795" cy="437189"/>
              </a:xfrm>
            </p:grpSpPr>
            <p:sp>
              <p:nvSpPr>
                <p:cNvPr id="226" name="Rectangle 225"/>
                <p:cNvSpPr/>
                <p:nvPr/>
              </p:nvSpPr>
              <p:spPr>
                <a:xfrm>
                  <a:off x="4101704" y="1896761"/>
                  <a:ext cx="660795" cy="218681"/>
                </a:xfrm>
                <a:prstGeom prst="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select</a:t>
                  </a:r>
                </a:p>
              </p:txBody>
            </p:sp>
            <p:sp>
              <p:nvSpPr>
                <p:cNvPr id="228" name="Rectangle 227"/>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sp>
            <p:nvSpPr>
              <p:cNvPr id="139" name="Rounded Rectangle 138"/>
              <p:cNvSpPr/>
              <p:nvPr/>
            </p:nvSpPr>
            <p:spPr bwMode="auto">
              <a:xfrm>
                <a:off x="5968662" y="824812"/>
                <a:ext cx="679730" cy="5537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Arial" pitchFamily="34" charset="0"/>
                </a:endParaRPr>
              </a:p>
            </p:txBody>
          </p:sp>
          <p:cxnSp>
            <p:nvCxnSpPr>
              <p:cNvPr id="140" name="Straight Arrow Connector 30"/>
              <p:cNvCxnSpPr>
                <a:cxnSpLocks noChangeShapeType="1"/>
              </p:cNvCxnSpPr>
              <p:nvPr/>
            </p:nvCxnSpPr>
            <p:spPr bwMode="auto">
              <a:xfrm>
                <a:off x="4816623" y="1474775"/>
                <a:ext cx="468324" cy="67"/>
              </a:xfrm>
              <a:prstGeom prst="straightConnector1">
                <a:avLst/>
              </a:prstGeom>
              <a:noFill/>
              <a:ln w="19050">
                <a:solidFill>
                  <a:schemeClr val="tx1"/>
                </a:solidFill>
                <a:round/>
                <a:headEnd/>
                <a:tailEnd type="triangle" w="med" len="lg"/>
              </a:ln>
            </p:spPr>
          </p:cxnSp>
          <p:grpSp>
            <p:nvGrpSpPr>
              <p:cNvPr id="141" name="Group 39"/>
              <p:cNvGrpSpPr/>
              <p:nvPr/>
            </p:nvGrpSpPr>
            <p:grpSpPr>
              <a:xfrm>
                <a:off x="6140133" y="928544"/>
                <a:ext cx="386862" cy="340476"/>
                <a:chOff x="4101704" y="1896761"/>
                <a:chExt cx="660795" cy="437189"/>
              </a:xfrm>
            </p:grpSpPr>
            <p:sp>
              <p:nvSpPr>
                <p:cNvPr id="223" name="Rectangle 22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225" name="Rectangle 224"/>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cxnSp>
            <p:nvCxnSpPr>
              <p:cNvPr id="142" name="Straight Arrow Connector 30"/>
              <p:cNvCxnSpPr>
                <a:cxnSpLocks noChangeShapeType="1"/>
              </p:cNvCxnSpPr>
              <p:nvPr/>
            </p:nvCxnSpPr>
            <p:spPr bwMode="auto">
              <a:xfrm flipV="1">
                <a:off x="5671809" y="1183868"/>
                <a:ext cx="468324" cy="290975"/>
              </a:xfrm>
              <a:prstGeom prst="straightConnector1">
                <a:avLst/>
              </a:prstGeom>
              <a:noFill/>
              <a:ln w="19050">
                <a:solidFill>
                  <a:schemeClr val="tx1"/>
                </a:solidFill>
                <a:round/>
                <a:headEnd/>
                <a:tailEnd type="triangle" w="med" len="lg"/>
              </a:ln>
            </p:spPr>
          </p:cxnSp>
          <p:grpSp>
            <p:nvGrpSpPr>
              <p:cNvPr id="143" name="Group 39"/>
              <p:cNvGrpSpPr/>
              <p:nvPr/>
            </p:nvGrpSpPr>
            <p:grpSpPr>
              <a:xfrm>
                <a:off x="6140133" y="1639824"/>
                <a:ext cx="386862" cy="510781"/>
                <a:chOff x="4101704" y="1896761"/>
                <a:chExt cx="660795" cy="655870"/>
              </a:xfrm>
            </p:grpSpPr>
            <p:sp>
              <p:nvSpPr>
                <p:cNvPr id="204" name="Rectangle 203"/>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205" name="Rectangle 204"/>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221" name="Rectangle 220"/>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grpSp>
            <p:nvGrpSpPr>
              <p:cNvPr id="144" name="Group 39"/>
              <p:cNvGrpSpPr/>
              <p:nvPr/>
            </p:nvGrpSpPr>
            <p:grpSpPr>
              <a:xfrm>
                <a:off x="6995319" y="1217680"/>
                <a:ext cx="386862" cy="510781"/>
                <a:chOff x="4101704" y="1896761"/>
                <a:chExt cx="660795" cy="655870"/>
              </a:xfrm>
            </p:grpSpPr>
            <p:sp>
              <p:nvSpPr>
                <p:cNvPr id="179" name="Rectangle 178"/>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201" name="Rectangle 200"/>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202" name="Rectangle 201"/>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cxnSp>
            <p:nvCxnSpPr>
              <p:cNvPr id="146" name="Straight Arrow Connector 30"/>
              <p:cNvCxnSpPr>
                <a:cxnSpLocks noChangeShapeType="1"/>
              </p:cNvCxnSpPr>
              <p:nvPr/>
            </p:nvCxnSpPr>
            <p:spPr bwMode="auto">
              <a:xfrm rot="10800000">
                <a:off x="6526995" y="1183868"/>
                <a:ext cx="468324" cy="289138"/>
              </a:xfrm>
              <a:prstGeom prst="straightConnector1">
                <a:avLst/>
              </a:prstGeom>
              <a:noFill/>
              <a:ln w="19050">
                <a:solidFill>
                  <a:schemeClr val="tx1"/>
                </a:solidFill>
                <a:round/>
                <a:headEnd/>
                <a:tailEnd type="triangle" w="med" len="lg"/>
              </a:ln>
            </p:spPr>
          </p:cxnSp>
          <p:sp>
            <p:nvSpPr>
              <p:cNvPr id="147" name="Oval 41"/>
              <p:cNvSpPr>
                <a:spLocks noChangeAspect="1" noChangeArrowheads="1"/>
              </p:cNvSpPr>
              <p:nvPr/>
            </p:nvSpPr>
            <p:spPr bwMode="auto">
              <a:xfrm>
                <a:off x="5750258" y="1272274"/>
                <a:ext cx="145255" cy="141578"/>
              </a:xfrm>
              <a:prstGeom prst="ellipse">
                <a:avLst/>
              </a:prstGeom>
              <a:solidFill>
                <a:schemeClr val="bg1"/>
              </a:solidFill>
              <a:ln w="19050">
                <a:solidFill>
                  <a:schemeClr val="tx1"/>
                </a:solid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r>
                  <a:rPr lang="en-US" sz="1400">
                    <a:latin typeface="Arial"/>
                    <a:ea typeface="Times New Roman" pitchFamily="-106" charset="0"/>
                    <a:cs typeface="Arial"/>
                    <a:sym typeface="Symbol" pitchFamily="-106" charset="2"/>
                  </a:rPr>
                  <a:t>&gt;</a:t>
                </a:r>
                <a:endParaRPr lang="en-US" sz="1400"/>
              </a:p>
            </p:txBody>
          </p:sp>
          <p:sp>
            <p:nvSpPr>
              <p:cNvPr id="175" name="Rounded Rectangle 174"/>
              <p:cNvSpPr/>
              <p:nvPr/>
            </p:nvSpPr>
            <p:spPr bwMode="auto">
              <a:xfrm>
                <a:off x="6834487" y="1113949"/>
                <a:ext cx="679730" cy="721786"/>
              </a:xfrm>
              <a:prstGeom prst="roundRect">
                <a:avLst>
                  <a:gd name="adj" fmla="val 12549"/>
                </a:avLst>
              </a:prstGeom>
              <a:noFill/>
              <a:ln w="19050"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400" b="0" i="0" u="none" strike="noStrike" cap="none" normalizeH="0" baseline="0" smtClean="0">
                  <a:ln>
                    <a:noFill/>
                  </a:ln>
                  <a:solidFill>
                    <a:schemeClr val="tx1"/>
                  </a:solidFill>
                  <a:effectLst/>
                  <a:latin typeface="Arial" pitchFamily="34" charset="0"/>
                </a:endParaRPr>
              </a:p>
            </p:txBody>
          </p:sp>
          <p:cxnSp>
            <p:nvCxnSpPr>
              <p:cNvPr id="176" name="Straight Arrow Connector 30"/>
              <p:cNvCxnSpPr>
                <a:cxnSpLocks noChangeShapeType="1"/>
              </p:cNvCxnSpPr>
              <p:nvPr/>
            </p:nvCxnSpPr>
            <p:spPr bwMode="auto">
              <a:xfrm>
                <a:off x="5671809" y="1474842"/>
                <a:ext cx="468324" cy="420306"/>
              </a:xfrm>
              <a:prstGeom prst="straightConnector1">
                <a:avLst/>
              </a:prstGeom>
              <a:noFill/>
              <a:ln w="19050">
                <a:solidFill>
                  <a:schemeClr val="tx1"/>
                </a:solidFill>
                <a:round/>
                <a:headEnd type="triangle" w="med" len="lg"/>
                <a:tailEnd type="none" w="med" len="lg"/>
              </a:ln>
            </p:spPr>
          </p:cxnSp>
          <p:cxnSp>
            <p:nvCxnSpPr>
              <p:cNvPr id="178" name="Straight Arrow Connector 30"/>
              <p:cNvCxnSpPr>
                <a:cxnSpLocks noChangeShapeType="1"/>
              </p:cNvCxnSpPr>
              <p:nvPr/>
            </p:nvCxnSpPr>
            <p:spPr bwMode="auto">
              <a:xfrm flipV="1">
                <a:off x="6526995" y="1643310"/>
                <a:ext cx="468323" cy="422143"/>
              </a:xfrm>
              <a:prstGeom prst="straightConnector1">
                <a:avLst/>
              </a:prstGeom>
              <a:noFill/>
              <a:ln w="19050">
                <a:solidFill>
                  <a:schemeClr val="tx1"/>
                </a:solidFill>
                <a:round/>
                <a:headEnd/>
                <a:tailEnd type="triangle" w="med" len="lg"/>
              </a:ln>
            </p:spPr>
          </p:cxnSp>
        </p:grpSp>
        <p:sp>
          <p:nvSpPr>
            <p:cNvPr id="136" name="Rectangle 3"/>
            <p:cNvSpPr>
              <a:spLocks noChangeArrowheads="1"/>
            </p:cNvSpPr>
            <p:nvPr/>
          </p:nvSpPr>
          <p:spPr bwMode="auto">
            <a:xfrm>
              <a:off x="310260" y="1881585"/>
              <a:ext cx="3575049" cy="3231654"/>
            </a:xfrm>
            <a:prstGeom prst="rect">
              <a:avLst/>
            </a:prstGeom>
            <a:noFill/>
            <a:ln w="9525">
              <a:noFill/>
              <a:miter lim="800000"/>
              <a:headEnd/>
              <a:tailEnd/>
            </a:ln>
          </p:spPr>
          <p:txBody>
            <a:bodyPr wrap="square" lIns="0" tIns="0" rIns="0" bIns="0">
              <a:prstTxWarp prst="textNoShape">
                <a:avLst/>
              </a:prstTxWarp>
              <a:spAutoFit/>
            </a:bodyPr>
            <a:lstStyle/>
            <a:p>
              <a:pPr>
                <a:tabLst>
                  <a:tab pos="514350" algn="l"/>
                  <a:tab pos="1028700" algn="l"/>
                  <a:tab pos="1543050" algn="l"/>
                  <a:tab pos="2114550" algn="l"/>
                </a:tabLst>
              </a:pPr>
              <a:r>
                <a:rPr lang="en-US" sz="1400">
                  <a:latin typeface="Calibri"/>
                  <a:cs typeface="Calibri"/>
                </a:rPr>
                <a:t>select 	W1.wid</a:t>
              </a:r>
            </a:p>
            <a:p>
              <a:pPr>
                <a:tabLst>
                  <a:tab pos="514350" algn="l"/>
                  <a:tab pos="1028700" algn="l"/>
                  <a:tab pos="1543050" algn="l"/>
                  <a:tab pos="2114550" algn="l"/>
                </a:tabLst>
              </a:pPr>
              <a:r>
                <a:rPr lang="en-US" sz="1400">
                  <a:latin typeface="Calibri"/>
                  <a:cs typeface="Calibri"/>
                </a:rPr>
                <a:t>from 	Worlds W1</a:t>
              </a:r>
            </a:p>
            <a:p>
              <a:pPr>
                <a:tabLst>
                  <a:tab pos="514350" algn="l"/>
                  <a:tab pos="1028700" algn="l"/>
                  <a:tab pos="1543050" algn="l"/>
                  <a:tab pos="2114550" algn="l"/>
                </a:tabLst>
              </a:pPr>
              <a:r>
                <a:rPr lang="en-US" sz="1400">
                  <a:latin typeface="Calibri"/>
                  <a:cs typeface="Calibri"/>
                </a:rPr>
                <a:t>where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W2</a:t>
              </a:r>
            </a:p>
            <a:p>
              <a:pPr>
                <a:tabLst>
                  <a:tab pos="514350" algn="l"/>
                  <a:tab pos="1028700" algn="l"/>
                  <a:tab pos="1543050" algn="l"/>
                  <a:tab pos="2114550" algn="l"/>
                </a:tabLst>
              </a:pPr>
              <a:r>
                <a:rPr lang="en-US" sz="1400">
                  <a:latin typeface="Calibri"/>
                  <a:cs typeface="Calibri"/>
                </a:rPr>
                <a:t>	where 	W2.wid &lt;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W3</a:t>
              </a:r>
            </a:p>
            <a:p>
              <a:pPr>
                <a:tabLst>
                  <a:tab pos="514350" algn="l"/>
                  <a:tab pos="1028700" algn="l"/>
                  <a:tab pos="1543050" algn="l"/>
                  <a:tab pos="2114550" algn="l"/>
                </a:tabLst>
              </a:pPr>
              <a:r>
                <a:rPr lang="en-US" sz="1400">
                  <a:latin typeface="Calibri"/>
                  <a:cs typeface="Calibri"/>
                </a:rPr>
                <a:t>		where 	W3.wid =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W4</a:t>
              </a:r>
            </a:p>
            <a:p>
              <a:pPr>
                <a:tabLst>
                  <a:tab pos="514350" algn="l"/>
                  <a:tab pos="1028700" algn="l"/>
                  <a:tab pos="1543050" algn="l"/>
                  <a:tab pos="2114550" algn="l"/>
                </a:tabLst>
              </a:pPr>
              <a:r>
                <a:rPr lang="en-US" sz="1400">
                  <a:latin typeface="Calibri"/>
                  <a:cs typeface="Calibri"/>
                </a:rPr>
                <a:t>			where 	W4.wid = W2.wid</a:t>
              </a:r>
            </a:p>
            <a:p>
              <a:pPr>
                <a:tabLst>
                  <a:tab pos="514350" algn="l"/>
                  <a:tab pos="1028700" algn="l"/>
                  <a:tab pos="1543050" algn="l"/>
                  <a:tab pos="2114550" algn="l"/>
                </a:tabLst>
              </a:pPr>
              <a:r>
                <a:rPr lang="en-US" sz="1400">
                  <a:latin typeface="Calibri"/>
                  <a:cs typeface="Calibri"/>
                </a:rPr>
                <a:t>			and 	W4.tid = W3.tid)))</a:t>
              </a:r>
            </a:p>
          </p:txBody>
        </p:sp>
      </p:grpSp>
      <p:grpSp>
        <p:nvGrpSpPr>
          <p:cNvPr id="429" name="Group 428"/>
          <p:cNvGrpSpPr/>
          <p:nvPr/>
        </p:nvGrpSpPr>
        <p:grpSpPr>
          <a:xfrm>
            <a:off x="153671" y="1882690"/>
            <a:ext cx="8700231" cy="3318248"/>
            <a:chOff x="322831" y="1708507"/>
            <a:chExt cx="8700231" cy="3318248"/>
          </a:xfrm>
        </p:grpSpPr>
        <p:sp>
          <p:nvSpPr>
            <p:cNvPr id="430" name="Rounded Rectangle 429"/>
            <p:cNvSpPr/>
            <p:nvPr/>
          </p:nvSpPr>
          <p:spPr>
            <a:xfrm>
              <a:off x="322831" y="1708507"/>
              <a:ext cx="8700231" cy="3318248"/>
            </a:xfrm>
            <a:prstGeom prst="roundRect">
              <a:avLst>
                <a:gd name="adj" fmla="val 6035"/>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31"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nvGrpSpPr>
            <p:cNvPr id="432" name="Group 431"/>
            <p:cNvGrpSpPr/>
            <p:nvPr/>
          </p:nvGrpSpPr>
          <p:grpSpPr>
            <a:xfrm>
              <a:off x="4475909" y="2872686"/>
              <a:ext cx="4155204" cy="989891"/>
              <a:chOff x="3461323" y="3245701"/>
              <a:chExt cx="2770656" cy="660051"/>
            </a:xfrm>
          </p:grpSpPr>
          <p:sp>
            <p:nvSpPr>
              <p:cNvPr id="433" name="Rectangle 432"/>
              <p:cNvSpPr/>
              <p:nvPr/>
            </p:nvSpPr>
            <p:spPr>
              <a:xfrm>
                <a:off x="4190414" y="3337735"/>
                <a:ext cx="421477"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Sailors</a:t>
                </a:r>
              </a:p>
            </p:txBody>
          </p:sp>
          <p:sp>
            <p:nvSpPr>
              <p:cNvPr id="434" name="Rectangle 433"/>
              <p:cNvSpPr/>
              <p:nvPr/>
            </p:nvSpPr>
            <p:spPr>
              <a:xfrm>
                <a:off x="4190414" y="3527074"/>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sp>
            <p:nvSpPr>
              <p:cNvPr id="435" name="Rectangle 434"/>
              <p:cNvSpPr/>
              <p:nvPr/>
            </p:nvSpPr>
            <p:spPr>
              <a:xfrm>
                <a:off x="4190414" y="3716413"/>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sp>
            <p:nvSpPr>
              <p:cNvPr id="436" name="Rectangle 435"/>
              <p:cNvSpPr/>
              <p:nvPr/>
            </p:nvSpPr>
            <p:spPr>
              <a:xfrm>
                <a:off x="3461323" y="3337741"/>
                <a:ext cx="412519" cy="189339"/>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select</a:t>
                </a:r>
              </a:p>
            </p:txBody>
          </p:sp>
          <p:sp>
            <p:nvSpPr>
              <p:cNvPr id="437" name="Rectangle 436"/>
              <p:cNvSpPr/>
              <p:nvPr/>
            </p:nvSpPr>
            <p:spPr>
              <a:xfrm>
                <a:off x="3461323" y="3527080"/>
                <a:ext cx="412519"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cxnSp>
            <p:nvCxnSpPr>
              <p:cNvPr id="438" name="Straight Arrow Connector 30"/>
              <p:cNvCxnSpPr>
                <a:cxnSpLocks noChangeShapeType="1"/>
              </p:cNvCxnSpPr>
              <p:nvPr/>
            </p:nvCxnSpPr>
            <p:spPr bwMode="auto">
              <a:xfrm flipH="1">
                <a:off x="5456171" y="3621266"/>
                <a:ext cx="307535" cy="1588"/>
              </a:xfrm>
              <a:prstGeom prst="straightConnector1">
                <a:avLst/>
              </a:prstGeom>
              <a:noFill/>
              <a:ln w="19050">
                <a:solidFill>
                  <a:schemeClr val="tx1"/>
                </a:solidFill>
                <a:round/>
                <a:headEnd/>
                <a:tailEnd type="triangle" w="med" len="lg"/>
              </a:ln>
            </p:spPr>
          </p:cxnSp>
          <p:cxnSp>
            <p:nvCxnSpPr>
              <p:cNvPr id="439" name="Straight Arrow Connector 30"/>
              <p:cNvCxnSpPr>
                <a:cxnSpLocks noChangeShapeType="1"/>
              </p:cNvCxnSpPr>
              <p:nvPr/>
            </p:nvCxnSpPr>
            <p:spPr bwMode="auto">
              <a:xfrm rot="10800000" flipH="1">
                <a:off x="3873355" y="3622854"/>
                <a:ext cx="317058" cy="1588"/>
              </a:xfrm>
              <a:prstGeom prst="straightConnector1">
                <a:avLst/>
              </a:prstGeom>
              <a:noFill/>
              <a:ln w="19050">
                <a:solidFill>
                  <a:schemeClr val="tx1"/>
                </a:solidFill>
                <a:round/>
                <a:headEnd/>
                <a:tailEnd type="triangle" w="med" len="lg"/>
              </a:ln>
            </p:spPr>
          </p:cxnSp>
          <p:sp>
            <p:nvSpPr>
              <p:cNvPr id="440" name="Rectangle 439"/>
              <p:cNvSpPr/>
              <p:nvPr/>
            </p:nvSpPr>
            <p:spPr>
              <a:xfrm>
                <a:off x="5763707" y="3327106"/>
                <a:ext cx="384901"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Boats</a:t>
                </a:r>
              </a:p>
            </p:txBody>
          </p:sp>
          <p:sp>
            <p:nvSpPr>
              <p:cNvPr id="441" name="Rectangle 440"/>
              <p:cNvSpPr/>
              <p:nvPr/>
            </p:nvSpPr>
            <p:spPr>
              <a:xfrm>
                <a:off x="5763707" y="3516445"/>
                <a:ext cx="384901"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442" name="Rectangle 441"/>
              <p:cNvSpPr/>
              <p:nvPr/>
            </p:nvSpPr>
            <p:spPr>
              <a:xfrm>
                <a:off x="4921479" y="3327106"/>
                <a:ext cx="531206"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Reserves</a:t>
                </a:r>
              </a:p>
            </p:txBody>
          </p:sp>
          <p:sp>
            <p:nvSpPr>
              <p:cNvPr id="443" name="Rectangle 442"/>
              <p:cNvSpPr/>
              <p:nvPr/>
            </p:nvSpPr>
            <p:spPr>
              <a:xfrm>
                <a:off x="4921479" y="3516445"/>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444" name="Rectangle 443"/>
              <p:cNvSpPr/>
              <p:nvPr/>
            </p:nvSpPr>
            <p:spPr>
              <a:xfrm>
                <a:off x="4921479" y="3705784"/>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cxnSp>
            <p:nvCxnSpPr>
              <p:cNvPr id="445" name="Straight Arrow Connector 30"/>
              <p:cNvCxnSpPr>
                <a:cxnSpLocks noChangeShapeType="1"/>
              </p:cNvCxnSpPr>
              <p:nvPr/>
            </p:nvCxnSpPr>
            <p:spPr bwMode="auto">
              <a:xfrm flipH="1">
                <a:off x="4617135" y="3817724"/>
                <a:ext cx="307535" cy="1588"/>
              </a:xfrm>
              <a:prstGeom prst="straightConnector1">
                <a:avLst/>
              </a:prstGeom>
              <a:noFill/>
              <a:ln w="19050">
                <a:solidFill>
                  <a:schemeClr val="tx1"/>
                </a:solidFill>
                <a:round/>
                <a:headEnd/>
                <a:tailEnd type="triangle" w="med" len="lg"/>
              </a:ln>
            </p:spPr>
          </p:cxnSp>
          <p:sp>
            <p:nvSpPr>
              <p:cNvPr id="446" name="Rounded Rectangle 445"/>
              <p:cNvSpPr/>
              <p:nvPr/>
            </p:nvSpPr>
            <p:spPr bwMode="auto">
              <a:xfrm>
                <a:off x="5681497" y="3245701"/>
                <a:ext cx="550482" cy="547568"/>
              </a:xfrm>
              <a:prstGeom prst="roundRect">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600" smtClean="0">
                  <a:latin typeface="Calibri"/>
                  <a:cs typeface="Calibri"/>
                </a:endParaRPr>
              </a:p>
            </p:txBody>
          </p:sp>
        </p:grpSp>
      </p:grpSp>
      <p:sp>
        <p:nvSpPr>
          <p:cNvPr id="80" name="Title 79"/>
          <p:cNvSpPr>
            <a:spLocks noGrp="1"/>
          </p:cNvSpPr>
          <p:nvPr>
            <p:ph type="title"/>
          </p:nvPr>
        </p:nvSpPr>
        <p:spPr>
          <a:xfrm>
            <a:off x="177802" y="13731"/>
            <a:ext cx="5150448" cy="523220"/>
          </a:xfrm>
        </p:spPr>
        <p:txBody>
          <a:bodyPr/>
          <a:lstStyle/>
          <a:p>
            <a:r>
              <a:rPr lang="en-US"/>
              <a:t>Query Visualization can help</a:t>
            </a:r>
          </a:p>
        </p:txBody>
      </p:sp>
      <p:sp>
        <p:nvSpPr>
          <p:cNvPr id="76" name="Foliennummernplatzhalter 3"/>
          <p:cNvSpPr>
            <a:spLocks noGrp="1"/>
          </p:cNvSpPr>
          <p:nvPr>
            <p:ph type="sldNum" sz="quarter" idx="10"/>
          </p:nvPr>
        </p:nvSpPr>
        <p:spPr/>
        <p:txBody>
          <a:bodyPr/>
          <a:lstStyle/>
          <a:p>
            <a:fld id="{FFAB1C8F-0AF1-4C92-9122-92D7D682116F}" type="slidenum">
              <a:rPr lang="de-DE" smtClean="0"/>
              <a:pPr/>
              <a:t>4</a:t>
            </a:fld>
            <a:endParaRPr lang="de-DE" smtClean="0"/>
          </a:p>
        </p:txBody>
      </p:sp>
    </p:spTree>
    <p:extLst>
      <p:ext uri="{BB962C8B-B14F-4D97-AF65-F5344CB8AC3E}">
        <p14:creationId xmlns:p14="http://schemas.microsoft.com/office/powerpoint/2010/main" val="18858667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2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2" y="13731"/>
            <a:ext cx="6503208" cy="523220"/>
          </a:xfrm>
        </p:spPr>
        <p:txBody>
          <a:bodyPr/>
          <a:lstStyle/>
          <a:p>
            <a:r>
              <a:rPr lang="en-US"/>
              <a:t>Question: right level of abstraction?</a:t>
            </a:r>
            <a:endParaRPr lang="en-US"/>
          </a:p>
        </p:txBody>
      </p:sp>
      <p:sp>
        <p:nvSpPr>
          <p:cNvPr id="3" name="Slide Number Placeholder 2"/>
          <p:cNvSpPr>
            <a:spLocks noGrp="1"/>
          </p:cNvSpPr>
          <p:nvPr>
            <p:ph type="sldNum" sz="quarter" idx="10"/>
          </p:nvPr>
        </p:nvSpPr>
        <p:spPr/>
        <p:txBody>
          <a:bodyPr/>
          <a:lstStyle/>
          <a:p>
            <a:pPr>
              <a:defRPr/>
            </a:pPr>
            <a:fld id="{536EE03E-2D5A-2B49-91BA-492D4019B60A}" type="slidenum">
              <a:rPr lang="de-DE"/>
              <a:pPr>
                <a:defRPr/>
              </a:pPr>
              <a:t>40</a:t>
            </a:fld>
            <a:endParaRPr lang="de-DE"/>
          </a:p>
        </p:txBody>
      </p:sp>
      <p:pic>
        <p:nvPicPr>
          <p:cNvPr id="4" name="Picture 3"/>
          <p:cNvPicPr>
            <a:picLocks noChangeAspect="1"/>
          </p:cNvPicPr>
          <p:nvPr/>
        </p:nvPicPr>
        <p:blipFill rotWithShape="1">
          <a:blip r:embed="rId2"/>
          <a:srcRect l="4350" t="1392" r="-8" b="26280"/>
          <a:stretch/>
        </p:blipFill>
        <p:spPr>
          <a:xfrm>
            <a:off x="222103" y="1483908"/>
            <a:ext cx="2130245" cy="2016924"/>
          </a:xfrm>
          <a:prstGeom prst="rect">
            <a:avLst/>
          </a:prstGeom>
        </p:spPr>
      </p:pic>
      <p:pic>
        <p:nvPicPr>
          <p:cNvPr id="5" name="Picture 13" descr="Picture 1.png"/>
          <p:cNvPicPr>
            <a:picLocks noChangeAspect="1"/>
          </p:cNvPicPr>
          <p:nvPr/>
        </p:nvPicPr>
        <p:blipFill rotWithShape="1">
          <a:blip r:embed="rId3"/>
          <a:srcRect l="1850" r="15"/>
          <a:stretch/>
        </p:blipFill>
        <p:spPr bwMode="auto">
          <a:xfrm>
            <a:off x="2777995" y="2256209"/>
            <a:ext cx="3213985" cy="1200413"/>
          </a:xfrm>
          <a:prstGeom prst="rect">
            <a:avLst/>
          </a:prstGeom>
          <a:noFill/>
          <a:ln w="9525">
            <a:noFill/>
            <a:miter lim="800000"/>
            <a:headEnd/>
            <a:tailEnd/>
          </a:ln>
        </p:spPr>
      </p:pic>
      <p:sp>
        <p:nvSpPr>
          <p:cNvPr id="6" name="Rectangle 193"/>
          <p:cNvSpPr>
            <a:spLocks noChangeArrowheads="1"/>
          </p:cNvSpPr>
          <p:nvPr/>
        </p:nvSpPr>
        <p:spPr bwMode="auto">
          <a:xfrm>
            <a:off x="698685" y="5079812"/>
            <a:ext cx="1177080"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marL="454025" lvl="0" indent="-454025" defTabSz="2655340" eaLnBrk="0" hangingPunct="0">
              <a:lnSpc>
                <a:spcPct val="90000"/>
              </a:lnSpc>
              <a:spcAft>
                <a:spcPct val="20000"/>
              </a:spcAft>
              <a:tabLst>
                <a:tab pos="1790331" algn="l"/>
              </a:tabLst>
            </a:pPr>
            <a:r>
              <a:rPr lang="en-US" sz="2000" b="1">
                <a:latin typeface="Calibri" charset="0"/>
                <a:cs typeface="Calibri" charset="0"/>
              </a:rPr>
              <a:t>Query Plan</a:t>
            </a:r>
          </a:p>
        </p:txBody>
      </p:sp>
      <p:sp>
        <p:nvSpPr>
          <p:cNvPr id="7" name="Rectangle 193"/>
          <p:cNvSpPr>
            <a:spLocks noChangeArrowheads="1"/>
          </p:cNvSpPr>
          <p:nvPr/>
        </p:nvSpPr>
        <p:spPr bwMode="auto">
          <a:xfrm>
            <a:off x="3825502" y="5079812"/>
            <a:ext cx="1118971"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marL="454025" lvl="0" indent="-454025" defTabSz="2655340" eaLnBrk="0" hangingPunct="0">
              <a:lnSpc>
                <a:spcPct val="90000"/>
              </a:lnSpc>
              <a:spcAft>
                <a:spcPct val="20000"/>
              </a:spcAft>
              <a:tabLst>
                <a:tab pos="1790331" algn="l"/>
              </a:tabLst>
            </a:pPr>
            <a:r>
              <a:rPr lang="en-US" sz="2000" b="1">
                <a:latin typeface="Calibri" charset="0"/>
                <a:cs typeface="Calibri" charset="0"/>
              </a:rPr>
              <a:t>SQL Query</a:t>
            </a:r>
          </a:p>
        </p:txBody>
      </p:sp>
      <p:sp>
        <p:nvSpPr>
          <p:cNvPr id="8" name="Rectangle 193"/>
          <p:cNvSpPr>
            <a:spLocks noChangeArrowheads="1"/>
          </p:cNvSpPr>
          <p:nvPr/>
        </p:nvSpPr>
        <p:spPr bwMode="auto">
          <a:xfrm>
            <a:off x="6897093" y="5079812"/>
            <a:ext cx="1408138"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marL="454025" lvl="0" indent="-454025" defTabSz="2655340" eaLnBrk="0" hangingPunct="0">
              <a:lnSpc>
                <a:spcPct val="90000"/>
              </a:lnSpc>
              <a:spcAft>
                <a:spcPct val="20000"/>
              </a:spcAft>
              <a:tabLst>
                <a:tab pos="1790331" algn="l"/>
              </a:tabLst>
            </a:pPr>
            <a:r>
              <a:rPr lang="en-US" sz="2000" b="1">
                <a:latin typeface="Calibri" charset="0"/>
                <a:cs typeface="Calibri" charset="0"/>
              </a:rPr>
              <a:t>Query Intent</a:t>
            </a:r>
          </a:p>
        </p:txBody>
      </p:sp>
      <p:cxnSp>
        <p:nvCxnSpPr>
          <p:cNvPr id="10" name="Straight Arrow Connector 9"/>
          <p:cNvCxnSpPr/>
          <p:nvPr/>
        </p:nvCxnSpPr>
        <p:spPr bwMode="auto">
          <a:xfrm>
            <a:off x="177802" y="5432496"/>
            <a:ext cx="8593057" cy="0"/>
          </a:xfrm>
          <a:prstGeom prst="straightConnector1">
            <a:avLst/>
          </a:prstGeom>
          <a:solidFill>
            <a:schemeClr val="bg1"/>
          </a:solidFill>
          <a:ln w="9525" cap="flat" cmpd="sng" algn="ctr">
            <a:solidFill>
              <a:schemeClr val="tx1"/>
            </a:solidFill>
            <a:prstDash val="solid"/>
            <a:round/>
            <a:headEnd type="none" w="med" len="med"/>
            <a:tailEnd type="stealth" w="lg" len="lg"/>
          </a:ln>
          <a:effectLst/>
        </p:spPr>
      </p:cxnSp>
      <p:sp>
        <p:nvSpPr>
          <p:cNvPr id="11" name="Rectangle 193"/>
          <p:cNvSpPr>
            <a:spLocks noChangeArrowheads="1"/>
          </p:cNvSpPr>
          <p:nvPr/>
        </p:nvSpPr>
        <p:spPr bwMode="auto">
          <a:xfrm>
            <a:off x="7538266" y="5492327"/>
            <a:ext cx="1526359"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marL="454025" lvl="0" indent="-454025" defTabSz="2655340" eaLnBrk="0" hangingPunct="0">
              <a:lnSpc>
                <a:spcPct val="90000"/>
              </a:lnSpc>
              <a:spcAft>
                <a:spcPct val="20000"/>
              </a:spcAft>
              <a:tabLst>
                <a:tab pos="1790331" algn="l"/>
              </a:tabLst>
            </a:pPr>
            <a:r>
              <a:rPr lang="en-US" sz="2000" i="1">
                <a:latin typeface="Calibri" charset="0"/>
                <a:cs typeface="Calibri" charset="0"/>
              </a:rPr>
              <a:t>more abstract</a:t>
            </a:r>
          </a:p>
        </p:txBody>
      </p:sp>
      <p:sp>
        <p:nvSpPr>
          <p:cNvPr id="13" name="TextBox 12"/>
          <p:cNvSpPr txBox="1"/>
          <p:nvPr/>
        </p:nvSpPr>
        <p:spPr>
          <a:xfrm>
            <a:off x="219757" y="3959201"/>
            <a:ext cx="2134937"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Pirahesh et al. [Sigmod’92]</a:t>
            </a:r>
          </a:p>
        </p:txBody>
      </p:sp>
      <p:sp>
        <p:nvSpPr>
          <p:cNvPr id="14" name="Rectangle 119"/>
          <p:cNvSpPr>
            <a:spLocks noChangeArrowheads="1"/>
          </p:cNvSpPr>
          <p:nvPr/>
        </p:nvSpPr>
        <p:spPr bwMode="auto">
          <a:xfrm>
            <a:off x="894934" y="3682202"/>
            <a:ext cx="784582"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Starbust</a:t>
            </a:r>
          </a:p>
        </p:txBody>
      </p:sp>
      <p:sp>
        <p:nvSpPr>
          <p:cNvPr id="15" name="TextBox 14"/>
          <p:cNvSpPr txBox="1"/>
          <p:nvPr/>
        </p:nvSpPr>
        <p:spPr>
          <a:xfrm>
            <a:off x="2905137" y="3959201"/>
            <a:ext cx="2959701"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Jaakkola and B. Thalheim. [ER WS’03]</a:t>
            </a:r>
          </a:p>
        </p:txBody>
      </p:sp>
      <p:sp>
        <p:nvSpPr>
          <p:cNvPr id="16" name="Rectangle 119"/>
          <p:cNvSpPr>
            <a:spLocks noChangeArrowheads="1"/>
          </p:cNvSpPr>
          <p:nvPr/>
        </p:nvSpPr>
        <p:spPr bwMode="auto">
          <a:xfrm>
            <a:off x="3044877" y="3682202"/>
            <a:ext cx="2680221"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Most VQL such as Visual SQL</a:t>
            </a:r>
          </a:p>
        </p:txBody>
      </p:sp>
      <p:sp>
        <p:nvSpPr>
          <p:cNvPr id="17" name="Rectangle 3"/>
          <p:cNvSpPr>
            <a:spLocks noChangeArrowheads="1"/>
          </p:cNvSpPr>
          <p:nvPr/>
        </p:nvSpPr>
        <p:spPr bwMode="auto">
          <a:xfrm>
            <a:off x="3497742" y="1429133"/>
            <a:ext cx="2166387" cy="184666"/>
          </a:xfrm>
          <a:prstGeom prst="rect">
            <a:avLst/>
          </a:prstGeom>
          <a:noFill/>
          <a:ln w="9525">
            <a:noFill/>
            <a:miter lim="800000"/>
            <a:headEnd/>
            <a:tailEnd/>
          </a:ln>
        </p:spPr>
        <p:txBody>
          <a:bodyPr wrap="square" lIns="0" tIns="0" rIns="0" bIns="0">
            <a:prstTxWarp prst="textNoShape">
              <a:avLst/>
            </a:prstTxWarp>
            <a:spAutoFit/>
          </a:bodyPr>
          <a:lstStyle/>
          <a:p>
            <a:pPr>
              <a:tabLst>
                <a:tab pos="687388" algn="l"/>
                <a:tab pos="1885950" algn="l"/>
                <a:tab pos="2625725" algn="l"/>
              </a:tabLst>
            </a:pPr>
            <a:r>
              <a:rPr lang="en-US" sz="1200" i="1">
                <a:solidFill>
                  <a:srgbClr val="FF0000"/>
                </a:solidFill>
              </a:rPr>
              <a:t>Correlated nesting is preserved</a:t>
            </a:r>
          </a:p>
        </p:txBody>
      </p:sp>
      <p:cxnSp>
        <p:nvCxnSpPr>
          <p:cNvPr id="18" name="Straight Arrow Connector 53"/>
          <p:cNvCxnSpPr>
            <a:cxnSpLocks noChangeShapeType="1"/>
          </p:cNvCxnSpPr>
          <p:nvPr/>
        </p:nvCxnSpPr>
        <p:spPr bwMode="auto">
          <a:xfrm flipH="1">
            <a:off x="3316219" y="1644577"/>
            <a:ext cx="1020367" cy="1286134"/>
          </a:xfrm>
          <a:prstGeom prst="straightConnector1">
            <a:avLst/>
          </a:prstGeom>
          <a:noFill/>
          <a:ln w="19050">
            <a:solidFill>
              <a:srgbClr val="FF0000"/>
            </a:solidFill>
            <a:round/>
            <a:headEnd/>
            <a:tailEnd type="triangle" w="lg" len="lg"/>
          </a:ln>
        </p:spPr>
      </p:cxnSp>
      <p:cxnSp>
        <p:nvCxnSpPr>
          <p:cNvPr id="19" name="Straight Arrow Connector 53"/>
          <p:cNvCxnSpPr>
            <a:cxnSpLocks noChangeShapeType="1"/>
          </p:cNvCxnSpPr>
          <p:nvPr/>
        </p:nvCxnSpPr>
        <p:spPr bwMode="auto">
          <a:xfrm>
            <a:off x="4803352" y="1644577"/>
            <a:ext cx="591599" cy="982209"/>
          </a:xfrm>
          <a:prstGeom prst="straightConnector1">
            <a:avLst/>
          </a:prstGeom>
          <a:noFill/>
          <a:ln w="19050">
            <a:solidFill>
              <a:srgbClr val="FF0000"/>
            </a:solidFill>
            <a:round/>
            <a:headEnd/>
            <a:tailEnd type="triangle" w="lg" len="lg"/>
          </a:ln>
        </p:spPr>
      </p:cxnSp>
      <p:grpSp>
        <p:nvGrpSpPr>
          <p:cNvPr id="26" name="Group 25"/>
          <p:cNvGrpSpPr/>
          <p:nvPr/>
        </p:nvGrpSpPr>
        <p:grpSpPr>
          <a:xfrm>
            <a:off x="6382614" y="2118272"/>
            <a:ext cx="2437097" cy="1017028"/>
            <a:chOff x="4939841" y="1454948"/>
            <a:chExt cx="2705145" cy="1128888"/>
          </a:xfrm>
        </p:grpSpPr>
        <p:cxnSp>
          <p:nvCxnSpPr>
            <p:cNvPr id="27" name="Straight Arrow Connector 26"/>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28" name="Group 106"/>
            <p:cNvGrpSpPr/>
            <p:nvPr/>
          </p:nvGrpSpPr>
          <p:grpSpPr>
            <a:xfrm>
              <a:off x="5939226" y="1574027"/>
              <a:ext cx="593596" cy="874724"/>
              <a:chOff x="6013368" y="2451684"/>
              <a:chExt cx="579733" cy="898708"/>
            </a:xfrm>
          </p:grpSpPr>
          <p:sp>
            <p:nvSpPr>
              <p:cNvPr id="43" name="Rectangle 42"/>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Scores</a:t>
                </a:r>
              </a:p>
            </p:txBody>
          </p:sp>
          <p:sp>
            <p:nvSpPr>
              <p:cNvPr id="44" name="Rectangle 43"/>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Team</a:t>
                </a:r>
              </a:p>
            </p:txBody>
          </p:sp>
          <p:sp>
            <p:nvSpPr>
              <p:cNvPr id="45" name="Rectangle 44"/>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Day</a:t>
                </a:r>
              </a:p>
            </p:txBody>
          </p:sp>
          <p:sp>
            <p:nvSpPr>
              <p:cNvPr id="46" name="Rectangle 45"/>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Runs</a:t>
                </a:r>
              </a:p>
            </p:txBody>
          </p:sp>
        </p:grpSp>
        <p:grpSp>
          <p:nvGrpSpPr>
            <p:cNvPr id="29" name="Group 112"/>
            <p:cNvGrpSpPr/>
            <p:nvPr/>
          </p:nvGrpSpPr>
          <p:grpSpPr>
            <a:xfrm>
              <a:off x="4939841" y="1574032"/>
              <a:ext cx="592482" cy="656037"/>
              <a:chOff x="5672691" y="3708233"/>
              <a:chExt cx="681354" cy="674025"/>
            </a:xfrm>
          </p:grpSpPr>
          <p:sp>
            <p:nvSpPr>
              <p:cNvPr id="40" name="Rectangle 39"/>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41" name="Rectangle 40"/>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Team</a:t>
                </a:r>
              </a:p>
            </p:txBody>
          </p:sp>
          <p:sp>
            <p:nvSpPr>
              <p:cNvPr id="42" name="Rectangle 41"/>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Day</a:t>
                </a:r>
              </a:p>
            </p:txBody>
          </p:sp>
        </p:grpSp>
        <p:sp>
          <p:nvSpPr>
            <p:cNvPr id="30" name="Rounded Rectangle 29"/>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200" smtClean="0">
                <a:latin typeface="Arial" pitchFamily="34" charset="0"/>
              </a:endParaRPr>
            </a:p>
          </p:txBody>
        </p:sp>
        <p:grpSp>
          <p:nvGrpSpPr>
            <p:cNvPr id="31" name="Group 106"/>
            <p:cNvGrpSpPr/>
            <p:nvPr/>
          </p:nvGrpSpPr>
          <p:grpSpPr>
            <a:xfrm>
              <a:off x="6939724" y="1574027"/>
              <a:ext cx="593596" cy="874724"/>
              <a:chOff x="6013368" y="2451684"/>
              <a:chExt cx="579733" cy="898708"/>
            </a:xfrm>
          </p:grpSpPr>
          <p:sp>
            <p:nvSpPr>
              <p:cNvPr id="36" name="Rectangle 35"/>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Scores</a:t>
                </a:r>
              </a:p>
            </p:txBody>
          </p:sp>
          <p:sp>
            <p:nvSpPr>
              <p:cNvPr id="37" name="Rectangle 36"/>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Team</a:t>
                </a:r>
              </a:p>
            </p:txBody>
          </p:sp>
          <p:sp>
            <p:nvSpPr>
              <p:cNvPr id="38" name="Rectangle 37"/>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Day</a:t>
                </a:r>
              </a:p>
            </p:txBody>
          </p:sp>
          <p:sp>
            <p:nvSpPr>
              <p:cNvPr id="39" name="Rectangle 38"/>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Runs</a:t>
                </a:r>
              </a:p>
            </p:txBody>
          </p:sp>
        </p:grpSp>
        <p:cxnSp>
          <p:nvCxnSpPr>
            <p:cNvPr id="32" name="Straight Arrow Connector 31"/>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33" name="Straight Arrow Connector 32"/>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34" name="Straight Arrow Connector 33"/>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35" name="Straight Arrow Connector 34"/>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sp>
        <p:nvSpPr>
          <p:cNvPr id="47" name="TextBox 46"/>
          <p:cNvSpPr txBox="1"/>
          <p:nvPr/>
        </p:nvSpPr>
        <p:spPr>
          <a:xfrm>
            <a:off x="6510212" y="3959201"/>
            <a:ext cx="2181900"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Danaparamita, G [EDBT’11]</a:t>
            </a:r>
          </a:p>
        </p:txBody>
      </p:sp>
      <p:sp>
        <p:nvSpPr>
          <p:cNvPr id="48" name="Rectangle 119"/>
          <p:cNvSpPr>
            <a:spLocks noChangeArrowheads="1"/>
          </p:cNvSpPr>
          <p:nvPr/>
        </p:nvSpPr>
        <p:spPr bwMode="auto">
          <a:xfrm>
            <a:off x="7175396" y="3682202"/>
            <a:ext cx="851533"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QueryViz</a:t>
            </a:r>
          </a:p>
        </p:txBody>
      </p:sp>
      <p:sp>
        <p:nvSpPr>
          <p:cNvPr id="54" name="Rectangle 3"/>
          <p:cNvSpPr>
            <a:spLocks noChangeArrowheads="1"/>
          </p:cNvSpPr>
          <p:nvPr/>
        </p:nvSpPr>
        <p:spPr bwMode="auto">
          <a:xfrm>
            <a:off x="3119120" y="4334893"/>
            <a:ext cx="2661920" cy="553998"/>
          </a:xfrm>
          <a:prstGeom prst="rect">
            <a:avLst/>
          </a:prstGeom>
          <a:noFill/>
          <a:ln w="9525">
            <a:noFill/>
            <a:miter lim="800000"/>
            <a:headEnd/>
            <a:tailEnd/>
          </a:ln>
        </p:spPr>
        <p:txBody>
          <a:bodyPr wrap="square" lIns="0" tIns="0" rIns="0" bIns="0">
            <a:prstTxWarp prst="textNoShape">
              <a:avLst/>
            </a:prstTxWarp>
            <a:spAutoFit/>
          </a:bodyPr>
          <a:lstStyle/>
          <a:p>
            <a:pPr>
              <a:tabLst>
                <a:tab pos="687388" algn="l"/>
                <a:tab pos="1885950" algn="l"/>
                <a:tab pos="2625725" algn="l"/>
              </a:tabLst>
            </a:pPr>
            <a:r>
              <a:rPr lang="en-US" sz="1200" i="1">
                <a:solidFill>
                  <a:srgbClr val="FF0000"/>
                </a:solidFill>
              </a:rPr>
              <a:t>Note that these approaches  don't provde the reverse functionality of query visualization.</a:t>
            </a:r>
          </a:p>
        </p:txBody>
      </p:sp>
    </p:spTree>
    <p:extLst>
      <p:ext uri="{BB962C8B-B14F-4D97-AF65-F5344CB8AC3E}">
        <p14:creationId xmlns:p14="http://schemas.microsoft.com/office/powerpoint/2010/main" val="2182995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16" grpId="0"/>
      <p:bldP spid="17" grpId="0"/>
      <p:bldP spid="47" grpId="0" animBg="1"/>
      <p:bldP spid="48" grpId="0"/>
      <p:bldP spid="5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77802" y="13731"/>
            <a:ext cx="8783780" cy="523220"/>
          </a:xfrm>
        </p:spPr>
        <p:txBody>
          <a:bodyPr/>
          <a:lstStyle/>
          <a:p>
            <a:r>
              <a:rPr lang="en-US"/>
              <a:t>Summary: The Argument for Query Visualization</a:t>
            </a:r>
          </a:p>
        </p:txBody>
      </p:sp>
      <p:sp>
        <p:nvSpPr>
          <p:cNvPr id="8195" name="Foliennummernplatzhalter 3"/>
          <p:cNvSpPr>
            <a:spLocks noGrp="1"/>
          </p:cNvSpPr>
          <p:nvPr>
            <p:ph type="sldNum" sz="quarter" idx="10"/>
          </p:nvPr>
        </p:nvSpPr>
        <p:spPr/>
        <p:txBody>
          <a:bodyPr/>
          <a:lstStyle/>
          <a:p>
            <a:fld id="{FFAB1C8F-0AF1-4C92-9122-92D7D682116F}" type="slidenum">
              <a:rPr lang="de-DE" smtClean="0"/>
              <a:pPr/>
              <a:t>41</a:t>
            </a:fld>
            <a:endParaRPr lang="de-DE" smtClean="0"/>
          </a:p>
        </p:txBody>
      </p:sp>
      <p:grpSp>
        <p:nvGrpSpPr>
          <p:cNvPr id="8" name="Group 7"/>
          <p:cNvGrpSpPr/>
          <p:nvPr/>
        </p:nvGrpSpPr>
        <p:grpSpPr>
          <a:xfrm>
            <a:off x="6364452" y="2568447"/>
            <a:ext cx="2546204" cy="1237437"/>
            <a:chOff x="6364452" y="2940241"/>
            <a:chExt cx="2546204" cy="1237437"/>
          </a:xfrm>
        </p:grpSpPr>
        <p:sp>
          <p:nvSpPr>
            <p:cNvPr id="53" name="Rectangle 52"/>
            <p:cNvSpPr/>
            <p:nvPr/>
          </p:nvSpPr>
          <p:spPr>
            <a:xfrm>
              <a:off x="7044250" y="3643260"/>
              <a:ext cx="933808" cy="534418"/>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67" name="Rectangle 66"/>
            <p:cNvSpPr/>
            <p:nvPr/>
          </p:nvSpPr>
          <p:spPr>
            <a:xfrm>
              <a:off x="7976847" y="3643260"/>
              <a:ext cx="933808" cy="534418"/>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68" name="Rectangle 67"/>
            <p:cNvSpPr/>
            <p:nvPr/>
          </p:nvSpPr>
          <p:spPr>
            <a:xfrm>
              <a:off x="7043039" y="3108842"/>
              <a:ext cx="933808" cy="534418"/>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71" name="Rectangle 70"/>
            <p:cNvSpPr/>
            <p:nvPr/>
          </p:nvSpPr>
          <p:spPr>
            <a:xfrm>
              <a:off x="7976847" y="3108842"/>
              <a:ext cx="933808" cy="534418"/>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cxnSp>
          <p:nvCxnSpPr>
            <p:cNvPr id="72" name="Straight Connector 71"/>
            <p:cNvCxnSpPr/>
            <p:nvPr/>
          </p:nvCxnSpPr>
          <p:spPr bwMode="auto">
            <a:xfrm rot="5400000">
              <a:off x="7374314" y="3574536"/>
              <a:ext cx="1205674" cy="605"/>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73" name="Rectangle 72"/>
            <p:cNvSpPr/>
            <p:nvPr/>
          </p:nvSpPr>
          <p:spPr bwMode="auto">
            <a:xfrm>
              <a:off x="7044251" y="3108842"/>
              <a:ext cx="1866405" cy="1068835"/>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000">
                <a:latin typeface="Calibri"/>
                <a:cs typeface="Calibri"/>
              </a:endParaRPr>
            </a:p>
          </p:txBody>
        </p:sp>
        <p:sp>
          <p:nvSpPr>
            <p:cNvPr id="76" name="Rectangle 3"/>
            <p:cNvSpPr>
              <a:spLocks noChangeArrowheads="1"/>
            </p:cNvSpPr>
            <p:nvPr/>
          </p:nvSpPr>
          <p:spPr bwMode="auto">
            <a:xfrm>
              <a:off x="7362559" y="2941813"/>
              <a:ext cx="310197"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Text</a:t>
              </a:r>
            </a:p>
          </p:txBody>
        </p:sp>
        <p:sp>
          <p:nvSpPr>
            <p:cNvPr id="77" name="Rectangle 3"/>
            <p:cNvSpPr>
              <a:spLocks noChangeArrowheads="1"/>
            </p:cNvSpPr>
            <p:nvPr/>
          </p:nvSpPr>
          <p:spPr bwMode="auto">
            <a:xfrm>
              <a:off x="8237798" y="2940241"/>
              <a:ext cx="421800"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Visual</a:t>
              </a:r>
            </a:p>
          </p:txBody>
        </p:sp>
        <p:sp>
          <p:nvSpPr>
            <p:cNvPr id="78" name="Rectangle 3"/>
            <p:cNvSpPr>
              <a:spLocks noChangeArrowheads="1"/>
            </p:cNvSpPr>
            <p:nvPr/>
          </p:nvSpPr>
          <p:spPr bwMode="auto">
            <a:xfrm>
              <a:off x="7180431" y="3820075"/>
              <a:ext cx="67445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Sequential</a:t>
              </a:r>
              <a:endParaRPr lang="en-US" sz="1400" baseline="30000">
                <a:latin typeface="Calibri"/>
                <a:cs typeface="Calibri"/>
              </a:endParaRPr>
            </a:p>
          </p:txBody>
        </p:sp>
        <p:sp>
          <p:nvSpPr>
            <p:cNvPr id="79" name="Rectangle 3"/>
            <p:cNvSpPr>
              <a:spLocks noChangeArrowheads="1"/>
            </p:cNvSpPr>
            <p:nvPr/>
          </p:nvSpPr>
          <p:spPr bwMode="auto">
            <a:xfrm>
              <a:off x="7180431" y="3291250"/>
              <a:ext cx="67445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Sequential</a:t>
              </a:r>
            </a:p>
          </p:txBody>
        </p:sp>
        <p:sp>
          <p:nvSpPr>
            <p:cNvPr id="80" name="Rectangle 3"/>
            <p:cNvSpPr>
              <a:spLocks noChangeArrowheads="1"/>
            </p:cNvSpPr>
            <p:nvPr/>
          </p:nvSpPr>
          <p:spPr bwMode="auto">
            <a:xfrm>
              <a:off x="8111471" y="3820075"/>
              <a:ext cx="67445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Sequential</a:t>
              </a:r>
            </a:p>
          </p:txBody>
        </p:sp>
        <p:sp>
          <p:nvSpPr>
            <p:cNvPr id="81" name="Rectangle 3"/>
            <p:cNvSpPr>
              <a:spLocks noChangeArrowheads="1"/>
            </p:cNvSpPr>
            <p:nvPr/>
          </p:nvSpPr>
          <p:spPr bwMode="auto">
            <a:xfrm>
              <a:off x="8212497" y="3291250"/>
              <a:ext cx="472401"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Parallel</a:t>
              </a:r>
            </a:p>
          </p:txBody>
        </p:sp>
        <p:cxnSp>
          <p:nvCxnSpPr>
            <p:cNvPr id="83" name="Straight Connector 82"/>
            <p:cNvCxnSpPr/>
            <p:nvPr/>
          </p:nvCxnSpPr>
          <p:spPr bwMode="auto">
            <a:xfrm>
              <a:off x="6374646" y="3643259"/>
              <a:ext cx="2536010" cy="0"/>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84" name="Rectangle 3"/>
            <p:cNvSpPr>
              <a:spLocks noChangeArrowheads="1"/>
            </p:cNvSpPr>
            <p:nvPr/>
          </p:nvSpPr>
          <p:spPr bwMode="auto">
            <a:xfrm>
              <a:off x="6374647" y="3291250"/>
              <a:ext cx="601853"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Interpret</a:t>
              </a:r>
            </a:p>
          </p:txBody>
        </p:sp>
        <p:sp>
          <p:nvSpPr>
            <p:cNvPr id="85" name="Rectangle 3"/>
            <p:cNvSpPr>
              <a:spLocks noChangeArrowheads="1"/>
            </p:cNvSpPr>
            <p:nvPr/>
          </p:nvSpPr>
          <p:spPr bwMode="auto">
            <a:xfrm>
              <a:off x="6364452" y="3820075"/>
              <a:ext cx="62224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Compose</a:t>
              </a:r>
            </a:p>
          </p:txBody>
        </p:sp>
      </p:grpSp>
      <p:grpSp>
        <p:nvGrpSpPr>
          <p:cNvPr id="9" name="Group 8"/>
          <p:cNvGrpSpPr/>
          <p:nvPr/>
        </p:nvGrpSpPr>
        <p:grpSpPr>
          <a:xfrm>
            <a:off x="6364452" y="4892590"/>
            <a:ext cx="2546201" cy="1294432"/>
            <a:chOff x="6364452" y="5306550"/>
            <a:chExt cx="2546201" cy="1294432"/>
          </a:xfrm>
        </p:grpSpPr>
        <p:sp>
          <p:nvSpPr>
            <p:cNvPr id="102" name="Rectangle 3"/>
            <p:cNvSpPr>
              <a:spLocks noChangeArrowheads="1"/>
            </p:cNvSpPr>
            <p:nvPr/>
          </p:nvSpPr>
          <p:spPr bwMode="auto">
            <a:xfrm>
              <a:off x="6374647" y="5694965"/>
              <a:ext cx="601853"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Interpret</a:t>
              </a:r>
            </a:p>
          </p:txBody>
        </p:sp>
        <p:sp>
          <p:nvSpPr>
            <p:cNvPr id="103" name="Rectangle 3"/>
            <p:cNvSpPr>
              <a:spLocks noChangeArrowheads="1"/>
            </p:cNvSpPr>
            <p:nvPr/>
          </p:nvSpPr>
          <p:spPr bwMode="auto">
            <a:xfrm>
              <a:off x="6364452" y="6223790"/>
              <a:ext cx="62224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Compose</a:t>
              </a:r>
            </a:p>
          </p:txBody>
        </p:sp>
        <p:grpSp>
          <p:nvGrpSpPr>
            <p:cNvPr id="6" name="Group 5"/>
            <p:cNvGrpSpPr/>
            <p:nvPr/>
          </p:nvGrpSpPr>
          <p:grpSpPr>
            <a:xfrm>
              <a:off x="6364452" y="5306550"/>
              <a:ext cx="2546201" cy="1294432"/>
              <a:chOff x="4463797" y="2849312"/>
              <a:chExt cx="4356320" cy="2214656"/>
            </a:xfrm>
          </p:grpSpPr>
          <p:sp>
            <p:nvSpPr>
              <p:cNvPr id="88" name="Rectangle 87"/>
              <p:cNvSpPr/>
              <p:nvPr/>
            </p:nvSpPr>
            <p:spPr>
              <a:xfrm>
                <a:off x="5642537" y="4113883"/>
                <a:ext cx="1589820"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89" name="Rectangle 88"/>
              <p:cNvSpPr/>
              <p:nvPr/>
            </p:nvSpPr>
            <p:spPr>
              <a:xfrm>
                <a:off x="7230296" y="4113883"/>
                <a:ext cx="1589820"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90" name="Rectangle 89"/>
              <p:cNvSpPr/>
              <p:nvPr/>
            </p:nvSpPr>
            <p:spPr>
              <a:xfrm>
                <a:off x="5640476" y="3163799"/>
                <a:ext cx="1589820"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91" name="Rectangle 90"/>
              <p:cNvSpPr/>
              <p:nvPr/>
            </p:nvSpPr>
            <p:spPr>
              <a:xfrm>
                <a:off x="7230296" y="3163799"/>
                <a:ext cx="1589820"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cxnSp>
            <p:nvCxnSpPr>
              <p:cNvPr id="92" name="Straight Connector 91"/>
              <p:cNvCxnSpPr/>
              <p:nvPr/>
            </p:nvCxnSpPr>
            <p:spPr bwMode="auto">
              <a:xfrm rot="5400000">
                <a:off x="6159093" y="3991729"/>
                <a:ext cx="2143439" cy="1031"/>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93" name="Rectangle 92"/>
              <p:cNvSpPr/>
              <p:nvPr/>
            </p:nvSpPr>
            <p:spPr bwMode="auto">
              <a:xfrm>
                <a:off x="5642538" y="3163797"/>
                <a:ext cx="3177578" cy="1900168"/>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000">
                  <a:latin typeface="Calibri"/>
                  <a:cs typeface="Calibri"/>
                </a:endParaRPr>
              </a:p>
            </p:txBody>
          </p:sp>
          <p:sp>
            <p:nvSpPr>
              <p:cNvPr id="94" name="Rectangle 3"/>
              <p:cNvSpPr>
                <a:spLocks noChangeArrowheads="1"/>
              </p:cNvSpPr>
              <p:nvPr/>
            </p:nvSpPr>
            <p:spPr bwMode="auto">
              <a:xfrm>
                <a:off x="6091659" y="2849312"/>
                <a:ext cx="682413" cy="322529"/>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Data</a:t>
                </a:r>
              </a:p>
            </p:txBody>
          </p:sp>
          <p:sp>
            <p:nvSpPr>
              <p:cNvPr id="95" name="Rectangle 3"/>
              <p:cNvSpPr>
                <a:spLocks noChangeArrowheads="1"/>
              </p:cNvSpPr>
              <p:nvPr/>
            </p:nvSpPr>
            <p:spPr bwMode="auto">
              <a:xfrm>
                <a:off x="7513161" y="2849312"/>
                <a:ext cx="1025279" cy="322529"/>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Queries</a:t>
                </a:r>
              </a:p>
            </p:txBody>
          </p:sp>
          <p:sp>
            <p:nvSpPr>
              <p:cNvPr id="96" name="Rectangle 3"/>
              <p:cNvSpPr>
                <a:spLocks noChangeArrowheads="1"/>
              </p:cNvSpPr>
              <p:nvPr/>
            </p:nvSpPr>
            <p:spPr bwMode="auto">
              <a:xfrm>
                <a:off x="5939388" y="4485484"/>
                <a:ext cx="1031215" cy="215019"/>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baseline="30000">
                    <a:latin typeface="Calibri"/>
                    <a:cs typeface="Calibri"/>
                  </a:rPr>
                  <a:t>__________</a:t>
                </a:r>
              </a:p>
            </p:txBody>
          </p:sp>
          <p:sp>
            <p:nvSpPr>
              <p:cNvPr id="97" name="Rectangle 3"/>
              <p:cNvSpPr>
                <a:spLocks noChangeArrowheads="1"/>
              </p:cNvSpPr>
              <p:nvPr/>
            </p:nvSpPr>
            <p:spPr bwMode="auto">
              <a:xfrm>
                <a:off x="6018808" y="3473335"/>
                <a:ext cx="859417" cy="322529"/>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InfoVis</a:t>
                </a:r>
              </a:p>
            </p:txBody>
          </p:sp>
          <p:sp>
            <p:nvSpPr>
              <p:cNvPr id="98" name="Rectangle 3"/>
              <p:cNvSpPr>
                <a:spLocks noChangeArrowheads="1"/>
              </p:cNvSpPr>
              <p:nvPr/>
            </p:nvSpPr>
            <p:spPr bwMode="auto">
              <a:xfrm>
                <a:off x="7298610" y="4297782"/>
                <a:ext cx="1470031" cy="5904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a:latin typeface="Calibri"/>
                    <a:cs typeface="Calibri"/>
                  </a:rPr>
                  <a:t>Visual Query</a:t>
                </a:r>
                <a:br>
                  <a:rPr lang="en-US">
                    <a:latin typeface="Calibri"/>
                    <a:cs typeface="Calibri"/>
                  </a:rPr>
                </a:br>
                <a:r>
                  <a:rPr lang="en-US">
                    <a:latin typeface="Calibri"/>
                    <a:cs typeface="Calibri"/>
                  </a:rPr>
                  <a:t>Languages</a:t>
                </a:r>
              </a:p>
            </p:txBody>
          </p:sp>
          <p:sp>
            <p:nvSpPr>
              <p:cNvPr id="99" name="Rectangle 3"/>
              <p:cNvSpPr>
                <a:spLocks noChangeArrowheads="1"/>
              </p:cNvSpPr>
              <p:nvPr/>
            </p:nvSpPr>
            <p:spPr bwMode="auto">
              <a:xfrm>
                <a:off x="7301261" y="3357642"/>
                <a:ext cx="1464727" cy="5904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a:latin typeface="Calibri"/>
                    <a:cs typeface="Calibri"/>
                  </a:rPr>
                  <a:t>Query</a:t>
                </a:r>
              </a:p>
              <a:p>
                <a:pPr algn="ctr">
                  <a:lnSpc>
                    <a:spcPct val="85000"/>
                  </a:lnSpc>
                  <a:tabLst>
                    <a:tab pos="630108" algn="l"/>
                  </a:tabLst>
                </a:pPr>
                <a:r>
                  <a:rPr lang="en-US">
                    <a:latin typeface="Calibri"/>
                    <a:cs typeface="Calibri"/>
                  </a:rPr>
                  <a:t>Visualization</a:t>
                </a:r>
              </a:p>
            </p:txBody>
          </p:sp>
          <p:cxnSp>
            <p:nvCxnSpPr>
              <p:cNvPr id="100" name="Straight Connector 99"/>
              <p:cNvCxnSpPr>
                <a:endCxn id="93" idx="3"/>
              </p:cNvCxnSpPr>
              <p:nvPr/>
            </p:nvCxnSpPr>
            <p:spPr bwMode="auto">
              <a:xfrm>
                <a:off x="4463797" y="4113881"/>
                <a:ext cx="4356320" cy="2"/>
              </a:xfrm>
              <a:prstGeom prst="line">
                <a:avLst/>
              </a:prstGeom>
              <a:solidFill>
                <a:schemeClr val="bg1"/>
              </a:solidFill>
              <a:ln w="6350" cap="flat" cmpd="sng" algn="ctr">
                <a:solidFill>
                  <a:schemeClr val="tx1"/>
                </a:solidFill>
                <a:prstDash val="dash"/>
                <a:round/>
                <a:headEnd type="none" w="med" len="med"/>
                <a:tailEnd type="none" w="med" len="med"/>
              </a:ln>
              <a:effectLst/>
            </p:spPr>
          </p:cxnSp>
        </p:grpSp>
      </p:grpSp>
      <p:sp>
        <p:nvSpPr>
          <p:cNvPr id="104" name="Rectangle 193"/>
          <p:cNvSpPr>
            <a:spLocks noChangeArrowheads="1"/>
          </p:cNvSpPr>
          <p:nvPr/>
        </p:nvSpPr>
        <p:spPr bwMode="auto">
          <a:xfrm>
            <a:off x="177802" y="887548"/>
            <a:ext cx="857179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(1)	Existing work on </a:t>
            </a:r>
            <a:r>
              <a:rPr lang="en-US" sz="2600" b="1">
                <a:latin typeface="Calibri" charset="0"/>
                <a:cs typeface="Calibri" charset="0"/>
              </a:rPr>
              <a:t>Q Management</a:t>
            </a:r>
            <a:r>
              <a:rPr lang="en-US" sz="2600">
                <a:latin typeface="Calibri" charset="0"/>
                <a:cs typeface="Calibri" charset="0"/>
              </a:rPr>
              <a:t> suggests Q-Browse and </a:t>
            </a:r>
            <a:br>
              <a:rPr lang="en-US" sz="2600">
                <a:latin typeface="Calibri" charset="0"/>
                <a:cs typeface="Calibri" charset="0"/>
              </a:rPr>
            </a:br>
            <a:r>
              <a:rPr lang="en-US" sz="2600">
                <a:latin typeface="Calibri" charset="0"/>
                <a:cs typeface="Calibri" charset="0"/>
              </a:rPr>
              <a:t>Q-Reuse to facilitate Q Composition.</a:t>
            </a:r>
          </a:p>
        </p:txBody>
      </p:sp>
      <p:sp>
        <p:nvSpPr>
          <p:cNvPr id="105" name="Rectangle 193"/>
          <p:cNvSpPr>
            <a:spLocks noChangeArrowheads="1"/>
          </p:cNvSpPr>
          <p:nvPr/>
        </p:nvSpPr>
        <p:spPr bwMode="auto">
          <a:xfrm>
            <a:off x="177802" y="1792557"/>
            <a:ext cx="8571793"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(2) Q-Browse requires fast </a:t>
            </a:r>
            <a:r>
              <a:rPr lang="en-US" sz="2600" b="1">
                <a:latin typeface="Calibri" charset="0"/>
                <a:cs typeface="Calibri" charset="0"/>
              </a:rPr>
              <a:t>Q Interpretation</a:t>
            </a:r>
            <a:r>
              <a:rPr lang="en-US" sz="2600">
                <a:latin typeface="Calibri" charset="0"/>
                <a:cs typeface="Calibri" charset="0"/>
              </a:rPr>
              <a:t> by users.</a:t>
            </a:r>
          </a:p>
          <a:p>
            <a:pPr marL="454025" lvl="0" indent="-454025" defTabSz="2655340" eaLnBrk="0" hangingPunct="0">
              <a:spcAft>
                <a:spcPct val="20000"/>
              </a:spcAft>
              <a:tabLst>
                <a:tab pos="1790331" algn="l"/>
              </a:tabLst>
            </a:pPr>
            <a:endParaRPr lang="en-US" sz="2600">
              <a:latin typeface="Calibri" charset="0"/>
              <a:cs typeface="Calibri" charset="0"/>
            </a:endParaRPr>
          </a:p>
        </p:txBody>
      </p:sp>
      <p:sp>
        <p:nvSpPr>
          <p:cNvPr id="106" name="Rectangle 193"/>
          <p:cNvSpPr>
            <a:spLocks noChangeArrowheads="1"/>
          </p:cNvSpPr>
          <p:nvPr/>
        </p:nvSpPr>
        <p:spPr bwMode="auto">
          <a:xfrm>
            <a:off x="177802" y="2777588"/>
            <a:ext cx="8571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(3) </a:t>
            </a:r>
            <a:r>
              <a:rPr lang="en-US" sz="2600" u="sng">
                <a:latin typeface="Calibri" charset="0"/>
                <a:cs typeface="Calibri" charset="0"/>
              </a:rPr>
              <a:t>Thesis</a:t>
            </a:r>
            <a:r>
              <a:rPr lang="en-US" sz="2600">
                <a:latin typeface="Calibri" charset="0"/>
                <a:cs typeface="Calibri" charset="0"/>
              </a:rPr>
              <a:t>: </a:t>
            </a:r>
            <a:r>
              <a:rPr lang="en-US" sz="2600" b="1">
                <a:latin typeface="Calibri" charset="0"/>
                <a:cs typeface="Calibri" charset="0"/>
              </a:rPr>
              <a:t>Q Visualization</a:t>
            </a:r>
            <a:r>
              <a:rPr lang="en-US" sz="2600">
                <a:latin typeface="Calibri" charset="0"/>
                <a:cs typeface="Calibri" charset="0"/>
              </a:rPr>
              <a:t> can help.</a:t>
            </a:r>
          </a:p>
        </p:txBody>
      </p:sp>
      <p:sp>
        <p:nvSpPr>
          <p:cNvPr id="107" name="Rectangle 193"/>
          <p:cNvSpPr>
            <a:spLocks noChangeArrowheads="1"/>
          </p:cNvSpPr>
          <p:nvPr/>
        </p:nvSpPr>
        <p:spPr bwMode="auto">
          <a:xfrm>
            <a:off x="177802" y="3282488"/>
            <a:ext cx="8571793"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(4) </a:t>
            </a:r>
            <a:r>
              <a:rPr lang="en-US" sz="2600" u="sng">
                <a:latin typeface="Calibri" charset="0"/>
                <a:cs typeface="Calibri" charset="0"/>
              </a:rPr>
              <a:t>Suggestion</a:t>
            </a:r>
            <a:r>
              <a:rPr lang="en-US" sz="2600">
                <a:latin typeface="Calibri" charset="0"/>
                <a:cs typeface="Calibri" charset="0"/>
              </a:rPr>
              <a:t>: </a:t>
            </a:r>
            <a:r>
              <a:rPr lang="en-US" sz="2600" b="1">
                <a:latin typeface="Calibri" charset="0"/>
                <a:cs typeface="Calibri" charset="0"/>
              </a:rPr>
              <a:t>QueryViz</a:t>
            </a:r>
            <a:r>
              <a:rPr lang="en-US" sz="2600">
                <a:latin typeface="Calibri" charset="0"/>
                <a:cs typeface="Calibri" charset="0"/>
              </a:rPr>
              <a:t> as one system</a:t>
            </a:r>
            <a:endParaRPr lang="en-US" sz="2600" b="1">
              <a:latin typeface="Calibri" charset="0"/>
              <a:cs typeface="Calibri" charset="0"/>
            </a:endParaRPr>
          </a:p>
          <a:p>
            <a:pPr marL="454025" lvl="0" indent="-454025" defTabSz="2655340" eaLnBrk="0" hangingPunct="0">
              <a:spcAft>
                <a:spcPct val="20000"/>
              </a:spcAft>
              <a:tabLst>
                <a:tab pos="1790331" algn="l"/>
              </a:tabLst>
            </a:pPr>
            <a:endParaRPr lang="en-US" sz="2600">
              <a:latin typeface="Calibri" charset="0"/>
              <a:cs typeface="Calibri" charset="0"/>
            </a:endParaRPr>
          </a:p>
        </p:txBody>
      </p:sp>
      <p:sp>
        <p:nvSpPr>
          <p:cNvPr id="108" name="Rectangle 193"/>
          <p:cNvSpPr>
            <a:spLocks noChangeArrowheads="1"/>
          </p:cNvSpPr>
          <p:nvPr/>
        </p:nvSpPr>
        <p:spPr bwMode="auto">
          <a:xfrm>
            <a:off x="177802" y="4267519"/>
            <a:ext cx="8571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(5)	Different systems can easily be evaluated and compared.</a:t>
            </a:r>
          </a:p>
        </p:txBody>
      </p:sp>
      <p:sp>
        <p:nvSpPr>
          <p:cNvPr id="112" name="Rectangle 193"/>
          <p:cNvSpPr>
            <a:spLocks noChangeArrowheads="1"/>
          </p:cNvSpPr>
          <p:nvPr/>
        </p:nvSpPr>
        <p:spPr bwMode="auto">
          <a:xfrm>
            <a:off x="177803" y="4772418"/>
            <a:ext cx="586739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(6) </a:t>
            </a:r>
            <a:r>
              <a:rPr lang="en-US" sz="2600" u="sng">
                <a:latin typeface="Calibri" charset="0"/>
                <a:cs typeface="Calibri" charset="0"/>
              </a:rPr>
              <a:t>Important</a:t>
            </a:r>
            <a:r>
              <a:rPr lang="en-US" sz="2600">
                <a:latin typeface="Calibri" charset="0"/>
                <a:cs typeface="Calibri" charset="0"/>
              </a:rPr>
              <a:t>: Like InfoVis and unlike Visual Q Languages, Q Visualization enhances the user experience without replacing the current mode for Q Composition. </a:t>
            </a:r>
            <a:endParaRPr lang="en-US" sz="2600" i="1">
              <a:latin typeface="Calibri" charset="0"/>
              <a:cs typeface="Calibri" charset="0"/>
            </a:endParaRPr>
          </a:p>
        </p:txBody>
      </p:sp>
    </p:spTree>
    <p:extLst>
      <p:ext uri="{BB962C8B-B14F-4D97-AF65-F5344CB8AC3E}">
        <p14:creationId xmlns:p14="http://schemas.microsoft.com/office/powerpoint/2010/main" val="38180278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custDataLst>
              <p:tags r:id="rId1"/>
            </p:custDataLst>
          </p:nvPr>
        </p:nvSpPr>
        <p:spPr bwMode="auto">
          <a:xfrm>
            <a:off x="2473770" y="4015599"/>
            <a:ext cx="4196461" cy="507831"/>
          </a:xfrm>
          <a:prstGeom prst="rect">
            <a:avLst/>
          </a:prstGeom>
          <a:noFill/>
          <a:ln w="9525">
            <a:noFill/>
            <a:miter lim="800000"/>
            <a:headEnd/>
            <a:tailEnd/>
          </a:ln>
        </p:spPr>
        <p:txBody>
          <a:bodyPr wrap="none" lIns="0" tIns="0" rIns="0" bIns="0">
            <a:spAutoFit/>
          </a:bodyPr>
          <a:lstStyle/>
          <a:p>
            <a:pPr algn="ctr" defTabSz="861835">
              <a:lnSpc>
                <a:spcPct val="90000"/>
              </a:lnSpc>
              <a:defRPr/>
            </a:pPr>
            <a:r>
              <a:rPr lang="en-US" sz="3600" kern="0" dirty="0">
                <a:solidFill>
                  <a:srgbClr val="7F7F7F"/>
                </a:solidFill>
                <a:latin typeface="Calibri"/>
                <a:ea typeface="+mn-ea"/>
                <a:cs typeface="Calibri"/>
              </a:rPr>
              <a:t>Wolfgang Gatterbauer</a:t>
            </a:r>
          </a:p>
        </p:txBody>
      </p:sp>
      <p:sp>
        <p:nvSpPr>
          <p:cNvPr id="16387" name="McK Footnote"/>
          <p:cNvSpPr txBox="1">
            <a:spLocks noChangeArrowheads="1"/>
          </p:cNvSpPr>
          <p:nvPr/>
        </p:nvSpPr>
        <p:spPr bwMode="auto">
          <a:xfrm>
            <a:off x="5925676" y="6233440"/>
            <a:ext cx="29272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15900" indent="-269875" defTabSz="912813" eaLnBrk="0" hangingPunct="0">
              <a:tabLst>
                <a:tab pos="179388" algn="r"/>
              </a:tabLst>
              <a:defRPr sz="1300">
                <a:solidFill>
                  <a:schemeClr val="tx1"/>
                </a:solidFill>
                <a:latin typeface="Arial" charset="0"/>
                <a:ea typeface="ＭＳ Ｐゴシック" charset="0"/>
                <a:cs typeface="ＭＳ Ｐゴシック" charset="0"/>
              </a:defRPr>
            </a:lvl1pPr>
            <a:lvl2pPr marL="742950" indent="-285750" defTabSz="912813" eaLnBrk="0" hangingPunct="0">
              <a:tabLst>
                <a:tab pos="179388" algn="r"/>
              </a:tabLst>
              <a:defRPr sz="1300">
                <a:solidFill>
                  <a:schemeClr val="tx1"/>
                </a:solidFill>
                <a:latin typeface="Arial" charset="0"/>
                <a:ea typeface="ＭＳ Ｐゴシック" charset="0"/>
              </a:defRPr>
            </a:lvl2pPr>
            <a:lvl3pPr marL="1143000" indent="-228600" defTabSz="912813" eaLnBrk="0" hangingPunct="0">
              <a:tabLst>
                <a:tab pos="179388" algn="r"/>
              </a:tabLst>
              <a:defRPr sz="1300">
                <a:solidFill>
                  <a:schemeClr val="tx1"/>
                </a:solidFill>
                <a:latin typeface="Arial" charset="0"/>
                <a:ea typeface="ＭＳ Ｐゴシック" charset="0"/>
              </a:defRPr>
            </a:lvl3pPr>
            <a:lvl4pPr marL="1600200" indent="-228600" defTabSz="912813" eaLnBrk="0" hangingPunct="0">
              <a:tabLst>
                <a:tab pos="179388" algn="r"/>
              </a:tabLst>
              <a:defRPr sz="1300">
                <a:solidFill>
                  <a:schemeClr val="tx1"/>
                </a:solidFill>
                <a:latin typeface="Arial" charset="0"/>
                <a:ea typeface="ＭＳ Ｐゴシック" charset="0"/>
              </a:defRPr>
            </a:lvl4pPr>
            <a:lvl5pPr marL="2057400" indent="-228600" defTabSz="912813" eaLnBrk="0" hangingPunct="0">
              <a:tabLst>
                <a:tab pos="179388" algn="r"/>
              </a:tabLst>
              <a:defRPr sz="1300">
                <a:solidFill>
                  <a:schemeClr val="tx1"/>
                </a:solidFill>
                <a:latin typeface="Arial" charset="0"/>
                <a:ea typeface="ＭＳ Ｐゴシック" charset="0"/>
              </a:defRPr>
            </a:lvl5pPr>
            <a:lvl6pPr marL="25146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6pPr>
            <a:lvl7pPr marL="29718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7pPr>
            <a:lvl8pPr marL="34290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8pPr>
            <a:lvl9pPr marL="38862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9pPr>
          </a:lstStyle>
          <a:p>
            <a:pPr eaLnBrk="1" hangingPunct="1"/>
            <a:r>
              <a:rPr lang="en-US" sz="2800">
                <a:solidFill>
                  <a:srgbClr val="3366FF"/>
                </a:solidFill>
                <a:latin typeface="Calibri" charset="0"/>
                <a:cs typeface="Calibri" charset="0"/>
              </a:rPr>
              <a:t>http://queryviz.com</a:t>
            </a:r>
          </a:p>
        </p:txBody>
      </p:sp>
      <p:sp>
        <p:nvSpPr>
          <p:cNvPr id="16388" name="Rectangle 17"/>
          <p:cNvSpPr>
            <a:spLocks noChangeArrowheads="1"/>
          </p:cNvSpPr>
          <p:nvPr/>
        </p:nvSpPr>
        <p:spPr bwMode="auto">
          <a:xfrm>
            <a:off x="994648" y="6108701"/>
            <a:ext cx="26908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22155" eaLnBrk="0" hangingPunct="0">
              <a:lnSpc>
                <a:spcPct val="90000"/>
              </a:lnSpc>
            </a:pPr>
            <a:r>
              <a:rPr lang="en-US" sz="2000" i="1">
                <a:solidFill>
                  <a:srgbClr val="492F92"/>
                </a:solidFill>
                <a:latin typeface="Calibri" charset="0"/>
                <a:cs typeface="Calibri" charset="0"/>
              </a:rPr>
              <a:t>Database group</a:t>
            </a:r>
          </a:p>
          <a:p>
            <a:pPr defTabSz="822155" eaLnBrk="0" hangingPunct="0">
              <a:lnSpc>
                <a:spcPct val="90000"/>
              </a:lnSpc>
            </a:pPr>
            <a:r>
              <a:rPr lang="en-US" sz="2000" i="1">
                <a:solidFill>
                  <a:srgbClr val="492F92"/>
                </a:solidFill>
                <a:latin typeface="Calibri" charset="0"/>
                <a:cs typeface="Calibri" charset="0"/>
              </a:rPr>
              <a:t>University of Washington</a:t>
            </a:r>
          </a:p>
        </p:txBody>
      </p:sp>
      <p:pic>
        <p:nvPicPr>
          <p:cNvPr id="1638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999" y="6170613"/>
            <a:ext cx="6588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custDataLst>
              <p:tags r:id="rId2"/>
            </p:custDataLst>
          </p:nvPr>
        </p:nvSpPr>
        <p:spPr bwMode="auto">
          <a:xfrm>
            <a:off x="7051573" y="4082659"/>
            <a:ext cx="1214150" cy="394980"/>
          </a:xfrm>
          <a:prstGeom prst="rect">
            <a:avLst/>
          </a:prstGeom>
          <a:noFill/>
          <a:ln w="9525">
            <a:noFill/>
            <a:miter lim="800000"/>
            <a:headEnd/>
            <a:tailEnd/>
          </a:ln>
        </p:spPr>
        <p:txBody>
          <a:bodyPr wrap="none" lIns="0" tIns="0" rIns="0" bIns="0">
            <a:spAutoFit/>
          </a:bodyPr>
          <a:lstStyle/>
          <a:p>
            <a:pPr algn="ctr" defTabSz="861835">
              <a:lnSpc>
                <a:spcPct val="90000"/>
              </a:lnSpc>
              <a:defRPr/>
            </a:pPr>
            <a:r>
              <a:rPr lang="en-US" sz="2800" kern="0" dirty="0">
                <a:latin typeface="Calibri"/>
                <a:ea typeface="+mn-ea"/>
                <a:cs typeface="Calibri"/>
              </a:rPr>
              <a:t>VLDB'11</a:t>
            </a:r>
          </a:p>
        </p:txBody>
      </p:sp>
      <p:pic>
        <p:nvPicPr>
          <p:cNvPr id="4" name="Picture 3" descr="COLOR-TEPPER-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7883" y="6053682"/>
            <a:ext cx="1507786" cy="742967"/>
          </a:xfrm>
          <a:prstGeom prst="rect">
            <a:avLst/>
          </a:prstGeom>
        </p:spPr>
      </p:pic>
      <p:sp>
        <p:nvSpPr>
          <p:cNvPr id="10" name="Rectangle 2"/>
          <p:cNvSpPr txBox="1">
            <a:spLocks noChangeArrowheads="1"/>
          </p:cNvSpPr>
          <p:nvPr>
            <p:custDataLst>
              <p:tags r:id="rId3"/>
            </p:custDataLst>
          </p:nvPr>
        </p:nvSpPr>
        <p:spPr bwMode="auto">
          <a:xfrm>
            <a:off x="561975" y="2346412"/>
            <a:ext cx="80200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l" defTabSz="861835" rtl="0" eaLnBrk="0" fontAlgn="base" hangingPunct="0">
              <a:spcBef>
                <a:spcPct val="0"/>
              </a:spcBef>
              <a:spcAft>
                <a:spcPct val="0"/>
              </a:spcAft>
              <a:defRPr sz="3400" b="1">
                <a:solidFill>
                  <a:schemeClr val="tx2"/>
                </a:solidFill>
                <a:latin typeface="Calibri"/>
                <a:ea typeface="ＭＳ Ｐゴシック" charset="0"/>
                <a:cs typeface="Calibri"/>
              </a:defRPr>
            </a:lvl1pPr>
            <a:lvl2pPr algn="l" defTabSz="861835" rtl="0" eaLnBrk="0" fontAlgn="base" hangingPunct="0">
              <a:spcBef>
                <a:spcPct val="0"/>
              </a:spcBef>
              <a:spcAft>
                <a:spcPct val="0"/>
              </a:spcAft>
              <a:defRPr sz="3400" b="1">
                <a:solidFill>
                  <a:schemeClr val="tx2"/>
                </a:solidFill>
                <a:latin typeface="Calibri" charset="0"/>
                <a:ea typeface="ＭＳ Ｐゴシック" charset="0"/>
              </a:defRPr>
            </a:lvl2pPr>
            <a:lvl3pPr algn="l" defTabSz="861835" rtl="0" eaLnBrk="0" fontAlgn="base" hangingPunct="0">
              <a:spcBef>
                <a:spcPct val="0"/>
              </a:spcBef>
              <a:spcAft>
                <a:spcPct val="0"/>
              </a:spcAft>
              <a:defRPr sz="3400" b="1">
                <a:solidFill>
                  <a:schemeClr val="tx2"/>
                </a:solidFill>
                <a:latin typeface="Calibri" charset="0"/>
                <a:ea typeface="ＭＳ Ｐゴシック" charset="0"/>
              </a:defRPr>
            </a:lvl3pPr>
            <a:lvl4pPr algn="l" defTabSz="861835" rtl="0" eaLnBrk="0" fontAlgn="base" hangingPunct="0">
              <a:spcBef>
                <a:spcPct val="0"/>
              </a:spcBef>
              <a:spcAft>
                <a:spcPct val="0"/>
              </a:spcAft>
              <a:defRPr sz="3400" b="1">
                <a:solidFill>
                  <a:schemeClr val="tx2"/>
                </a:solidFill>
                <a:latin typeface="Calibri" charset="0"/>
                <a:ea typeface="ＭＳ Ｐゴシック" charset="0"/>
              </a:defRPr>
            </a:lvl4pPr>
            <a:lvl5pPr algn="l" defTabSz="861835" rtl="0" eaLnBrk="0" fontAlgn="base" hangingPunct="0">
              <a:spcBef>
                <a:spcPct val="0"/>
              </a:spcBef>
              <a:spcAft>
                <a:spcPct val="0"/>
              </a:spcAft>
              <a:defRPr sz="3400" b="1">
                <a:solidFill>
                  <a:schemeClr val="tx2"/>
                </a:solidFill>
                <a:latin typeface="Calibri" charset="0"/>
                <a:ea typeface="ＭＳ Ｐゴシック" charset="0"/>
              </a:defRPr>
            </a:lvl5pPr>
            <a:lvl6pPr marL="488601" algn="l" defTabSz="861836" rtl="0" eaLnBrk="1" fontAlgn="base" hangingPunct="1">
              <a:spcBef>
                <a:spcPct val="0"/>
              </a:spcBef>
              <a:spcAft>
                <a:spcPct val="0"/>
              </a:spcAft>
              <a:defRPr sz="2100" b="1">
                <a:solidFill>
                  <a:schemeClr val="tx2"/>
                </a:solidFill>
                <a:latin typeface="Arial" pitchFamily="34" charset="0"/>
              </a:defRPr>
            </a:lvl6pPr>
            <a:lvl7pPr marL="977200" algn="l" defTabSz="861836" rtl="0" eaLnBrk="1" fontAlgn="base" hangingPunct="1">
              <a:spcBef>
                <a:spcPct val="0"/>
              </a:spcBef>
              <a:spcAft>
                <a:spcPct val="0"/>
              </a:spcAft>
              <a:defRPr sz="2100" b="1">
                <a:solidFill>
                  <a:schemeClr val="tx2"/>
                </a:solidFill>
                <a:latin typeface="Arial" pitchFamily="34" charset="0"/>
              </a:defRPr>
            </a:lvl7pPr>
            <a:lvl8pPr marL="1465802" algn="l" defTabSz="861836" rtl="0" eaLnBrk="1" fontAlgn="base" hangingPunct="1">
              <a:spcBef>
                <a:spcPct val="0"/>
              </a:spcBef>
              <a:spcAft>
                <a:spcPct val="0"/>
              </a:spcAft>
              <a:defRPr sz="2100" b="1">
                <a:solidFill>
                  <a:schemeClr val="tx2"/>
                </a:solidFill>
                <a:latin typeface="Arial" pitchFamily="34" charset="0"/>
              </a:defRPr>
            </a:lvl8pPr>
            <a:lvl9pPr marL="1954402" algn="l" defTabSz="861836" rtl="0" eaLnBrk="1" fontAlgn="base" hangingPunct="1">
              <a:spcBef>
                <a:spcPct val="0"/>
              </a:spcBef>
              <a:spcAft>
                <a:spcPct val="0"/>
              </a:spcAft>
              <a:defRPr sz="2100" b="1">
                <a:solidFill>
                  <a:schemeClr val="tx2"/>
                </a:solidFill>
                <a:latin typeface="Arial" pitchFamily="34" charset="0"/>
              </a:defRPr>
            </a:lvl9pPr>
          </a:lstStyle>
          <a:p>
            <a:pPr algn="ctr" eaLnBrk="1" hangingPunct="1">
              <a:lnSpc>
                <a:spcPct val="85000"/>
              </a:lnSpc>
            </a:pPr>
            <a:r>
              <a:rPr lang="en-US" sz="6400">
                <a:latin typeface="Calibri" charset="0"/>
              </a:rPr>
              <a:t>Databases will visualize </a:t>
            </a:r>
            <a:br>
              <a:rPr lang="en-US" sz="6400">
                <a:latin typeface="Calibri" charset="0"/>
              </a:rPr>
            </a:br>
            <a:r>
              <a:rPr lang="en-US" sz="6400">
                <a:latin typeface="Calibri" charset="0"/>
              </a:rPr>
              <a:t>queries too</a:t>
            </a:r>
          </a:p>
        </p:txBody>
      </p:sp>
    </p:spTree>
    <p:extLst>
      <p:ext uri="{BB962C8B-B14F-4D97-AF65-F5344CB8AC3E}">
        <p14:creationId xmlns:p14="http://schemas.microsoft.com/office/powerpoint/2010/main" val="1758275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Visualization vs. Visual Query Languages</a:t>
            </a:r>
          </a:p>
        </p:txBody>
      </p:sp>
      <p:sp>
        <p:nvSpPr>
          <p:cNvPr id="35" name="Rectangle 34"/>
          <p:cNvSpPr/>
          <p:nvPr/>
        </p:nvSpPr>
        <p:spPr>
          <a:xfrm>
            <a:off x="5642537" y="4113883"/>
            <a:ext cx="1589820"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6" name="Rectangle 35"/>
          <p:cNvSpPr/>
          <p:nvPr/>
        </p:nvSpPr>
        <p:spPr>
          <a:xfrm>
            <a:off x="7230296" y="4113883"/>
            <a:ext cx="1589820"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7" name="Rectangle 36"/>
          <p:cNvSpPr/>
          <p:nvPr/>
        </p:nvSpPr>
        <p:spPr>
          <a:xfrm>
            <a:off x="5640476" y="3163799"/>
            <a:ext cx="1589820"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8" name="Rectangle 37"/>
          <p:cNvSpPr/>
          <p:nvPr/>
        </p:nvSpPr>
        <p:spPr>
          <a:xfrm>
            <a:off x="7230296" y="3163799"/>
            <a:ext cx="1589820"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cxnSp>
        <p:nvCxnSpPr>
          <p:cNvPr id="39" name="Straight Connector 38"/>
          <p:cNvCxnSpPr/>
          <p:nvPr/>
        </p:nvCxnSpPr>
        <p:spPr bwMode="auto">
          <a:xfrm rot="5400000">
            <a:off x="6159093" y="3991729"/>
            <a:ext cx="2143439" cy="1031"/>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0" name="Rectangle 39"/>
          <p:cNvSpPr/>
          <p:nvPr/>
        </p:nvSpPr>
        <p:spPr bwMode="auto">
          <a:xfrm>
            <a:off x="5642538" y="3163797"/>
            <a:ext cx="3177578" cy="1900168"/>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100">
              <a:latin typeface="Calibri"/>
              <a:cs typeface="Calibri"/>
            </a:endParaRPr>
          </a:p>
        </p:txBody>
      </p:sp>
      <p:sp>
        <p:nvSpPr>
          <p:cNvPr id="41" name="Rectangle 3"/>
          <p:cNvSpPr>
            <a:spLocks noChangeArrowheads="1"/>
          </p:cNvSpPr>
          <p:nvPr/>
        </p:nvSpPr>
        <p:spPr bwMode="auto">
          <a:xfrm>
            <a:off x="6170579" y="2879166"/>
            <a:ext cx="524574"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Data</a:t>
            </a:r>
          </a:p>
        </p:txBody>
      </p:sp>
      <p:sp>
        <p:nvSpPr>
          <p:cNvPr id="42" name="Rectangle 3"/>
          <p:cNvSpPr>
            <a:spLocks noChangeArrowheads="1"/>
          </p:cNvSpPr>
          <p:nvPr/>
        </p:nvSpPr>
        <p:spPr bwMode="auto">
          <a:xfrm>
            <a:off x="7631825" y="2879166"/>
            <a:ext cx="787949"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Queries</a:t>
            </a:r>
          </a:p>
        </p:txBody>
      </p:sp>
      <p:sp>
        <p:nvSpPr>
          <p:cNvPr id="43" name="Rectangle 3"/>
          <p:cNvSpPr>
            <a:spLocks noChangeArrowheads="1"/>
          </p:cNvSpPr>
          <p:nvPr/>
        </p:nvSpPr>
        <p:spPr bwMode="auto">
          <a:xfrm>
            <a:off x="5858632" y="4505386"/>
            <a:ext cx="1179772" cy="17521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baseline="30000">
                <a:latin typeface="Calibri"/>
                <a:cs typeface="Calibri"/>
              </a:rPr>
              <a:t>_______________</a:t>
            </a:r>
          </a:p>
        </p:txBody>
      </p:sp>
      <p:sp>
        <p:nvSpPr>
          <p:cNvPr id="44" name="Rectangle 3"/>
          <p:cNvSpPr>
            <a:spLocks noChangeArrowheads="1"/>
          </p:cNvSpPr>
          <p:nvPr/>
        </p:nvSpPr>
        <p:spPr bwMode="auto">
          <a:xfrm>
            <a:off x="5842673" y="3375534"/>
            <a:ext cx="1211686"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Information</a:t>
            </a:r>
            <a:br>
              <a:rPr lang="en-US" sz="1800">
                <a:latin typeface="Calibri"/>
                <a:cs typeface="Calibri"/>
              </a:rPr>
            </a:br>
            <a:r>
              <a:rPr lang="en-US" sz="1800">
                <a:latin typeface="Calibri"/>
                <a:cs typeface="Calibri"/>
              </a:rPr>
              <a:t>Visualization</a:t>
            </a:r>
          </a:p>
        </p:txBody>
      </p:sp>
      <p:sp>
        <p:nvSpPr>
          <p:cNvPr id="45" name="Rectangle 3"/>
          <p:cNvSpPr>
            <a:spLocks noChangeArrowheads="1"/>
          </p:cNvSpPr>
          <p:nvPr/>
        </p:nvSpPr>
        <p:spPr bwMode="auto">
          <a:xfrm>
            <a:off x="7426629" y="4333929"/>
            <a:ext cx="1213990"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Visual Query</a:t>
            </a:r>
            <a:br>
              <a:rPr lang="en-US" sz="1800">
                <a:latin typeface="Calibri"/>
                <a:cs typeface="Calibri"/>
              </a:rPr>
            </a:br>
            <a:r>
              <a:rPr lang="en-US" sz="1800">
                <a:latin typeface="Calibri"/>
                <a:cs typeface="Calibri"/>
              </a:rPr>
              <a:t>Languages</a:t>
            </a:r>
          </a:p>
        </p:txBody>
      </p:sp>
      <p:sp>
        <p:nvSpPr>
          <p:cNvPr id="46" name="Rectangle 3"/>
          <p:cNvSpPr>
            <a:spLocks noChangeArrowheads="1"/>
          </p:cNvSpPr>
          <p:nvPr/>
        </p:nvSpPr>
        <p:spPr bwMode="auto">
          <a:xfrm>
            <a:off x="7427782" y="3393788"/>
            <a:ext cx="1211686"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Query</a:t>
            </a:r>
          </a:p>
          <a:p>
            <a:pPr algn="ctr">
              <a:lnSpc>
                <a:spcPct val="85000"/>
              </a:lnSpc>
              <a:tabLst>
                <a:tab pos="630108" algn="l"/>
              </a:tabLst>
            </a:pPr>
            <a:r>
              <a:rPr lang="en-US" sz="1800">
                <a:latin typeface="Calibri"/>
                <a:cs typeface="Calibri"/>
              </a:rPr>
              <a:t>Visualization</a:t>
            </a:r>
          </a:p>
        </p:txBody>
      </p:sp>
      <p:cxnSp>
        <p:nvCxnSpPr>
          <p:cNvPr id="47" name="Straight Connector 46"/>
          <p:cNvCxnSpPr>
            <a:endCxn id="40" idx="3"/>
          </p:cNvCxnSpPr>
          <p:nvPr/>
        </p:nvCxnSpPr>
        <p:spPr bwMode="auto">
          <a:xfrm flipV="1">
            <a:off x="5062136" y="4113881"/>
            <a:ext cx="3757981" cy="1317"/>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9" name="Rectangle 3"/>
          <p:cNvSpPr>
            <a:spLocks noChangeArrowheads="1"/>
          </p:cNvSpPr>
          <p:nvPr/>
        </p:nvSpPr>
        <p:spPr bwMode="auto">
          <a:xfrm>
            <a:off x="6051662" y="2514650"/>
            <a:ext cx="2358518"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b="1">
                <a:latin typeface="Calibri"/>
                <a:cs typeface="Calibri"/>
              </a:rPr>
              <a:t>Target to Visualize</a:t>
            </a:r>
          </a:p>
        </p:txBody>
      </p:sp>
      <p:sp>
        <p:nvSpPr>
          <p:cNvPr id="57" name="Foliennummernplatzhalter 3"/>
          <p:cNvSpPr>
            <a:spLocks noGrp="1"/>
          </p:cNvSpPr>
          <p:nvPr>
            <p:ph type="sldNum" sz="quarter" idx="10"/>
          </p:nvPr>
        </p:nvSpPr>
        <p:spPr>
          <a:xfrm>
            <a:off x="8845305" y="6594475"/>
            <a:ext cx="219320" cy="217254"/>
          </a:xfrm>
        </p:spPr>
        <p:txBody>
          <a:bodyPr/>
          <a:lstStyle/>
          <a:p>
            <a:fld id="{FFAB1C8F-0AF1-4C92-9122-92D7D682116F}" type="slidenum">
              <a:rPr lang="de-DE" smtClean="0"/>
              <a:pPr/>
              <a:t>43</a:t>
            </a:fld>
            <a:endParaRPr lang="de-DE" smtClean="0"/>
          </a:p>
        </p:txBody>
      </p:sp>
      <p:sp>
        <p:nvSpPr>
          <p:cNvPr id="50" name="Rectangle 49"/>
          <p:cNvSpPr/>
          <p:nvPr/>
        </p:nvSpPr>
        <p:spPr>
          <a:xfrm>
            <a:off x="8092229" y="814627"/>
            <a:ext cx="196333" cy="157841"/>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52" name="Rectangle 3"/>
          <p:cNvSpPr>
            <a:spLocks noChangeArrowheads="1"/>
          </p:cNvSpPr>
          <p:nvPr/>
        </p:nvSpPr>
        <p:spPr bwMode="auto">
          <a:xfrm>
            <a:off x="8357392" y="799291"/>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easy</a:t>
            </a:r>
          </a:p>
        </p:txBody>
      </p:sp>
      <p:sp>
        <p:nvSpPr>
          <p:cNvPr id="58" name="Rectangle 57"/>
          <p:cNvSpPr/>
          <p:nvPr/>
        </p:nvSpPr>
        <p:spPr>
          <a:xfrm>
            <a:off x="8092229" y="1009201"/>
            <a:ext cx="196333" cy="157841"/>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59" name="Rectangle 3"/>
          <p:cNvSpPr>
            <a:spLocks noChangeArrowheads="1"/>
          </p:cNvSpPr>
          <p:nvPr/>
        </p:nvSpPr>
        <p:spPr bwMode="auto">
          <a:xfrm>
            <a:off x="8357392" y="993865"/>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hard</a:t>
            </a:r>
          </a:p>
        </p:txBody>
      </p:sp>
      <p:sp>
        <p:nvSpPr>
          <p:cNvPr id="60" name="Oval 59"/>
          <p:cNvSpPr/>
          <p:nvPr/>
        </p:nvSpPr>
        <p:spPr>
          <a:xfrm>
            <a:off x="7001080" y="2921840"/>
            <a:ext cx="2063545" cy="1193359"/>
          </a:xfrm>
          <a:prstGeom prst="ellipse">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cxnSp>
        <p:nvCxnSpPr>
          <p:cNvPr id="48" name="Straight Arrow Connector 315"/>
          <p:cNvCxnSpPr>
            <a:cxnSpLocks noChangeShapeType="1"/>
          </p:cNvCxnSpPr>
          <p:nvPr/>
        </p:nvCxnSpPr>
        <p:spPr bwMode="auto">
          <a:xfrm flipV="1">
            <a:off x="6695153" y="4852062"/>
            <a:ext cx="731476" cy="1235422"/>
          </a:xfrm>
          <a:prstGeom prst="straightConnector1">
            <a:avLst/>
          </a:prstGeom>
          <a:noFill/>
          <a:ln w="12700">
            <a:solidFill>
              <a:srgbClr val="3366FF"/>
            </a:solidFill>
            <a:round/>
            <a:headEnd/>
            <a:tailEnd type="triangle" w="med" len="lg"/>
          </a:ln>
          <a:extLst>
            <a:ext uri="{909E8E84-426E-40dd-AFC4-6F175D3DCCD1}">
              <a14:hiddenFill xmlns:a14="http://schemas.microsoft.com/office/drawing/2010/main">
                <a:noFill/>
              </a14:hiddenFill>
            </a:ext>
          </a:extLst>
        </p:spPr>
      </p:cxnSp>
      <p:sp>
        <p:nvSpPr>
          <p:cNvPr id="51" name="Rectangle 3"/>
          <p:cNvSpPr>
            <a:spLocks noChangeArrowheads="1"/>
          </p:cNvSpPr>
          <p:nvPr/>
        </p:nvSpPr>
        <p:spPr bwMode="auto">
          <a:xfrm>
            <a:off x="5184228" y="6214222"/>
            <a:ext cx="1566810" cy="24237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Lot of past work</a:t>
            </a:r>
          </a:p>
        </p:txBody>
      </p:sp>
      <p:cxnSp>
        <p:nvCxnSpPr>
          <p:cNvPr id="61" name="Straight Arrow Connector 315"/>
          <p:cNvCxnSpPr>
            <a:cxnSpLocks noChangeShapeType="1"/>
          </p:cNvCxnSpPr>
          <p:nvPr/>
        </p:nvCxnSpPr>
        <p:spPr bwMode="auto">
          <a:xfrm flipV="1">
            <a:off x="4302415" y="3828542"/>
            <a:ext cx="1485800" cy="1820994"/>
          </a:xfrm>
          <a:prstGeom prst="straightConnector1">
            <a:avLst/>
          </a:prstGeom>
          <a:noFill/>
          <a:ln w="12700">
            <a:solidFill>
              <a:srgbClr val="3366FF"/>
            </a:solidFill>
            <a:round/>
            <a:headEnd/>
            <a:tailEnd type="triangle" w="med" len="lg"/>
          </a:ln>
          <a:extLst>
            <a:ext uri="{909E8E84-426E-40dd-AFC4-6F175D3DCCD1}">
              <a14:hiddenFill xmlns:a14="http://schemas.microsoft.com/office/drawing/2010/main">
                <a:noFill/>
              </a14:hiddenFill>
            </a:ext>
          </a:extLst>
        </p:spPr>
      </p:cxnSp>
      <p:sp>
        <p:nvSpPr>
          <p:cNvPr id="62" name="Rectangle 3"/>
          <p:cNvSpPr>
            <a:spLocks noChangeArrowheads="1"/>
          </p:cNvSpPr>
          <p:nvPr/>
        </p:nvSpPr>
        <p:spPr bwMode="auto">
          <a:xfrm>
            <a:off x="3410641" y="5644889"/>
            <a:ext cx="1783554" cy="24237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Recent focus in DB</a:t>
            </a:r>
            <a:endParaRPr lang="en-US" sz="1800" i="1">
              <a:latin typeface="Calibri"/>
              <a:cs typeface="Calibri"/>
            </a:endParaRPr>
          </a:p>
        </p:txBody>
      </p:sp>
    </p:spTree>
    <p:extLst>
      <p:ext uri="{BB962C8B-B14F-4D97-AF65-F5344CB8AC3E}">
        <p14:creationId xmlns:p14="http://schemas.microsoft.com/office/powerpoint/2010/main" val="1015187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Visualization vs. Visual Query Languages</a:t>
            </a:r>
          </a:p>
        </p:txBody>
      </p:sp>
      <p:sp>
        <p:nvSpPr>
          <p:cNvPr id="27" name="Rectangle 26"/>
          <p:cNvSpPr/>
          <p:nvPr/>
        </p:nvSpPr>
        <p:spPr>
          <a:xfrm>
            <a:off x="1744055" y="4115199"/>
            <a:ext cx="1660116"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24" name="Rectangle 23"/>
          <p:cNvSpPr/>
          <p:nvPr/>
        </p:nvSpPr>
        <p:spPr>
          <a:xfrm>
            <a:off x="3402018" y="4115199"/>
            <a:ext cx="1660116"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26" name="Rectangle 25"/>
          <p:cNvSpPr/>
          <p:nvPr/>
        </p:nvSpPr>
        <p:spPr>
          <a:xfrm>
            <a:off x="1741902" y="3165114"/>
            <a:ext cx="1660116"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7" name="Rectangle 6"/>
          <p:cNvSpPr/>
          <p:nvPr/>
        </p:nvSpPr>
        <p:spPr>
          <a:xfrm>
            <a:off x="3402018" y="3165114"/>
            <a:ext cx="1660116"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cxnSp>
        <p:nvCxnSpPr>
          <p:cNvPr id="53" name="Straight Connector 52"/>
          <p:cNvCxnSpPr/>
          <p:nvPr/>
        </p:nvCxnSpPr>
        <p:spPr bwMode="auto">
          <a:xfrm rot="5400000">
            <a:off x="2330838" y="3993022"/>
            <a:ext cx="2143440" cy="1076"/>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54" name="Rectangle 53"/>
          <p:cNvSpPr/>
          <p:nvPr/>
        </p:nvSpPr>
        <p:spPr bwMode="auto">
          <a:xfrm>
            <a:off x="1744056" y="3165113"/>
            <a:ext cx="3318080" cy="1900169"/>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100">
              <a:latin typeface="Calibri"/>
              <a:cs typeface="Calibri"/>
            </a:endParaRPr>
          </a:p>
        </p:txBody>
      </p:sp>
      <p:sp>
        <p:nvSpPr>
          <p:cNvPr id="55" name="Rectangle 3"/>
          <p:cNvSpPr>
            <a:spLocks noChangeArrowheads="1"/>
          </p:cNvSpPr>
          <p:nvPr/>
        </p:nvSpPr>
        <p:spPr bwMode="auto">
          <a:xfrm>
            <a:off x="2342046" y="2883278"/>
            <a:ext cx="487254"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Text</a:t>
            </a:r>
          </a:p>
        </p:txBody>
      </p:sp>
      <p:sp>
        <p:nvSpPr>
          <p:cNvPr id="56" name="Rectangle 3"/>
          <p:cNvSpPr>
            <a:spLocks noChangeArrowheads="1"/>
          </p:cNvSpPr>
          <p:nvPr/>
        </p:nvSpPr>
        <p:spPr bwMode="auto">
          <a:xfrm>
            <a:off x="3384042" y="2880482"/>
            <a:ext cx="1713658"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Visual (graphics)</a:t>
            </a:r>
          </a:p>
        </p:txBody>
      </p:sp>
      <p:sp>
        <p:nvSpPr>
          <p:cNvPr id="79" name="Rectangle 3"/>
          <p:cNvSpPr>
            <a:spLocks noChangeArrowheads="1"/>
          </p:cNvSpPr>
          <p:nvPr/>
        </p:nvSpPr>
        <p:spPr bwMode="auto">
          <a:xfrm>
            <a:off x="2056386" y="4444647"/>
            <a:ext cx="1058576"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endParaRPr lang="en-US" sz="1800" baseline="30000">
              <a:latin typeface="Calibri"/>
              <a:cs typeface="Calibri"/>
            </a:endParaRPr>
          </a:p>
        </p:txBody>
      </p:sp>
      <p:sp>
        <p:nvSpPr>
          <p:cNvPr id="80" name="Rectangle 3"/>
          <p:cNvSpPr>
            <a:spLocks noChangeArrowheads="1"/>
          </p:cNvSpPr>
          <p:nvPr/>
        </p:nvSpPr>
        <p:spPr bwMode="auto">
          <a:xfrm>
            <a:off x="2056386" y="3504505"/>
            <a:ext cx="1058576"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p>
        </p:txBody>
      </p:sp>
      <p:sp>
        <p:nvSpPr>
          <p:cNvPr id="81" name="Rectangle 3"/>
          <p:cNvSpPr>
            <a:spLocks noChangeArrowheads="1"/>
          </p:cNvSpPr>
          <p:nvPr/>
        </p:nvSpPr>
        <p:spPr bwMode="auto">
          <a:xfrm>
            <a:off x="3711581" y="4444647"/>
            <a:ext cx="1058576"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p>
        </p:txBody>
      </p:sp>
      <p:sp>
        <p:nvSpPr>
          <p:cNvPr id="82" name="Rectangle 3"/>
          <p:cNvSpPr>
            <a:spLocks noChangeArrowheads="1"/>
          </p:cNvSpPr>
          <p:nvPr/>
        </p:nvSpPr>
        <p:spPr bwMode="auto">
          <a:xfrm>
            <a:off x="3870145" y="3504505"/>
            <a:ext cx="741449"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Parallel</a:t>
            </a:r>
          </a:p>
        </p:txBody>
      </p:sp>
      <p:cxnSp>
        <p:nvCxnSpPr>
          <p:cNvPr id="3" name="Straight Connector 2"/>
          <p:cNvCxnSpPr/>
          <p:nvPr/>
        </p:nvCxnSpPr>
        <p:spPr bwMode="auto">
          <a:xfrm flipH="1" flipV="1">
            <a:off x="558802" y="2635351"/>
            <a:ext cx="1185254" cy="52976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50076" y="4115198"/>
            <a:ext cx="4212059" cy="0"/>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28" name="Rectangle 3"/>
          <p:cNvSpPr>
            <a:spLocks noChangeArrowheads="1"/>
          </p:cNvSpPr>
          <p:nvPr/>
        </p:nvSpPr>
        <p:spPr bwMode="auto">
          <a:xfrm>
            <a:off x="776697" y="3376849"/>
            <a:ext cx="945020" cy="5181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Interpret</a:t>
            </a:r>
          </a:p>
          <a:p>
            <a:pPr algn="ctr">
              <a:lnSpc>
                <a:spcPct val="85000"/>
              </a:lnSpc>
              <a:tabLst>
                <a:tab pos="630108" algn="l"/>
              </a:tabLst>
            </a:pPr>
            <a:r>
              <a:rPr lang="en-US" sz="1800" i="1">
                <a:latin typeface="Calibri"/>
                <a:cs typeface="Calibri"/>
              </a:rPr>
              <a:t>(Read)</a:t>
            </a:r>
          </a:p>
        </p:txBody>
      </p:sp>
      <p:sp>
        <p:nvSpPr>
          <p:cNvPr id="29" name="Rectangle 3"/>
          <p:cNvSpPr>
            <a:spLocks noChangeArrowheads="1"/>
          </p:cNvSpPr>
          <p:nvPr/>
        </p:nvSpPr>
        <p:spPr bwMode="auto">
          <a:xfrm>
            <a:off x="760696" y="4316991"/>
            <a:ext cx="977022" cy="5181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Compose</a:t>
            </a:r>
          </a:p>
          <a:p>
            <a:pPr algn="ctr">
              <a:lnSpc>
                <a:spcPct val="85000"/>
              </a:lnSpc>
              <a:tabLst>
                <a:tab pos="630108" algn="l"/>
              </a:tabLst>
            </a:pPr>
            <a:r>
              <a:rPr lang="en-US" sz="1800" i="1">
                <a:latin typeface="Calibri"/>
                <a:cs typeface="Calibri"/>
              </a:rPr>
              <a:t>(Write)</a:t>
            </a:r>
          </a:p>
        </p:txBody>
      </p:sp>
      <p:sp>
        <p:nvSpPr>
          <p:cNvPr id="30" name="Rectangle 3"/>
          <p:cNvSpPr>
            <a:spLocks noChangeArrowheads="1"/>
          </p:cNvSpPr>
          <p:nvPr/>
        </p:nvSpPr>
        <p:spPr bwMode="auto">
          <a:xfrm>
            <a:off x="216429" y="3062354"/>
            <a:ext cx="1431868"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b="1">
                <a:latin typeface="Calibri"/>
                <a:cs typeface="Calibri"/>
              </a:rPr>
              <a:t>User Action</a:t>
            </a:r>
          </a:p>
        </p:txBody>
      </p:sp>
      <p:sp>
        <p:nvSpPr>
          <p:cNvPr id="31" name="Rectangle 3"/>
          <p:cNvSpPr>
            <a:spLocks noChangeArrowheads="1"/>
          </p:cNvSpPr>
          <p:nvPr/>
        </p:nvSpPr>
        <p:spPr bwMode="auto">
          <a:xfrm>
            <a:off x="1818031" y="2515966"/>
            <a:ext cx="3176350"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b="1">
                <a:latin typeface="Calibri"/>
                <a:cs typeface="Calibri"/>
              </a:rPr>
              <a:t>Communication Medium</a:t>
            </a:r>
          </a:p>
        </p:txBody>
      </p:sp>
      <p:sp>
        <p:nvSpPr>
          <p:cNvPr id="57" name="Foliennummernplatzhalter 3"/>
          <p:cNvSpPr>
            <a:spLocks noGrp="1"/>
          </p:cNvSpPr>
          <p:nvPr>
            <p:ph type="sldNum" sz="quarter" idx="10"/>
          </p:nvPr>
        </p:nvSpPr>
        <p:spPr>
          <a:xfrm>
            <a:off x="8845305" y="6594475"/>
            <a:ext cx="219320" cy="217254"/>
          </a:xfrm>
        </p:spPr>
        <p:txBody>
          <a:bodyPr/>
          <a:lstStyle/>
          <a:p>
            <a:fld id="{FFAB1C8F-0AF1-4C92-9122-92D7D682116F}" type="slidenum">
              <a:rPr lang="de-DE" smtClean="0"/>
              <a:pPr/>
              <a:t>44</a:t>
            </a:fld>
            <a:endParaRPr lang="de-DE" smtClean="0"/>
          </a:p>
        </p:txBody>
      </p:sp>
      <p:sp>
        <p:nvSpPr>
          <p:cNvPr id="50" name="Rectangle 49"/>
          <p:cNvSpPr/>
          <p:nvPr/>
        </p:nvSpPr>
        <p:spPr>
          <a:xfrm>
            <a:off x="8092229" y="814627"/>
            <a:ext cx="196333" cy="157841"/>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52" name="Rectangle 3"/>
          <p:cNvSpPr>
            <a:spLocks noChangeArrowheads="1"/>
          </p:cNvSpPr>
          <p:nvPr/>
        </p:nvSpPr>
        <p:spPr bwMode="auto">
          <a:xfrm>
            <a:off x="8357392" y="799291"/>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easy</a:t>
            </a:r>
          </a:p>
        </p:txBody>
      </p:sp>
      <p:sp>
        <p:nvSpPr>
          <p:cNvPr id="58" name="Rectangle 57"/>
          <p:cNvSpPr/>
          <p:nvPr/>
        </p:nvSpPr>
        <p:spPr>
          <a:xfrm>
            <a:off x="8092229" y="1009201"/>
            <a:ext cx="196333" cy="157841"/>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59" name="Rectangle 3"/>
          <p:cNvSpPr>
            <a:spLocks noChangeArrowheads="1"/>
          </p:cNvSpPr>
          <p:nvPr/>
        </p:nvSpPr>
        <p:spPr bwMode="auto">
          <a:xfrm>
            <a:off x="8357392" y="993865"/>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hard</a:t>
            </a:r>
          </a:p>
        </p:txBody>
      </p:sp>
      <p:sp>
        <p:nvSpPr>
          <p:cNvPr id="4" name="Oval 3"/>
          <p:cNvSpPr/>
          <p:nvPr/>
        </p:nvSpPr>
        <p:spPr>
          <a:xfrm>
            <a:off x="3114962" y="2921840"/>
            <a:ext cx="2063545" cy="1193359"/>
          </a:xfrm>
          <a:prstGeom prst="ellipse">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17229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Arc 86"/>
          <p:cNvSpPr>
            <a:spLocks/>
          </p:cNvSpPr>
          <p:nvPr/>
        </p:nvSpPr>
        <p:spPr bwMode="auto">
          <a:xfrm rot="5400000" flipV="1">
            <a:off x="187985" y="2147424"/>
            <a:ext cx="950263" cy="922435"/>
          </a:xfrm>
          <a:custGeom>
            <a:avLst/>
            <a:gdLst>
              <a:gd name="G0" fmla="+- 21600 0 0"/>
              <a:gd name="G1" fmla="+- 21600 0 0"/>
              <a:gd name="G2" fmla="+- 21600 0 0"/>
              <a:gd name="T0" fmla="*/ 36611 w 43050"/>
              <a:gd name="T1" fmla="*/ 37132 h 43200"/>
              <a:gd name="T2" fmla="*/ 43050 w 43050"/>
              <a:gd name="T3" fmla="*/ 19061 h 43200"/>
              <a:gd name="T4" fmla="*/ 21600 w 43050"/>
              <a:gd name="T5" fmla="*/ 21600 h 43200"/>
            </a:gdLst>
            <a:ahLst/>
            <a:cxnLst>
              <a:cxn ang="0">
                <a:pos x="T0" y="T1"/>
              </a:cxn>
              <a:cxn ang="0">
                <a:pos x="T2" y="T3"/>
              </a:cxn>
              <a:cxn ang="0">
                <a:pos x="T4" y="T5"/>
              </a:cxn>
            </a:cxnLst>
            <a:rect l="0" t="0" r="r" b="b"/>
            <a:pathLst>
              <a:path w="43050" h="43200" fill="none"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path>
              <a:path w="43050" h="43200" stroke="0"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lnTo>
                  <a:pt x="21600" y="21600"/>
                </a:lnTo>
                <a:close/>
              </a:path>
            </a:pathLst>
          </a:custGeom>
          <a:solidFill>
            <a:schemeClr val="bg1"/>
          </a:solidFill>
          <a:ln w="12700">
            <a:solidFill>
              <a:schemeClr val="tx1"/>
            </a:solidFill>
            <a:round/>
            <a:headEnd/>
            <a:tailEnd/>
          </a:ln>
          <a:effectLst>
            <a:glow rad="50800">
              <a:schemeClr val="bg1"/>
            </a:glow>
          </a:effectLst>
        </p:spPr>
        <p:txBody>
          <a:bodyPr wrap="none" lIns="0" tIns="0" rIns="0" bIns="0" anchor="ctr"/>
          <a:lstStyle/>
          <a:p>
            <a:pPr algn="l"/>
            <a:endParaRPr lang="en-US" sz="1400"/>
          </a:p>
        </p:txBody>
      </p:sp>
      <p:sp>
        <p:nvSpPr>
          <p:cNvPr id="14" name="Title 13"/>
          <p:cNvSpPr>
            <a:spLocks noGrp="1"/>
          </p:cNvSpPr>
          <p:nvPr>
            <p:ph type="title"/>
          </p:nvPr>
        </p:nvSpPr>
        <p:spPr>
          <a:xfrm>
            <a:off x="177802" y="13731"/>
            <a:ext cx="6748680" cy="523220"/>
          </a:xfrm>
        </p:spPr>
        <p:txBody>
          <a:bodyPr/>
          <a:lstStyle/>
          <a:p>
            <a:r>
              <a:rPr lang="en-US"/>
              <a:t>Why users need to interpret queries?</a:t>
            </a:r>
          </a:p>
        </p:txBody>
      </p:sp>
      <p:sp>
        <p:nvSpPr>
          <p:cNvPr id="8195" name="Foliennummernplatzhalter 3"/>
          <p:cNvSpPr>
            <a:spLocks noGrp="1"/>
          </p:cNvSpPr>
          <p:nvPr>
            <p:ph type="sldNum" sz="quarter" idx="10"/>
          </p:nvPr>
        </p:nvSpPr>
        <p:spPr/>
        <p:txBody>
          <a:bodyPr/>
          <a:lstStyle/>
          <a:p>
            <a:fld id="{FFAB1C8F-0AF1-4C92-9122-92D7D682116F}" type="slidenum">
              <a:rPr lang="de-DE" smtClean="0"/>
              <a:pPr/>
              <a:t>45</a:t>
            </a:fld>
            <a:endParaRPr lang="de-DE" smtClean="0"/>
          </a:p>
        </p:txBody>
      </p:sp>
      <p:sp>
        <p:nvSpPr>
          <p:cNvPr id="223" name="Oval 72"/>
          <p:cNvSpPr>
            <a:spLocks noChangeArrowheads="1"/>
          </p:cNvSpPr>
          <p:nvPr/>
        </p:nvSpPr>
        <p:spPr bwMode="auto">
          <a:xfrm>
            <a:off x="775805" y="2458784"/>
            <a:ext cx="255587" cy="255571"/>
          </a:xfrm>
          <a:prstGeom prst="ellipse">
            <a:avLst/>
          </a:prstGeom>
          <a:solidFill>
            <a:schemeClr val="accent1"/>
          </a:solidFill>
          <a:ln w="12700">
            <a:solidFill>
              <a:schemeClr val="tx1"/>
            </a:solidFill>
            <a:round/>
            <a:headEnd/>
            <a:tailEnd/>
          </a:ln>
          <a:effectLst/>
        </p:spPr>
        <p:txBody>
          <a:bodyPr wrap="none" lIns="0" tIns="0" rIns="0" bIns="0" anchor="ctr"/>
          <a:lstStyle/>
          <a:p>
            <a:pPr algn="l"/>
            <a:endParaRPr lang="en-US" sz="1400"/>
          </a:p>
        </p:txBody>
      </p:sp>
      <p:sp>
        <p:nvSpPr>
          <p:cNvPr id="224" name="Oval 73"/>
          <p:cNvSpPr>
            <a:spLocks noChangeArrowheads="1"/>
          </p:cNvSpPr>
          <p:nvPr/>
        </p:nvSpPr>
        <p:spPr bwMode="auto">
          <a:xfrm>
            <a:off x="848745" y="2499108"/>
            <a:ext cx="183557" cy="190517"/>
          </a:xfrm>
          <a:prstGeom prst="ellipse">
            <a:avLst/>
          </a:prstGeom>
          <a:solidFill>
            <a:schemeClr val="tx1"/>
          </a:solidFill>
          <a:ln w="12700">
            <a:solidFill>
              <a:schemeClr val="tx1"/>
            </a:solidFill>
            <a:round/>
            <a:headEnd/>
            <a:tailEnd/>
          </a:ln>
          <a:effectLst/>
        </p:spPr>
        <p:txBody>
          <a:bodyPr wrap="none" lIns="0" tIns="0" rIns="0" bIns="0" anchor="ctr"/>
          <a:lstStyle/>
          <a:p>
            <a:pPr algn="l"/>
            <a:endParaRPr lang="en-US" sz="1400"/>
          </a:p>
        </p:txBody>
      </p:sp>
      <p:sp>
        <p:nvSpPr>
          <p:cNvPr id="227" name="Freeform 83"/>
          <p:cNvSpPr>
            <a:spLocks/>
          </p:cNvSpPr>
          <p:nvPr/>
        </p:nvSpPr>
        <p:spPr bwMode="auto">
          <a:xfrm flipH="1">
            <a:off x="596897" y="2756171"/>
            <a:ext cx="209117" cy="120816"/>
          </a:xfrm>
          <a:custGeom>
            <a:avLst/>
            <a:gdLst/>
            <a:ahLst/>
            <a:cxnLst>
              <a:cxn ang="0">
                <a:pos x="0" y="52"/>
              </a:cxn>
              <a:cxn ang="0">
                <a:pos x="32" y="34"/>
              </a:cxn>
              <a:cxn ang="0">
                <a:pos x="90" y="0"/>
              </a:cxn>
            </a:cxnLst>
            <a:rect l="0" t="0" r="r" b="b"/>
            <a:pathLst>
              <a:path w="90" h="52">
                <a:moveTo>
                  <a:pt x="0" y="52"/>
                </a:moveTo>
                <a:lnTo>
                  <a:pt x="32" y="34"/>
                </a:lnTo>
                <a:lnTo>
                  <a:pt x="9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8" name="Freeform 84"/>
          <p:cNvSpPr>
            <a:spLocks/>
          </p:cNvSpPr>
          <p:nvPr/>
        </p:nvSpPr>
        <p:spPr bwMode="auto">
          <a:xfrm flipH="1">
            <a:off x="571337" y="2791025"/>
            <a:ext cx="213762" cy="130109"/>
          </a:xfrm>
          <a:custGeom>
            <a:avLst/>
            <a:gdLst/>
            <a:ahLst/>
            <a:cxnLst>
              <a:cxn ang="0">
                <a:pos x="0" y="56"/>
              </a:cxn>
              <a:cxn ang="0">
                <a:pos x="42" y="35"/>
              </a:cxn>
              <a:cxn ang="0">
                <a:pos x="92" y="0"/>
              </a:cxn>
            </a:cxnLst>
            <a:rect l="0" t="0" r="r" b="b"/>
            <a:pathLst>
              <a:path w="92" h="56">
                <a:moveTo>
                  <a:pt x="0" y="56"/>
                </a:moveTo>
                <a:lnTo>
                  <a:pt x="42" y="35"/>
                </a:lnTo>
                <a:lnTo>
                  <a:pt x="9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9" name="Freeform 85"/>
          <p:cNvSpPr>
            <a:spLocks/>
          </p:cNvSpPr>
          <p:nvPr/>
        </p:nvSpPr>
        <p:spPr bwMode="auto">
          <a:xfrm flipH="1">
            <a:off x="589925" y="2846787"/>
            <a:ext cx="174265" cy="132432"/>
          </a:xfrm>
          <a:custGeom>
            <a:avLst/>
            <a:gdLst/>
            <a:ahLst/>
            <a:cxnLst>
              <a:cxn ang="0">
                <a:pos x="0" y="57"/>
              </a:cxn>
              <a:cxn ang="0">
                <a:pos x="36" y="33"/>
              </a:cxn>
              <a:cxn ang="0">
                <a:pos x="75" y="0"/>
              </a:cxn>
            </a:cxnLst>
            <a:rect l="0" t="0" r="r" b="b"/>
            <a:pathLst>
              <a:path w="75" h="57">
                <a:moveTo>
                  <a:pt x="0" y="57"/>
                </a:moveTo>
                <a:lnTo>
                  <a:pt x="36" y="33"/>
                </a:lnTo>
                <a:lnTo>
                  <a:pt x="75"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31" name="Arc 87"/>
          <p:cNvSpPr>
            <a:spLocks/>
          </p:cNvSpPr>
          <p:nvPr/>
        </p:nvSpPr>
        <p:spPr bwMode="auto">
          <a:xfrm rot="11843893" flipV="1">
            <a:off x="1066246" y="2793350"/>
            <a:ext cx="232352" cy="109201"/>
          </a:xfrm>
          <a:custGeom>
            <a:avLst/>
            <a:gdLst>
              <a:gd name="G0" fmla="+- 21600 0 0"/>
              <a:gd name="G1" fmla="+- 21600 0 0"/>
              <a:gd name="G2" fmla="+- 21600 0 0"/>
              <a:gd name="T0" fmla="*/ 27923 w 27923"/>
              <a:gd name="T1" fmla="*/ 42254 h 43200"/>
              <a:gd name="T2" fmla="*/ 25215 w 27923"/>
              <a:gd name="T3" fmla="*/ 305 h 43200"/>
              <a:gd name="T4" fmla="*/ 21600 w 27923"/>
              <a:gd name="T5" fmla="*/ 21600 h 43200"/>
            </a:gdLst>
            <a:ahLst/>
            <a:cxnLst>
              <a:cxn ang="0">
                <a:pos x="T0" y="T1"/>
              </a:cxn>
              <a:cxn ang="0">
                <a:pos x="T2" y="T3"/>
              </a:cxn>
              <a:cxn ang="0">
                <a:pos x="T4" y="T5"/>
              </a:cxn>
            </a:cxnLst>
            <a:rect l="0" t="0" r="r" b="b"/>
            <a:pathLst>
              <a:path w="27923" h="43200" fill="none"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path>
              <a:path w="27923" h="43200" stroke="0"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lnTo>
                  <a:pt x="21600" y="21600"/>
                </a:lnTo>
                <a:close/>
              </a:path>
            </a:pathLst>
          </a:custGeom>
          <a:noFill/>
          <a:ln w="12700">
            <a:solidFill>
              <a:schemeClr val="tx1"/>
            </a:solidFill>
            <a:round/>
            <a:headEnd/>
            <a:tailEnd/>
          </a:ln>
          <a:effectLst/>
        </p:spPr>
        <p:txBody>
          <a:bodyPr wrap="none" lIns="0" tIns="0" rIns="0" bIns="0" anchor="ctr"/>
          <a:lstStyle/>
          <a:p>
            <a:pPr algn="l"/>
            <a:endParaRPr lang="en-US" sz="1400"/>
          </a:p>
        </p:txBody>
      </p:sp>
      <p:grpSp>
        <p:nvGrpSpPr>
          <p:cNvPr id="11" name="Group 10"/>
          <p:cNvGrpSpPr/>
          <p:nvPr/>
        </p:nvGrpSpPr>
        <p:grpSpPr>
          <a:xfrm>
            <a:off x="700900" y="3297616"/>
            <a:ext cx="889911" cy="182569"/>
            <a:chOff x="1612478" y="5371908"/>
            <a:chExt cx="889911" cy="182569"/>
          </a:xfrm>
        </p:grpSpPr>
        <p:sp>
          <p:nvSpPr>
            <p:cNvPr id="30" name="Freeform 23"/>
            <p:cNvSpPr>
              <a:spLocks/>
            </p:cNvSpPr>
            <p:nvPr/>
          </p:nvSpPr>
          <p:spPr bwMode="auto">
            <a:xfrm>
              <a:off x="1612478" y="5371908"/>
              <a:ext cx="889911" cy="156391"/>
            </a:xfrm>
            <a:custGeom>
              <a:avLst/>
              <a:gdLst>
                <a:gd name="connsiteX0" fmla="*/ 0 w 10904"/>
                <a:gd name="connsiteY0" fmla="*/ 13007 h 13007"/>
                <a:gd name="connsiteX1" fmla="*/ 4777 w 10904"/>
                <a:gd name="connsiteY1" fmla="*/ 0 h 13007"/>
                <a:gd name="connsiteX2" fmla="*/ 7993 w 10904"/>
                <a:gd name="connsiteY2" fmla="*/ 1852 h 13007"/>
                <a:gd name="connsiteX3" fmla="*/ 10904 w 10904"/>
                <a:gd name="connsiteY3" fmla="*/ 7778 h 13007"/>
                <a:gd name="connsiteX4" fmla="*/ 10119 w 10904"/>
                <a:gd name="connsiteY4" fmla="*/ 9815 h 13007"/>
                <a:gd name="connsiteX5" fmla="*/ 8448 w 10904"/>
                <a:gd name="connsiteY5" fmla="*/ 7222 h 13007"/>
                <a:gd name="connsiteX0" fmla="*/ 0 w 11521"/>
                <a:gd name="connsiteY0" fmla="*/ 14811 h 14811"/>
                <a:gd name="connsiteX1" fmla="*/ 5394 w 11521"/>
                <a:gd name="connsiteY1" fmla="*/ 0 h 14811"/>
                <a:gd name="connsiteX2" fmla="*/ 8610 w 11521"/>
                <a:gd name="connsiteY2" fmla="*/ 1852 h 14811"/>
                <a:gd name="connsiteX3" fmla="*/ 11521 w 11521"/>
                <a:gd name="connsiteY3" fmla="*/ 7778 h 14811"/>
                <a:gd name="connsiteX4" fmla="*/ 10736 w 11521"/>
                <a:gd name="connsiteY4" fmla="*/ 9815 h 14811"/>
                <a:gd name="connsiteX5" fmla="*/ 9065 w 11521"/>
                <a:gd name="connsiteY5" fmla="*/ 7222 h 1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1" h="14811">
                  <a:moveTo>
                    <a:pt x="0" y="14811"/>
                  </a:moveTo>
                  <a:lnTo>
                    <a:pt x="5394" y="0"/>
                  </a:lnTo>
                  <a:lnTo>
                    <a:pt x="8610" y="1852"/>
                  </a:lnTo>
                  <a:lnTo>
                    <a:pt x="11521" y="7778"/>
                  </a:lnTo>
                  <a:lnTo>
                    <a:pt x="10736" y="9815"/>
                  </a:lnTo>
                  <a:lnTo>
                    <a:pt x="9065" y="7222"/>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3" name="Freeform 26"/>
            <p:cNvSpPr>
              <a:spLocks/>
            </p:cNvSpPr>
            <p:nvPr/>
          </p:nvSpPr>
          <p:spPr bwMode="auto">
            <a:xfrm>
              <a:off x="1672346" y="5477497"/>
              <a:ext cx="564096" cy="76980"/>
            </a:xfrm>
            <a:custGeom>
              <a:avLst/>
              <a:gdLst>
                <a:gd name="connsiteX0" fmla="*/ 0 w 11136"/>
                <a:gd name="connsiteY0" fmla="*/ 12320 h 12320"/>
                <a:gd name="connsiteX1" fmla="*/ 6198 w 11136"/>
                <a:gd name="connsiteY1" fmla="*/ 0 h 12320"/>
                <a:gd name="connsiteX2" fmla="*/ 11136 w 11136"/>
                <a:gd name="connsiteY2" fmla="*/ 2857 h 12320"/>
                <a:gd name="connsiteX0" fmla="*/ 0 w 11871"/>
                <a:gd name="connsiteY0" fmla="*/ 14060 h 14060"/>
                <a:gd name="connsiteX1" fmla="*/ 6933 w 11871"/>
                <a:gd name="connsiteY1" fmla="*/ 0 h 14060"/>
                <a:gd name="connsiteX2" fmla="*/ 11871 w 11871"/>
                <a:gd name="connsiteY2" fmla="*/ 2857 h 14060"/>
              </a:gdLst>
              <a:ahLst/>
              <a:cxnLst>
                <a:cxn ang="0">
                  <a:pos x="connsiteX0" y="connsiteY0"/>
                </a:cxn>
                <a:cxn ang="0">
                  <a:pos x="connsiteX1" y="connsiteY1"/>
                </a:cxn>
                <a:cxn ang="0">
                  <a:pos x="connsiteX2" y="connsiteY2"/>
                </a:cxn>
              </a:cxnLst>
              <a:rect l="l" t="t" r="r" b="b"/>
              <a:pathLst>
                <a:path w="11871" h="14060">
                  <a:moveTo>
                    <a:pt x="0" y="14060"/>
                  </a:moveTo>
                  <a:lnTo>
                    <a:pt x="6933" y="0"/>
                  </a:lnTo>
                  <a:lnTo>
                    <a:pt x="11871" y="2857"/>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4" name="Freeform 27"/>
            <p:cNvSpPr>
              <a:spLocks/>
            </p:cNvSpPr>
            <p:nvPr/>
          </p:nvSpPr>
          <p:spPr bwMode="auto">
            <a:xfrm>
              <a:off x="2254041" y="5457944"/>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5" name="Freeform 28"/>
            <p:cNvSpPr>
              <a:spLocks/>
            </p:cNvSpPr>
            <p:nvPr/>
          </p:nvSpPr>
          <p:spPr bwMode="auto">
            <a:xfrm>
              <a:off x="2181686" y="5465766"/>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grpSp>
      <p:sp>
        <p:nvSpPr>
          <p:cNvPr id="29" name="Right Arrow 28"/>
          <p:cNvSpPr/>
          <p:nvPr/>
        </p:nvSpPr>
        <p:spPr bwMode="auto">
          <a:xfrm>
            <a:off x="1866711" y="3040344"/>
            <a:ext cx="2112413" cy="547435"/>
          </a:xfrm>
          <a:prstGeom prst="rightArrow">
            <a:avLst>
              <a:gd name="adj1" fmla="val 69579"/>
              <a:gd name="adj2" fmla="val 64960"/>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31" name="AutoShape 33"/>
          <p:cNvSpPr>
            <a:spLocks noChangeArrowheads="1"/>
          </p:cNvSpPr>
          <p:nvPr/>
        </p:nvSpPr>
        <p:spPr bwMode="auto">
          <a:xfrm>
            <a:off x="1939110" y="3148847"/>
            <a:ext cx="1820898" cy="302004"/>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1800" dirty="0">
                <a:latin typeface="Calibri"/>
                <a:cs typeface="Calibri"/>
              </a:rPr>
              <a:t>Query Composition</a:t>
            </a:r>
          </a:p>
        </p:txBody>
      </p:sp>
      <p:grpSp>
        <p:nvGrpSpPr>
          <p:cNvPr id="12" name="Group 11"/>
          <p:cNvGrpSpPr/>
          <p:nvPr/>
        </p:nvGrpSpPr>
        <p:grpSpPr>
          <a:xfrm>
            <a:off x="869709" y="3409456"/>
            <a:ext cx="907658" cy="185540"/>
            <a:chOff x="1787282" y="5487892"/>
            <a:chExt cx="907658" cy="185540"/>
          </a:xfrm>
        </p:grpSpPr>
        <p:sp>
          <p:nvSpPr>
            <p:cNvPr id="232" name="Rectangle 39"/>
            <p:cNvSpPr>
              <a:spLocks noChangeArrowheads="1"/>
            </p:cNvSpPr>
            <p:nvPr/>
          </p:nvSpPr>
          <p:spPr bwMode="auto">
            <a:xfrm rot="21276990">
              <a:off x="2143648" y="5520373"/>
              <a:ext cx="130116" cy="86153"/>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233" name="Rectangle 40"/>
            <p:cNvSpPr>
              <a:spLocks noChangeArrowheads="1"/>
            </p:cNvSpPr>
            <p:nvPr/>
          </p:nvSpPr>
          <p:spPr bwMode="auto">
            <a:xfrm rot="21276990">
              <a:off x="2314829" y="5504242"/>
              <a:ext cx="130116" cy="86153"/>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234" name="Rectangle 41"/>
            <p:cNvSpPr>
              <a:spLocks noChangeArrowheads="1"/>
            </p:cNvSpPr>
            <p:nvPr/>
          </p:nvSpPr>
          <p:spPr bwMode="auto">
            <a:xfrm rot="21276990">
              <a:off x="2488324" y="5487892"/>
              <a:ext cx="130116" cy="86153"/>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235" name="Rectangle 43"/>
            <p:cNvSpPr>
              <a:spLocks noChangeArrowheads="1"/>
            </p:cNvSpPr>
            <p:nvPr/>
          </p:nvSpPr>
          <p:spPr bwMode="auto">
            <a:xfrm rot="21276990">
              <a:off x="1970221" y="5536720"/>
              <a:ext cx="130116" cy="87621"/>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5" name="Freeform 4"/>
            <p:cNvSpPr/>
            <p:nvPr/>
          </p:nvSpPr>
          <p:spPr>
            <a:xfrm>
              <a:off x="1787282" y="5498328"/>
              <a:ext cx="907658" cy="175104"/>
            </a:xfrm>
            <a:custGeom>
              <a:avLst/>
              <a:gdLst>
                <a:gd name="connsiteX0" fmla="*/ 0 w 971550"/>
                <a:gd name="connsiteY0" fmla="*/ 200025 h 200025"/>
                <a:gd name="connsiteX1" fmla="*/ 971550 w 971550"/>
                <a:gd name="connsiteY1" fmla="*/ 196850 h 200025"/>
                <a:gd name="connsiteX2" fmla="*/ 971550 w 971550"/>
                <a:gd name="connsiteY2" fmla="*/ 0 h 200025"/>
                <a:gd name="connsiteX3" fmla="*/ 6350 w 971550"/>
                <a:gd name="connsiteY3" fmla="*/ 98425 h 200025"/>
                <a:gd name="connsiteX4" fmla="*/ 0 w 971550"/>
                <a:gd name="connsiteY4" fmla="*/ 200025 h 200025"/>
                <a:gd name="connsiteX0" fmla="*/ 0 w 968342"/>
                <a:gd name="connsiteY0" fmla="*/ 205372 h 205372"/>
                <a:gd name="connsiteX1" fmla="*/ 968342 w 968342"/>
                <a:gd name="connsiteY1" fmla="*/ 196850 h 205372"/>
                <a:gd name="connsiteX2" fmla="*/ 968342 w 968342"/>
                <a:gd name="connsiteY2" fmla="*/ 0 h 205372"/>
                <a:gd name="connsiteX3" fmla="*/ 3142 w 968342"/>
                <a:gd name="connsiteY3" fmla="*/ 98425 h 205372"/>
                <a:gd name="connsiteX4" fmla="*/ 0 w 968342"/>
                <a:gd name="connsiteY4" fmla="*/ 205372 h 205372"/>
                <a:gd name="connsiteX0" fmla="*/ 1346 w 969688"/>
                <a:gd name="connsiteY0" fmla="*/ 205372 h 205372"/>
                <a:gd name="connsiteX1" fmla="*/ 969688 w 969688"/>
                <a:gd name="connsiteY1" fmla="*/ 196850 h 205372"/>
                <a:gd name="connsiteX2" fmla="*/ 969688 w 969688"/>
                <a:gd name="connsiteY2" fmla="*/ 0 h 205372"/>
                <a:gd name="connsiteX3" fmla="*/ 211 w 969688"/>
                <a:gd name="connsiteY3" fmla="*/ 101633 h 205372"/>
                <a:gd name="connsiteX4" fmla="*/ 1346 w 969688"/>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42" h="205404">
                  <a:moveTo>
                    <a:pt x="0" y="205372"/>
                  </a:moveTo>
                  <a:lnTo>
                    <a:pt x="968342" y="205404"/>
                  </a:lnTo>
                  <a:lnTo>
                    <a:pt x="968342" y="0"/>
                  </a:lnTo>
                  <a:lnTo>
                    <a:pt x="2073" y="101633"/>
                  </a:lnTo>
                  <a:cubicBezTo>
                    <a:pt x="1036" y="153502"/>
                    <a:pt x="1036" y="153502"/>
                    <a:pt x="0" y="205372"/>
                  </a:cubicBezTo>
                  <a:close/>
                </a:path>
              </a:pathLst>
            </a:custGeom>
            <a:solidFill>
              <a:schemeClr val="accent1"/>
            </a:solidFill>
            <a:ln w="12700">
              <a:solidFill>
                <a:schemeClr val="tx1"/>
              </a:solidFill>
              <a:miter lim="800000"/>
              <a:headEnd/>
              <a:tailEnd/>
            </a:ln>
            <a:effectLst/>
          </p:spPr>
          <p:txBody>
            <a:bodyPr wrap="none" lIns="0" tIns="0" rIns="0" bIns="0" anchor="ctr"/>
            <a:lstStyle/>
            <a:p>
              <a:endParaRPr lang="en-US" sz="1400"/>
            </a:p>
          </p:txBody>
        </p:sp>
      </p:grpSp>
      <p:sp>
        <p:nvSpPr>
          <p:cNvPr id="10" name="Freeform 9"/>
          <p:cNvSpPr/>
          <p:nvPr/>
        </p:nvSpPr>
        <p:spPr>
          <a:xfrm>
            <a:off x="726049" y="3300004"/>
            <a:ext cx="288925" cy="165100"/>
          </a:xfrm>
          <a:custGeom>
            <a:avLst/>
            <a:gdLst>
              <a:gd name="connsiteX0" fmla="*/ 139700 w 288925"/>
              <a:gd name="connsiteY0" fmla="*/ 177800 h 177800"/>
              <a:gd name="connsiteX1" fmla="*/ 282575 w 288925"/>
              <a:gd name="connsiteY1" fmla="*/ 142875 h 177800"/>
              <a:gd name="connsiteX2" fmla="*/ 288925 w 288925"/>
              <a:gd name="connsiteY2" fmla="*/ 0 h 177800"/>
              <a:gd name="connsiteX3" fmla="*/ 0 w 288925"/>
              <a:gd name="connsiteY3" fmla="*/ 120650 h 177800"/>
              <a:gd name="connsiteX4" fmla="*/ 139700 w 288925"/>
              <a:gd name="connsiteY4" fmla="*/ 177800 h 177800"/>
              <a:gd name="connsiteX0" fmla="*/ 149225 w 288925"/>
              <a:gd name="connsiteY0" fmla="*/ 165100 h 165100"/>
              <a:gd name="connsiteX1" fmla="*/ 282575 w 288925"/>
              <a:gd name="connsiteY1" fmla="*/ 142875 h 165100"/>
              <a:gd name="connsiteX2" fmla="*/ 288925 w 288925"/>
              <a:gd name="connsiteY2" fmla="*/ 0 h 165100"/>
              <a:gd name="connsiteX3" fmla="*/ 0 w 288925"/>
              <a:gd name="connsiteY3" fmla="*/ 120650 h 165100"/>
              <a:gd name="connsiteX4" fmla="*/ 149225 w 288925"/>
              <a:gd name="connsiteY4" fmla="*/ 1651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165100">
                <a:moveTo>
                  <a:pt x="149225" y="165100"/>
                </a:moveTo>
                <a:lnTo>
                  <a:pt x="282575" y="142875"/>
                </a:lnTo>
                <a:lnTo>
                  <a:pt x="288925" y="0"/>
                </a:lnTo>
                <a:lnTo>
                  <a:pt x="0" y="120650"/>
                </a:lnTo>
                <a:lnTo>
                  <a:pt x="149225" y="165100"/>
                </a:lnTo>
                <a:close/>
              </a:path>
            </a:pathLst>
          </a:custGeom>
          <a:solidFill>
            <a:srgbClr val="FFFFFF"/>
          </a:solidFill>
          <a:ln>
            <a:noFill/>
          </a:ln>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226" name="Freeform 82"/>
          <p:cNvSpPr>
            <a:spLocks/>
          </p:cNvSpPr>
          <p:nvPr/>
        </p:nvSpPr>
        <p:spPr bwMode="auto">
          <a:xfrm flipH="1">
            <a:off x="638720" y="2735265"/>
            <a:ext cx="376409" cy="743481"/>
          </a:xfrm>
          <a:custGeom>
            <a:avLst/>
            <a:gdLst/>
            <a:ahLst/>
            <a:cxnLst>
              <a:cxn ang="0">
                <a:pos x="141" y="284"/>
              </a:cxn>
              <a:cxn ang="0">
                <a:pos x="10" y="320"/>
              </a:cxn>
              <a:cxn ang="0">
                <a:pos x="0" y="147"/>
              </a:cxn>
              <a:cxn ang="0">
                <a:pos x="6" y="96"/>
              </a:cxn>
              <a:cxn ang="0">
                <a:pos x="63" y="49"/>
              </a:cxn>
              <a:cxn ang="0">
                <a:pos x="162" y="0"/>
              </a:cxn>
            </a:cxnLst>
            <a:rect l="0" t="0" r="r" b="b"/>
            <a:pathLst>
              <a:path w="162" h="320">
                <a:moveTo>
                  <a:pt x="141" y="284"/>
                </a:moveTo>
                <a:lnTo>
                  <a:pt x="10" y="320"/>
                </a:lnTo>
                <a:lnTo>
                  <a:pt x="0" y="147"/>
                </a:lnTo>
                <a:lnTo>
                  <a:pt x="6" y="96"/>
                </a:lnTo>
                <a:lnTo>
                  <a:pt x="63" y="49"/>
                </a:lnTo>
                <a:lnTo>
                  <a:pt x="16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5" name="Freeform 81"/>
          <p:cNvSpPr>
            <a:spLocks/>
          </p:cNvSpPr>
          <p:nvPr/>
        </p:nvSpPr>
        <p:spPr bwMode="auto">
          <a:xfrm flipH="1">
            <a:off x="617807" y="2983866"/>
            <a:ext cx="320645" cy="385681"/>
          </a:xfrm>
          <a:custGeom>
            <a:avLst/>
            <a:gdLst/>
            <a:ahLst/>
            <a:cxnLst>
              <a:cxn ang="0">
                <a:pos x="87" y="121"/>
              </a:cxn>
              <a:cxn ang="0">
                <a:pos x="9" y="166"/>
              </a:cxn>
              <a:cxn ang="0">
                <a:pos x="0" y="42"/>
              </a:cxn>
              <a:cxn ang="0">
                <a:pos x="34" y="24"/>
              </a:cxn>
              <a:cxn ang="0">
                <a:pos x="99" y="37"/>
              </a:cxn>
              <a:cxn ang="0">
                <a:pos x="138" y="69"/>
              </a:cxn>
              <a:cxn ang="0">
                <a:pos x="138" y="37"/>
              </a:cxn>
              <a:cxn ang="0">
                <a:pos x="70" y="0"/>
              </a:cxn>
            </a:cxnLst>
            <a:rect l="0" t="0" r="r" b="b"/>
            <a:pathLst>
              <a:path w="138" h="166">
                <a:moveTo>
                  <a:pt x="87" y="121"/>
                </a:moveTo>
                <a:lnTo>
                  <a:pt x="9" y="166"/>
                </a:lnTo>
                <a:lnTo>
                  <a:pt x="0" y="42"/>
                </a:lnTo>
                <a:lnTo>
                  <a:pt x="34" y="24"/>
                </a:lnTo>
                <a:lnTo>
                  <a:pt x="99" y="37"/>
                </a:lnTo>
                <a:lnTo>
                  <a:pt x="138" y="69"/>
                </a:lnTo>
                <a:lnTo>
                  <a:pt x="138" y="37"/>
                </a:lnTo>
                <a:lnTo>
                  <a:pt x="7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42" name="Right Arrow 41"/>
          <p:cNvSpPr/>
          <p:nvPr/>
        </p:nvSpPr>
        <p:spPr bwMode="auto">
          <a:xfrm flipH="1">
            <a:off x="1556943" y="2216733"/>
            <a:ext cx="2422181" cy="547435"/>
          </a:xfrm>
          <a:prstGeom prst="rightArrow">
            <a:avLst>
              <a:gd name="adj1" fmla="val 69579"/>
              <a:gd name="adj2" fmla="val 64960"/>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43" name="AutoShape 33"/>
          <p:cNvSpPr>
            <a:spLocks noChangeArrowheads="1"/>
          </p:cNvSpPr>
          <p:nvPr/>
        </p:nvSpPr>
        <p:spPr bwMode="auto">
          <a:xfrm>
            <a:off x="1939110" y="2325236"/>
            <a:ext cx="1962013" cy="302004"/>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1800" dirty="0">
                <a:latin typeface="Calibri"/>
                <a:cs typeface="Calibri"/>
              </a:rPr>
              <a:t>Query Interpretation</a:t>
            </a:r>
          </a:p>
        </p:txBody>
      </p:sp>
      <p:sp>
        <p:nvSpPr>
          <p:cNvPr id="44" name="AutoShape 33"/>
          <p:cNvSpPr>
            <a:spLocks noChangeArrowheads="1"/>
          </p:cNvSpPr>
          <p:nvPr/>
        </p:nvSpPr>
        <p:spPr bwMode="auto">
          <a:xfrm>
            <a:off x="4187481" y="2576616"/>
            <a:ext cx="1198537" cy="900844"/>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lnSpc>
                <a:spcPct val="80000"/>
              </a:lnSpc>
              <a:tabLst>
                <a:tab pos="228553" algn="l"/>
              </a:tabLst>
            </a:pPr>
            <a:r>
              <a:rPr lang="en-US" sz="1400" dirty="0">
                <a:latin typeface="Calibri"/>
                <a:cs typeface="Calibri"/>
              </a:rPr>
              <a:t>SELECT A</a:t>
            </a:r>
            <a:br>
              <a:rPr lang="en-US" sz="1400" dirty="0">
                <a:latin typeface="Calibri"/>
                <a:cs typeface="Calibri"/>
              </a:rPr>
            </a:br>
            <a:r>
              <a:rPr lang="en-US" sz="1400" dirty="0">
                <a:latin typeface="Calibri"/>
                <a:cs typeface="Calibri"/>
              </a:rPr>
              <a:t>FROM R</a:t>
            </a:r>
          </a:p>
          <a:p>
            <a:pPr defTabSz="822155">
              <a:lnSpc>
                <a:spcPct val="80000"/>
              </a:lnSpc>
              <a:tabLst>
                <a:tab pos="228553" algn="l"/>
              </a:tabLst>
            </a:pPr>
            <a:r>
              <a:rPr lang="en-US" sz="1400" dirty="0">
                <a:latin typeface="Calibri"/>
                <a:cs typeface="Calibri"/>
              </a:rPr>
              <a:t>WHERE B not in</a:t>
            </a:r>
          </a:p>
          <a:p>
            <a:pPr defTabSz="822155">
              <a:lnSpc>
                <a:spcPct val="80000"/>
              </a:lnSpc>
              <a:tabLst>
                <a:tab pos="228553" algn="l"/>
              </a:tabLst>
            </a:pPr>
            <a:r>
              <a:rPr lang="en-US" sz="1400" dirty="0">
                <a:latin typeface="Calibri"/>
                <a:cs typeface="Calibri"/>
              </a:rPr>
              <a:t>	(SELECT D</a:t>
            </a:r>
          </a:p>
          <a:p>
            <a:pPr defTabSz="822155">
              <a:lnSpc>
                <a:spcPct val="80000"/>
              </a:lnSpc>
              <a:tabLst>
                <a:tab pos="228553" algn="l"/>
              </a:tabLst>
            </a:pPr>
            <a:r>
              <a:rPr lang="en-US" sz="1400" dirty="0">
                <a:latin typeface="Calibri"/>
                <a:cs typeface="Calibri"/>
              </a:rPr>
              <a:t>	FROM S) </a:t>
            </a:r>
          </a:p>
        </p:txBody>
      </p:sp>
      <p:sp>
        <p:nvSpPr>
          <p:cNvPr id="13" name="Folded Corner 12"/>
          <p:cNvSpPr/>
          <p:nvPr/>
        </p:nvSpPr>
        <p:spPr bwMode="auto">
          <a:xfrm>
            <a:off x="4118923" y="2497004"/>
            <a:ext cx="1289515" cy="1062907"/>
          </a:xfrm>
          <a:prstGeom prst="foldedCorner">
            <a:avLst>
              <a:gd name="adj" fmla="val 23501"/>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32" name="Rounded Rectangle 31"/>
          <p:cNvSpPr/>
          <p:nvPr/>
        </p:nvSpPr>
        <p:spPr>
          <a:xfrm>
            <a:off x="177802" y="4157135"/>
            <a:ext cx="4348377" cy="2607732"/>
          </a:xfrm>
          <a:prstGeom prst="roundRect">
            <a:avLst>
              <a:gd name="adj" fmla="val 8221"/>
            </a:avLst>
          </a:prstGeom>
          <a:solidFill>
            <a:srgbClr val="CCFFCC"/>
          </a:solidFill>
          <a:ln>
            <a:noFill/>
          </a:ln>
        </p:spPr>
        <p:txBody>
          <a:bodyPr lIns="91421" tIns="45710" rIns="0" bIns="45710" anchor="ctr"/>
          <a:lstStyle/>
          <a:p>
            <a:pPr defTabSz="2656364" eaLnBrk="0" hangingPunct="0">
              <a:spcAft>
                <a:spcPts val="0"/>
              </a:spcAft>
              <a:tabLst>
                <a:tab pos="1790331" algn="l"/>
              </a:tabLst>
              <a:defRPr/>
            </a:pPr>
            <a:endParaRPr lang="en-US" sz="1800" kern="0" dirty="0">
              <a:solidFill>
                <a:srgbClr val="008000"/>
              </a:solidFill>
              <a:latin typeface="Calibri"/>
              <a:ea typeface="+mn-ea"/>
              <a:cs typeface="Calibri"/>
              <a:sym typeface="Symbol"/>
            </a:endParaRPr>
          </a:p>
        </p:txBody>
      </p:sp>
      <p:sp>
        <p:nvSpPr>
          <p:cNvPr id="36" name="Rounded Rectangle 35"/>
          <p:cNvSpPr/>
          <p:nvPr/>
        </p:nvSpPr>
        <p:spPr>
          <a:xfrm>
            <a:off x="4776543" y="4157135"/>
            <a:ext cx="3715524" cy="1508218"/>
          </a:xfrm>
          <a:prstGeom prst="roundRect">
            <a:avLst>
              <a:gd name="adj" fmla="val 10697"/>
            </a:avLst>
          </a:prstGeom>
          <a:solidFill>
            <a:srgbClr val="FFBDC1"/>
          </a:solidFill>
          <a:ln>
            <a:noFill/>
          </a:ln>
        </p:spPr>
        <p:txBody>
          <a:bodyPr lIns="91421" tIns="45710" rIns="0" bIns="45710" anchor="ctr"/>
          <a:lstStyle/>
          <a:p>
            <a:pPr defTabSz="2656364" eaLnBrk="0" hangingPunct="0">
              <a:lnSpc>
                <a:spcPct val="90000"/>
              </a:lnSpc>
              <a:spcAft>
                <a:spcPts val="0"/>
              </a:spcAft>
              <a:tabLst>
                <a:tab pos="1790331" algn="l"/>
              </a:tabLst>
              <a:defRPr/>
            </a:pPr>
            <a:endParaRPr lang="en-US" sz="1800" kern="0" dirty="0">
              <a:solidFill>
                <a:srgbClr val="FF0000"/>
              </a:solidFill>
              <a:latin typeface="Calibri"/>
              <a:ea typeface="+mn-ea"/>
              <a:cs typeface="Calibri"/>
              <a:sym typeface="Symbol"/>
            </a:endParaRPr>
          </a:p>
        </p:txBody>
      </p:sp>
      <p:sp>
        <p:nvSpPr>
          <p:cNvPr id="38" name="Rectangle 119"/>
          <p:cNvSpPr>
            <a:spLocks noChangeArrowheads="1"/>
          </p:cNvSpPr>
          <p:nvPr/>
        </p:nvSpPr>
        <p:spPr bwMode="auto">
          <a:xfrm>
            <a:off x="316793" y="4257392"/>
            <a:ext cx="2496890"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solidFill>
                  <a:srgbClr val="FF0000"/>
                </a:solidFill>
                <a:latin typeface="Calibri" charset="0"/>
                <a:cs typeface="Calibri" charset="0"/>
              </a:rPr>
              <a:t>Query Composition is hard</a:t>
            </a:r>
            <a:endParaRPr lang="en-US" sz="1800" baseline="30000">
              <a:solidFill>
                <a:srgbClr val="FF0000"/>
              </a:solidFill>
              <a:latin typeface="Calibri" charset="0"/>
              <a:cs typeface="Calibri" charset="0"/>
            </a:endParaRPr>
          </a:p>
        </p:txBody>
      </p:sp>
      <p:sp>
        <p:nvSpPr>
          <p:cNvPr id="3" name="Cloud Callout 2"/>
          <p:cNvSpPr/>
          <p:nvPr/>
        </p:nvSpPr>
        <p:spPr>
          <a:xfrm>
            <a:off x="439638" y="1210733"/>
            <a:ext cx="1145870" cy="638900"/>
          </a:xfrm>
          <a:prstGeom prst="cloudCallout">
            <a:avLst>
              <a:gd name="adj1" fmla="val -19663"/>
              <a:gd name="adj2" fmla="val 77898"/>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40" name="Rectangle 46"/>
          <p:cNvSpPr>
            <a:spLocks noChangeArrowheads="1"/>
          </p:cNvSpPr>
          <p:nvPr/>
        </p:nvSpPr>
        <p:spPr bwMode="auto">
          <a:xfrm>
            <a:off x="727878" y="1403602"/>
            <a:ext cx="57640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1800">
                <a:latin typeface="Calibri"/>
                <a:cs typeface="Calibri"/>
              </a:rPr>
              <a:t>Find...</a:t>
            </a:r>
          </a:p>
        </p:txBody>
      </p:sp>
      <p:sp>
        <p:nvSpPr>
          <p:cNvPr id="41" name="Rounded Rectangle 40"/>
          <p:cNvSpPr/>
          <p:nvPr/>
        </p:nvSpPr>
        <p:spPr>
          <a:xfrm>
            <a:off x="3395127" y="961898"/>
            <a:ext cx="4766732" cy="497669"/>
          </a:xfrm>
          <a:prstGeom prst="roundRect">
            <a:avLst>
              <a:gd name="adj" fmla="val 23085"/>
            </a:avLst>
          </a:prstGeom>
          <a:solidFill>
            <a:srgbClr val="B9D1FF"/>
          </a:solidFill>
          <a:ln>
            <a:noFill/>
          </a:ln>
        </p:spPr>
        <p:txBody>
          <a:bodyPr lIns="91421" tIns="45710" rIns="0" bIns="45710" anchor="ctr"/>
          <a:lstStyle/>
          <a:p>
            <a:pPr defTabSz="2656364" eaLnBrk="0" hangingPunct="0">
              <a:lnSpc>
                <a:spcPct val="90000"/>
              </a:lnSpc>
              <a:spcAft>
                <a:spcPts val="0"/>
              </a:spcAft>
              <a:tabLst>
                <a:tab pos="1790331" algn="l"/>
              </a:tabLst>
              <a:defRPr/>
            </a:pPr>
            <a:r>
              <a:rPr lang="en-US" sz="2000" i="1" kern="0" dirty="0">
                <a:solidFill>
                  <a:srgbClr val="3366FF"/>
                </a:solidFill>
                <a:latin typeface="Calibri"/>
                <a:ea typeface="+mn-ea"/>
                <a:cs typeface="Calibri"/>
                <a:sym typeface="Symbol"/>
              </a:rPr>
              <a:t>How can we facilitate Query Interpretation?</a:t>
            </a:r>
          </a:p>
        </p:txBody>
      </p:sp>
      <p:sp>
        <p:nvSpPr>
          <p:cNvPr id="45" name="Right Arrow 44"/>
          <p:cNvSpPr/>
          <p:nvPr/>
        </p:nvSpPr>
        <p:spPr bwMode="auto">
          <a:xfrm>
            <a:off x="5579482" y="3040344"/>
            <a:ext cx="1947385" cy="547435"/>
          </a:xfrm>
          <a:prstGeom prst="rightArrow">
            <a:avLst>
              <a:gd name="adj1" fmla="val 69579"/>
              <a:gd name="adj2" fmla="val 64960"/>
            </a:avLst>
          </a:prstGeom>
          <a:solidFill>
            <a:schemeClr val="bg1">
              <a:lumMod val="75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46" name="AutoShape 33"/>
          <p:cNvSpPr>
            <a:spLocks noChangeArrowheads="1"/>
          </p:cNvSpPr>
          <p:nvPr/>
        </p:nvSpPr>
        <p:spPr bwMode="auto">
          <a:xfrm>
            <a:off x="5685918" y="3148847"/>
            <a:ext cx="1617793" cy="302002"/>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1800" dirty="0">
                <a:latin typeface="Calibri"/>
                <a:cs typeface="Calibri"/>
              </a:rPr>
              <a:t>Query Evaluation</a:t>
            </a:r>
          </a:p>
        </p:txBody>
      </p:sp>
      <p:grpSp>
        <p:nvGrpSpPr>
          <p:cNvPr id="6" name="Group 5"/>
          <p:cNvGrpSpPr/>
          <p:nvPr/>
        </p:nvGrpSpPr>
        <p:grpSpPr>
          <a:xfrm>
            <a:off x="7628460" y="2612046"/>
            <a:ext cx="533399" cy="926698"/>
            <a:chOff x="8022950" y="2339201"/>
            <a:chExt cx="759805" cy="633971"/>
          </a:xfrm>
        </p:grpSpPr>
        <p:sp>
          <p:nvSpPr>
            <p:cNvPr id="47" name="Rectangle 46"/>
            <p:cNvSpPr/>
            <p:nvPr/>
          </p:nvSpPr>
          <p:spPr>
            <a:xfrm>
              <a:off x="8022950" y="2339201"/>
              <a:ext cx="759805" cy="159036"/>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400">
                  <a:solidFill>
                    <a:schemeClr val="bg1"/>
                  </a:solidFill>
                  <a:latin typeface="Calibri"/>
                  <a:cs typeface="Calibri"/>
                </a:rPr>
                <a:t>A</a:t>
              </a:r>
            </a:p>
          </p:txBody>
        </p:sp>
        <p:sp>
          <p:nvSpPr>
            <p:cNvPr id="48" name="Rectangle 47"/>
            <p:cNvSpPr/>
            <p:nvPr/>
          </p:nvSpPr>
          <p:spPr>
            <a:xfrm>
              <a:off x="8022950" y="2498237"/>
              <a:ext cx="759805" cy="159036"/>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400">
                  <a:solidFill>
                    <a:schemeClr val="tx1"/>
                  </a:solidFill>
                  <a:latin typeface="Calibri"/>
                  <a:cs typeface="Calibri"/>
                </a:rPr>
                <a:t>a</a:t>
              </a:r>
            </a:p>
          </p:txBody>
        </p:sp>
        <p:sp>
          <p:nvSpPr>
            <p:cNvPr id="49" name="Rectangle 48"/>
            <p:cNvSpPr/>
            <p:nvPr/>
          </p:nvSpPr>
          <p:spPr>
            <a:xfrm>
              <a:off x="8022950" y="2657272"/>
              <a:ext cx="759805" cy="159036"/>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400">
                  <a:solidFill>
                    <a:schemeClr val="tx1"/>
                  </a:solidFill>
                  <a:latin typeface="Calibri"/>
                  <a:cs typeface="Calibri"/>
                </a:rPr>
                <a:t>b</a:t>
              </a:r>
            </a:p>
          </p:txBody>
        </p:sp>
        <p:sp>
          <p:nvSpPr>
            <p:cNvPr id="50" name="Rectangle 49"/>
            <p:cNvSpPr/>
            <p:nvPr/>
          </p:nvSpPr>
          <p:spPr>
            <a:xfrm>
              <a:off x="8022950" y="2814136"/>
              <a:ext cx="759805" cy="159036"/>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400">
                  <a:solidFill>
                    <a:schemeClr val="tx1"/>
                  </a:solidFill>
                  <a:latin typeface="Calibri"/>
                  <a:cs typeface="Calibri"/>
                </a:rPr>
                <a:t>c</a:t>
              </a:r>
            </a:p>
          </p:txBody>
        </p:sp>
      </p:grpSp>
      <p:sp>
        <p:nvSpPr>
          <p:cNvPr id="51" name="Rectangle 46"/>
          <p:cNvSpPr>
            <a:spLocks noChangeArrowheads="1"/>
          </p:cNvSpPr>
          <p:nvPr/>
        </p:nvSpPr>
        <p:spPr bwMode="auto">
          <a:xfrm>
            <a:off x="4584144" y="2222551"/>
            <a:ext cx="35907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1800">
                <a:latin typeface="Calibri"/>
                <a:cs typeface="Calibri"/>
              </a:rPr>
              <a:t>SQL</a:t>
            </a:r>
          </a:p>
        </p:txBody>
      </p:sp>
      <p:sp>
        <p:nvSpPr>
          <p:cNvPr id="52" name="Rectangle 46"/>
          <p:cNvSpPr>
            <a:spLocks noChangeArrowheads="1"/>
          </p:cNvSpPr>
          <p:nvPr/>
        </p:nvSpPr>
        <p:spPr bwMode="auto">
          <a:xfrm>
            <a:off x="7666817" y="2247952"/>
            <a:ext cx="44047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1800">
                <a:latin typeface="Calibri"/>
                <a:cs typeface="Calibri"/>
              </a:rPr>
              <a:t>Data</a:t>
            </a:r>
          </a:p>
        </p:txBody>
      </p:sp>
      <p:sp>
        <p:nvSpPr>
          <p:cNvPr id="53" name="TextBox 52"/>
          <p:cNvSpPr txBox="1"/>
          <p:nvPr/>
        </p:nvSpPr>
        <p:spPr>
          <a:xfrm>
            <a:off x="554901" y="5335204"/>
            <a:ext cx="2905318"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CQMS: Khoussainova et al. [CIDR’09]</a:t>
            </a:r>
          </a:p>
        </p:txBody>
      </p:sp>
      <p:sp>
        <p:nvSpPr>
          <p:cNvPr id="55" name="TextBox 54"/>
          <p:cNvSpPr txBox="1"/>
          <p:nvPr/>
        </p:nvSpPr>
        <p:spPr>
          <a:xfrm>
            <a:off x="554901" y="6325650"/>
            <a:ext cx="2055475"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DBease: Li et al. [CIDR’11]</a:t>
            </a:r>
          </a:p>
        </p:txBody>
      </p:sp>
      <p:sp>
        <p:nvSpPr>
          <p:cNvPr id="57" name="TextBox 56"/>
          <p:cNvSpPr txBox="1"/>
          <p:nvPr/>
        </p:nvSpPr>
        <p:spPr>
          <a:xfrm>
            <a:off x="554901" y="5665353"/>
            <a:ext cx="3504753"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SQL QuerIE: Chatzopoulou et al. [SSDBM’09]</a:t>
            </a:r>
          </a:p>
        </p:txBody>
      </p:sp>
      <p:sp>
        <p:nvSpPr>
          <p:cNvPr id="60" name="TextBox 59"/>
          <p:cNvSpPr txBox="1"/>
          <p:nvPr/>
        </p:nvSpPr>
        <p:spPr>
          <a:xfrm>
            <a:off x="554901" y="5995502"/>
            <a:ext cx="3445392" cy="276989"/>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500" kern="0" dirty="0">
                <a:solidFill>
                  <a:srgbClr val="0000FF"/>
                </a:solidFill>
                <a:latin typeface="Calibri"/>
                <a:ea typeface="+mn-ea"/>
                <a:cs typeface="Calibri"/>
                <a:sym typeface="Symbol"/>
              </a:rPr>
              <a:t> SQLshare: Howe, Cole [MS eScience WS’10]</a:t>
            </a:r>
          </a:p>
        </p:txBody>
      </p:sp>
      <p:sp>
        <p:nvSpPr>
          <p:cNvPr id="61" name="Rectangle 119"/>
          <p:cNvSpPr>
            <a:spLocks noChangeArrowheads="1"/>
          </p:cNvSpPr>
          <p:nvPr/>
        </p:nvSpPr>
        <p:spPr bwMode="auto">
          <a:xfrm>
            <a:off x="316793" y="4649369"/>
            <a:ext cx="4113506" cy="558615"/>
          </a:xfrm>
          <a:prstGeom prst="rect">
            <a:avLst/>
          </a:prstGeom>
          <a:noFill/>
          <a:ln>
            <a:noFill/>
          </a:ln>
          <a:extLst/>
        </p:spPr>
        <p:txBody>
          <a:bodyPr wrap="none" lIns="0" tIns="0" rIns="0" bIns="0">
            <a:spAutoFit/>
          </a:bodyPr>
          <a:lstStyle/>
          <a:p>
            <a:pPr defTabSz="2655340" eaLnBrk="0" hangingPunct="0">
              <a:lnSpc>
                <a:spcPct val="90000"/>
              </a:lnSpc>
              <a:spcAft>
                <a:spcPct val="20000"/>
              </a:spcAft>
              <a:tabLst>
                <a:tab pos="1790331" algn="l"/>
              </a:tabLst>
            </a:pPr>
            <a:r>
              <a:rPr lang="en-US" sz="1800">
                <a:solidFill>
                  <a:srgbClr val="008000"/>
                </a:solidFill>
                <a:latin typeface="Calibri" charset="0"/>
                <a:cs typeface="Calibri" charset="0"/>
              </a:rPr>
              <a:t>Hence recent work on </a:t>
            </a:r>
            <a:r>
              <a:rPr lang="en-US" sz="1800" b="1">
                <a:solidFill>
                  <a:srgbClr val="008000"/>
                </a:solidFill>
                <a:latin typeface="Calibri" charset="0"/>
                <a:cs typeface="Calibri" charset="0"/>
              </a:rPr>
              <a:t>Query Management</a:t>
            </a:r>
          </a:p>
          <a:p>
            <a:pPr defTabSz="2655340" eaLnBrk="0" hangingPunct="0">
              <a:lnSpc>
                <a:spcPct val="90000"/>
              </a:lnSpc>
              <a:spcAft>
                <a:spcPct val="20000"/>
              </a:spcAft>
              <a:tabLst>
                <a:tab pos="1790331" algn="l"/>
              </a:tabLst>
            </a:pPr>
            <a:r>
              <a:rPr lang="en-US" sz="1800" u="sng">
                <a:solidFill>
                  <a:srgbClr val="008000"/>
                </a:solidFill>
                <a:latin typeface="Calibri" charset="0"/>
                <a:cs typeface="Calibri" charset="0"/>
              </a:rPr>
              <a:t>Idea</a:t>
            </a:r>
            <a:r>
              <a:rPr lang="en-US" sz="1800">
                <a:solidFill>
                  <a:srgbClr val="008000"/>
                </a:solidFill>
                <a:latin typeface="Calibri" charset="0"/>
                <a:cs typeface="Calibri" charset="0"/>
              </a:rPr>
              <a:t>: Re-use and adapt existing queries</a:t>
            </a:r>
          </a:p>
        </p:txBody>
      </p:sp>
      <p:sp>
        <p:nvSpPr>
          <p:cNvPr id="62" name="Rectangle 119"/>
          <p:cNvSpPr>
            <a:spLocks noChangeArrowheads="1"/>
          </p:cNvSpPr>
          <p:nvPr/>
        </p:nvSpPr>
        <p:spPr bwMode="auto">
          <a:xfrm>
            <a:off x="4943217" y="4257392"/>
            <a:ext cx="3010966" cy="558615"/>
          </a:xfrm>
          <a:prstGeom prst="rect">
            <a:avLst/>
          </a:prstGeom>
          <a:noFill/>
          <a:ln>
            <a:noFill/>
          </a:ln>
          <a:extLst/>
        </p:spPr>
        <p:txBody>
          <a:bodyPr wrap="none" lIns="0" tIns="0" rIns="0" bIns="0">
            <a:spAutoFit/>
          </a:bodyPr>
          <a:lstStyle/>
          <a:p>
            <a:pPr defTabSz="2655340" eaLnBrk="0" hangingPunct="0">
              <a:lnSpc>
                <a:spcPct val="90000"/>
              </a:lnSpc>
              <a:spcAft>
                <a:spcPct val="20000"/>
              </a:spcAft>
              <a:tabLst>
                <a:tab pos="1790331" algn="l"/>
              </a:tabLst>
            </a:pPr>
            <a:r>
              <a:rPr lang="en-US" sz="1800" u="sng">
                <a:solidFill>
                  <a:srgbClr val="FF0000"/>
                </a:solidFill>
                <a:latin typeface="Calibri" charset="0"/>
                <a:cs typeface="Calibri" charset="0"/>
              </a:rPr>
              <a:t>Problem</a:t>
            </a:r>
            <a:r>
              <a:rPr lang="en-US" sz="1800">
                <a:solidFill>
                  <a:srgbClr val="FF0000"/>
                </a:solidFill>
                <a:latin typeface="Calibri" charset="0"/>
                <a:cs typeface="Calibri" charset="0"/>
              </a:rPr>
              <a:t>:</a:t>
            </a:r>
          </a:p>
          <a:p>
            <a:pPr defTabSz="2655340" eaLnBrk="0" hangingPunct="0">
              <a:lnSpc>
                <a:spcPct val="90000"/>
              </a:lnSpc>
              <a:spcAft>
                <a:spcPct val="20000"/>
              </a:spcAft>
              <a:tabLst>
                <a:tab pos="1790331" algn="l"/>
              </a:tabLst>
            </a:pPr>
            <a:r>
              <a:rPr lang="en-US" sz="1800">
                <a:solidFill>
                  <a:srgbClr val="FF0000"/>
                </a:solidFill>
                <a:latin typeface="Calibri" charset="0"/>
                <a:cs typeface="Calibri" charset="0"/>
              </a:rPr>
              <a:t>Query Interpretation is hard too</a:t>
            </a:r>
            <a:endParaRPr lang="en-US" sz="1800">
              <a:solidFill>
                <a:srgbClr val="FF0000"/>
              </a:solidFill>
              <a:latin typeface="Calibri" charset="0"/>
              <a:cs typeface="Calibri" charset="0"/>
            </a:endParaRPr>
          </a:p>
        </p:txBody>
      </p:sp>
      <p:sp>
        <p:nvSpPr>
          <p:cNvPr id="63" name="Rectangle 119"/>
          <p:cNvSpPr>
            <a:spLocks noChangeArrowheads="1"/>
          </p:cNvSpPr>
          <p:nvPr/>
        </p:nvSpPr>
        <p:spPr bwMode="auto">
          <a:xfrm>
            <a:off x="5145904" y="4945620"/>
            <a:ext cx="2834109" cy="553998"/>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latin typeface="Calibri" charset="0"/>
                <a:cs typeface="Calibri" charset="0"/>
              </a:rPr>
              <a:t>e.g., used for testing purposes </a:t>
            </a:r>
            <a:br>
              <a:rPr lang="en-US" sz="1800">
                <a:latin typeface="Calibri" charset="0"/>
                <a:cs typeface="Calibri" charset="0"/>
              </a:rPr>
            </a:br>
            <a:r>
              <a:rPr lang="en-US" sz="1800">
                <a:latin typeface="Calibri" charset="0"/>
                <a:cs typeface="Calibri" charset="0"/>
              </a:rPr>
              <a:t>on www.gradiance.com</a:t>
            </a:r>
          </a:p>
        </p:txBody>
      </p:sp>
      <p:cxnSp>
        <p:nvCxnSpPr>
          <p:cNvPr id="64" name="Straight Arrow Connector 315"/>
          <p:cNvCxnSpPr>
            <a:cxnSpLocks noChangeShapeType="1"/>
          </p:cNvCxnSpPr>
          <p:nvPr/>
        </p:nvCxnSpPr>
        <p:spPr bwMode="auto">
          <a:xfrm flipH="1">
            <a:off x="3039527" y="1459567"/>
            <a:ext cx="720481" cy="933403"/>
          </a:xfrm>
          <a:prstGeom prst="straightConnector1">
            <a:avLst/>
          </a:prstGeom>
          <a:noFill/>
          <a:ln w="12700">
            <a:solidFill>
              <a:srgbClr val="3366FF"/>
            </a:solidFill>
            <a:round/>
            <a:headEnd/>
            <a:tailEnd type="triangle" w="med"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7369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Visualization vs. Visual Query Languages</a:t>
            </a:r>
          </a:p>
        </p:txBody>
      </p:sp>
      <p:sp>
        <p:nvSpPr>
          <p:cNvPr id="27" name="Rectangle 26"/>
          <p:cNvSpPr/>
          <p:nvPr/>
        </p:nvSpPr>
        <p:spPr>
          <a:xfrm>
            <a:off x="1744055" y="4115199"/>
            <a:ext cx="1660116"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24" name="Rectangle 23"/>
          <p:cNvSpPr/>
          <p:nvPr/>
        </p:nvSpPr>
        <p:spPr>
          <a:xfrm>
            <a:off x="3402018" y="4115199"/>
            <a:ext cx="1660116"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26" name="Rectangle 25"/>
          <p:cNvSpPr/>
          <p:nvPr/>
        </p:nvSpPr>
        <p:spPr>
          <a:xfrm>
            <a:off x="1741902" y="3165114"/>
            <a:ext cx="1660116"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7" name="Rectangle 6"/>
          <p:cNvSpPr/>
          <p:nvPr/>
        </p:nvSpPr>
        <p:spPr>
          <a:xfrm>
            <a:off x="3402018" y="3165114"/>
            <a:ext cx="1660116"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cxnSp>
        <p:nvCxnSpPr>
          <p:cNvPr id="53" name="Straight Connector 52"/>
          <p:cNvCxnSpPr/>
          <p:nvPr/>
        </p:nvCxnSpPr>
        <p:spPr bwMode="auto">
          <a:xfrm rot="5400000">
            <a:off x="2330838" y="3993022"/>
            <a:ext cx="2143440" cy="1076"/>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54" name="Rectangle 53"/>
          <p:cNvSpPr/>
          <p:nvPr/>
        </p:nvSpPr>
        <p:spPr bwMode="auto">
          <a:xfrm>
            <a:off x="1744056" y="3165113"/>
            <a:ext cx="3318080" cy="1900169"/>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100">
              <a:latin typeface="Calibri"/>
              <a:cs typeface="Calibri"/>
            </a:endParaRPr>
          </a:p>
        </p:txBody>
      </p:sp>
      <p:sp>
        <p:nvSpPr>
          <p:cNvPr id="55" name="Rectangle 3"/>
          <p:cNvSpPr>
            <a:spLocks noChangeArrowheads="1"/>
          </p:cNvSpPr>
          <p:nvPr/>
        </p:nvSpPr>
        <p:spPr bwMode="auto">
          <a:xfrm>
            <a:off x="2342046" y="2883278"/>
            <a:ext cx="487254"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Text</a:t>
            </a:r>
          </a:p>
        </p:txBody>
      </p:sp>
      <p:sp>
        <p:nvSpPr>
          <p:cNvPr id="56" name="Rectangle 3"/>
          <p:cNvSpPr>
            <a:spLocks noChangeArrowheads="1"/>
          </p:cNvSpPr>
          <p:nvPr/>
        </p:nvSpPr>
        <p:spPr bwMode="auto">
          <a:xfrm>
            <a:off x="3384042" y="2880482"/>
            <a:ext cx="1713658"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Visual (graphics)</a:t>
            </a:r>
          </a:p>
        </p:txBody>
      </p:sp>
      <p:sp>
        <p:nvSpPr>
          <p:cNvPr id="79" name="Rectangle 3"/>
          <p:cNvSpPr>
            <a:spLocks noChangeArrowheads="1"/>
          </p:cNvSpPr>
          <p:nvPr/>
        </p:nvSpPr>
        <p:spPr bwMode="auto">
          <a:xfrm>
            <a:off x="2056386" y="4444647"/>
            <a:ext cx="1058576"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endParaRPr lang="en-US" sz="1800" baseline="30000">
              <a:latin typeface="Calibri"/>
              <a:cs typeface="Calibri"/>
            </a:endParaRPr>
          </a:p>
        </p:txBody>
      </p:sp>
      <p:sp>
        <p:nvSpPr>
          <p:cNvPr id="80" name="Rectangle 3"/>
          <p:cNvSpPr>
            <a:spLocks noChangeArrowheads="1"/>
          </p:cNvSpPr>
          <p:nvPr/>
        </p:nvSpPr>
        <p:spPr bwMode="auto">
          <a:xfrm>
            <a:off x="2056386" y="3504505"/>
            <a:ext cx="1058576"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p>
        </p:txBody>
      </p:sp>
      <p:sp>
        <p:nvSpPr>
          <p:cNvPr id="81" name="Rectangle 3"/>
          <p:cNvSpPr>
            <a:spLocks noChangeArrowheads="1"/>
          </p:cNvSpPr>
          <p:nvPr/>
        </p:nvSpPr>
        <p:spPr bwMode="auto">
          <a:xfrm>
            <a:off x="3711581" y="4444647"/>
            <a:ext cx="1058576"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p>
        </p:txBody>
      </p:sp>
      <p:sp>
        <p:nvSpPr>
          <p:cNvPr id="82" name="Rectangle 3"/>
          <p:cNvSpPr>
            <a:spLocks noChangeArrowheads="1"/>
          </p:cNvSpPr>
          <p:nvPr/>
        </p:nvSpPr>
        <p:spPr bwMode="auto">
          <a:xfrm>
            <a:off x="3870145" y="3504505"/>
            <a:ext cx="741449"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Parallel</a:t>
            </a:r>
          </a:p>
        </p:txBody>
      </p:sp>
      <p:cxnSp>
        <p:nvCxnSpPr>
          <p:cNvPr id="3" name="Straight Connector 2"/>
          <p:cNvCxnSpPr/>
          <p:nvPr/>
        </p:nvCxnSpPr>
        <p:spPr bwMode="auto">
          <a:xfrm flipH="1" flipV="1">
            <a:off x="558802" y="2635351"/>
            <a:ext cx="1185254" cy="52976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50076" y="4115198"/>
            <a:ext cx="4212059" cy="0"/>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28" name="Rectangle 3"/>
          <p:cNvSpPr>
            <a:spLocks noChangeArrowheads="1"/>
          </p:cNvSpPr>
          <p:nvPr/>
        </p:nvSpPr>
        <p:spPr bwMode="auto">
          <a:xfrm>
            <a:off x="776697" y="3376849"/>
            <a:ext cx="945020" cy="5181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Interpret</a:t>
            </a:r>
          </a:p>
          <a:p>
            <a:pPr algn="ctr">
              <a:lnSpc>
                <a:spcPct val="85000"/>
              </a:lnSpc>
              <a:tabLst>
                <a:tab pos="630108" algn="l"/>
              </a:tabLst>
            </a:pPr>
            <a:r>
              <a:rPr lang="en-US" sz="1800" i="1">
                <a:latin typeface="Calibri"/>
                <a:cs typeface="Calibri"/>
              </a:rPr>
              <a:t>(Read)</a:t>
            </a:r>
          </a:p>
        </p:txBody>
      </p:sp>
      <p:sp>
        <p:nvSpPr>
          <p:cNvPr id="29" name="Rectangle 3"/>
          <p:cNvSpPr>
            <a:spLocks noChangeArrowheads="1"/>
          </p:cNvSpPr>
          <p:nvPr/>
        </p:nvSpPr>
        <p:spPr bwMode="auto">
          <a:xfrm>
            <a:off x="760696" y="4316991"/>
            <a:ext cx="977022" cy="5181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Compose</a:t>
            </a:r>
          </a:p>
          <a:p>
            <a:pPr algn="ctr">
              <a:lnSpc>
                <a:spcPct val="85000"/>
              </a:lnSpc>
              <a:tabLst>
                <a:tab pos="630108" algn="l"/>
              </a:tabLst>
            </a:pPr>
            <a:r>
              <a:rPr lang="en-US" sz="1800" i="1">
                <a:latin typeface="Calibri"/>
                <a:cs typeface="Calibri"/>
              </a:rPr>
              <a:t>(Write)</a:t>
            </a:r>
          </a:p>
        </p:txBody>
      </p:sp>
      <p:sp>
        <p:nvSpPr>
          <p:cNvPr id="30" name="Rectangle 3"/>
          <p:cNvSpPr>
            <a:spLocks noChangeArrowheads="1"/>
          </p:cNvSpPr>
          <p:nvPr/>
        </p:nvSpPr>
        <p:spPr bwMode="auto">
          <a:xfrm>
            <a:off x="216429" y="3062354"/>
            <a:ext cx="1431868"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b="1">
                <a:latin typeface="Calibri"/>
                <a:cs typeface="Calibri"/>
              </a:rPr>
              <a:t>User Action</a:t>
            </a:r>
          </a:p>
        </p:txBody>
      </p:sp>
      <p:sp>
        <p:nvSpPr>
          <p:cNvPr id="31" name="Rectangle 3"/>
          <p:cNvSpPr>
            <a:spLocks noChangeArrowheads="1"/>
          </p:cNvSpPr>
          <p:nvPr/>
        </p:nvSpPr>
        <p:spPr bwMode="auto">
          <a:xfrm>
            <a:off x="1818031" y="2515966"/>
            <a:ext cx="3176350"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b="1">
                <a:latin typeface="Calibri"/>
                <a:cs typeface="Calibri"/>
              </a:rPr>
              <a:t>Communication Medium</a:t>
            </a:r>
          </a:p>
        </p:txBody>
      </p:sp>
      <p:sp>
        <p:nvSpPr>
          <p:cNvPr id="35" name="Rectangle 34"/>
          <p:cNvSpPr/>
          <p:nvPr/>
        </p:nvSpPr>
        <p:spPr>
          <a:xfrm>
            <a:off x="5642537" y="4113883"/>
            <a:ext cx="1589820"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6" name="Rectangle 35"/>
          <p:cNvSpPr/>
          <p:nvPr/>
        </p:nvSpPr>
        <p:spPr>
          <a:xfrm>
            <a:off x="7230296" y="4113883"/>
            <a:ext cx="1589820"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7" name="Rectangle 36"/>
          <p:cNvSpPr/>
          <p:nvPr/>
        </p:nvSpPr>
        <p:spPr>
          <a:xfrm>
            <a:off x="5640476" y="3163799"/>
            <a:ext cx="1589820"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8" name="Rectangle 37"/>
          <p:cNvSpPr/>
          <p:nvPr/>
        </p:nvSpPr>
        <p:spPr>
          <a:xfrm>
            <a:off x="7230296" y="3163799"/>
            <a:ext cx="1589820"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cxnSp>
        <p:nvCxnSpPr>
          <p:cNvPr id="39" name="Straight Connector 38"/>
          <p:cNvCxnSpPr/>
          <p:nvPr/>
        </p:nvCxnSpPr>
        <p:spPr bwMode="auto">
          <a:xfrm rot="5400000">
            <a:off x="6159093" y="3991729"/>
            <a:ext cx="2143439" cy="1031"/>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0" name="Rectangle 39"/>
          <p:cNvSpPr/>
          <p:nvPr/>
        </p:nvSpPr>
        <p:spPr bwMode="auto">
          <a:xfrm>
            <a:off x="5642538" y="3163797"/>
            <a:ext cx="3177578" cy="1900168"/>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100">
              <a:latin typeface="Calibri"/>
              <a:cs typeface="Calibri"/>
            </a:endParaRPr>
          </a:p>
        </p:txBody>
      </p:sp>
      <p:sp>
        <p:nvSpPr>
          <p:cNvPr id="41" name="Rectangle 3"/>
          <p:cNvSpPr>
            <a:spLocks noChangeArrowheads="1"/>
          </p:cNvSpPr>
          <p:nvPr/>
        </p:nvSpPr>
        <p:spPr bwMode="auto">
          <a:xfrm>
            <a:off x="6170579" y="2879166"/>
            <a:ext cx="524574"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Data</a:t>
            </a:r>
          </a:p>
        </p:txBody>
      </p:sp>
      <p:sp>
        <p:nvSpPr>
          <p:cNvPr id="42" name="Rectangle 3"/>
          <p:cNvSpPr>
            <a:spLocks noChangeArrowheads="1"/>
          </p:cNvSpPr>
          <p:nvPr/>
        </p:nvSpPr>
        <p:spPr bwMode="auto">
          <a:xfrm>
            <a:off x="7631825" y="2879166"/>
            <a:ext cx="787949"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Queries</a:t>
            </a:r>
          </a:p>
        </p:txBody>
      </p:sp>
      <p:sp>
        <p:nvSpPr>
          <p:cNvPr id="43" name="Rectangle 3"/>
          <p:cNvSpPr>
            <a:spLocks noChangeArrowheads="1"/>
          </p:cNvSpPr>
          <p:nvPr/>
        </p:nvSpPr>
        <p:spPr bwMode="auto">
          <a:xfrm>
            <a:off x="5858632" y="4505386"/>
            <a:ext cx="1179772" cy="17521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baseline="30000">
                <a:latin typeface="Calibri"/>
                <a:cs typeface="Calibri"/>
              </a:rPr>
              <a:t>_______________</a:t>
            </a:r>
          </a:p>
        </p:txBody>
      </p:sp>
      <p:sp>
        <p:nvSpPr>
          <p:cNvPr id="44" name="Rectangle 3"/>
          <p:cNvSpPr>
            <a:spLocks noChangeArrowheads="1"/>
          </p:cNvSpPr>
          <p:nvPr/>
        </p:nvSpPr>
        <p:spPr bwMode="auto">
          <a:xfrm>
            <a:off x="5842673" y="3375534"/>
            <a:ext cx="1211686"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Information</a:t>
            </a:r>
            <a:br>
              <a:rPr lang="en-US" sz="1800">
                <a:latin typeface="Calibri"/>
                <a:cs typeface="Calibri"/>
              </a:rPr>
            </a:br>
            <a:r>
              <a:rPr lang="en-US" sz="1800">
                <a:latin typeface="Calibri"/>
                <a:cs typeface="Calibri"/>
              </a:rPr>
              <a:t>Visualization</a:t>
            </a:r>
          </a:p>
        </p:txBody>
      </p:sp>
      <p:sp>
        <p:nvSpPr>
          <p:cNvPr id="45" name="Rectangle 3"/>
          <p:cNvSpPr>
            <a:spLocks noChangeArrowheads="1"/>
          </p:cNvSpPr>
          <p:nvPr/>
        </p:nvSpPr>
        <p:spPr bwMode="auto">
          <a:xfrm>
            <a:off x="7426629" y="4333929"/>
            <a:ext cx="1213990"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Visual Query</a:t>
            </a:r>
            <a:br>
              <a:rPr lang="en-US" sz="1800">
                <a:latin typeface="Calibri"/>
                <a:cs typeface="Calibri"/>
              </a:rPr>
            </a:br>
            <a:r>
              <a:rPr lang="en-US" sz="1800">
                <a:latin typeface="Calibri"/>
                <a:cs typeface="Calibri"/>
              </a:rPr>
              <a:t>Languages</a:t>
            </a:r>
          </a:p>
        </p:txBody>
      </p:sp>
      <p:sp>
        <p:nvSpPr>
          <p:cNvPr id="46" name="Rectangle 3"/>
          <p:cNvSpPr>
            <a:spLocks noChangeArrowheads="1"/>
          </p:cNvSpPr>
          <p:nvPr/>
        </p:nvSpPr>
        <p:spPr bwMode="auto">
          <a:xfrm>
            <a:off x="7427782" y="3393788"/>
            <a:ext cx="1211686"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Query</a:t>
            </a:r>
          </a:p>
          <a:p>
            <a:pPr algn="ctr">
              <a:lnSpc>
                <a:spcPct val="85000"/>
              </a:lnSpc>
              <a:tabLst>
                <a:tab pos="630108" algn="l"/>
              </a:tabLst>
            </a:pPr>
            <a:r>
              <a:rPr lang="en-US" sz="1800">
                <a:latin typeface="Calibri"/>
                <a:cs typeface="Calibri"/>
              </a:rPr>
              <a:t>Visualization</a:t>
            </a:r>
          </a:p>
        </p:txBody>
      </p:sp>
      <p:cxnSp>
        <p:nvCxnSpPr>
          <p:cNvPr id="47" name="Straight Connector 46"/>
          <p:cNvCxnSpPr>
            <a:stCxn id="54" idx="3"/>
            <a:endCxn id="40" idx="3"/>
          </p:cNvCxnSpPr>
          <p:nvPr/>
        </p:nvCxnSpPr>
        <p:spPr bwMode="auto">
          <a:xfrm flipV="1">
            <a:off x="5062136" y="4113881"/>
            <a:ext cx="3757981" cy="1317"/>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9" name="Rectangle 3"/>
          <p:cNvSpPr>
            <a:spLocks noChangeArrowheads="1"/>
          </p:cNvSpPr>
          <p:nvPr/>
        </p:nvSpPr>
        <p:spPr bwMode="auto">
          <a:xfrm>
            <a:off x="6051662" y="2514650"/>
            <a:ext cx="2358518"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b="1">
                <a:latin typeface="Calibri"/>
                <a:cs typeface="Calibri"/>
              </a:rPr>
              <a:t>Target to Visualize</a:t>
            </a:r>
          </a:p>
        </p:txBody>
      </p:sp>
      <p:sp>
        <p:nvSpPr>
          <p:cNvPr id="57" name="Foliennummernplatzhalter 3"/>
          <p:cNvSpPr>
            <a:spLocks noGrp="1"/>
          </p:cNvSpPr>
          <p:nvPr>
            <p:ph type="sldNum" sz="quarter" idx="10"/>
          </p:nvPr>
        </p:nvSpPr>
        <p:spPr>
          <a:xfrm>
            <a:off x="8845305" y="6594475"/>
            <a:ext cx="219320" cy="217254"/>
          </a:xfrm>
        </p:spPr>
        <p:txBody>
          <a:bodyPr/>
          <a:lstStyle/>
          <a:p>
            <a:fld id="{FFAB1C8F-0AF1-4C92-9122-92D7D682116F}" type="slidenum">
              <a:rPr lang="de-DE" smtClean="0"/>
              <a:pPr/>
              <a:t>46</a:t>
            </a:fld>
            <a:endParaRPr lang="de-DE" smtClean="0"/>
          </a:p>
        </p:txBody>
      </p:sp>
      <p:sp>
        <p:nvSpPr>
          <p:cNvPr id="50" name="Rectangle 49"/>
          <p:cNvSpPr/>
          <p:nvPr/>
        </p:nvSpPr>
        <p:spPr>
          <a:xfrm>
            <a:off x="8092229" y="814627"/>
            <a:ext cx="196333" cy="157841"/>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52" name="Rectangle 3"/>
          <p:cNvSpPr>
            <a:spLocks noChangeArrowheads="1"/>
          </p:cNvSpPr>
          <p:nvPr/>
        </p:nvSpPr>
        <p:spPr bwMode="auto">
          <a:xfrm>
            <a:off x="8357392" y="799291"/>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easy</a:t>
            </a:r>
          </a:p>
        </p:txBody>
      </p:sp>
      <p:sp>
        <p:nvSpPr>
          <p:cNvPr id="58" name="Rectangle 57"/>
          <p:cNvSpPr/>
          <p:nvPr/>
        </p:nvSpPr>
        <p:spPr>
          <a:xfrm>
            <a:off x="8092229" y="1009201"/>
            <a:ext cx="196333" cy="157841"/>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59" name="Rectangle 3"/>
          <p:cNvSpPr>
            <a:spLocks noChangeArrowheads="1"/>
          </p:cNvSpPr>
          <p:nvPr/>
        </p:nvSpPr>
        <p:spPr bwMode="auto">
          <a:xfrm>
            <a:off x="8357392" y="993865"/>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hard</a:t>
            </a:r>
          </a:p>
        </p:txBody>
      </p:sp>
      <p:sp>
        <p:nvSpPr>
          <p:cNvPr id="4" name="Oval 3"/>
          <p:cNvSpPr/>
          <p:nvPr/>
        </p:nvSpPr>
        <p:spPr>
          <a:xfrm>
            <a:off x="3114962" y="2921840"/>
            <a:ext cx="2063545" cy="1193359"/>
          </a:xfrm>
          <a:prstGeom prst="ellipse">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60" name="Oval 59"/>
          <p:cNvSpPr/>
          <p:nvPr/>
        </p:nvSpPr>
        <p:spPr>
          <a:xfrm>
            <a:off x="7001080" y="2921840"/>
            <a:ext cx="2063545" cy="1193359"/>
          </a:xfrm>
          <a:prstGeom prst="ellipse">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063352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77802" y="13731"/>
            <a:ext cx="8783780" cy="523220"/>
          </a:xfrm>
        </p:spPr>
        <p:txBody>
          <a:bodyPr/>
          <a:lstStyle/>
          <a:p>
            <a:r>
              <a:rPr lang="en-US"/>
              <a:t>Summary: The Argument for Query Visualization</a:t>
            </a:r>
          </a:p>
        </p:txBody>
      </p:sp>
      <p:sp>
        <p:nvSpPr>
          <p:cNvPr id="8195" name="Foliennummernplatzhalter 3"/>
          <p:cNvSpPr>
            <a:spLocks noGrp="1"/>
          </p:cNvSpPr>
          <p:nvPr>
            <p:ph type="sldNum" sz="quarter" idx="10"/>
          </p:nvPr>
        </p:nvSpPr>
        <p:spPr/>
        <p:txBody>
          <a:bodyPr/>
          <a:lstStyle/>
          <a:p>
            <a:fld id="{FFAB1C8F-0AF1-4C92-9122-92D7D682116F}" type="slidenum">
              <a:rPr lang="de-DE" smtClean="0"/>
              <a:pPr/>
              <a:t>47</a:t>
            </a:fld>
            <a:endParaRPr lang="de-DE" smtClean="0"/>
          </a:p>
        </p:txBody>
      </p:sp>
      <p:grpSp>
        <p:nvGrpSpPr>
          <p:cNvPr id="8" name="Group 7"/>
          <p:cNvGrpSpPr/>
          <p:nvPr/>
        </p:nvGrpSpPr>
        <p:grpSpPr>
          <a:xfrm>
            <a:off x="6364452" y="2568447"/>
            <a:ext cx="2546204" cy="1237437"/>
            <a:chOff x="6364452" y="2940241"/>
            <a:chExt cx="2546204" cy="1237437"/>
          </a:xfrm>
        </p:grpSpPr>
        <p:sp>
          <p:nvSpPr>
            <p:cNvPr id="53" name="Rectangle 52"/>
            <p:cNvSpPr/>
            <p:nvPr/>
          </p:nvSpPr>
          <p:spPr>
            <a:xfrm>
              <a:off x="7044250" y="3643260"/>
              <a:ext cx="933808" cy="534418"/>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67" name="Rectangle 66"/>
            <p:cNvSpPr/>
            <p:nvPr/>
          </p:nvSpPr>
          <p:spPr>
            <a:xfrm>
              <a:off x="7976847" y="3643260"/>
              <a:ext cx="933808" cy="534418"/>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68" name="Rectangle 67"/>
            <p:cNvSpPr/>
            <p:nvPr/>
          </p:nvSpPr>
          <p:spPr>
            <a:xfrm>
              <a:off x="7043039" y="3108842"/>
              <a:ext cx="933808" cy="534418"/>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71" name="Rectangle 70"/>
            <p:cNvSpPr/>
            <p:nvPr/>
          </p:nvSpPr>
          <p:spPr>
            <a:xfrm>
              <a:off x="7976847" y="3108842"/>
              <a:ext cx="933808" cy="534418"/>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cxnSp>
          <p:nvCxnSpPr>
            <p:cNvPr id="72" name="Straight Connector 71"/>
            <p:cNvCxnSpPr/>
            <p:nvPr/>
          </p:nvCxnSpPr>
          <p:spPr bwMode="auto">
            <a:xfrm rot="5400000">
              <a:off x="7374314" y="3574536"/>
              <a:ext cx="1205674" cy="605"/>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73" name="Rectangle 72"/>
            <p:cNvSpPr/>
            <p:nvPr/>
          </p:nvSpPr>
          <p:spPr bwMode="auto">
            <a:xfrm>
              <a:off x="7044251" y="3108842"/>
              <a:ext cx="1866405" cy="1068835"/>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000">
                <a:latin typeface="Calibri"/>
                <a:cs typeface="Calibri"/>
              </a:endParaRPr>
            </a:p>
          </p:txBody>
        </p:sp>
        <p:sp>
          <p:nvSpPr>
            <p:cNvPr id="76" name="Rectangle 3"/>
            <p:cNvSpPr>
              <a:spLocks noChangeArrowheads="1"/>
            </p:cNvSpPr>
            <p:nvPr/>
          </p:nvSpPr>
          <p:spPr bwMode="auto">
            <a:xfrm>
              <a:off x="7362559" y="2941813"/>
              <a:ext cx="310197"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Text</a:t>
              </a:r>
            </a:p>
          </p:txBody>
        </p:sp>
        <p:sp>
          <p:nvSpPr>
            <p:cNvPr id="77" name="Rectangle 3"/>
            <p:cNvSpPr>
              <a:spLocks noChangeArrowheads="1"/>
            </p:cNvSpPr>
            <p:nvPr/>
          </p:nvSpPr>
          <p:spPr bwMode="auto">
            <a:xfrm>
              <a:off x="8237798" y="2940241"/>
              <a:ext cx="421800"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Visual</a:t>
              </a:r>
            </a:p>
          </p:txBody>
        </p:sp>
        <p:sp>
          <p:nvSpPr>
            <p:cNvPr id="78" name="Rectangle 3"/>
            <p:cNvSpPr>
              <a:spLocks noChangeArrowheads="1"/>
            </p:cNvSpPr>
            <p:nvPr/>
          </p:nvSpPr>
          <p:spPr bwMode="auto">
            <a:xfrm>
              <a:off x="7180431" y="3820075"/>
              <a:ext cx="67445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Sequential</a:t>
              </a:r>
              <a:endParaRPr lang="en-US" sz="1400" baseline="30000">
                <a:latin typeface="Calibri"/>
                <a:cs typeface="Calibri"/>
              </a:endParaRPr>
            </a:p>
          </p:txBody>
        </p:sp>
        <p:sp>
          <p:nvSpPr>
            <p:cNvPr id="79" name="Rectangle 3"/>
            <p:cNvSpPr>
              <a:spLocks noChangeArrowheads="1"/>
            </p:cNvSpPr>
            <p:nvPr/>
          </p:nvSpPr>
          <p:spPr bwMode="auto">
            <a:xfrm>
              <a:off x="7180431" y="3291250"/>
              <a:ext cx="67445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Sequential</a:t>
              </a:r>
            </a:p>
          </p:txBody>
        </p:sp>
        <p:sp>
          <p:nvSpPr>
            <p:cNvPr id="80" name="Rectangle 3"/>
            <p:cNvSpPr>
              <a:spLocks noChangeArrowheads="1"/>
            </p:cNvSpPr>
            <p:nvPr/>
          </p:nvSpPr>
          <p:spPr bwMode="auto">
            <a:xfrm>
              <a:off x="8111471" y="3820075"/>
              <a:ext cx="67445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Sequential</a:t>
              </a:r>
            </a:p>
          </p:txBody>
        </p:sp>
        <p:sp>
          <p:nvSpPr>
            <p:cNvPr id="81" name="Rectangle 3"/>
            <p:cNvSpPr>
              <a:spLocks noChangeArrowheads="1"/>
            </p:cNvSpPr>
            <p:nvPr/>
          </p:nvSpPr>
          <p:spPr bwMode="auto">
            <a:xfrm>
              <a:off x="8212497" y="3291250"/>
              <a:ext cx="472401"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Parallel</a:t>
              </a:r>
            </a:p>
          </p:txBody>
        </p:sp>
        <p:cxnSp>
          <p:nvCxnSpPr>
            <p:cNvPr id="83" name="Straight Connector 82"/>
            <p:cNvCxnSpPr/>
            <p:nvPr/>
          </p:nvCxnSpPr>
          <p:spPr bwMode="auto">
            <a:xfrm>
              <a:off x="6374646" y="3643259"/>
              <a:ext cx="2536010" cy="0"/>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84" name="Rectangle 3"/>
            <p:cNvSpPr>
              <a:spLocks noChangeArrowheads="1"/>
            </p:cNvSpPr>
            <p:nvPr/>
          </p:nvSpPr>
          <p:spPr bwMode="auto">
            <a:xfrm>
              <a:off x="6374647" y="3291250"/>
              <a:ext cx="601853"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Interpret</a:t>
              </a:r>
            </a:p>
          </p:txBody>
        </p:sp>
        <p:sp>
          <p:nvSpPr>
            <p:cNvPr id="85" name="Rectangle 3"/>
            <p:cNvSpPr>
              <a:spLocks noChangeArrowheads="1"/>
            </p:cNvSpPr>
            <p:nvPr/>
          </p:nvSpPr>
          <p:spPr bwMode="auto">
            <a:xfrm>
              <a:off x="6364452" y="3820075"/>
              <a:ext cx="62224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Compose</a:t>
              </a:r>
            </a:p>
          </p:txBody>
        </p:sp>
      </p:grpSp>
      <p:grpSp>
        <p:nvGrpSpPr>
          <p:cNvPr id="9" name="Group 8"/>
          <p:cNvGrpSpPr/>
          <p:nvPr/>
        </p:nvGrpSpPr>
        <p:grpSpPr>
          <a:xfrm>
            <a:off x="6364452" y="4892590"/>
            <a:ext cx="2546201" cy="1294432"/>
            <a:chOff x="6364452" y="5306550"/>
            <a:chExt cx="2546201" cy="1294432"/>
          </a:xfrm>
        </p:grpSpPr>
        <p:sp>
          <p:nvSpPr>
            <p:cNvPr id="102" name="Rectangle 3"/>
            <p:cNvSpPr>
              <a:spLocks noChangeArrowheads="1"/>
            </p:cNvSpPr>
            <p:nvPr/>
          </p:nvSpPr>
          <p:spPr bwMode="auto">
            <a:xfrm>
              <a:off x="6374647" y="5694965"/>
              <a:ext cx="601853"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Interpret</a:t>
              </a:r>
            </a:p>
          </p:txBody>
        </p:sp>
        <p:sp>
          <p:nvSpPr>
            <p:cNvPr id="103" name="Rectangle 3"/>
            <p:cNvSpPr>
              <a:spLocks noChangeArrowheads="1"/>
            </p:cNvSpPr>
            <p:nvPr/>
          </p:nvSpPr>
          <p:spPr bwMode="auto">
            <a:xfrm>
              <a:off x="6364452" y="6223790"/>
              <a:ext cx="622242" cy="164830"/>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Compose</a:t>
              </a:r>
            </a:p>
          </p:txBody>
        </p:sp>
        <p:grpSp>
          <p:nvGrpSpPr>
            <p:cNvPr id="6" name="Group 5"/>
            <p:cNvGrpSpPr/>
            <p:nvPr/>
          </p:nvGrpSpPr>
          <p:grpSpPr>
            <a:xfrm>
              <a:off x="6364452" y="5306550"/>
              <a:ext cx="2546201" cy="1294432"/>
              <a:chOff x="4463797" y="2849312"/>
              <a:chExt cx="4356320" cy="2214656"/>
            </a:xfrm>
          </p:grpSpPr>
          <p:sp>
            <p:nvSpPr>
              <p:cNvPr id="88" name="Rectangle 87"/>
              <p:cNvSpPr/>
              <p:nvPr/>
            </p:nvSpPr>
            <p:spPr>
              <a:xfrm>
                <a:off x="5642537" y="4113883"/>
                <a:ext cx="1589820"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89" name="Rectangle 88"/>
              <p:cNvSpPr/>
              <p:nvPr/>
            </p:nvSpPr>
            <p:spPr>
              <a:xfrm>
                <a:off x="7230296" y="4113883"/>
                <a:ext cx="1589820"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90" name="Rectangle 89"/>
              <p:cNvSpPr/>
              <p:nvPr/>
            </p:nvSpPr>
            <p:spPr>
              <a:xfrm>
                <a:off x="5640476" y="3163799"/>
                <a:ext cx="1589820"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91" name="Rectangle 90"/>
              <p:cNvSpPr/>
              <p:nvPr/>
            </p:nvSpPr>
            <p:spPr>
              <a:xfrm>
                <a:off x="7230296" y="3163799"/>
                <a:ext cx="1589820"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cxnSp>
            <p:nvCxnSpPr>
              <p:cNvPr id="92" name="Straight Connector 91"/>
              <p:cNvCxnSpPr/>
              <p:nvPr/>
            </p:nvCxnSpPr>
            <p:spPr bwMode="auto">
              <a:xfrm rot="5400000">
                <a:off x="6159093" y="3991729"/>
                <a:ext cx="2143439" cy="1031"/>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93" name="Rectangle 92"/>
              <p:cNvSpPr/>
              <p:nvPr/>
            </p:nvSpPr>
            <p:spPr bwMode="auto">
              <a:xfrm>
                <a:off x="5642538" y="3163797"/>
                <a:ext cx="3177578" cy="1900168"/>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000">
                  <a:latin typeface="Calibri"/>
                  <a:cs typeface="Calibri"/>
                </a:endParaRPr>
              </a:p>
            </p:txBody>
          </p:sp>
          <p:sp>
            <p:nvSpPr>
              <p:cNvPr id="94" name="Rectangle 3"/>
              <p:cNvSpPr>
                <a:spLocks noChangeArrowheads="1"/>
              </p:cNvSpPr>
              <p:nvPr/>
            </p:nvSpPr>
            <p:spPr bwMode="auto">
              <a:xfrm>
                <a:off x="6091659" y="2849312"/>
                <a:ext cx="682413" cy="322529"/>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Data</a:t>
                </a:r>
              </a:p>
            </p:txBody>
          </p:sp>
          <p:sp>
            <p:nvSpPr>
              <p:cNvPr id="95" name="Rectangle 3"/>
              <p:cNvSpPr>
                <a:spLocks noChangeArrowheads="1"/>
              </p:cNvSpPr>
              <p:nvPr/>
            </p:nvSpPr>
            <p:spPr bwMode="auto">
              <a:xfrm>
                <a:off x="7513161" y="2849312"/>
                <a:ext cx="1025279" cy="322529"/>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i="1">
                    <a:latin typeface="Calibri"/>
                    <a:cs typeface="Calibri"/>
                  </a:rPr>
                  <a:t>Queries</a:t>
                </a:r>
              </a:p>
            </p:txBody>
          </p:sp>
          <p:sp>
            <p:nvSpPr>
              <p:cNvPr id="96" name="Rectangle 3"/>
              <p:cNvSpPr>
                <a:spLocks noChangeArrowheads="1"/>
              </p:cNvSpPr>
              <p:nvPr/>
            </p:nvSpPr>
            <p:spPr bwMode="auto">
              <a:xfrm>
                <a:off x="5939388" y="4485484"/>
                <a:ext cx="1031215" cy="215019"/>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baseline="30000">
                    <a:latin typeface="Calibri"/>
                    <a:cs typeface="Calibri"/>
                  </a:rPr>
                  <a:t>__________</a:t>
                </a:r>
              </a:p>
            </p:txBody>
          </p:sp>
          <p:sp>
            <p:nvSpPr>
              <p:cNvPr id="97" name="Rectangle 3"/>
              <p:cNvSpPr>
                <a:spLocks noChangeArrowheads="1"/>
              </p:cNvSpPr>
              <p:nvPr/>
            </p:nvSpPr>
            <p:spPr bwMode="auto">
              <a:xfrm>
                <a:off x="6018808" y="3473335"/>
                <a:ext cx="859417" cy="322529"/>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400">
                    <a:latin typeface="Calibri"/>
                    <a:cs typeface="Calibri"/>
                  </a:rPr>
                  <a:t>InfoVis</a:t>
                </a:r>
              </a:p>
            </p:txBody>
          </p:sp>
          <p:sp>
            <p:nvSpPr>
              <p:cNvPr id="98" name="Rectangle 3"/>
              <p:cNvSpPr>
                <a:spLocks noChangeArrowheads="1"/>
              </p:cNvSpPr>
              <p:nvPr/>
            </p:nvSpPr>
            <p:spPr bwMode="auto">
              <a:xfrm>
                <a:off x="7298610" y="4297782"/>
                <a:ext cx="1470031" cy="5904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a:latin typeface="Calibri"/>
                    <a:cs typeface="Calibri"/>
                  </a:rPr>
                  <a:t>Visual Query</a:t>
                </a:r>
                <a:br>
                  <a:rPr lang="en-US">
                    <a:latin typeface="Calibri"/>
                    <a:cs typeface="Calibri"/>
                  </a:rPr>
                </a:br>
                <a:r>
                  <a:rPr lang="en-US">
                    <a:latin typeface="Calibri"/>
                    <a:cs typeface="Calibri"/>
                  </a:rPr>
                  <a:t>Languages</a:t>
                </a:r>
              </a:p>
            </p:txBody>
          </p:sp>
          <p:sp>
            <p:nvSpPr>
              <p:cNvPr id="99" name="Rectangle 3"/>
              <p:cNvSpPr>
                <a:spLocks noChangeArrowheads="1"/>
              </p:cNvSpPr>
              <p:nvPr/>
            </p:nvSpPr>
            <p:spPr bwMode="auto">
              <a:xfrm>
                <a:off x="7301261" y="3357642"/>
                <a:ext cx="1464727" cy="5904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a:latin typeface="Calibri"/>
                    <a:cs typeface="Calibri"/>
                  </a:rPr>
                  <a:t>Query</a:t>
                </a:r>
              </a:p>
              <a:p>
                <a:pPr algn="ctr">
                  <a:lnSpc>
                    <a:spcPct val="85000"/>
                  </a:lnSpc>
                  <a:tabLst>
                    <a:tab pos="630108" algn="l"/>
                  </a:tabLst>
                </a:pPr>
                <a:r>
                  <a:rPr lang="en-US">
                    <a:latin typeface="Calibri"/>
                    <a:cs typeface="Calibri"/>
                  </a:rPr>
                  <a:t>Visualization</a:t>
                </a:r>
              </a:p>
            </p:txBody>
          </p:sp>
          <p:cxnSp>
            <p:nvCxnSpPr>
              <p:cNvPr id="100" name="Straight Connector 99"/>
              <p:cNvCxnSpPr>
                <a:endCxn id="93" idx="3"/>
              </p:cNvCxnSpPr>
              <p:nvPr/>
            </p:nvCxnSpPr>
            <p:spPr bwMode="auto">
              <a:xfrm>
                <a:off x="4463797" y="4113881"/>
                <a:ext cx="4356320" cy="2"/>
              </a:xfrm>
              <a:prstGeom prst="line">
                <a:avLst/>
              </a:prstGeom>
              <a:solidFill>
                <a:schemeClr val="bg1"/>
              </a:solidFill>
              <a:ln w="6350" cap="flat" cmpd="sng" algn="ctr">
                <a:solidFill>
                  <a:schemeClr val="tx1"/>
                </a:solidFill>
                <a:prstDash val="dash"/>
                <a:round/>
                <a:headEnd type="none" w="med" len="med"/>
                <a:tailEnd type="none" w="med" len="med"/>
              </a:ln>
              <a:effectLst/>
            </p:spPr>
          </p:cxnSp>
        </p:grpSp>
      </p:grpSp>
      <p:sp>
        <p:nvSpPr>
          <p:cNvPr id="104" name="Rectangle 193"/>
          <p:cNvSpPr>
            <a:spLocks noChangeArrowheads="1"/>
          </p:cNvSpPr>
          <p:nvPr/>
        </p:nvSpPr>
        <p:spPr bwMode="auto">
          <a:xfrm>
            <a:off x="177802" y="887548"/>
            <a:ext cx="857179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(1)	Existing work on </a:t>
            </a:r>
            <a:r>
              <a:rPr lang="en-US" sz="2600" b="1">
                <a:latin typeface="Calibri" charset="0"/>
                <a:cs typeface="Calibri" charset="0"/>
              </a:rPr>
              <a:t>Q. Management</a:t>
            </a:r>
            <a:r>
              <a:rPr lang="en-US" sz="2600">
                <a:latin typeface="Calibri" charset="0"/>
                <a:cs typeface="Calibri" charset="0"/>
              </a:rPr>
              <a:t> suggests Q.-Browse and Q.-Reuse to facilitate Q. Composition.</a:t>
            </a:r>
          </a:p>
        </p:txBody>
      </p:sp>
      <p:sp>
        <p:nvSpPr>
          <p:cNvPr id="105" name="Rectangle 193"/>
          <p:cNvSpPr>
            <a:spLocks noChangeArrowheads="1"/>
          </p:cNvSpPr>
          <p:nvPr/>
        </p:nvSpPr>
        <p:spPr bwMode="auto">
          <a:xfrm>
            <a:off x="177802" y="1792557"/>
            <a:ext cx="8571793"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(2) Q.-Browse requires fast </a:t>
            </a:r>
            <a:r>
              <a:rPr lang="en-US" sz="2600" b="1">
                <a:latin typeface="Calibri" charset="0"/>
                <a:cs typeface="Calibri" charset="0"/>
              </a:rPr>
              <a:t>Q. Interpretation</a:t>
            </a:r>
            <a:r>
              <a:rPr lang="en-US" sz="2600">
                <a:latin typeface="Calibri" charset="0"/>
                <a:cs typeface="Calibri" charset="0"/>
              </a:rPr>
              <a:t> by users.</a:t>
            </a:r>
          </a:p>
          <a:p>
            <a:pPr marL="454025" lvl="0" indent="-454025" defTabSz="2655340" eaLnBrk="0" hangingPunct="0">
              <a:spcAft>
                <a:spcPct val="20000"/>
              </a:spcAft>
              <a:tabLst>
                <a:tab pos="1790331" algn="l"/>
              </a:tabLst>
            </a:pPr>
            <a:endParaRPr lang="en-US" sz="2600">
              <a:latin typeface="Calibri" charset="0"/>
              <a:cs typeface="Calibri" charset="0"/>
            </a:endParaRPr>
          </a:p>
        </p:txBody>
      </p:sp>
      <p:sp>
        <p:nvSpPr>
          <p:cNvPr id="106" name="Rectangle 193"/>
          <p:cNvSpPr>
            <a:spLocks noChangeArrowheads="1"/>
          </p:cNvSpPr>
          <p:nvPr/>
        </p:nvSpPr>
        <p:spPr bwMode="auto">
          <a:xfrm>
            <a:off x="177802" y="2777588"/>
            <a:ext cx="8571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(3) </a:t>
            </a:r>
            <a:r>
              <a:rPr lang="en-US" sz="2600" u="sng">
                <a:latin typeface="Calibri" charset="0"/>
                <a:cs typeface="Calibri" charset="0"/>
              </a:rPr>
              <a:t>Thesis</a:t>
            </a:r>
            <a:r>
              <a:rPr lang="en-US" sz="2600">
                <a:latin typeface="Calibri" charset="0"/>
                <a:cs typeface="Calibri" charset="0"/>
              </a:rPr>
              <a:t>: </a:t>
            </a:r>
            <a:r>
              <a:rPr lang="en-US" sz="2600" b="1">
                <a:latin typeface="Calibri" charset="0"/>
                <a:cs typeface="Calibri" charset="0"/>
              </a:rPr>
              <a:t>Q. Visualization</a:t>
            </a:r>
            <a:r>
              <a:rPr lang="en-US" sz="2600">
                <a:latin typeface="Calibri" charset="0"/>
                <a:cs typeface="Calibri" charset="0"/>
              </a:rPr>
              <a:t> can help.</a:t>
            </a:r>
          </a:p>
        </p:txBody>
      </p:sp>
      <p:sp>
        <p:nvSpPr>
          <p:cNvPr id="107" name="Rectangle 193"/>
          <p:cNvSpPr>
            <a:spLocks noChangeArrowheads="1"/>
          </p:cNvSpPr>
          <p:nvPr/>
        </p:nvSpPr>
        <p:spPr bwMode="auto">
          <a:xfrm>
            <a:off x="177802" y="3282488"/>
            <a:ext cx="8571793"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(4) </a:t>
            </a:r>
            <a:r>
              <a:rPr lang="en-US" sz="2600" u="sng">
                <a:latin typeface="Calibri" charset="0"/>
                <a:cs typeface="Calibri" charset="0"/>
              </a:rPr>
              <a:t>Suggestion</a:t>
            </a:r>
            <a:r>
              <a:rPr lang="en-US" sz="2600">
                <a:latin typeface="Calibri" charset="0"/>
                <a:cs typeface="Calibri" charset="0"/>
              </a:rPr>
              <a:t>: </a:t>
            </a:r>
            <a:r>
              <a:rPr lang="en-US" sz="2600" b="1">
                <a:latin typeface="Calibri" charset="0"/>
                <a:cs typeface="Calibri" charset="0"/>
              </a:rPr>
              <a:t>QueryViz</a:t>
            </a:r>
            <a:r>
              <a:rPr lang="en-US" sz="2600">
                <a:latin typeface="Calibri" charset="0"/>
                <a:cs typeface="Calibri" charset="0"/>
              </a:rPr>
              <a:t> as one system</a:t>
            </a:r>
            <a:endParaRPr lang="en-US" sz="2600" b="1">
              <a:latin typeface="Calibri" charset="0"/>
              <a:cs typeface="Calibri" charset="0"/>
            </a:endParaRPr>
          </a:p>
          <a:p>
            <a:pPr marL="454025" lvl="0" indent="-454025" defTabSz="2655340" eaLnBrk="0" hangingPunct="0">
              <a:spcAft>
                <a:spcPct val="20000"/>
              </a:spcAft>
              <a:tabLst>
                <a:tab pos="1790331" algn="l"/>
              </a:tabLst>
            </a:pPr>
            <a:endParaRPr lang="en-US" sz="2600">
              <a:latin typeface="Calibri" charset="0"/>
              <a:cs typeface="Calibri" charset="0"/>
            </a:endParaRPr>
          </a:p>
        </p:txBody>
      </p:sp>
      <p:sp>
        <p:nvSpPr>
          <p:cNvPr id="108" name="Rectangle 193"/>
          <p:cNvSpPr>
            <a:spLocks noChangeArrowheads="1"/>
          </p:cNvSpPr>
          <p:nvPr/>
        </p:nvSpPr>
        <p:spPr bwMode="auto">
          <a:xfrm>
            <a:off x="177802" y="4267519"/>
            <a:ext cx="8571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(5)	Different systems can easily be evaluated and compared.</a:t>
            </a:r>
          </a:p>
        </p:txBody>
      </p:sp>
      <p:sp>
        <p:nvSpPr>
          <p:cNvPr id="112" name="Rectangle 193"/>
          <p:cNvSpPr>
            <a:spLocks noChangeArrowheads="1"/>
          </p:cNvSpPr>
          <p:nvPr/>
        </p:nvSpPr>
        <p:spPr bwMode="auto">
          <a:xfrm>
            <a:off x="177803" y="4772418"/>
            <a:ext cx="586739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p>
            <a:pPr marL="454025" lvl="0" indent="-454025" defTabSz="2655340" eaLnBrk="0" hangingPunct="0">
              <a:spcAft>
                <a:spcPct val="20000"/>
              </a:spcAft>
              <a:tabLst>
                <a:tab pos="1790331" algn="l"/>
              </a:tabLst>
            </a:pPr>
            <a:r>
              <a:rPr lang="en-US" sz="2600">
                <a:latin typeface="Calibri" charset="0"/>
                <a:cs typeface="Calibri" charset="0"/>
              </a:rPr>
              <a:t>(6) </a:t>
            </a:r>
            <a:r>
              <a:rPr lang="en-US" sz="2600" u="sng">
                <a:latin typeface="Calibri" charset="0"/>
                <a:cs typeface="Calibri" charset="0"/>
              </a:rPr>
              <a:t>Important</a:t>
            </a:r>
            <a:r>
              <a:rPr lang="en-US" sz="2600">
                <a:latin typeface="Calibri" charset="0"/>
                <a:cs typeface="Calibri" charset="0"/>
              </a:rPr>
              <a:t>: Like InfoVis and unlike Visual Q. Languages, Q. Visualization enhances the user experience without replacing the current mode for Q. Composition. </a:t>
            </a:r>
            <a:endParaRPr lang="en-US" sz="2600" i="1">
              <a:latin typeface="Calibri" charset="0"/>
              <a:cs typeface="Calibri" charset="0"/>
            </a:endParaRPr>
          </a:p>
        </p:txBody>
      </p:sp>
    </p:spTree>
    <p:extLst>
      <p:ext uri="{BB962C8B-B14F-4D97-AF65-F5344CB8AC3E}">
        <p14:creationId xmlns:p14="http://schemas.microsoft.com/office/powerpoint/2010/main" val="3561817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2" y="13731"/>
            <a:ext cx="1135602" cy="523220"/>
          </a:xfrm>
        </p:spPr>
        <p:txBody>
          <a:bodyPr/>
          <a:lstStyle/>
          <a:p>
            <a:r>
              <a:rPr lang="en-US"/>
              <a:t>C</a:t>
            </a:r>
            <a:r>
              <a:rPr lang="en-US"/>
              <a:t>olors</a:t>
            </a:r>
          </a:p>
        </p:txBody>
      </p:sp>
      <p:grpSp>
        <p:nvGrpSpPr>
          <p:cNvPr id="15" name="Group 14"/>
          <p:cNvGrpSpPr/>
          <p:nvPr/>
        </p:nvGrpSpPr>
        <p:grpSpPr>
          <a:xfrm>
            <a:off x="216429" y="2046766"/>
            <a:ext cx="8603688" cy="2550634"/>
            <a:chOff x="216429" y="2046766"/>
            <a:chExt cx="8603688" cy="2550634"/>
          </a:xfrm>
        </p:grpSpPr>
        <p:grpSp>
          <p:nvGrpSpPr>
            <p:cNvPr id="11" name="Group 10"/>
            <p:cNvGrpSpPr/>
            <p:nvPr/>
          </p:nvGrpSpPr>
          <p:grpSpPr>
            <a:xfrm>
              <a:off x="216429" y="2048082"/>
              <a:ext cx="4881271" cy="2549318"/>
              <a:chOff x="-96600" y="2048082"/>
              <a:chExt cx="5058067" cy="2549318"/>
            </a:xfrm>
          </p:grpSpPr>
          <p:sp>
            <p:nvSpPr>
              <p:cNvPr id="27" name="Rectangle 26"/>
              <p:cNvSpPr/>
              <p:nvPr/>
            </p:nvSpPr>
            <p:spPr>
              <a:xfrm>
                <a:off x="1486355" y="3647315"/>
                <a:ext cx="1720244"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24" name="Rectangle 23"/>
              <p:cNvSpPr/>
              <p:nvPr/>
            </p:nvSpPr>
            <p:spPr>
              <a:xfrm>
                <a:off x="3204369" y="3647315"/>
                <a:ext cx="1720244"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26" name="Rectangle 25"/>
              <p:cNvSpPr/>
              <p:nvPr/>
            </p:nvSpPr>
            <p:spPr>
              <a:xfrm>
                <a:off x="1484125" y="2697230"/>
                <a:ext cx="1720244"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7" name="Rectangle 6"/>
              <p:cNvSpPr/>
              <p:nvPr/>
            </p:nvSpPr>
            <p:spPr>
              <a:xfrm>
                <a:off x="3204369" y="2697230"/>
                <a:ext cx="1720244"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cxnSp>
            <p:nvCxnSpPr>
              <p:cNvPr id="53" name="Straight Connector 52"/>
              <p:cNvCxnSpPr/>
              <p:nvPr/>
            </p:nvCxnSpPr>
            <p:spPr bwMode="auto">
              <a:xfrm rot="5400000">
                <a:off x="2133208" y="3525119"/>
                <a:ext cx="2143440" cy="1115"/>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54" name="Rectangle 53"/>
              <p:cNvSpPr/>
              <p:nvPr/>
            </p:nvSpPr>
            <p:spPr bwMode="auto">
              <a:xfrm>
                <a:off x="1486356" y="2697229"/>
                <a:ext cx="3438258" cy="1900169"/>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100">
                  <a:latin typeface="Calibri"/>
                  <a:cs typeface="Calibri"/>
                </a:endParaRPr>
              </a:p>
            </p:txBody>
          </p:sp>
          <p:sp>
            <p:nvSpPr>
              <p:cNvPr id="55" name="Rectangle 3"/>
              <p:cNvSpPr>
                <a:spLocks noChangeArrowheads="1"/>
              </p:cNvSpPr>
              <p:nvPr/>
            </p:nvSpPr>
            <p:spPr bwMode="auto">
              <a:xfrm>
                <a:off x="2106005" y="2415394"/>
                <a:ext cx="504902"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Text</a:t>
                </a:r>
              </a:p>
            </p:txBody>
          </p:sp>
          <p:sp>
            <p:nvSpPr>
              <p:cNvPr id="56" name="Rectangle 3"/>
              <p:cNvSpPr>
                <a:spLocks noChangeArrowheads="1"/>
              </p:cNvSpPr>
              <p:nvPr/>
            </p:nvSpPr>
            <p:spPr bwMode="auto">
              <a:xfrm>
                <a:off x="3185742" y="2412598"/>
                <a:ext cx="1775725"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Visual (graphics)</a:t>
                </a:r>
              </a:p>
            </p:txBody>
          </p:sp>
          <p:sp>
            <p:nvSpPr>
              <p:cNvPr id="79" name="Rectangle 3"/>
              <p:cNvSpPr>
                <a:spLocks noChangeArrowheads="1"/>
              </p:cNvSpPr>
              <p:nvPr/>
            </p:nvSpPr>
            <p:spPr bwMode="auto">
              <a:xfrm>
                <a:off x="1809999" y="3976763"/>
                <a:ext cx="1096917"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endParaRPr lang="en-US" sz="1800" baseline="30000">
                  <a:latin typeface="Calibri"/>
                  <a:cs typeface="Calibri"/>
                </a:endParaRPr>
              </a:p>
            </p:txBody>
          </p:sp>
          <p:sp>
            <p:nvSpPr>
              <p:cNvPr id="80" name="Rectangle 3"/>
              <p:cNvSpPr>
                <a:spLocks noChangeArrowheads="1"/>
              </p:cNvSpPr>
              <p:nvPr/>
            </p:nvSpPr>
            <p:spPr bwMode="auto">
              <a:xfrm>
                <a:off x="1809999" y="3036621"/>
                <a:ext cx="1096917"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p>
            </p:txBody>
          </p:sp>
          <p:sp>
            <p:nvSpPr>
              <p:cNvPr id="81" name="Rectangle 3"/>
              <p:cNvSpPr>
                <a:spLocks noChangeArrowheads="1"/>
              </p:cNvSpPr>
              <p:nvPr/>
            </p:nvSpPr>
            <p:spPr bwMode="auto">
              <a:xfrm>
                <a:off x="3525144" y="3976763"/>
                <a:ext cx="1096917"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p>
            </p:txBody>
          </p:sp>
          <p:sp>
            <p:nvSpPr>
              <p:cNvPr id="82" name="Rectangle 3"/>
              <p:cNvSpPr>
                <a:spLocks noChangeArrowheads="1"/>
              </p:cNvSpPr>
              <p:nvPr/>
            </p:nvSpPr>
            <p:spPr bwMode="auto">
              <a:xfrm>
                <a:off x="3689451" y="3036621"/>
                <a:ext cx="768304"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Parallel</a:t>
                </a:r>
              </a:p>
            </p:txBody>
          </p:sp>
          <p:cxnSp>
            <p:nvCxnSpPr>
              <p:cNvPr id="3" name="Straight Connector 2"/>
              <p:cNvCxnSpPr/>
              <p:nvPr/>
            </p:nvCxnSpPr>
            <p:spPr bwMode="auto">
              <a:xfrm flipH="1" flipV="1">
                <a:off x="258174" y="2167467"/>
                <a:ext cx="1228183" cy="52976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559997" y="3647314"/>
                <a:ext cx="4364617" cy="0"/>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28" name="Rectangle 3"/>
              <p:cNvSpPr>
                <a:spLocks noChangeArrowheads="1"/>
              </p:cNvSpPr>
              <p:nvPr/>
            </p:nvSpPr>
            <p:spPr bwMode="auto">
              <a:xfrm>
                <a:off x="483960" y="2908965"/>
                <a:ext cx="979248" cy="5181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Interpret</a:t>
                </a:r>
              </a:p>
              <a:p>
                <a:pPr algn="ctr">
                  <a:lnSpc>
                    <a:spcPct val="85000"/>
                  </a:lnSpc>
                  <a:tabLst>
                    <a:tab pos="630108" algn="l"/>
                  </a:tabLst>
                </a:pPr>
                <a:r>
                  <a:rPr lang="en-US" sz="1800" i="1">
                    <a:latin typeface="Calibri"/>
                    <a:cs typeface="Calibri"/>
                  </a:rPr>
                  <a:t>(Read)</a:t>
                </a:r>
              </a:p>
            </p:txBody>
          </p:sp>
          <p:sp>
            <p:nvSpPr>
              <p:cNvPr id="29" name="Rectangle 3"/>
              <p:cNvSpPr>
                <a:spLocks noChangeArrowheads="1"/>
              </p:cNvSpPr>
              <p:nvPr/>
            </p:nvSpPr>
            <p:spPr bwMode="auto">
              <a:xfrm>
                <a:off x="467380" y="3849107"/>
                <a:ext cx="1012409" cy="5181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Compose</a:t>
                </a:r>
              </a:p>
              <a:p>
                <a:pPr algn="ctr">
                  <a:lnSpc>
                    <a:spcPct val="85000"/>
                  </a:lnSpc>
                  <a:tabLst>
                    <a:tab pos="630108" algn="l"/>
                  </a:tabLst>
                </a:pPr>
                <a:r>
                  <a:rPr lang="en-US" sz="1800" i="1">
                    <a:latin typeface="Calibri"/>
                    <a:cs typeface="Calibri"/>
                  </a:rPr>
                  <a:t>(Write)</a:t>
                </a:r>
              </a:p>
            </p:txBody>
          </p:sp>
          <p:sp>
            <p:nvSpPr>
              <p:cNvPr id="30" name="Rectangle 3"/>
              <p:cNvSpPr>
                <a:spLocks noChangeArrowheads="1"/>
              </p:cNvSpPr>
              <p:nvPr/>
            </p:nvSpPr>
            <p:spPr bwMode="auto">
              <a:xfrm>
                <a:off x="-96600" y="2594470"/>
                <a:ext cx="1483729"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b="1">
                    <a:latin typeface="Calibri"/>
                    <a:cs typeface="Calibri"/>
                  </a:rPr>
                  <a:t>User Action</a:t>
                </a:r>
              </a:p>
            </p:txBody>
          </p:sp>
          <p:sp>
            <p:nvSpPr>
              <p:cNvPr id="31" name="Rectangle 3"/>
              <p:cNvSpPr>
                <a:spLocks noChangeArrowheads="1"/>
              </p:cNvSpPr>
              <p:nvPr/>
            </p:nvSpPr>
            <p:spPr bwMode="auto">
              <a:xfrm>
                <a:off x="1563011" y="2048082"/>
                <a:ext cx="3291395"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b="1">
                    <a:latin typeface="Calibri"/>
                    <a:cs typeface="Calibri"/>
                  </a:rPr>
                  <a:t>Communication Medium</a:t>
                </a:r>
              </a:p>
            </p:txBody>
          </p:sp>
        </p:grpSp>
        <p:grpSp>
          <p:nvGrpSpPr>
            <p:cNvPr id="10" name="Group 9"/>
            <p:cNvGrpSpPr/>
            <p:nvPr/>
          </p:nvGrpSpPr>
          <p:grpSpPr>
            <a:xfrm>
              <a:off x="5062136" y="2046766"/>
              <a:ext cx="3757981" cy="2549318"/>
              <a:chOff x="4765099" y="2046766"/>
              <a:chExt cx="4066274" cy="2549318"/>
            </a:xfrm>
          </p:grpSpPr>
          <p:sp>
            <p:nvSpPr>
              <p:cNvPr id="35" name="Rectangle 34"/>
              <p:cNvSpPr/>
              <p:nvPr/>
            </p:nvSpPr>
            <p:spPr>
              <a:xfrm>
                <a:off x="5393114" y="3645999"/>
                <a:ext cx="1720244"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6" name="Rectangle 35"/>
              <p:cNvSpPr/>
              <p:nvPr/>
            </p:nvSpPr>
            <p:spPr>
              <a:xfrm>
                <a:off x="7111128" y="3645999"/>
                <a:ext cx="1720244" cy="950085"/>
              </a:xfrm>
              <a:prstGeom prst="rect">
                <a:avLst/>
              </a:prstGeom>
              <a:solidFill>
                <a:srgbClr val="F0808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7" name="Rectangle 36"/>
              <p:cNvSpPr/>
              <p:nvPr/>
            </p:nvSpPr>
            <p:spPr>
              <a:xfrm>
                <a:off x="5390884" y="2695915"/>
                <a:ext cx="1720244"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8" name="Rectangle 37"/>
              <p:cNvSpPr/>
              <p:nvPr/>
            </p:nvSpPr>
            <p:spPr>
              <a:xfrm>
                <a:off x="7111128" y="2695915"/>
                <a:ext cx="1720244" cy="950085"/>
              </a:xfrm>
              <a:prstGeom prst="rect">
                <a:avLst/>
              </a:prstGeom>
              <a:solidFill>
                <a:srgbClr val="90EE90"/>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cxnSp>
            <p:nvCxnSpPr>
              <p:cNvPr id="39" name="Straight Connector 38"/>
              <p:cNvCxnSpPr/>
              <p:nvPr/>
            </p:nvCxnSpPr>
            <p:spPr bwMode="auto">
              <a:xfrm rot="5400000">
                <a:off x="6039967" y="3523803"/>
                <a:ext cx="2143439" cy="1116"/>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0" name="Rectangle 39"/>
              <p:cNvSpPr/>
              <p:nvPr/>
            </p:nvSpPr>
            <p:spPr bwMode="auto">
              <a:xfrm>
                <a:off x="5393115" y="2695913"/>
                <a:ext cx="3438257" cy="1900168"/>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100">
                  <a:latin typeface="Calibri"/>
                  <a:cs typeface="Calibri"/>
                </a:endParaRPr>
              </a:p>
            </p:txBody>
          </p:sp>
          <p:sp>
            <p:nvSpPr>
              <p:cNvPr id="41" name="Rectangle 3"/>
              <p:cNvSpPr>
                <a:spLocks noChangeArrowheads="1"/>
              </p:cNvSpPr>
              <p:nvPr/>
            </p:nvSpPr>
            <p:spPr bwMode="auto">
              <a:xfrm>
                <a:off x="5964475" y="2411282"/>
                <a:ext cx="567608"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Data</a:t>
                </a:r>
              </a:p>
            </p:txBody>
          </p:sp>
          <p:sp>
            <p:nvSpPr>
              <p:cNvPr id="42" name="Rectangle 3"/>
              <p:cNvSpPr>
                <a:spLocks noChangeArrowheads="1"/>
              </p:cNvSpPr>
              <p:nvPr/>
            </p:nvSpPr>
            <p:spPr bwMode="auto">
              <a:xfrm>
                <a:off x="7545597" y="2411282"/>
                <a:ext cx="852590"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Queries</a:t>
                </a:r>
              </a:p>
            </p:txBody>
          </p:sp>
          <p:sp>
            <p:nvSpPr>
              <p:cNvPr id="43" name="Rectangle 3"/>
              <p:cNvSpPr>
                <a:spLocks noChangeArrowheads="1"/>
              </p:cNvSpPr>
              <p:nvPr/>
            </p:nvSpPr>
            <p:spPr bwMode="auto">
              <a:xfrm>
                <a:off x="5626937" y="4037502"/>
                <a:ext cx="1276557" cy="17521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baseline="30000">
                    <a:latin typeface="Calibri"/>
                    <a:cs typeface="Calibri"/>
                  </a:rPr>
                  <a:t>_______________</a:t>
                </a:r>
              </a:p>
            </p:txBody>
          </p:sp>
          <p:sp>
            <p:nvSpPr>
              <p:cNvPr id="44" name="Rectangle 3"/>
              <p:cNvSpPr>
                <a:spLocks noChangeArrowheads="1"/>
              </p:cNvSpPr>
              <p:nvPr/>
            </p:nvSpPr>
            <p:spPr bwMode="auto">
              <a:xfrm>
                <a:off x="5609669" y="2907650"/>
                <a:ext cx="1311089"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Information</a:t>
                </a:r>
                <a:br>
                  <a:rPr lang="en-US" sz="1800">
                    <a:latin typeface="Calibri"/>
                    <a:cs typeface="Calibri"/>
                  </a:rPr>
                </a:br>
                <a:r>
                  <a:rPr lang="en-US" sz="1800">
                    <a:latin typeface="Calibri"/>
                    <a:cs typeface="Calibri"/>
                  </a:rPr>
                  <a:t>Visualization</a:t>
                </a:r>
              </a:p>
            </p:txBody>
          </p:sp>
          <p:sp>
            <p:nvSpPr>
              <p:cNvPr id="45" name="Rectangle 3"/>
              <p:cNvSpPr>
                <a:spLocks noChangeArrowheads="1"/>
              </p:cNvSpPr>
              <p:nvPr/>
            </p:nvSpPr>
            <p:spPr bwMode="auto">
              <a:xfrm>
                <a:off x="7323568" y="3866045"/>
                <a:ext cx="1313582"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Visual Query</a:t>
                </a:r>
                <a:br>
                  <a:rPr lang="en-US" sz="1800">
                    <a:latin typeface="Calibri"/>
                    <a:cs typeface="Calibri"/>
                  </a:rPr>
                </a:br>
                <a:r>
                  <a:rPr lang="en-US" sz="1800">
                    <a:latin typeface="Calibri"/>
                    <a:cs typeface="Calibri"/>
                  </a:rPr>
                  <a:t>Languages</a:t>
                </a:r>
              </a:p>
            </p:txBody>
          </p:sp>
          <p:sp>
            <p:nvSpPr>
              <p:cNvPr id="46" name="Rectangle 3"/>
              <p:cNvSpPr>
                <a:spLocks noChangeArrowheads="1"/>
              </p:cNvSpPr>
              <p:nvPr/>
            </p:nvSpPr>
            <p:spPr bwMode="auto">
              <a:xfrm>
                <a:off x="7324815" y="2925904"/>
                <a:ext cx="1311089"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Query</a:t>
                </a:r>
              </a:p>
              <a:p>
                <a:pPr algn="ctr">
                  <a:lnSpc>
                    <a:spcPct val="85000"/>
                  </a:lnSpc>
                  <a:tabLst>
                    <a:tab pos="630108" algn="l"/>
                  </a:tabLst>
                </a:pPr>
                <a:r>
                  <a:rPr lang="en-US" sz="1800">
                    <a:latin typeface="Calibri"/>
                    <a:cs typeface="Calibri"/>
                  </a:rPr>
                  <a:t>Visualization</a:t>
                </a:r>
              </a:p>
            </p:txBody>
          </p:sp>
          <p:cxnSp>
            <p:nvCxnSpPr>
              <p:cNvPr id="47" name="Straight Connector 46"/>
              <p:cNvCxnSpPr>
                <a:stCxn id="54" idx="3"/>
                <a:endCxn id="40" idx="3"/>
              </p:cNvCxnSpPr>
              <p:nvPr/>
            </p:nvCxnSpPr>
            <p:spPr bwMode="auto">
              <a:xfrm flipV="1">
                <a:off x="4765099" y="3645997"/>
                <a:ext cx="4066274" cy="1317"/>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9" name="Rectangle 3"/>
              <p:cNvSpPr>
                <a:spLocks noChangeArrowheads="1"/>
              </p:cNvSpPr>
              <p:nvPr/>
            </p:nvSpPr>
            <p:spPr bwMode="auto">
              <a:xfrm>
                <a:off x="5835803" y="2046766"/>
                <a:ext cx="2552003"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b="1">
                    <a:latin typeface="Calibri"/>
                    <a:cs typeface="Calibri"/>
                  </a:rPr>
                  <a:t>Target to Visualize</a:t>
                </a:r>
              </a:p>
            </p:txBody>
          </p:sp>
        </p:grpSp>
      </p:grpSp>
      <p:sp>
        <p:nvSpPr>
          <p:cNvPr id="57" name="Foliennummernplatzhalter 3"/>
          <p:cNvSpPr>
            <a:spLocks noGrp="1"/>
          </p:cNvSpPr>
          <p:nvPr>
            <p:ph type="sldNum" sz="quarter" idx="10"/>
          </p:nvPr>
        </p:nvSpPr>
        <p:spPr>
          <a:xfrm>
            <a:off x="8845305" y="6594475"/>
            <a:ext cx="219320" cy="217254"/>
          </a:xfrm>
        </p:spPr>
        <p:txBody>
          <a:bodyPr/>
          <a:lstStyle/>
          <a:p>
            <a:fld id="{FFAB1C8F-0AF1-4C92-9122-92D7D682116F}" type="slidenum">
              <a:rPr lang="de-DE" smtClean="0"/>
              <a:pPr/>
              <a:t>48</a:t>
            </a:fld>
            <a:endParaRPr lang="de-DE" smtClean="0"/>
          </a:p>
        </p:txBody>
      </p:sp>
      <p:sp>
        <p:nvSpPr>
          <p:cNvPr id="48" name="Rectangle 3"/>
          <p:cNvSpPr>
            <a:spLocks noChangeArrowheads="1"/>
          </p:cNvSpPr>
          <p:nvPr/>
        </p:nvSpPr>
        <p:spPr bwMode="auto">
          <a:xfrm>
            <a:off x="2342046" y="548782"/>
            <a:ext cx="3182512" cy="553998"/>
          </a:xfrm>
          <a:prstGeom prst="rect">
            <a:avLst/>
          </a:prstGeom>
          <a:noFill/>
          <a:ln w="9525">
            <a:noFill/>
            <a:miter lim="800000"/>
            <a:headEnd/>
            <a:tailEnd/>
          </a:ln>
        </p:spPr>
        <p:txBody>
          <a:bodyPr wrap="none" lIns="0" tIns="0" rIns="0" bIns="0" anchor="ctr" anchorCtr="0">
            <a:prstTxWarp prst="textNoShape">
              <a:avLst/>
            </a:prstTxWarp>
            <a:spAutoFit/>
          </a:bodyPr>
          <a:lstStyle/>
          <a:p>
            <a:r>
              <a:rPr lang="de-DE" sz="1800">
                <a:latin typeface="Arial" pitchFamily="-106" charset="0"/>
              </a:rPr>
              <a:t> </a:t>
            </a:r>
            <a:r>
              <a:rPr lang="en-US" sz="1800"/>
              <a:t>LightGreen RGB: 144 238 144</a:t>
            </a:r>
          </a:p>
          <a:p>
            <a:r>
              <a:rPr lang="en-US" sz="1800"/>
              <a:t>LightCoral RGB: 240 128 128</a:t>
            </a:r>
          </a:p>
        </p:txBody>
      </p:sp>
    </p:spTree>
    <p:extLst>
      <p:ext uri="{BB962C8B-B14F-4D97-AF65-F5344CB8AC3E}">
        <p14:creationId xmlns:p14="http://schemas.microsoft.com/office/powerpoint/2010/main" val="358374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Visualization vs. Visual Query Languages</a:t>
            </a:r>
          </a:p>
        </p:txBody>
      </p:sp>
      <p:grpSp>
        <p:nvGrpSpPr>
          <p:cNvPr id="11" name="Group 10"/>
          <p:cNvGrpSpPr/>
          <p:nvPr/>
        </p:nvGrpSpPr>
        <p:grpSpPr>
          <a:xfrm>
            <a:off x="216429" y="2048082"/>
            <a:ext cx="4881271" cy="2549318"/>
            <a:chOff x="-96600" y="2048082"/>
            <a:chExt cx="5058067" cy="2549318"/>
          </a:xfrm>
        </p:grpSpPr>
        <p:sp>
          <p:nvSpPr>
            <p:cNvPr id="27" name="Rectangle 26"/>
            <p:cNvSpPr/>
            <p:nvPr/>
          </p:nvSpPr>
          <p:spPr>
            <a:xfrm>
              <a:off x="1486355" y="3647315"/>
              <a:ext cx="1720244" cy="950085"/>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24" name="Rectangle 23"/>
            <p:cNvSpPr/>
            <p:nvPr/>
          </p:nvSpPr>
          <p:spPr>
            <a:xfrm>
              <a:off x="3204369" y="3647315"/>
              <a:ext cx="1720244" cy="950085"/>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26" name="Rectangle 25"/>
            <p:cNvSpPr/>
            <p:nvPr/>
          </p:nvSpPr>
          <p:spPr>
            <a:xfrm>
              <a:off x="1484125" y="2697230"/>
              <a:ext cx="1720244" cy="950085"/>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7" name="Rectangle 6"/>
            <p:cNvSpPr/>
            <p:nvPr/>
          </p:nvSpPr>
          <p:spPr>
            <a:xfrm>
              <a:off x="3204369" y="2697230"/>
              <a:ext cx="1720244" cy="950085"/>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cxnSp>
          <p:nvCxnSpPr>
            <p:cNvPr id="53" name="Straight Connector 52"/>
            <p:cNvCxnSpPr/>
            <p:nvPr/>
          </p:nvCxnSpPr>
          <p:spPr bwMode="auto">
            <a:xfrm rot="5400000">
              <a:off x="2133208" y="3525119"/>
              <a:ext cx="2143440" cy="1115"/>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54" name="Rectangle 53"/>
            <p:cNvSpPr/>
            <p:nvPr/>
          </p:nvSpPr>
          <p:spPr bwMode="auto">
            <a:xfrm>
              <a:off x="1486356" y="2697229"/>
              <a:ext cx="3438258" cy="1900169"/>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100">
                <a:latin typeface="Calibri"/>
                <a:cs typeface="Calibri"/>
              </a:endParaRPr>
            </a:p>
          </p:txBody>
        </p:sp>
        <p:sp>
          <p:nvSpPr>
            <p:cNvPr id="55" name="Rectangle 3"/>
            <p:cNvSpPr>
              <a:spLocks noChangeArrowheads="1"/>
            </p:cNvSpPr>
            <p:nvPr/>
          </p:nvSpPr>
          <p:spPr bwMode="auto">
            <a:xfrm>
              <a:off x="2106005" y="2415394"/>
              <a:ext cx="504902"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Text</a:t>
              </a:r>
            </a:p>
          </p:txBody>
        </p:sp>
        <p:sp>
          <p:nvSpPr>
            <p:cNvPr id="56" name="Rectangle 3"/>
            <p:cNvSpPr>
              <a:spLocks noChangeArrowheads="1"/>
            </p:cNvSpPr>
            <p:nvPr/>
          </p:nvSpPr>
          <p:spPr bwMode="auto">
            <a:xfrm>
              <a:off x="3185742" y="2412598"/>
              <a:ext cx="1775725"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Visual (graphics)</a:t>
              </a:r>
            </a:p>
          </p:txBody>
        </p:sp>
        <p:sp>
          <p:nvSpPr>
            <p:cNvPr id="79" name="Rectangle 3"/>
            <p:cNvSpPr>
              <a:spLocks noChangeArrowheads="1"/>
            </p:cNvSpPr>
            <p:nvPr/>
          </p:nvSpPr>
          <p:spPr bwMode="auto">
            <a:xfrm>
              <a:off x="1809999" y="3976763"/>
              <a:ext cx="1096917"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endParaRPr lang="en-US" sz="1800" baseline="30000">
                <a:latin typeface="Calibri"/>
                <a:cs typeface="Calibri"/>
              </a:endParaRPr>
            </a:p>
          </p:txBody>
        </p:sp>
        <p:sp>
          <p:nvSpPr>
            <p:cNvPr id="80" name="Rectangle 3"/>
            <p:cNvSpPr>
              <a:spLocks noChangeArrowheads="1"/>
            </p:cNvSpPr>
            <p:nvPr/>
          </p:nvSpPr>
          <p:spPr bwMode="auto">
            <a:xfrm>
              <a:off x="1809999" y="3036621"/>
              <a:ext cx="1096917"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p>
          </p:txBody>
        </p:sp>
        <p:sp>
          <p:nvSpPr>
            <p:cNvPr id="81" name="Rectangle 3"/>
            <p:cNvSpPr>
              <a:spLocks noChangeArrowheads="1"/>
            </p:cNvSpPr>
            <p:nvPr/>
          </p:nvSpPr>
          <p:spPr bwMode="auto">
            <a:xfrm>
              <a:off x="3525144" y="3976763"/>
              <a:ext cx="1096917"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Sequential</a:t>
              </a:r>
            </a:p>
          </p:txBody>
        </p:sp>
        <p:sp>
          <p:nvSpPr>
            <p:cNvPr id="82" name="Rectangle 3"/>
            <p:cNvSpPr>
              <a:spLocks noChangeArrowheads="1"/>
            </p:cNvSpPr>
            <p:nvPr/>
          </p:nvSpPr>
          <p:spPr bwMode="auto">
            <a:xfrm>
              <a:off x="3689451" y="3036621"/>
              <a:ext cx="768304"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Parallel</a:t>
              </a:r>
            </a:p>
          </p:txBody>
        </p:sp>
        <p:cxnSp>
          <p:nvCxnSpPr>
            <p:cNvPr id="3" name="Straight Connector 2"/>
            <p:cNvCxnSpPr/>
            <p:nvPr/>
          </p:nvCxnSpPr>
          <p:spPr bwMode="auto">
            <a:xfrm flipH="1" flipV="1">
              <a:off x="258174" y="2167467"/>
              <a:ext cx="1228183" cy="52976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559997" y="3647314"/>
              <a:ext cx="4364617" cy="0"/>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28" name="Rectangle 3"/>
            <p:cNvSpPr>
              <a:spLocks noChangeArrowheads="1"/>
            </p:cNvSpPr>
            <p:nvPr/>
          </p:nvSpPr>
          <p:spPr bwMode="auto">
            <a:xfrm>
              <a:off x="483960" y="2908965"/>
              <a:ext cx="979248" cy="5181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Interpret</a:t>
              </a:r>
            </a:p>
            <a:p>
              <a:pPr algn="ctr">
                <a:lnSpc>
                  <a:spcPct val="85000"/>
                </a:lnSpc>
                <a:tabLst>
                  <a:tab pos="630108" algn="l"/>
                </a:tabLst>
              </a:pPr>
              <a:r>
                <a:rPr lang="en-US" sz="1800" i="1">
                  <a:latin typeface="Calibri"/>
                  <a:cs typeface="Calibri"/>
                </a:rPr>
                <a:t>(Read)</a:t>
              </a:r>
            </a:p>
          </p:txBody>
        </p:sp>
        <p:sp>
          <p:nvSpPr>
            <p:cNvPr id="29" name="Rectangle 3"/>
            <p:cNvSpPr>
              <a:spLocks noChangeArrowheads="1"/>
            </p:cNvSpPr>
            <p:nvPr/>
          </p:nvSpPr>
          <p:spPr bwMode="auto">
            <a:xfrm>
              <a:off x="467380" y="3849107"/>
              <a:ext cx="1012409" cy="5181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Compose</a:t>
              </a:r>
            </a:p>
            <a:p>
              <a:pPr algn="ctr">
                <a:lnSpc>
                  <a:spcPct val="85000"/>
                </a:lnSpc>
                <a:tabLst>
                  <a:tab pos="630108" algn="l"/>
                </a:tabLst>
              </a:pPr>
              <a:r>
                <a:rPr lang="en-US" sz="1800" i="1">
                  <a:latin typeface="Calibri"/>
                  <a:cs typeface="Calibri"/>
                </a:rPr>
                <a:t>(Write)</a:t>
              </a:r>
            </a:p>
          </p:txBody>
        </p:sp>
        <p:sp>
          <p:nvSpPr>
            <p:cNvPr id="30" name="Rectangle 3"/>
            <p:cNvSpPr>
              <a:spLocks noChangeArrowheads="1"/>
            </p:cNvSpPr>
            <p:nvPr/>
          </p:nvSpPr>
          <p:spPr bwMode="auto">
            <a:xfrm>
              <a:off x="-96600" y="2594470"/>
              <a:ext cx="1483729"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b="1">
                  <a:latin typeface="Calibri"/>
                  <a:cs typeface="Calibri"/>
                </a:rPr>
                <a:t>User Action</a:t>
              </a:r>
            </a:p>
          </p:txBody>
        </p:sp>
        <p:sp>
          <p:nvSpPr>
            <p:cNvPr id="31" name="Rectangle 3"/>
            <p:cNvSpPr>
              <a:spLocks noChangeArrowheads="1"/>
            </p:cNvSpPr>
            <p:nvPr/>
          </p:nvSpPr>
          <p:spPr bwMode="auto">
            <a:xfrm>
              <a:off x="1563011" y="2048082"/>
              <a:ext cx="3291395"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b="1">
                  <a:latin typeface="Calibri"/>
                  <a:cs typeface="Calibri"/>
                </a:rPr>
                <a:t>Communication Medium</a:t>
              </a:r>
            </a:p>
          </p:txBody>
        </p:sp>
      </p:grpSp>
      <p:grpSp>
        <p:nvGrpSpPr>
          <p:cNvPr id="10" name="Group 9"/>
          <p:cNvGrpSpPr/>
          <p:nvPr/>
        </p:nvGrpSpPr>
        <p:grpSpPr>
          <a:xfrm>
            <a:off x="5062136" y="2046766"/>
            <a:ext cx="3757981" cy="2549318"/>
            <a:chOff x="4765099" y="2046766"/>
            <a:chExt cx="4066274" cy="2549318"/>
          </a:xfrm>
        </p:grpSpPr>
        <p:sp>
          <p:nvSpPr>
            <p:cNvPr id="35" name="Rectangle 34"/>
            <p:cNvSpPr/>
            <p:nvPr/>
          </p:nvSpPr>
          <p:spPr>
            <a:xfrm>
              <a:off x="5393114" y="3645999"/>
              <a:ext cx="1720244" cy="950085"/>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6" name="Rectangle 35"/>
            <p:cNvSpPr/>
            <p:nvPr/>
          </p:nvSpPr>
          <p:spPr>
            <a:xfrm>
              <a:off x="7111128" y="3645999"/>
              <a:ext cx="1720244" cy="950085"/>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7" name="Rectangle 36"/>
            <p:cNvSpPr/>
            <p:nvPr/>
          </p:nvSpPr>
          <p:spPr>
            <a:xfrm>
              <a:off x="5390884" y="2695915"/>
              <a:ext cx="1720244" cy="950085"/>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sp>
          <p:nvSpPr>
            <p:cNvPr id="38" name="Rectangle 37"/>
            <p:cNvSpPr/>
            <p:nvPr/>
          </p:nvSpPr>
          <p:spPr>
            <a:xfrm>
              <a:off x="7111128" y="2695915"/>
              <a:ext cx="1720244" cy="950085"/>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200"/>
            </a:p>
          </p:txBody>
        </p:sp>
        <p:cxnSp>
          <p:nvCxnSpPr>
            <p:cNvPr id="39" name="Straight Connector 38"/>
            <p:cNvCxnSpPr/>
            <p:nvPr/>
          </p:nvCxnSpPr>
          <p:spPr bwMode="auto">
            <a:xfrm rot="5400000">
              <a:off x="6039967" y="3523803"/>
              <a:ext cx="2143439" cy="1116"/>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0" name="Rectangle 39"/>
            <p:cNvSpPr/>
            <p:nvPr/>
          </p:nvSpPr>
          <p:spPr bwMode="auto">
            <a:xfrm>
              <a:off x="5393115" y="2695913"/>
              <a:ext cx="3438257" cy="1900168"/>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100">
                <a:latin typeface="Calibri"/>
                <a:cs typeface="Calibri"/>
              </a:endParaRPr>
            </a:p>
          </p:txBody>
        </p:sp>
        <p:sp>
          <p:nvSpPr>
            <p:cNvPr id="41" name="Rectangle 3"/>
            <p:cNvSpPr>
              <a:spLocks noChangeArrowheads="1"/>
            </p:cNvSpPr>
            <p:nvPr/>
          </p:nvSpPr>
          <p:spPr bwMode="auto">
            <a:xfrm>
              <a:off x="5964475" y="2411282"/>
              <a:ext cx="567608"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Data</a:t>
              </a:r>
            </a:p>
          </p:txBody>
        </p:sp>
        <p:sp>
          <p:nvSpPr>
            <p:cNvPr id="42" name="Rectangle 3"/>
            <p:cNvSpPr>
              <a:spLocks noChangeArrowheads="1"/>
            </p:cNvSpPr>
            <p:nvPr/>
          </p:nvSpPr>
          <p:spPr bwMode="auto">
            <a:xfrm>
              <a:off x="7545597" y="2411282"/>
              <a:ext cx="852590" cy="262821"/>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Queries</a:t>
              </a:r>
            </a:p>
          </p:txBody>
        </p:sp>
        <p:sp>
          <p:nvSpPr>
            <p:cNvPr id="43" name="Rectangle 3"/>
            <p:cNvSpPr>
              <a:spLocks noChangeArrowheads="1"/>
            </p:cNvSpPr>
            <p:nvPr/>
          </p:nvSpPr>
          <p:spPr bwMode="auto">
            <a:xfrm>
              <a:off x="5626937" y="4037502"/>
              <a:ext cx="1276557" cy="17521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baseline="30000">
                  <a:latin typeface="Calibri"/>
                  <a:cs typeface="Calibri"/>
                </a:rPr>
                <a:t>_______________</a:t>
              </a:r>
            </a:p>
          </p:txBody>
        </p:sp>
        <p:sp>
          <p:nvSpPr>
            <p:cNvPr id="44" name="Rectangle 3"/>
            <p:cNvSpPr>
              <a:spLocks noChangeArrowheads="1"/>
            </p:cNvSpPr>
            <p:nvPr/>
          </p:nvSpPr>
          <p:spPr bwMode="auto">
            <a:xfrm>
              <a:off x="5609669" y="2907650"/>
              <a:ext cx="1311089"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Information</a:t>
              </a:r>
              <a:br>
                <a:rPr lang="en-US" sz="1800">
                  <a:latin typeface="Calibri"/>
                  <a:cs typeface="Calibri"/>
                </a:rPr>
              </a:br>
              <a:r>
                <a:rPr lang="en-US" sz="1800">
                  <a:latin typeface="Calibri"/>
                  <a:cs typeface="Calibri"/>
                </a:rPr>
                <a:t>Visualization</a:t>
              </a:r>
            </a:p>
          </p:txBody>
        </p:sp>
        <p:sp>
          <p:nvSpPr>
            <p:cNvPr id="45" name="Rectangle 3"/>
            <p:cNvSpPr>
              <a:spLocks noChangeArrowheads="1"/>
            </p:cNvSpPr>
            <p:nvPr/>
          </p:nvSpPr>
          <p:spPr bwMode="auto">
            <a:xfrm>
              <a:off x="7323568" y="3866045"/>
              <a:ext cx="1313582"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Visual Query</a:t>
              </a:r>
              <a:br>
                <a:rPr lang="en-US" sz="1800">
                  <a:latin typeface="Calibri"/>
                  <a:cs typeface="Calibri"/>
                </a:rPr>
              </a:br>
              <a:r>
                <a:rPr lang="en-US" sz="1800">
                  <a:latin typeface="Calibri"/>
                  <a:cs typeface="Calibri"/>
                </a:rPr>
                <a:t>Languages</a:t>
              </a:r>
            </a:p>
          </p:txBody>
        </p:sp>
        <p:sp>
          <p:nvSpPr>
            <p:cNvPr id="46" name="Rectangle 3"/>
            <p:cNvSpPr>
              <a:spLocks noChangeArrowheads="1"/>
            </p:cNvSpPr>
            <p:nvPr/>
          </p:nvSpPr>
          <p:spPr bwMode="auto">
            <a:xfrm>
              <a:off x="7324815" y="2925904"/>
              <a:ext cx="1311089" cy="518133"/>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Query</a:t>
              </a:r>
            </a:p>
            <a:p>
              <a:pPr algn="ctr">
                <a:lnSpc>
                  <a:spcPct val="85000"/>
                </a:lnSpc>
                <a:tabLst>
                  <a:tab pos="630108" algn="l"/>
                </a:tabLst>
              </a:pPr>
              <a:r>
                <a:rPr lang="en-US" sz="1800">
                  <a:latin typeface="Calibri"/>
                  <a:cs typeface="Calibri"/>
                </a:rPr>
                <a:t>Visualization</a:t>
              </a:r>
            </a:p>
          </p:txBody>
        </p:sp>
        <p:cxnSp>
          <p:nvCxnSpPr>
            <p:cNvPr id="47" name="Straight Connector 46"/>
            <p:cNvCxnSpPr>
              <a:stCxn id="54" idx="3"/>
              <a:endCxn id="40" idx="3"/>
            </p:cNvCxnSpPr>
            <p:nvPr/>
          </p:nvCxnSpPr>
          <p:spPr bwMode="auto">
            <a:xfrm flipV="1">
              <a:off x="4765099" y="3645997"/>
              <a:ext cx="4066274" cy="1317"/>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9" name="Rectangle 3"/>
            <p:cNvSpPr>
              <a:spLocks noChangeArrowheads="1"/>
            </p:cNvSpPr>
            <p:nvPr/>
          </p:nvSpPr>
          <p:spPr bwMode="auto">
            <a:xfrm>
              <a:off x="5835803" y="2046766"/>
              <a:ext cx="2552003"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b="1">
                  <a:latin typeface="Calibri"/>
                  <a:cs typeface="Calibri"/>
                </a:rPr>
                <a:t>Target to Visualize</a:t>
              </a:r>
            </a:p>
          </p:txBody>
        </p:sp>
      </p:grpSp>
      <p:sp>
        <p:nvSpPr>
          <p:cNvPr id="57" name="Foliennummernplatzhalter 3"/>
          <p:cNvSpPr>
            <a:spLocks noGrp="1"/>
          </p:cNvSpPr>
          <p:nvPr>
            <p:ph type="sldNum" sz="quarter" idx="10"/>
          </p:nvPr>
        </p:nvSpPr>
        <p:spPr>
          <a:xfrm>
            <a:off x="8845305" y="6594475"/>
            <a:ext cx="219320" cy="217254"/>
          </a:xfrm>
        </p:spPr>
        <p:txBody>
          <a:bodyPr/>
          <a:lstStyle/>
          <a:p>
            <a:fld id="{FFAB1C8F-0AF1-4C92-9122-92D7D682116F}" type="slidenum">
              <a:rPr lang="de-DE" smtClean="0"/>
              <a:pPr/>
              <a:t>49</a:t>
            </a:fld>
            <a:endParaRPr lang="de-DE" smtClean="0"/>
          </a:p>
        </p:txBody>
      </p:sp>
    </p:spTree>
    <p:extLst>
      <p:ext uri="{BB962C8B-B14F-4D97-AF65-F5344CB8AC3E}">
        <p14:creationId xmlns:p14="http://schemas.microsoft.com/office/powerpoint/2010/main" val="2874596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9"/>
          <p:cNvSpPr>
            <a:spLocks noChangeArrowheads="1"/>
          </p:cNvSpPr>
          <p:nvPr>
            <p:custDataLst>
              <p:tags r:id="rId1"/>
            </p:custDataLst>
          </p:nvPr>
        </p:nvSpPr>
        <p:spPr bwMode="auto">
          <a:xfrm>
            <a:off x="2869234" y="2639733"/>
            <a:ext cx="3023565" cy="454025"/>
          </a:xfrm>
          <a:prstGeom prst="rect">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de-DE" sz="1600"/>
          </a:p>
        </p:txBody>
      </p:sp>
      <p:sp>
        <p:nvSpPr>
          <p:cNvPr id="59" name="Rectangle 19"/>
          <p:cNvSpPr>
            <a:spLocks noChangeArrowheads="1"/>
          </p:cNvSpPr>
          <p:nvPr>
            <p:custDataLst>
              <p:tags r:id="rId2"/>
            </p:custDataLst>
          </p:nvPr>
        </p:nvSpPr>
        <p:spPr bwMode="auto">
          <a:xfrm>
            <a:off x="2630777" y="3497386"/>
            <a:ext cx="3023565" cy="454025"/>
          </a:xfrm>
          <a:prstGeom prst="rect">
            <a:avLst/>
          </a:prstGeom>
          <a:no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de-DE" sz="1600"/>
          </a:p>
        </p:txBody>
      </p:sp>
      <p:sp>
        <p:nvSpPr>
          <p:cNvPr id="56" name="Rectangle 19"/>
          <p:cNvSpPr>
            <a:spLocks noChangeArrowheads="1"/>
          </p:cNvSpPr>
          <p:nvPr>
            <p:custDataLst>
              <p:tags r:id="rId3"/>
            </p:custDataLst>
          </p:nvPr>
        </p:nvSpPr>
        <p:spPr bwMode="auto">
          <a:xfrm>
            <a:off x="2863950" y="5396983"/>
            <a:ext cx="3023565" cy="454025"/>
          </a:xfrm>
          <a:prstGeom prst="rect">
            <a:avLst/>
          </a:prstGeom>
          <a:solidFill>
            <a:srgbClr val="D7E4BD"/>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de-DE" sz="1050"/>
          </a:p>
        </p:txBody>
      </p:sp>
      <p:sp>
        <p:nvSpPr>
          <p:cNvPr id="62" name="Rectangle 19"/>
          <p:cNvSpPr>
            <a:spLocks noChangeArrowheads="1"/>
          </p:cNvSpPr>
          <p:nvPr>
            <p:custDataLst>
              <p:tags r:id="rId4"/>
            </p:custDataLst>
          </p:nvPr>
        </p:nvSpPr>
        <p:spPr bwMode="auto">
          <a:xfrm>
            <a:off x="2869234" y="1257567"/>
            <a:ext cx="3023565" cy="454025"/>
          </a:xfrm>
          <a:prstGeom prst="rect">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de-DE" sz="1600"/>
          </a:p>
        </p:txBody>
      </p:sp>
      <p:sp>
        <p:nvSpPr>
          <p:cNvPr id="45" name="Title 44"/>
          <p:cNvSpPr>
            <a:spLocks noGrp="1"/>
          </p:cNvSpPr>
          <p:nvPr>
            <p:ph type="title"/>
          </p:nvPr>
        </p:nvSpPr>
        <p:spPr>
          <a:xfrm>
            <a:off x="177802" y="13731"/>
            <a:ext cx="8028628" cy="523220"/>
          </a:xfrm>
        </p:spPr>
        <p:txBody>
          <a:bodyPr/>
          <a:lstStyle/>
          <a:p>
            <a:r>
              <a:rPr lang="en-US"/>
              <a:t>Four</a:t>
            </a:r>
            <a:r>
              <a:rPr lang="en-US"/>
              <a:t> principal ways for Query Interpretation</a:t>
            </a:r>
          </a:p>
        </p:txBody>
      </p:sp>
      <p:sp>
        <p:nvSpPr>
          <p:cNvPr id="64" name="Foliennummernplatzhalter 2"/>
          <p:cNvSpPr>
            <a:spLocks noGrp="1"/>
          </p:cNvSpPr>
          <p:nvPr>
            <p:ph type="sldNum" sz="quarter" idx="10"/>
          </p:nvPr>
        </p:nvSpPr>
        <p:spPr>
          <a:noFill/>
        </p:spPr>
        <p:txBody>
          <a:bodyPr/>
          <a:lstStyle/>
          <a:p>
            <a:pPr defTabSz="861835"/>
            <a:fld id="{62AE3650-F558-1C4B-9E70-5E655371C28D}" type="slidenum">
              <a:rPr lang="de-DE">
                <a:latin typeface="Arial" pitchFamily="-106" charset="0"/>
                <a:ea typeface="ＭＳ Ｐゴシック" pitchFamily="-106" charset="-128"/>
                <a:cs typeface="ＭＳ Ｐゴシック" pitchFamily="-106" charset="-128"/>
              </a:rPr>
              <a:pPr defTabSz="861835"/>
              <a:t>5</a:t>
            </a:fld>
            <a:endParaRPr lang="de-DE">
              <a:latin typeface="Arial" pitchFamily="-106" charset="0"/>
              <a:ea typeface="ＭＳ Ｐゴシック" pitchFamily="-106" charset="-128"/>
              <a:cs typeface="ＭＳ Ｐゴシック" pitchFamily="-106" charset="-128"/>
            </a:endParaRPr>
          </a:p>
        </p:txBody>
      </p:sp>
      <p:cxnSp>
        <p:nvCxnSpPr>
          <p:cNvPr id="926733" name="AutoShape 13"/>
          <p:cNvCxnSpPr>
            <a:cxnSpLocks noChangeShapeType="1"/>
            <a:endCxn id="81" idx="1"/>
          </p:cNvCxnSpPr>
          <p:nvPr/>
        </p:nvCxnSpPr>
        <p:spPr bwMode="auto">
          <a:xfrm>
            <a:off x="1693767" y="4938644"/>
            <a:ext cx="1175467" cy="69063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6735" name="AutoShape 15"/>
          <p:cNvCxnSpPr>
            <a:cxnSpLocks noChangeShapeType="1"/>
            <a:endCxn id="78" idx="1"/>
          </p:cNvCxnSpPr>
          <p:nvPr/>
        </p:nvCxnSpPr>
        <p:spPr bwMode="auto">
          <a:xfrm flipV="1">
            <a:off x="1693767" y="4248012"/>
            <a:ext cx="1175467" cy="69063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926766" name="Rectangle 46"/>
          <p:cNvSpPr>
            <a:spLocks noChangeArrowheads="1"/>
          </p:cNvSpPr>
          <p:nvPr/>
        </p:nvSpPr>
        <p:spPr bwMode="auto">
          <a:xfrm>
            <a:off x="531984" y="1285595"/>
            <a:ext cx="643368" cy="1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with SQL</a:t>
            </a:r>
          </a:p>
        </p:txBody>
      </p:sp>
      <p:sp>
        <p:nvSpPr>
          <p:cNvPr id="61" name="Rectangle 46"/>
          <p:cNvSpPr>
            <a:spLocks noChangeArrowheads="1"/>
          </p:cNvSpPr>
          <p:nvPr/>
        </p:nvSpPr>
        <p:spPr bwMode="auto">
          <a:xfrm>
            <a:off x="177800" y="2418118"/>
            <a:ext cx="1206786" cy="55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p>
            <a:pPr algn="l" defTabSz="822325">
              <a:lnSpc>
                <a:spcPct val="85000"/>
              </a:lnSpc>
            </a:pPr>
            <a:r>
              <a:rPr lang="de-DE" sz="1400">
                <a:latin typeface="Calibri"/>
                <a:cs typeface="Calibri"/>
              </a:rPr>
              <a:t>How to facilitate</a:t>
            </a:r>
          </a:p>
          <a:p>
            <a:pPr algn="l" defTabSz="822325">
              <a:lnSpc>
                <a:spcPct val="85000"/>
              </a:lnSpc>
            </a:pPr>
            <a:r>
              <a:rPr lang="de-DE" sz="1400">
                <a:latin typeface="Calibri"/>
                <a:cs typeface="Calibri"/>
              </a:rPr>
              <a:t>SQL query</a:t>
            </a:r>
            <a:br>
              <a:rPr lang="de-DE" sz="1400">
                <a:latin typeface="Calibri"/>
                <a:cs typeface="Calibri"/>
              </a:rPr>
            </a:br>
            <a:r>
              <a:rPr lang="de-DE" sz="1400">
                <a:latin typeface="Calibri"/>
                <a:cs typeface="Calibri"/>
              </a:rPr>
              <a:t>interpretation?</a:t>
            </a:r>
          </a:p>
        </p:txBody>
      </p:sp>
      <p:sp>
        <p:nvSpPr>
          <p:cNvPr id="68" name="Rectangle 46"/>
          <p:cNvSpPr>
            <a:spLocks noChangeArrowheads="1"/>
          </p:cNvSpPr>
          <p:nvPr/>
        </p:nvSpPr>
        <p:spPr bwMode="auto">
          <a:xfrm>
            <a:off x="531984" y="3696217"/>
            <a:ext cx="615553" cy="1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w/o SQL</a:t>
            </a:r>
          </a:p>
        </p:txBody>
      </p:sp>
      <p:sp>
        <p:nvSpPr>
          <p:cNvPr id="20535" name="Rectangle 19"/>
          <p:cNvSpPr>
            <a:spLocks noChangeArrowheads="1"/>
          </p:cNvSpPr>
          <p:nvPr>
            <p:custDataLst>
              <p:tags r:id="rId5"/>
            </p:custDataLst>
          </p:nvPr>
        </p:nvSpPr>
        <p:spPr bwMode="auto">
          <a:xfrm>
            <a:off x="2869234" y="1257567"/>
            <a:ext cx="3023565" cy="454025"/>
          </a:xfrm>
          <a:prstGeom prst="rect">
            <a:avLst/>
          </a:prstGeom>
          <a:noFill/>
          <a:ln w="9525">
            <a:solidFill>
              <a:schemeClr val="tx1"/>
            </a:solidFill>
            <a:miter lim="800000"/>
            <a:headEnd/>
            <a:tailEnd/>
          </a:ln>
        </p:spPr>
        <p:txBody>
          <a:bodyPr wrap="none" lIns="198000" tIns="0" rIns="0" bIns="0" anchor="ctr"/>
          <a:lstStyle/>
          <a:p>
            <a:pPr algn="l" eaLnBrk="1" hangingPunct="1"/>
            <a:endParaRPr lang="de-DE" sz="2000" b="0"/>
          </a:p>
        </p:txBody>
      </p:sp>
      <p:sp>
        <p:nvSpPr>
          <p:cNvPr id="20536" name="Rectangle 20"/>
          <p:cNvSpPr>
            <a:spLocks noChangeArrowheads="1"/>
          </p:cNvSpPr>
          <p:nvPr/>
        </p:nvSpPr>
        <p:spPr bwMode="auto">
          <a:xfrm>
            <a:off x="2950691" y="1357928"/>
            <a:ext cx="152074"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defTabSz="822325">
              <a:lnSpc>
                <a:spcPct val="85000"/>
              </a:lnSpc>
            </a:pPr>
            <a:r>
              <a:rPr lang="de-DE" sz="2000" b="0"/>
              <a:t>1</a:t>
            </a:r>
          </a:p>
        </p:txBody>
      </p:sp>
      <p:sp>
        <p:nvSpPr>
          <p:cNvPr id="71" name="Rectangle 20"/>
          <p:cNvSpPr>
            <a:spLocks noChangeArrowheads="1"/>
          </p:cNvSpPr>
          <p:nvPr/>
        </p:nvSpPr>
        <p:spPr bwMode="auto">
          <a:xfrm>
            <a:off x="3205875" y="1357928"/>
            <a:ext cx="2467362"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22325">
              <a:lnSpc>
                <a:spcPct val="85000"/>
              </a:lnSpc>
            </a:pPr>
            <a:r>
              <a:rPr lang="de-AT" sz="2000" b="1"/>
              <a:t>Manipulate SQL text</a:t>
            </a:r>
            <a:endParaRPr lang="de-DE" sz="2000" b="1"/>
          </a:p>
        </p:txBody>
      </p:sp>
      <p:sp>
        <p:nvSpPr>
          <p:cNvPr id="75" name="Rectangle 19"/>
          <p:cNvSpPr>
            <a:spLocks noChangeArrowheads="1"/>
          </p:cNvSpPr>
          <p:nvPr>
            <p:custDataLst>
              <p:tags r:id="rId6"/>
            </p:custDataLst>
          </p:nvPr>
        </p:nvSpPr>
        <p:spPr bwMode="auto">
          <a:xfrm>
            <a:off x="2869234" y="2639733"/>
            <a:ext cx="3023565" cy="454025"/>
          </a:xfrm>
          <a:prstGeom prst="rect">
            <a:avLst/>
          </a:prstGeom>
          <a:noFill/>
          <a:ln w="9525">
            <a:solidFill>
              <a:schemeClr val="tx1"/>
            </a:solidFill>
            <a:miter lim="800000"/>
            <a:headEnd/>
            <a:tailEnd/>
          </a:ln>
        </p:spPr>
        <p:txBody>
          <a:bodyPr wrap="none" lIns="198000" tIns="0" rIns="0" bIns="0" anchor="ctr"/>
          <a:lstStyle/>
          <a:p>
            <a:pPr algn="l" eaLnBrk="1" hangingPunct="1"/>
            <a:endParaRPr lang="de-DE" sz="2000" b="0"/>
          </a:p>
        </p:txBody>
      </p:sp>
      <p:sp>
        <p:nvSpPr>
          <p:cNvPr id="76" name="Rectangle 20"/>
          <p:cNvSpPr>
            <a:spLocks noChangeArrowheads="1"/>
          </p:cNvSpPr>
          <p:nvPr/>
        </p:nvSpPr>
        <p:spPr bwMode="auto">
          <a:xfrm>
            <a:off x="2950691" y="2740094"/>
            <a:ext cx="152074"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defTabSz="822325">
              <a:lnSpc>
                <a:spcPct val="85000"/>
              </a:lnSpc>
            </a:pPr>
            <a:r>
              <a:rPr lang="de-DE" sz="2000"/>
              <a:t>2</a:t>
            </a:r>
            <a:endParaRPr lang="de-DE" sz="2000" b="0"/>
          </a:p>
        </p:txBody>
      </p:sp>
      <p:sp>
        <p:nvSpPr>
          <p:cNvPr id="77" name="Rectangle 20"/>
          <p:cNvSpPr>
            <a:spLocks noChangeArrowheads="1"/>
          </p:cNvSpPr>
          <p:nvPr/>
        </p:nvSpPr>
        <p:spPr bwMode="auto">
          <a:xfrm>
            <a:off x="3205875" y="2740094"/>
            <a:ext cx="2365932"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22325">
              <a:lnSpc>
                <a:spcPct val="85000"/>
              </a:lnSpc>
            </a:pPr>
            <a:r>
              <a:rPr lang="de-AT" sz="2000" b="1"/>
              <a:t>Show query results</a:t>
            </a:r>
            <a:endParaRPr lang="de-DE" sz="2000" b="1"/>
          </a:p>
        </p:txBody>
      </p:sp>
      <p:sp>
        <p:nvSpPr>
          <p:cNvPr id="78" name="Rectangle 19"/>
          <p:cNvSpPr>
            <a:spLocks noChangeArrowheads="1"/>
          </p:cNvSpPr>
          <p:nvPr>
            <p:custDataLst>
              <p:tags r:id="rId7"/>
            </p:custDataLst>
          </p:nvPr>
        </p:nvSpPr>
        <p:spPr bwMode="auto">
          <a:xfrm>
            <a:off x="2869234" y="4020999"/>
            <a:ext cx="3023565" cy="454025"/>
          </a:xfrm>
          <a:prstGeom prst="rect">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de-DE" sz="1600"/>
          </a:p>
        </p:txBody>
      </p:sp>
      <p:sp>
        <p:nvSpPr>
          <p:cNvPr id="79" name="Rectangle 20"/>
          <p:cNvSpPr>
            <a:spLocks noChangeArrowheads="1"/>
          </p:cNvSpPr>
          <p:nvPr/>
        </p:nvSpPr>
        <p:spPr bwMode="auto">
          <a:xfrm>
            <a:off x="2950691" y="4121360"/>
            <a:ext cx="152074"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defTabSz="822325">
              <a:lnSpc>
                <a:spcPct val="85000"/>
              </a:lnSpc>
            </a:pPr>
            <a:r>
              <a:rPr lang="de-DE" sz="2000"/>
              <a:t>3</a:t>
            </a:r>
            <a:endParaRPr lang="de-DE" sz="2000" b="0"/>
          </a:p>
        </p:txBody>
      </p:sp>
      <p:sp>
        <p:nvSpPr>
          <p:cNvPr id="80" name="Rectangle 20"/>
          <p:cNvSpPr>
            <a:spLocks noChangeArrowheads="1"/>
          </p:cNvSpPr>
          <p:nvPr/>
        </p:nvSpPr>
        <p:spPr bwMode="auto">
          <a:xfrm>
            <a:off x="3205875" y="4121360"/>
            <a:ext cx="2578581"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22325">
              <a:lnSpc>
                <a:spcPct val="85000"/>
              </a:lnSpc>
            </a:pPr>
            <a:r>
              <a:rPr lang="de-AT" sz="2000" b="1"/>
              <a:t>Translate into NL text</a:t>
            </a:r>
            <a:endParaRPr lang="de-DE" sz="2000" b="1"/>
          </a:p>
        </p:txBody>
      </p:sp>
      <p:sp>
        <p:nvSpPr>
          <p:cNvPr id="81" name="Rectangle 19"/>
          <p:cNvSpPr>
            <a:spLocks noChangeArrowheads="1"/>
          </p:cNvSpPr>
          <p:nvPr>
            <p:custDataLst>
              <p:tags r:id="rId8"/>
            </p:custDataLst>
          </p:nvPr>
        </p:nvSpPr>
        <p:spPr bwMode="auto">
          <a:xfrm>
            <a:off x="2869234" y="5402264"/>
            <a:ext cx="3023565" cy="454025"/>
          </a:xfrm>
          <a:prstGeom prst="rect">
            <a:avLst/>
          </a:prstGeom>
          <a:noFill/>
          <a:ln w="9525">
            <a:solidFill>
              <a:schemeClr val="tx1"/>
            </a:solidFill>
            <a:miter lim="800000"/>
            <a:headEnd/>
            <a:tailEnd/>
          </a:ln>
        </p:spPr>
        <p:txBody>
          <a:bodyPr wrap="none" lIns="198000" tIns="0" rIns="0" bIns="0" anchor="ctr"/>
          <a:lstStyle/>
          <a:p>
            <a:pPr algn="l" eaLnBrk="1" hangingPunct="1"/>
            <a:endParaRPr lang="de-DE" sz="2000" b="0"/>
          </a:p>
        </p:txBody>
      </p:sp>
      <p:sp>
        <p:nvSpPr>
          <p:cNvPr id="82" name="Rectangle 20"/>
          <p:cNvSpPr>
            <a:spLocks noChangeArrowheads="1"/>
          </p:cNvSpPr>
          <p:nvPr/>
        </p:nvSpPr>
        <p:spPr bwMode="auto">
          <a:xfrm>
            <a:off x="2950691" y="5502625"/>
            <a:ext cx="152074"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defTabSz="822325">
              <a:lnSpc>
                <a:spcPct val="85000"/>
              </a:lnSpc>
            </a:pPr>
            <a:r>
              <a:rPr lang="de-DE" sz="2000"/>
              <a:t>4</a:t>
            </a:r>
            <a:endParaRPr lang="de-DE" sz="2000" b="0"/>
          </a:p>
        </p:txBody>
      </p:sp>
      <p:sp>
        <p:nvSpPr>
          <p:cNvPr id="83" name="Rectangle 20"/>
          <p:cNvSpPr>
            <a:spLocks noChangeArrowheads="1"/>
          </p:cNvSpPr>
          <p:nvPr/>
        </p:nvSpPr>
        <p:spPr bwMode="auto">
          <a:xfrm>
            <a:off x="3205875" y="5502625"/>
            <a:ext cx="1927746"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defTabSz="822325">
              <a:lnSpc>
                <a:spcPct val="85000"/>
              </a:lnSpc>
            </a:pPr>
            <a:r>
              <a:rPr lang="de-AT" sz="2000" b="1"/>
              <a:t>Visualize Query</a:t>
            </a:r>
            <a:endParaRPr lang="de-DE" sz="2000" b="1"/>
          </a:p>
        </p:txBody>
      </p:sp>
      <p:sp>
        <p:nvSpPr>
          <p:cNvPr id="98" name="Rectangle 46"/>
          <p:cNvSpPr>
            <a:spLocks noChangeArrowheads="1"/>
          </p:cNvSpPr>
          <p:nvPr/>
        </p:nvSpPr>
        <p:spPr bwMode="auto">
          <a:xfrm>
            <a:off x="1508232" y="2471162"/>
            <a:ext cx="1154162" cy="37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represent other</a:t>
            </a:r>
            <a:br>
              <a:rPr lang="de-DE" sz="1400">
                <a:latin typeface="Calibri"/>
                <a:cs typeface="Calibri"/>
              </a:rPr>
            </a:br>
            <a:r>
              <a:rPr lang="de-DE" sz="1400">
                <a:latin typeface="Calibri"/>
                <a:cs typeface="Calibri"/>
              </a:rPr>
              <a:t>than query</a:t>
            </a:r>
          </a:p>
        </p:txBody>
      </p:sp>
      <p:sp>
        <p:nvSpPr>
          <p:cNvPr id="99" name="Rectangle 46"/>
          <p:cNvSpPr>
            <a:spLocks noChangeArrowheads="1"/>
          </p:cNvSpPr>
          <p:nvPr/>
        </p:nvSpPr>
        <p:spPr bwMode="auto">
          <a:xfrm>
            <a:off x="1508232" y="4545750"/>
            <a:ext cx="712184" cy="37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represent</a:t>
            </a:r>
            <a:br>
              <a:rPr lang="de-DE" sz="1400">
                <a:latin typeface="Calibri"/>
                <a:cs typeface="Calibri"/>
              </a:rPr>
            </a:br>
            <a:r>
              <a:rPr lang="de-DE" sz="1400">
                <a:latin typeface="Calibri"/>
                <a:cs typeface="Calibri"/>
              </a:rPr>
              <a:t>query</a:t>
            </a:r>
          </a:p>
        </p:txBody>
      </p:sp>
      <p:sp>
        <p:nvSpPr>
          <p:cNvPr id="100" name="Rectangle 46"/>
          <p:cNvSpPr>
            <a:spLocks noChangeArrowheads="1"/>
          </p:cNvSpPr>
          <p:nvPr/>
        </p:nvSpPr>
        <p:spPr bwMode="auto">
          <a:xfrm>
            <a:off x="2315668" y="5243889"/>
            <a:ext cx="414038" cy="37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as </a:t>
            </a:r>
            <a:br>
              <a:rPr lang="de-DE" sz="1400">
                <a:latin typeface="Calibri"/>
                <a:cs typeface="Calibri"/>
              </a:rPr>
            </a:br>
            <a:r>
              <a:rPr lang="de-DE" sz="1400">
                <a:latin typeface="Calibri"/>
                <a:cs typeface="Calibri"/>
              </a:rPr>
              <a:t>visual</a:t>
            </a:r>
          </a:p>
        </p:txBody>
      </p:sp>
      <p:sp>
        <p:nvSpPr>
          <p:cNvPr id="105" name="Rectangle 46"/>
          <p:cNvSpPr>
            <a:spLocks noChangeArrowheads="1"/>
          </p:cNvSpPr>
          <p:nvPr/>
        </p:nvSpPr>
        <p:spPr bwMode="auto">
          <a:xfrm>
            <a:off x="2315668" y="4048127"/>
            <a:ext cx="371897" cy="1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in NL</a:t>
            </a:r>
          </a:p>
        </p:txBody>
      </p:sp>
      <p:cxnSp>
        <p:nvCxnSpPr>
          <p:cNvPr id="926743" name="Straight Connector 926742"/>
          <p:cNvCxnSpPr/>
          <p:nvPr/>
        </p:nvCxnSpPr>
        <p:spPr bwMode="auto">
          <a:xfrm>
            <a:off x="1474055" y="4938644"/>
            <a:ext cx="219712" cy="0"/>
          </a:xfrm>
          <a:prstGeom prst="line">
            <a:avLst/>
          </a:prstGeom>
          <a:noFill/>
          <a:ln w="28575" cap="rnd">
            <a:solidFill>
              <a:schemeClr val="tx1"/>
            </a:solidFill>
            <a:round/>
            <a:headEnd/>
            <a:tailEnd/>
          </a:ln>
        </p:spPr>
      </p:cxnSp>
      <p:cxnSp>
        <p:nvCxnSpPr>
          <p:cNvPr id="35" name="Straight Connector 34"/>
          <p:cNvCxnSpPr/>
          <p:nvPr/>
        </p:nvCxnSpPr>
        <p:spPr bwMode="auto">
          <a:xfrm>
            <a:off x="1474055" y="3902695"/>
            <a:ext cx="0" cy="1035949"/>
          </a:xfrm>
          <a:prstGeom prst="line">
            <a:avLst/>
          </a:prstGeom>
          <a:noFill/>
          <a:ln w="28575" cap="rnd">
            <a:solidFill>
              <a:schemeClr val="tx1"/>
            </a:solidFill>
            <a:round/>
            <a:headEnd/>
            <a:tailEnd/>
          </a:ln>
        </p:spPr>
      </p:cxnSp>
      <p:cxnSp>
        <p:nvCxnSpPr>
          <p:cNvPr id="129" name="Straight Connector 128"/>
          <p:cNvCxnSpPr/>
          <p:nvPr/>
        </p:nvCxnSpPr>
        <p:spPr bwMode="auto">
          <a:xfrm>
            <a:off x="734280" y="3902695"/>
            <a:ext cx="219712" cy="0"/>
          </a:xfrm>
          <a:prstGeom prst="line">
            <a:avLst/>
          </a:prstGeom>
          <a:noFill/>
          <a:ln w="28575" cap="rnd">
            <a:solidFill>
              <a:schemeClr val="tx1"/>
            </a:solidFill>
            <a:round/>
            <a:headEnd/>
            <a:tailEnd/>
          </a:ln>
        </p:spPr>
      </p:cxnSp>
      <p:grpSp>
        <p:nvGrpSpPr>
          <p:cNvPr id="43" name="Group 42"/>
          <p:cNvGrpSpPr/>
          <p:nvPr/>
        </p:nvGrpSpPr>
        <p:grpSpPr>
          <a:xfrm>
            <a:off x="2281668" y="5202552"/>
            <a:ext cx="2259707" cy="928698"/>
            <a:chOff x="7423082" y="4121432"/>
            <a:chExt cx="219712" cy="1044090"/>
          </a:xfrm>
        </p:grpSpPr>
        <p:cxnSp>
          <p:nvCxnSpPr>
            <p:cNvPr id="137" name="Straight Connector 136"/>
            <p:cNvCxnSpPr/>
            <p:nvPr/>
          </p:nvCxnSpPr>
          <p:spPr bwMode="auto">
            <a:xfrm>
              <a:off x="7423082" y="4121432"/>
              <a:ext cx="0" cy="1035949"/>
            </a:xfrm>
            <a:prstGeom prst="line">
              <a:avLst/>
            </a:prstGeom>
            <a:noFill/>
            <a:ln w="28575" cap="rnd">
              <a:solidFill>
                <a:schemeClr val="tx1"/>
              </a:solidFill>
              <a:round/>
              <a:headEnd/>
              <a:tailEnd/>
            </a:ln>
          </p:spPr>
        </p:cxnSp>
        <p:cxnSp>
          <p:nvCxnSpPr>
            <p:cNvPr id="138" name="Straight Connector 137"/>
            <p:cNvCxnSpPr/>
            <p:nvPr/>
          </p:nvCxnSpPr>
          <p:spPr bwMode="auto">
            <a:xfrm>
              <a:off x="7423082" y="5165522"/>
              <a:ext cx="219712" cy="0"/>
            </a:xfrm>
            <a:prstGeom prst="line">
              <a:avLst/>
            </a:prstGeom>
            <a:noFill/>
            <a:ln w="28575" cap="rnd">
              <a:solidFill>
                <a:schemeClr val="tx1"/>
              </a:solidFill>
              <a:round/>
              <a:headEnd/>
              <a:tailEnd/>
            </a:ln>
          </p:spPr>
        </p:cxnSp>
      </p:grpSp>
      <p:grpSp>
        <p:nvGrpSpPr>
          <p:cNvPr id="141" name="Group 140"/>
          <p:cNvGrpSpPr/>
          <p:nvPr/>
        </p:nvGrpSpPr>
        <p:grpSpPr>
          <a:xfrm rot="5400000">
            <a:off x="1211608" y="765776"/>
            <a:ext cx="929784" cy="2374899"/>
            <a:chOff x="7423082" y="4121432"/>
            <a:chExt cx="219712" cy="1044090"/>
          </a:xfrm>
        </p:grpSpPr>
        <p:cxnSp>
          <p:nvCxnSpPr>
            <p:cNvPr id="142" name="Straight Connector 141"/>
            <p:cNvCxnSpPr/>
            <p:nvPr/>
          </p:nvCxnSpPr>
          <p:spPr bwMode="auto">
            <a:xfrm>
              <a:off x="7423082" y="4121432"/>
              <a:ext cx="0" cy="1035949"/>
            </a:xfrm>
            <a:prstGeom prst="line">
              <a:avLst/>
            </a:prstGeom>
            <a:noFill/>
            <a:ln w="28575" cap="rnd">
              <a:solidFill>
                <a:schemeClr val="tx1"/>
              </a:solidFill>
              <a:round/>
              <a:headEnd/>
              <a:tailEnd/>
            </a:ln>
          </p:spPr>
        </p:cxnSp>
        <p:cxnSp>
          <p:nvCxnSpPr>
            <p:cNvPr id="143" name="Straight Connector 142"/>
            <p:cNvCxnSpPr/>
            <p:nvPr/>
          </p:nvCxnSpPr>
          <p:spPr bwMode="auto">
            <a:xfrm>
              <a:off x="7423082" y="5165522"/>
              <a:ext cx="219712" cy="0"/>
            </a:xfrm>
            <a:prstGeom prst="line">
              <a:avLst/>
            </a:prstGeom>
            <a:noFill/>
            <a:ln w="28575" cap="rnd">
              <a:solidFill>
                <a:schemeClr val="tx1"/>
              </a:solidFill>
              <a:round/>
              <a:headEnd/>
              <a:tailEnd/>
            </a:ln>
          </p:spPr>
        </p:cxnSp>
      </p:grpSp>
      <p:grpSp>
        <p:nvGrpSpPr>
          <p:cNvPr id="144" name="Group 143"/>
          <p:cNvGrpSpPr/>
          <p:nvPr/>
        </p:nvGrpSpPr>
        <p:grpSpPr>
          <a:xfrm>
            <a:off x="489050" y="2995933"/>
            <a:ext cx="985005" cy="906762"/>
            <a:chOff x="7423082" y="4121432"/>
            <a:chExt cx="219712" cy="1044090"/>
          </a:xfrm>
        </p:grpSpPr>
        <p:cxnSp>
          <p:nvCxnSpPr>
            <p:cNvPr id="145" name="Straight Connector 144"/>
            <p:cNvCxnSpPr/>
            <p:nvPr/>
          </p:nvCxnSpPr>
          <p:spPr bwMode="auto">
            <a:xfrm>
              <a:off x="7423082" y="4121432"/>
              <a:ext cx="0" cy="1035949"/>
            </a:xfrm>
            <a:prstGeom prst="line">
              <a:avLst/>
            </a:prstGeom>
            <a:noFill/>
            <a:ln w="28575" cap="rnd">
              <a:solidFill>
                <a:schemeClr val="tx1"/>
              </a:solidFill>
              <a:round/>
              <a:headEnd/>
              <a:tailEnd/>
            </a:ln>
          </p:spPr>
        </p:cxnSp>
        <p:cxnSp>
          <p:nvCxnSpPr>
            <p:cNvPr id="146" name="Straight Connector 145"/>
            <p:cNvCxnSpPr/>
            <p:nvPr/>
          </p:nvCxnSpPr>
          <p:spPr bwMode="auto">
            <a:xfrm>
              <a:off x="7423082" y="5165522"/>
              <a:ext cx="219712" cy="0"/>
            </a:xfrm>
            <a:prstGeom prst="line">
              <a:avLst/>
            </a:prstGeom>
            <a:noFill/>
            <a:ln w="28575" cap="rnd">
              <a:solidFill>
                <a:schemeClr val="tx1"/>
              </a:solidFill>
              <a:round/>
              <a:headEnd/>
              <a:tailEnd/>
            </a:ln>
          </p:spPr>
        </p:cxnSp>
      </p:grpSp>
      <p:sp>
        <p:nvSpPr>
          <p:cNvPr id="147" name="Rectangle 46"/>
          <p:cNvSpPr>
            <a:spLocks noChangeArrowheads="1"/>
          </p:cNvSpPr>
          <p:nvPr/>
        </p:nvSpPr>
        <p:spPr bwMode="auto">
          <a:xfrm>
            <a:off x="2315668" y="5917335"/>
            <a:ext cx="2225707" cy="1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in a different query language ?</a:t>
            </a:r>
            <a:endParaRPr lang="de-DE" sz="1400">
              <a:latin typeface="Calibri"/>
              <a:cs typeface="Calibri"/>
            </a:endParaRPr>
          </a:p>
        </p:txBody>
      </p:sp>
      <p:grpSp>
        <p:nvGrpSpPr>
          <p:cNvPr id="148" name="Group 147"/>
          <p:cNvGrpSpPr/>
          <p:nvPr/>
        </p:nvGrpSpPr>
        <p:grpSpPr>
          <a:xfrm>
            <a:off x="2281668" y="2866746"/>
            <a:ext cx="3068672" cy="613054"/>
            <a:chOff x="7423082" y="4121432"/>
            <a:chExt cx="219712" cy="1044090"/>
          </a:xfrm>
        </p:grpSpPr>
        <p:cxnSp>
          <p:nvCxnSpPr>
            <p:cNvPr id="149" name="Straight Connector 148"/>
            <p:cNvCxnSpPr/>
            <p:nvPr/>
          </p:nvCxnSpPr>
          <p:spPr bwMode="auto">
            <a:xfrm>
              <a:off x="7423082" y="4121432"/>
              <a:ext cx="0" cy="1035949"/>
            </a:xfrm>
            <a:prstGeom prst="line">
              <a:avLst/>
            </a:prstGeom>
            <a:noFill/>
            <a:ln w="28575" cap="rnd">
              <a:solidFill>
                <a:schemeClr val="tx1"/>
              </a:solidFill>
              <a:round/>
              <a:headEnd/>
              <a:tailEnd/>
            </a:ln>
          </p:spPr>
        </p:cxnSp>
        <p:cxnSp>
          <p:nvCxnSpPr>
            <p:cNvPr id="150" name="Straight Connector 149"/>
            <p:cNvCxnSpPr/>
            <p:nvPr/>
          </p:nvCxnSpPr>
          <p:spPr bwMode="auto">
            <a:xfrm>
              <a:off x="7423082" y="5165522"/>
              <a:ext cx="219712" cy="0"/>
            </a:xfrm>
            <a:prstGeom prst="line">
              <a:avLst/>
            </a:prstGeom>
            <a:noFill/>
            <a:ln w="28575" cap="rnd">
              <a:solidFill>
                <a:schemeClr val="tx1"/>
              </a:solidFill>
              <a:round/>
              <a:headEnd/>
              <a:tailEnd/>
            </a:ln>
          </p:spPr>
        </p:cxnSp>
      </p:grpSp>
      <p:sp>
        <p:nvSpPr>
          <p:cNvPr id="151" name="Rectangle 46"/>
          <p:cNvSpPr>
            <a:spLocks noChangeArrowheads="1"/>
          </p:cNvSpPr>
          <p:nvPr/>
        </p:nvSpPr>
        <p:spPr bwMode="auto">
          <a:xfrm>
            <a:off x="2315668" y="3267833"/>
            <a:ext cx="3034672" cy="1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as combination of input / output / query?</a:t>
            </a:r>
          </a:p>
        </p:txBody>
      </p:sp>
      <p:sp>
        <p:nvSpPr>
          <p:cNvPr id="152" name="Rectangle 46"/>
          <p:cNvSpPr>
            <a:spLocks noChangeArrowheads="1"/>
          </p:cNvSpPr>
          <p:nvPr/>
        </p:nvSpPr>
        <p:spPr bwMode="auto">
          <a:xfrm>
            <a:off x="6043957" y="1257567"/>
            <a:ext cx="2669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algn="l" defTabSz="822325"/>
            <a:r>
              <a:rPr lang="de-DE" sz="1800"/>
              <a:t>e.g., syntactic highlighting</a:t>
            </a:r>
          </a:p>
          <a:p>
            <a:pPr defTabSz="822325"/>
            <a:r>
              <a:rPr lang="de-DE" sz="1800"/>
              <a:t>e.g., aligning query blocks</a:t>
            </a:r>
          </a:p>
        </p:txBody>
      </p:sp>
      <p:sp>
        <p:nvSpPr>
          <p:cNvPr id="153" name="TextBox 152"/>
          <p:cNvSpPr txBox="1"/>
          <p:nvPr/>
        </p:nvSpPr>
        <p:spPr>
          <a:xfrm>
            <a:off x="6217927" y="3148580"/>
            <a:ext cx="2235863"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Olston et al. [Sigmod’09]</a:t>
            </a:r>
          </a:p>
        </p:txBody>
      </p:sp>
      <p:sp>
        <p:nvSpPr>
          <p:cNvPr id="154" name="TextBox 153"/>
          <p:cNvSpPr txBox="1"/>
          <p:nvPr/>
        </p:nvSpPr>
        <p:spPr>
          <a:xfrm>
            <a:off x="6217927" y="3951411"/>
            <a:ext cx="2285575" cy="569377"/>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Ioannidis et al. [NLDB’08</a:t>
            </a:r>
            <a:r>
              <a:rPr lang="en-US" sz="1700" kern="0" dirty="0">
                <a:solidFill>
                  <a:srgbClr val="0000FF"/>
                </a:solidFill>
                <a:latin typeface="Calibri"/>
                <a:cs typeface="Calibri"/>
                <a:sym typeface="Symbol"/>
              </a:rPr>
              <a:t>] </a:t>
            </a:r>
            <a:br>
              <a:rPr lang="en-US" sz="1700" kern="0" dirty="0">
                <a:solidFill>
                  <a:srgbClr val="0000FF"/>
                </a:solidFill>
                <a:latin typeface="Calibri"/>
                <a:cs typeface="Calibri"/>
                <a:sym typeface="Symbol"/>
              </a:rPr>
            </a:br>
            <a:r>
              <a:rPr lang="en-US" sz="1700" kern="0" dirty="0">
                <a:solidFill>
                  <a:srgbClr val="0000FF"/>
                </a:solidFill>
                <a:latin typeface="Calibri"/>
                <a:cs typeface="Calibri"/>
                <a:sym typeface="Symbol"/>
              </a:rPr>
              <a:t>    [CIDR'00, ICDE'10]</a:t>
            </a:r>
            <a:endParaRPr lang="en-US" sz="1700" kern="0" dirty="0">
              <a:solidFill>
                <a:srgbClr val="0000FF"/>
              </a:solidFill>
              <a:latin typeface="Calibri"/>
              <a:ea typeface="+mn-ea"/>
              <a:cs typeface="Calibri"/>
              <a:sym typeface="Symbol"/>
            </a:endParaRPr>
          </a:p>
        </p:txBody>
      </p:sp>
      <p:sp>
        <p:nvSpPr>
          <p:cNvPr id="157" name="Rectangle 46"/>
          <p:cNvSpPr>
            <a:spLocks noChangeArrowheads="1"/>
          </p:cNvSpPr>
          <p:nvPr/>
        </p:nvSpPr>
        <p:spPr bwMode="auto">
          <a:xfrm>
            <a:off x="6043957" y="2639733"/>
            <a:ext cx="2707322" cy="47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1800"/>
              <a:t>e.g., example data results,</a:t>
            </a:r>
            <a:br>
              <a:rPr lang="de-DE" sz="1800"/>
            </a:br>
            <a:r>
              <a:rPr lang="de-DE" sz="1800"/>
              <a:t>related to </a:t>
            </a:r>
          </a:p>
        </p:txBody>
      </p:sp>
      <p:grpSp>
        <p:nvGrpSpPr>
          <p:cNvPr id="158" name="Group 157"/>
          <p:cNvGrpSpPr/>
          <p:nvPr/>
        </p:nvGrpSpPr>
        <p:grpSpPr>
          <a:xfrm rot="5400000">
            <a:off x="1656565" y="2684236"/>
            <a:ext cx="1024874" cy="1389895"/>
            <a:chOff x="7423082" y="4121432"/>
            <a:chExt cx="219712" cy="1044090"/>
          </a:xfrm>
        </p:grpSpPr>
        <p:cxnSp>
          <p:nvCxnSpPr>
            <p:cNvPr id="159" name="Straight Connector 158"/>
            <p:cNvCxnSpPr/>
            <p:nvPr/>
          </p:nvCxnSpPr>
          <p:spPr bwMode="auto">
            <a:xfrm>
              <a:off x="7423082" y="4121432"/>
              <a:ext cx="0" cy="1035949"/>
            </a:xfrm>
            <a:prstGeom prst="line">
              <a:avLst/>
            </a:prstGeom>
            <a:noFill/>
            <a:ln w="28575" cap="rnd">
              <a:solidFill>
                <a:schemeClr val="tx1"/>
              </a:solidFill>
              <a:round/>
              <a:headEnd/>
              <a:tailEnd/>
            </a:ln>
          </p:spPr>
        </p:cxnSp>
        <p:cxnSp>
          <p:nvCxnSpPr>
            <p:cNvPr id="160" name="Straight Connector 159"/>
            <p:cNvCxnSpPr/>
            <p:nvPr/>
          </p:nvCxnSpPr>
          <p:spPr bwMode="auto">
            <a:xfrm>
              <a:off x="7423082" y="5165522"/>
              <a:ext cx="219712" cy="0"/>
            </a:xfrm>
            <a:prstGeom prst="line">
              <a:avLst/>
            </a:prstGeom>
            <a:noFill/>
            <a:ln w="28575" cap="rnd">
              <a:solidFill>
                <a:schemeClr val="tx1"/>
              </a:solidFill>
              <a:round/>
              <a:headEnd/>
              <a:tailEnd/>
            </a:ln>
          </p:spPr>
        </p:cxnSp>
      </p:grpSp>
      <p:sp>
        <p:nvSpPr>
          <p:cNvPr id="63" name="Rectangle 19"/>
          <p:cNvSpPr>
            <a:spLocks noChangeArrowheads="1"/>
          </p:cNvSpPr>
          <p:nvPr>
            <p:custDataLst>
              <p:tags r:id="rId9"/>
            </p:custDataLst>
          </p:nvPr>
        </p:nvSpPr>
        <p:spPr bwMode="auto">
          <a:xfrm>
            <a:off x="2869234" y="4024424"/>
            <a:ext cx="3023565" cy="454025"/>
          </a:xfrm>
          <a:prstGeom prst="rect">
            <a:avLst/>
          </a:prstGeom>
          <a:noFill/>
          <a:ln w="9525">
            <a:solidFill>
              <a:schemeClr val="tx1"/>
            </a:solidFill>
            <a:miter lim="800000"/>
            <a:headEnd/>
            <a:tailEnd/>
          </a:ln>
        </p:spPr>
        <p:txBody>
          <a:bodyPr wrap="none" lIns="198000" tIns="0" rIns="0" bIns="0" anchor="ctr"/>
          <a:lstStyle/>
          <a:p>
            <a:pPr algn="l" eaLnBrk="1" hangingPunct="1"/>
            <a:endParaRPr lang="de-DE" sz="2000" b="0"/>
          </a:p>
        </p:txBody>
      </p:sp>
      <p:sp>
        <p:nvSpPr>
          <p:cNvPr id="66" name="Rectangle 119"/>
          <p:cNvSpPr>
            <a:spLocks noChangeArrowheads="1"/>
          </p:cNvSpPr>
          <p:nvPr/>
        </p:nvSpPr>
        <p:spPr bwMode="auto">
          <a:xfrm>
            <a:off x="6268726" y="5460096"/>
            <a:ext cx="1881825" cy="276999"/>
          </a:xfrm>
          <a:prstGeom prst="rect">
            <a:avLst/>
          </a:prstGeom>
          <a:noFill/>
          <a:ln>
            <a:noFill/>
          </a:ln>
          <a:extLst/>
        </p:spPr>
        <p:txBody>
          <a:bodyPr wrap="none" lIns="0" tIns="0" rIns="0" bIns="0">
            <a:spAutoFit/>
          </a:bodyPr>
          <a:lstStyle/>
          <a:p>
            <a:pPr defTabSz="2655340" eaLnBrk="0" hangingPunct="0">
              <a:spcAft>
                <a:spcPct val="20000"/>
              </a:spcAft>
              <a:tabLst>
                <a:tab pos="1790331" algn="l"/>
              </a:tabLst>
            </a:pPr>
            <a:r>
              <a:rPr lang="en-US" sz="1800">
                <a:solidFill>
                  <a:srgbClr val="0000FF"/>
                </a:solidFill>
                <a:latin typeface="Calibri" charset="0"/>
                <a:cs typeface="Calibri" charset="0"/>
              </a:rPr>
              <a:t>http://queryviz.com</a:t>
            </a:r>
          </a:p>
        </p:txBody>
      </p:sp>
      <p:grpSp>
        <p:nvGrpSpPr>
          <p:cNvPr id="67" name="Group 66"/>
          <p:cNvGrpSpPr/>
          <p:nvPr/>
        </p:nvGrpSpPr>
        <p:grpSpPr>
          <a:xfrm>
            <a:off x="2281668" y="5369769"/>
            <a:ext cx="924207" cy="1035949"/>
            <a:chOff x="7423082" y="4121432"/>
            <a:chExt cx="219712" cy="1044090"/>
          </a:xfrm>
        </p:grpSpPr>
        <p:cxnSp>
          <p:nvCxnSpPr>
            <p:cNvPr id="69" name="Straight Connector 68"/>
            <p:cNvCxnSpPr/>
            <p:nvPr/>
          </p:nvCxnSpPr>
          <p:spPr bwMode="auto">
            <a:xfrm>
              <a:off x="7423082" y="4121432"/>
              <a:ext cx="0" cy="1035949"/>
            </a:xfrm>
            <a:prstGeom prst="line">
              <a:avLst/>
            </a:prstGeom>
            <a:noFill/>
            <a:ln w="28575" cap="rnd">
              <a:solidFill>
                <a:schemeClr val="tx1"/>
              </a:solidFill>
              <a:round/>
              <a:headEnd/>
              <a:tailEnd/>
            </a:ln>
          </p:spPr>
        </p:cxnSp>
        <p:cxnSp>
          <p:nvCxnSpPr>
            <p:cNvPr id="70" name="Straight Connector 69"/>
            <p:cNvCxnSpPr/>
            <p:nvPr/>
          </p:nvCxnSpPr>
          <p:spPr bwMode="auto">
            <a:xfrm>
              <a:off x="7423082" y="5165522"/>
              <a:ext cx="219712" cy="0"/>
            </a:xfrm>
            <a:prstGeom prst="line">
              <a:avLst/>
            </a:prstGeom>
            <a:noFill/>
            <a:ln w="28575" cap="rnd">
              <a:solidFill>
                <a:schemeClr val="tx1"/>
              </a:solidFill>
              <a:round/>
              <a:headEnd/>
              <a:tailEnd/>
            </a:ln>
          </p:spPr>
        </p:cxnSp>
      </p:grpSp>
      <p:sp>
        <p:nvSpPr>
          <p:cNvPr id="72" name="Rectangle 46"/>
          <p:cNvSpPr>
            <a:spLocks noChangeArrowheads="1"/>
          </p:cNvSpPr>
          <p:nvPr/>
        </p:nvSpPr>
        <p:spPr bwMode="auto">
          <a:xfrm>
            <a:off x="2315668" y="6199796"/>
            <a:ext cx="879798" cy="1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into music ?</a:t>
            </a:r>
            <a:endParaRPr lang="de-DE" sz="1400">
              <a:latin typeface="Calibri"/>
              <a:cs typeface="Calibri"/>
            </a:endParaRPr>
          </a:p>
        </p:txBody>
      </p:sp>
      <p:grpSp>
        <p:nvGrpSpPr>
          <p:cNvPr id="73" name="Group 72"/>
          <p:cNvGrpSpPr/>
          <p:nvPr/>
        </p:nvGrpSpPr>
        <p:grpSpPr>
          <a:xfrm>
            <a:off x="2281668" y="5621156"/>
            <a:ext cx="924207" cy="1035949"/>
            <a:chOff x="7423082" y="4121432"/>
            <a:chExt cx="219712" cy="1044090"/>
          </a:xfrm>
        </p:grpSpPr>
        <p:cxnSp>
          <p:nvCxnSpPr>
            <p:cNvPr id="74" name="Straight Connector 73"/>
            <p:cNvCxnSpPr/>
            <p:nvPr/>
          </p:nvCxnSpPr>
          <p:spPr bwMode="auto">
            <a:xfrm>
              <a:off x="7423082" y="4121432"/>
              <a:ext cx="0" cy="1035949"/>
            </a:xfrm>
            <a:prstGeom prst="line">
              <a:avLst/>
            </a:prstGeom>
            <a:noFill/>
            <a:ln w="28575" cap="rnd">
              <a:solidFill>
                <a:schemeClr val="tx1"/>
              </a:solidFill>
              <a:round/>
              <a:headEnd/>
              <a:tailEnd/>
            </a:ln>
          </p:spPr>
        </p:cxnSp>
        <p:cxnSp>
          <p:nvCxnSpPr>
            <p:cNvPr id="84" name="Straight Connector 83"/>
            <p:cNvCxnSpPr/>
            <p:nvPr/>
          </p:nvCxnSpPr>
          <p:spPr bwMode="auto">
            <a:xfrm>
              <a:off x="7423082" y="5165522"/>
              <a:ext cx="219712" cy="0"/>
            </a:xfrm>
            <a:prstGeom prst="line">
              <a:avLst/>
            </a:prstGeom>
            <a:noFill/>
            <a:ln w="28575" cap="rnd">
              <a:solidFill>
                <a:schemeClr val="tx1"/>
              </a:solidFill>
              <a:round/>
              <a:headEnd/>
              <a:tailEnd/>
            </a:ln>
          </p:spPr>
        </p:cxnSp>
      </p:grpSp>
      <p:sp>
        <p:nvSpPr>
          <p:cNvPr id="85" name="Rectangle 46"/>
          <p:cNvSpPr>
            <a:spLocks noChangeArrowheads="1"/>
          </p:cNvSpPr>
          <p:nvPr/>
        </p:nvSpPr>
        <p:spPr bwMode="auto">
          <a:xfrm>
            <a:off x="2315668" y="6454164"/>
            <a:ext cx="446386" cy="1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400">
                <a:latin typeface="Calibri"/>
                <a:cs typeface="Calibri"/>
              </a:rPr>
              <a:t>as ???</a:t>
            </a:r>
            <a:endParaRPr lang="de-DE" sz="1400">
              <a:latin typeface="Calibri"/>
              <a:cs typeface="Calibri"/>
            </a:endParaRPr>
          </a:p>
        </p:txBody>
      </p:sp>
    </p:spTree>
    <p:extLst>
      <p:ext uri="{BB962C8B-B14F-4D97-AF65-F5344CB8AC3E}">
        <p14:creationId xmlns:p14="http://schemas.microsoft.com/office/powerpoint/2010/main" val="2127330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267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67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67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267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grpId="0" nodeType="withEffect" nodePh="1">
                                  <p:stCondLst>
                                    <p:cond delay="0"/>
                                  </p:stCondLst>
                                  <p:endCondLst>
                                    <p:cond evt="begin" delay="0">
                                      <p:tn val="81"/>
                                    </p:cond>
                                  </p:end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p:bldP spid="56" grpId="0" animBg="1"/>
      <p:bldP spid="62" grpId="0" animBg="1"/>
      <p:bldP spid="926766" grpId="0"/>
      <p:bldP spid="61" grpId="0"/>
      <p:bldP spid="68" grpId="0"/>
      <p:bldP spid="71" grpId="0"/>
      <p:bldP spid="77" grpId="0"/>
      <p:bldP spid="78" grpId="0" animBg="1"/>
      <p:bldP spid="80" grpId="0"/>
      <p:bldP spid="83" grpId="0"/>
      <p:bldP spid="98" grpId="0"/>
      <p:bldP spid="99" grpId="0"/>
      <p:bldP spid="100" grpId="0"/>
      <p:bldP spid="105" grpId="0"/>
      <p:bldP spid="147" grpId="0"/>
      <p:bldP spid="151" grpId="0"/>
      <p:bldP spid="152" grpId="0"/>
      <p:bldP spid="153" grpId="0" animBg="1"/>
      <p:bldP spid="154" grpId="0" animBg="1"/>
      <p:bldP spid="157" grpId="0"/>
      <p:bldP spid="66" grpId="0"/>
      <p:bldP spid="72"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 name="Group 242"/>
          <p:cNvGrpSpPr/>
          <p:nvPr/>
        </p:nvGrpSpPr>
        <p:grpSpPr>
          <a:xfrm>
            <a:off x="322831" y="1708507"/>
            <a:ext cx="3765376" cy="3316535"/>
            <a:chOff x="322831" y="1708507"/>
            <a:chExt cx="3765376" cy="3316535"/>
          </a:xfrm>
        </p:grpSpPr>
        <p:sp>
          <p:nvSpPr>
            <p:cNvPr id="223" name="Rounded Rectangle 222"/>
            <p:cNvSpPr/>
            <p:nvPr/>
          </p:nvSpPr>
          <p:spPr>
            <a:xfrm>
              <a:off x="322831" y="1708507"/>
              <a:ext cx="3765376" cy="3316535"/>
            </a:xfrm>
            <a:prstGeom prst="roundRect">
              <a:avLst>
                <a:gd name="adj" fmla="val 5939"/>
              </a:avLst>
            </a:prstGeom>
            <a:solidFill>
              <a:srgbClr val="F0808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203"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grpSp>
        <p:nvGrpSpPr>
          <p:cNvPr id="242" name="Group 241"/>
          <p:cNvGrpSpPr/>
          <p:nvPr/>
        </p:nvGrpSpPr>
        <p:grpSpPr>
          <a:xfrm>
            <a:off x="280541" y="1752053"/>
            <a:ext cx="3765376" cy="3316535"/>
            <a:chOff x="280541" y="1752053"/>
            <a:chExt cx="3765376" cy="3316535"/>
          </a:xfrm>
        </p:grpSpPr>
        <p:sp>
          <p:nvSpPr>
            <p:cNvPr id="226" name="Rounded Rectangle 225"/>
            <p:cNvSpPr/>
            <p:nvPr/>
          </p:nvSpPr>
          <p:spPr>
            <a:xfrm>
              <a:off x="280541" y="1752053"/>
              <a:ext cx="3765376" cy="3316535"/>
            </a:xfrm>
            <a:prstGeom prst="roundRect">
              <a:avLst>
                <a:gd name="adj" fmla="val 5939"/>
              </a:avLst>
            </a:prstGeom>
            <a:solidFill>
              <a:srgbClr val="F0808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77"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grpSp>
      <p:grpSp>
        <p:nvGrpSpPr>
          <p:cNvPr id="241" name="Group 240"/>
          <p:cNvGrpSpPr/>
          <p:nvPr/>
        </p:nvGrpSpPr>
        <p:grpSpPr>
          <a:xfrm>
            <a:off x="238251" y="1795599"/>
            <a:ext cx="3765376" cy="3316535"/>
            <a:chOff x="238251" y="1795599"/>
            <a:chExt cx="3765376" cy="3316535"/>
          </a:xfrm>
        </p:grpSpPr>
        <p:sp>
          <p:nvSpPr>
            <p:cNvPr id="228" name="Rounded Rectangle 227"/>
            <p:cNvSpPr/>
            <p:nvPr/>
          </p:nvSpPr>
          <p:spPr>
            <a:xfrm>
              <a:off x="238251" y="1795599"/>
              <a:ext cx="3765376" cy="3316535"/>
            </a:xfrm>
            <a:prstGeom prst="roundRect">
              <a:avLst>
                <a:gd name="adj" fmla="val 5939"/>
              </a:avLst>
            </a:prstGeom>
            <a:solidFill>
              <a:srgbClr val="F0808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45" name="Rectangle 3"/>
            <p:cNvSpPr>
              <a:spLocks noChangeArrowheads="1"/>
            </p:cNvSpPr>
            <p:nvPr/>
          </p:nvSpPr>
          <p:spPr bwMode="auto">
            <a:xfrm>
              <a:off x="415966" y="2068872"/>
              <a:ext cx="3511633" cy="2769989"/>
            </a:xfrm>
            <a:prstGeom prst="rect">
              <a:avLst/>
            </a:prstGeom>
            <a:noFill/>
            <a:ln w="9525">
              <a:noFill/>
              <a:miter lim="800000"/>
              <a:headEnd/>
              <a:tailEnd/>
            </a:ln>
          </p:spPr>
          <p:txBody>
            <a:bodyPr wrap="square" lIns="0" tIns="0" rIns="0" bIns="0">
              <a:prstTxWarp prst="textNoShape">
                <a:avLst/>
              </a:prstTxWarp>
              <a:spAutoFit/>
            </a:bodyPr>
            <a:lstStyle/>
            <a:p>
              <a:pPr>
                <a:tabLst>
                  <a:tab pos="571500" algn="l"/>
                  <a:tab pos="1143000" algn="l"/>
                  <a:tab pos="1714500" algn="l"/>
                </a:tabLst>
              </a:pPr>
              <a:r>
                <a:rPr lang="en-US" sz="1500">
                  <a:latin typeface="Calibri"/>
                  <a:cs typeface="Calibri"/>
                </a:rPr>
                <a:t>select 	F1.person</a:t>
              </a:r>
            </a:p>
            <a:p>
              <a:pPr>
                <a:tabLst>
                  <a:tab pos="571500" algn="l"/>
                  <a:tab pos="1143000" algn="l"/>
                  <a:tab pos="1714500" algn="l"/>
                </a:tabLst>
              </a:pPr>
              <a:r>
                <a:rPr lang="en-US" sz="1500">
                  <a:latin typeface="Calibri"/>
                  <a:cs typeface="Calibri"/>
                </a:rPr>
                <a:t>from 	Frequents F1</a:t>
              </a:r>
            </a:p>
            <a:p>
              <a:pPr>
                <a:tabLst>
                  <a:tab pos="571500" algn="l"/>
                  <a:tab pos="1143000" algn="l"/>
                  <a:tab pos="1714500" algn="l"/>
                </a:tabLst>
              </a:pPr>
              <a:r>
                <a:rPr lang="en-US" sz="1500">
                  <a:latin typeface="Calibri"/>
                  <a:cs typeface="Calibri"/>
                </a:rPr>
                <a:t>where 	not exists</a:t>
              </a:r>
            </a:p>
            <a:p>
              <a:pPr>
                <a:tabLst>
                  <a:tab pos="571500" algn="l"/>
                  <a:tab pos="1143000" algn="l"/>
                  <a:tab pos="1714500" algn="l"/>
                </a:tabLst>
              </a:pPr>
              <a:r>
                <a:rPr lang="en-US" sz="1500">
                  <a:latin typeface="Calibri"/>
                  <a:cs typeface="Calibri"/>
                </a:rPr>
                <a:t>	(select 	F2.bar</a:t>
              </a:r>
            </a:p>
            <a:p>
              <a:pPr>
                <a:tabLst>
                  <a:tab pos="571500" algn="l"/>
                  <a:tab pos="1143000" algn="l"/>
                  <a:tab pos="1714500" algn="l"/>
                </a:tabLst>
              </a:pPr>
              <a:r>
                <a:rPr lang="en-US" sz="1500">
                  <a:latin typeface="Calibri"/>
                  <a:cs typeface="Calibri"/>
                </a:rPr>
                <a:t>	from 	Frequents F2</a:t>
              </a:r>
            </a:p>
            <a:p>
              <a:pPr>
                <a:tabLst>
                  <a:tab pos="571500" algn="l"/>
                  <a:tab pos="1143000" algn="l"/>
                  <a:tab pos="1714500" algn="l"/>
                </a:tabLst>
              </a:pPr>
              <a:r>
                <a:rPr lang="en-US" sz="1500">
                  <a:latin typeface="Calibri"/>
                  <a:cs typeface="Calibri"/>
                </a:rPr>
                <a:t>	where	F2.person = F1.person</a:t>
              </a:r>
            </a:p>
            <a:p>
              <a:pPr>
                <a:tabLst>
                  <a:tab pos="571500" algn="l"/>
                  <a:tab pos="1143000" algn="l"/>
                  <a:tab pos="1714500" algn="l"/>
                </a:tabLst>
              </a:pPr>
              <a:r>
                <a:rPr lang="en-US" sz="1500">
                  <a:latin typeface="Calibri"/>
                  <a:cs typeface="Calibri"/>
                </a:rPr>
                <a:t>	and	not exists</a:t>
              </a:r>
            </a:p>
            <a:p>
              <a:pPr>
                <a:tabLst>
                  <a:tab pos="571500" algn="l"/>
                  <a:tab pos="1143000" algn="l"/>
                  <a:tab pos="1714500" algn="l"/>
                </a:tabLst>
              </a:pPr>
              <a:r>
                <a:rPr lang="en-US" sz="1500">
                  <a:latin typeface="Calibri"/>
                  <a:cs typeface="Calibri"/>
                </a:rPr>
                <a:t>		(select  S3.drink</a:t>
              </a:r>
            </a:p>
            <a:p>
              <a:pPr>
                <a:tabLst>
                  <a:tab pos="571500" algn="l"/>
                  <a:tab pos="1143000" algn="l"/>
                  <a:tab pos="1714500" algn="l"/>
                </a:tabLst>
              </a:pPr>
              <a:r>
                <a:rPr lang="en-US" sz="1500">
                  <a:latin typeface="Calibri"/>
                  <a:cs typeface="Calibri"/>
                </a:rPr>
                <a:t>		from     Serves S3, Likes L4</a:t>
              </a:r>
            </a:p>
            <a:p>
              <a:pPr>
                <a:tabLst>
                  <a:tab pos="571500" algn="l"/>
                  <a:tab pos="1143000" algn="l"/>
                  <a:tab pos="1714500" algn="l"/>
                </a:tabLst>
              </a:pPr>
              <a:r>
                <a:rPr lang="en-US" sz="1500">
                  <a:latin typeface="Calibri"/>
                  <a:cs typeface="Calibri"/>
                </a:rPr>
                <a:t>		where	L4.person = F1.person</a:t>
              </a:r>
            </a:p>
            <a:p>
              <a:pPr>
                <a:tabLst>
                  <a:tab pos="571500" algn="l"/>
                  <a:tab pos="1143000" algn="l"/>
                  <a:tab pos="1714500" algn="l"/>
                </a:tabLst>
              </a:pPr>
              <a:r>
                <a:rPr lang="en-US" sz="1500">
                  <a:latin typeface="Calibri"/>
                  <a:cs typeface="Calibri"/>
                </a:rPr>
                <a:t>		and       L4.drink = S3.drink</a:t>
              </a:r>
            </a:p>
            <a:p>
              <a:pPr>
                <a:tabLst>
                  <a:tab pos="571500" algn="l"/>
                  <a:tab pos="1143000" algn="l"/>
                  <a:tab pos="1714500" algn="l"/>
                </a:tabLst>
              </a:pPr>
              <a:r>
                <a:rPr lang="en-US" sz="1500">
                  <a:latin typeface="Calibri"/>
                  <a:cs typeface="Calibri"/>
                </a:rPr>
                <a:t>		and       S3.bar = F2.bar))</a:t>
              </a:r>
            </a:p>
          </p:txBody>
        </p:sp>
      </p:grpSp>
      <p:grpSp>
        <p:nvGrpSpPr>
          <p:cNvPr id="240" name="Group 239"/>
          <p:cNvGrpSpPr/>
          <p:nvPr/>
        </p:nvGrpSpPr>
        <p:grpSpPr>
          <a:xfrm>
            <a:off x="195961" y="1839145"/>
            <a:ext cx="3765376" cy="3316535"/>
            <a:chOff x="195961" y="1839145"/>
            <a:chExt cx="3765376" cy="3316535"/>
          </a:xfrm>
        </p:grpSpPr>
        <p:sp>
          <p:nvSpPr>
            <p:cNvPr id="230" name="Rounded Rectangle 229"/>
            <p:cNvSpPr/>
            <p:nvPr/>
          </p:nvSpPr>
          <p:spPr>
            <a:xfrm>
              <a:off x="195961" y="1839145"/>
              <a:ext cx="3765376" cy="3316535"/>
            </a:xfrm>
            <a:prstGeom prst="roundRect">
              <a:avLst>
                <a:gd name="adj" fmla="val 5939"/>
              </a:avLst>
            </a:prstGeom>
            <a:solidFill>
              <a:srgbClr val="F0808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15" name="Rectangle 3"/>
            <p:cNvSpPr>
              <a:spLocks noChangeArrowheads="1"/>
            </p:cNvSpPr>
            <p:nvPr/>
          </p:nvSpPr>
          <p:spPr bwMode="auto">
            <a:xfrm>
              <a:off x="310260" y="1881585"/>
              <a:ext cx="3575049" cy="3231654"/>
            </a:xfrm>
            <a:prstGeom prst="rect">
              <a:avLst/>
            </a:prstGeom>
            <a:noFill/>
            <a:ln w="9525">
              <a:noFill/>
              <a:miter lim="800000"/>
              <a:headEnd/>
              <a:tailEnd/>
            </a:ln>
          </p:spPr>
          <p:txBody>
            <a:bodyPr wrap="square" lIns="0" tIns="0" rIns="0" bIns="0">
              <a:prstTxWarp prst="textNoShape">
                <a:avLst/>
              </a:prstTxWarp>
              <a:spAutoFit/>
            </a:bodyPr>
            <a:lstStyle/>
            <a:p>
              <a:pPr>
                <a:tabLst>
                  <a:tab pos="514350" algn="l"/>
                  <a:tab pos="1028700" algn="l"/>
                  <a:tab pos="1543050" algn="l"/>
                  <a:tab pos="2114550" algn="l"/>
                </a:tabLst>
              </a:pPr>
              <a:r>
                <a:rPr lang="en-US" sz="1400">
                  <a:latin typeface="Calibri"/>
                  <a:cs typeface="Calibri"/>
                </a:rPr>
                <a:t>select 	W1.wid</a:t>
              </a:r>
            </a:p>
            <a:p>
              <a:pPr>
                <a:tabLst>
                  <a:tab pos="514350" algn="l"/>
                  <a:tab pos="1028700" algn="l"/>
                  <a:tab pos="1543050" algn="l"/>
                  <a:tab pos="2114550" algn="l"/>
                </a:tabLst>
              </a:pPr>
              <a:r>
                <a:rPr lang="en-US" sz="1400">
                  <a:latin typeface="Calibri"/>
                  <a:cs typeface="Calibri"/>
                </a:rPr>
                <a:t>from 	Worlds W1</a:t>
              </a:r>
            </a:p>
            <a:p>
              <a:pPr>
                <a:tabLst>
                  <a:tab pos="514350" algn="l"/>
                  <a:tab pos="1028700" algn="l"/>
                  <a:tab pos="1543050" algn="l"/>
                  <a:tab pos="2114550" algn="l"/>
                </a:tabLst>
              </a:pPr>
              <a:r>
                <a:rPr lang="en-US" sz="1400">
                  <a:latin typeface="Calibri"/>
                  <a:cs typeface="Calibri"/>
                </a:rPr>
                <a:t>where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W2</a:t>
              </a:r>
            </a:p>
            <a:p>
              <a:pPr>
                <a:tabLst>
                  <a:tab pos="514350" algn="l"/>
                  <a:tab pos="1028700" algn="l"/>
                  <a:tab pos="1543050" algn="l"/>
                  <a:tab pos="2114550" algn="l"/>
                </a:tabLst>
              </a:pPr>
              <a:r>
                <a:rPr lang="en-US" sz="1400">
                  <a:latin typeface="Calibri"/>
                  <a:cs typeface="Calibri"/>
                </a:rPr>
                <a:t>	where 	W2.wid &lt;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W3</a:t>
              </a:r>
            </a:p>
            <a:p>
              <a:pPr>
                <a:tabLst>
                  <a:tab pos="514350" algn="l"/>
                  <a:tab pos="1028700" algn="l"/>
                  <a:tab pos="1543050" algn="l"/>
                  <a:tab pos="2114550" algn="l"/>
                </a:tabLst>
              </a:pPr>
              <a:r>
                <a:rPr lang="en-US" sz="1400">
                  <a:latin typeface="Calibri"/>
                  <a:cs typeface="Calibri"/>
                </a:rPr>
                <a:t>		where 	W3.wid =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W4</a:t>
              </a:r>
            </a:p>
            <a:p>
              <a:pPr>
                <a:tabLst>
                  <a:tab pos="514350" algn="l"/>
                  <a:tab pos="1028700" algn="l"/>
                  <a:tab pos="1543050" algn="l"/>
                  <a:tab pos="2114550" algn="l"/>
                </a:tabLst>
              </a:pPr>
              <a:r>
                <a:rPr lang="en-US" sz="1400">
                  <a:latin typeface="Calibri"/>
                  <a:cs typeface="Calibri"/>
                </a:rPr>
                <a:t>			where 	W4.wid = W2.wid</a:t>
              </a:r>
            </a:p>
            <a:p>
              <a:pPr>
                <a:tabLst>
                  <a:tab pos="514350" algn="l"/>
                  <a:tab pos="1028700" algn="l"/>
                  <a:tab pos="1543050" algn="l"/>
                  <a:tab pos="2114550" algn="l"/>
                </a:tabLst>
              </a:pPr>
              <a:r>
                <a:rPr lang="en-US" sz="1400">
                  <a:latin typeface="Calibri"/>
                  <a:cs typeface="Calibri"/>
                </a:rPr>
                <a:t>			and 	W4.tid = W3.tid)))</a:t>
              </a:r>
            </a:p>
          </p:txBody>
        </p:sp>
      </p:grpSp>
      <p:grpSp>
        <p:nvGrpSpPr>
          <p:cNvPr id="239" name="Group 238"/>
          <p:cNvGrpSpPr/>
          <p:nvPr/>
        </p:nvGrpSpPr>
        <p:grpSpPr>
          <a:xfrm>
            <a:off x="153481" y="1882690"/>
            <a:ext cx="3794314" cy="3316535"/>
            <a:chOff x="153481" y="1882690"/>
            <a:chExt cx="3794314" cy="3316535"/>
          </a:xfrm>
        </p:grpSpPr>
        <p:sp>
          <p:nvSpPr>
            <p:cNvPr id="15" name="Rounded Rectangle 14"/>
            <p:cNvSpPr/>
            <p:nvPr/>
          </p:nvSpPr>
          <p:spPr>
            <a:xfrm>
              <a:off x="153481" y="1882690"/>
              <a:ext cx="3765376" cy="3316535"/>
            </a:xfrm>
            <a:prstGeom prst="roundRect">
              <a:avLst>
                <a:gd name="adj" fmla="val 5939"/>
              </a:avLst>
            </a:prstGeom>
            <a:solidFill>
              <a:srgbClr val="F0808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6" name="Rectangle 3"/>
            <p:cNvSpPr>
              <a:spLocks noChangeArrowheads="1"/>
            </p:cNvSpPr>
            <p:nvPr/>
          </p:nvSpPr>
          <p:spPr bwMode="auto">
            <a:xfrm>
              <a:off x="213535" y="2041403"/>
              <a:ext cx="3734260" cy="3000822"/>
            </a:xfrm>
            <a:prstGeom prst="rect">
              <a:avLst/>
            </a:prstGeom>
            <a:noFill/>
            <a:ln w="9525">
              <a:noFill/>
              <a:miter lim="800000"/>
              <a:headEnd/>
              <a:tailEnd/>
            </a:ln>
          </p:spPr>
          <p:txBody>
            <a:bodyPr wrap="square" lIns="0" tIns="0" rIns="0" bIns="0">
              <a:prstTxWarp prst="textNoShape">
                <a:avLst/>
              </a:prstTxWarp>
              <a:spAutoFit/>
            </a:bodyPr>
            <a:lstStyle/>
            <a:p>
              <a:pPr>
                <a:tabLst>
                  <a:tab pos="171450" algn="l"/>
                  <a:tab pos="342900" algn="l"/>
                  <a:tab pos="685800" algn="l"/>
                  <a:tab pos="2625725" algn="l"/>
                </a:tabLst>
              </a:pPr>
              <a:r>
                <a:rPr lang="en-US" dirty="0">
                  <a:latin typeface="Calibri"/>
                  <a:cs typeface="Calibri"/>
                </a:rPr>
                <a:t>select distinct a3.fname, a3.lname </a:t>
              </a:r>
            </a:p>
            <a:p>
              <a:pPr>
                <a:tabLst>
                  <a:tab pos="171450" algn="l"/>
                  <a:tab pos="342900" algn="l"/>
                  <a:tab pos="685800" algn="l"/>
                  <a:tab pos="2625725" algn="l"/>
                </a:tabLst>
              </a:pPr>
              <a:r>
                <a:rPr lang="en-US" dirty="0">
                  <a:latin typeface="Calibri"/>
                  <a:cs typeface="Calibri"/>
                </a:rPr>
                <a:t>from Actor a0, Casts c0, Casts c1, Casts c2, Casts c3, </a:t>
              </a:r>
            </a:p>
            <a:p>
              <a:pPr>
                <a:tabLst>
                  <a:tab pos="171450" algn="l"/>
                  <a:tab pos="342900" algn="l"/>
                  <a:tab pos="685800" algn="l"/>
                  <a:tab pos="2625725" algn="l"/>
                </a:tabLst>
              </a:pPr>
              <a:r>
                <a:rPr lang="en-US" dirty="0">
                  <a:latin typeface="Calibri"/>
                  <a:cs typeface="Calibri"/>
                </a:rPr>
                <a:t>	    	Actor a3</a:t>
              </a:r>
            </a:p>
            <a:p>
              <a:pPr>
                <a:tabLst>
                  <a:tab pos="171450" algn="l"/>
                  <a:tab pos="342900" algn="l"/>
                  <a:tab pos="685800" algn="l"/>
                  <a:tab pos="2625725" algn="l"/>
                </a:tabLst>
              </a:pPr>
              <a:r>
                <a:rPr lang="en-US" dirty="0">
                  <a:latin typeface="Calibri"/>
                  <a:cs typeface="Calibri"/>
                </a:rPr>
                <a:t>where a0.fname = 'Kevin' and a0.lname = 'Bacon' </a:t>
              </a:r>
            </a:p>
            <a:p>
              <a:pPr>
                <a:tabLst>
                  <a:tab pos="171450" algn="l"/>
                  <a:tab pos="342900" algn="l"/>
                  <a:tab pos="685800" algn="l"/>
                  <a:tab pos="2625725" algn="l"/>
                </a:tabLst>
              </a:pPr>
              <a:r>
                <a:rPr lang="en-US" dirty="0">
                  <a:latin typeface="Calibri"/>
                  <a:cs typeface="Calibri"/>
                </a:rPr>
                <a:t>and c0.pid = a0.id and c0.mid = c1.mid </a:t>
              </a:r>
            </a:p>
            <a:p>
              <a:pPr>
                <a:tabLst>
                  <a:tab pos="171450" algn="l"/>
                  <a:tab pos="342900" algn="l"/>
                  <a:tab pos="685800" algn="l"/>
                  <a:tab pos="2625725" algn="l"/>
                </a:tabLst>
              </a:pPr>
              <a:r>
                <a:rPr lang="en-US" dirty="0">
                  <a:latin typeface="Calibri"/>
                  <a:cs typeface="Calibri"/>
                </a:rPr>
                <a:t>and c1.pid = c2.pid and c2.mid = c3.mid </a:t>
              </a:r>
            </a:p>
            <a:p>
              <a:pPr>
                <a:tabLst>
                  <a:tab pos="171450" algn="l"/>
                  <a:tab pos="342900" algn="l"/>
                  <a:tab pos="685800" algn="l"/>
                  <a:tab pos="2625725" algn="l"/>
                </a:tabLst>
              </a:pPr>
              <a:r>
                <a:rPr lang="en-US" dirty="0">
                  <a:latin typeface="Calibri"/>
                  <a:cs typeface="Calibri"/>
                </a:rPr>
                <a:t>and c3.pid = a3.id </a:t>
              </a:r>
            </a:p>
            <a:p>
              <a:pPr>
                <a:tabLst>
                  <a:tab pos="171450" algn="l"/>
                  <a:tab pos="342900" algn="l"/>
                  <a:tab pos="685800" algn="l"/>
                  <a:tab pos="2625725" algn="l"/>
                </a:tabLst>
              </a:pPr>
              <a:r>
                <a:rPr lang="en-US" dirty="0">
                  <a:latin typeface="Calibri"/>
                  <a:cs typeface="Calibri"/>
                </a:rPr>
                <a:t>and not exists (select xc1.pid </a:t>
              </a:r>
            </a:p>
            <a:p>
              <a:pPr>
                <a:tabLst>
                  <a:tab pos="171450" algn="l"/>
                  <a:tab pos="342900" algn="l"/>
                  <a:tab pos="685800" algn="l"/>
                  <a:tab pos="2625725" algn="l"/>
                </a:tabLst>
              </a:pPr>
              <a:r>
                <a:rPr lang="en-US" dirty="0">
                  <a:latin typeface="Calibri"/>
                  <a:cs typeface="Calibri"/>
                </a:rPr>
                <a:t>	from </a:t>
              </a:r>
              <a:r>
                <a:rPr lang="en-US" dirty="0" smtClean="0">
                  <a:latin typeface="Calibri"/>
                  <a:cs typeface="Calibri"/>
                </a:rPr>
                <a:t>Actor </a:t>
              </a:r>
              <a:r>
                <a:rPr lang="en-US" dirty="0">
                  <a:latin typeface="Calibri"/>
                  <a:cs typeface="Calibri"/>
                </a:rPr>
                <a:t>xa0, Casts xc0, Casts xc1</a:t>
              </a:r>
            </a:p>
            <a:p>
              <a:pPr>
                <a:tabLst>
                  <a:tab pos="171450" algn="l"/>
                  <a:tab pos="342900" algn="l"/>
                  <a:tab pos="685800" algn="l"/>
                  <a:tab pos="2625725" algn="l"/>
                </a:tabLst>
              </a:pPr>
              <a:r>
                <a:rPr lang="en-US" dirty="0">
                  <a:latin typeface="Calibri"/>
                  <a:cs typeface="Calibri"/>
                </a:rPr>
                <a:t>	where xa0.fname = 'Kevin' and xa0.lname = 'Bacon' </a:t>
              </a:r>
            </a:p>
            <a:p>
              <a:pPr>
                <a:tabLst>
                  <a:tab pos="171450" algn="l"/>
                  <a:tab pos="342900" algn="l"/>
                  <a:tab pos="685800" algn="l"/>
                  <a:tab pos="2625725" algn="l"/>
                </a:tabLst>
              </a:pPr>
              <a:r>
                <a:rPr lang="en-US" dirty="0">
                  <a:latin typeface="Calibri"/>
                  <a:cs typeface="Calibri"/>
                </a:rPr>
                <a:t>	and xa0.id = xc0.pid and xc0.mid = xc1.mid </a:t>
              </a:r>
            </a:p>
            <a:p>
              <a:pPr>
                <a:tabLst>
                  <a:tab pos="171450" algn="l"/>
                  <a:tab pos="342900" algn="l"/>
                  <a:tab pos="685800" algn="l"/>
                  <a:tab pos="2625725" algn="l"/>
                </a:tabLst>
              </a:pPr>
              <a:r>
                <a:rPr lang="en-US" dirty="0">
                  <a:latin typeface="Calibri"/>
                  <a:cs typeface="Calibri"/>
                </a:rPr>
                <a:t>	and xc1.pid = a3.id)</a:t>
              </a:r>
            </a:p>
            <a:p>
              <a:pPr>
                <a:tabLst>
                  <a:tab pos="171450" algn="l"/>
                  <a:tab pos="342900" algn="l"/>
                  <a:tab pos="685800" algn="l"/>
                  <a:tab pos="2625725" algn="l"/>
                </a:tabLst>
              </a:pPr>
              <a:r>
                <a:rPr lang="en-US" dirty="0">
                  <a:latin typeface="Calibri"/>
                  <a:cs typeface="Calibri"/>
                </a:rPr>
                <a:t>and not exists (select ya0.id</a:t>
              </a:r>
            </a:p>
            <a:p>
              <a:pPr>
                <a:tabLst>
                  <a:tab pos="171450" algn="l"/>
                  <a:tab pos="342900" algn="l"/>
                  <a:tab pos="685800" algn="l"/>
                  <a:tab pos="2625725" algn="l"/>
                </a:tabLst>
              </a:pPr>
              <a:r>
                <a:rPr lang="en-US" dirty="0">
                  <a:latin typeface="Calibri"/>
                  <a:cs typeface="Calibri"/>
                </a:rPr>
                <a:t>	from Actor ya0</a:t>
              </a:r>
            </a:p>
            <a:p>
              <a:pPr>
                <a:tabLst>
                  <a:tab pos="171450" algn="l"/>
                  <a:tab pos="342900" algn="l"/>
                  <a:tab pos="685800" algn="l"/>
                  <a:tab pos="2625725" algn="l"/>
                </a:tabLst>
              </a:pPr>
              <a:r>
                <a:rPr lang="en-US" dirty="0">
                  <a:latin typeface="Calibri"/>
                  <a:cs typeface="Calibri"/>
                </a:rPr>
                <a:t>	where ya0.fname = 'Kevin' and ya0.lname = 'Bacon’)</a:t>
              </a:r>
            </a:p>
          </p:txBody>
        </p:sp>
      </p:grpSp>
      <p:sp>
        <p:nvSpPr>
          <p:cNvPr id="80" name="Title 79"/>
          <p:cNvSpPr>
            <a:spLocks noGrp="1"/>
          </p:cNvSpPr>
          <p:nvPr>
            <p:ph type="title"/>
          </p:nvPr>
        </p:nvSpPr>
        <p:spPr/>
        <p:txBody>
          <a:bodyPr/>
          <a:lstStyle/>
          <a:p>
            <a:r>
              <a:rPr lang="en-US"/>
              <a:t>Query Browse with Query Visualization</a:t>
            </a:r>
          </a:p>
        </p:txBody>
      </p:sp>
      <p:sp>
        <p:nvSpPr>
          <p:cNvPr id="232" name="Rectangle 231"/>
          <p:cNvSpPr/>
          <p:nvPr/>
        </p:nvSpPr>
        <p:spPr bwMode="auto">
          <a:xfrm>
            <a:off x="869357" y="942976"/>
            <a:ext cx="2333625" cy="503215"/>
          </a:xfrm>
          <a:prstGeom prst="rect">
            <a:avLst/>
          </a:prstGeom>
          <a:noFill/>
          <a:ln w="25400" cap="flat" cmpd="sng" algn="ctr">
            <a:noFill/>
            <a:prstDash val="solid"/>
            <a:miter lim="800000"/>
            <a:headEnd type="none" w="med" len="med"/>
            <a:tailEnd type="none" w="med" len="med"/>
          </a:ln>
          <a:effectLst/>
        </p:spPr>
        <p:txBody>
          <a:bodyPr lIns="0" tIns="0" rIns="0" bIns="0">
            <a:spAutoFit/>
          </a:bodyPr>
          <a:lstStyle/>
          <a:p>
            <a:pPr defTabSz="2656364" eaLnBrk="0" hangingPunct="0">
              <a:lnSpc>
                <a:spcPct val="90000"/>
              </a:lnSpc>
              <a:spcAft>
                <a:spcPts val="0"/>
              </a:spcAft>
              <a:tabLst>
                <a:tab pos="1790331" algn="l"/>
              </a:tabLst>
              <a:defRPr/>
            </a:pPr>
            <a:r>
              <a:rPr lang="en-US" sz="1800">
                <a:solidFill>
                  <a:srgbClr val="FF0000"/>
                </a:solidFill>
                <a:latin typeface="Calibri"/>
                <a:ea typeface="+mn-ea"/>
                <a:cs typeface="Calibri"/>
              </a:rPr>
              <a:t>Query Browse without Query Visualization</a:t>
            </a:r>
            <a:endParaRPr lang="en-US" sz="1800" kern="0" dirty="0">
              <a:solidFill>
                <a:srgbClr val="FF0000"/>
              </a:solidFill>
              <a:latin typeface="Calibri"/>
              <a:ea typeface="+mn-ea"/>
              <a:cs typeface="Calibri"/>
              <a:sym typeface="Symbol"/>
            </a:endParaRPr>
          </a:p>
        </p:txBody>
      </p:sp>
      <p:sp>
        <p:nvSpPr>
          <p:cNvPr id="238" name="Foliennummernplatzhalter 3"/>
          <p:cNvSpPr>
            <a:spLocks noGrp="1"/>
          </p:cNvSpPr>
          <p:nvPr>
            <p:ph type="sldNum" sz="quarter" idx="10"/>
          </p:nvPr>
        </p:nvSpPr>
        <p:spPr>
          <a:xfrm>
            <a:off x="8845305" y="6594475"/>
            <a:ext cx="219320" cy="217254"/>
          </a:xfrm>
        </p:spPr>
        <p:txBody>
          <a:bodyPr/>
          <a:lstStyle/>
          <a:p>
            <a:fld id="{FFAB1C8F-0AF1-4C92-9122-92D7D682116F}" type="slidenum">
              <a:rPr lang="de-DE" smtClean="0"/>
              <a:pPr/>
              <a:t>50</a:t>
            </a:fld>
            <a:endParaRPr lang="de-DE" smtClean="0"/>
          </a:p>
        </p:txBody>
      </p:sp>
    </p:spTree>
    <p:extLst>
      <p:ext uri="{BB962C8B-B14F-4D97-AF65-F5344CB8AC3E}">
        <p14:creationId xmlns:p14="http://schemas.microsoft.com/office/powerpoint/2010/main" val="19240514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Arc 86"/>
          <p:cNvSpPr>
            <a:spLocks/>
          </p:cNvSpPr>
          <p:nvPr/>
        </p:nvSpPr>
        <p:spPr bwMode="auto">
          <a:xfrm rot="5400000" flipV="1">
            <a:off x="187985" y="2147424"/>
            <a:ext cx="950263" cy="922435"/>
          </a:xfrm>
          <a:custGeom>
            <a:avLst/>
            <a:gdLst>
              <a:gd name="G0" fmla="+- 21600 0 0"/>
              <a:gd name="G1" fmla="+- 21600 0 0"/>
              <a:gd name="G2" fmla="+- 21600 0 0"/>
              <a:gd name="T0" fmla="*/ 36611 w 43050"/>
              <a:gd name="T1" fmla="*/ 37132 h 43200"/>
              <a:gd name="T2" fmla="*/ 43050 w 43050"/>
              <a:gd name="T3" fmla="*/ 19061 h 43200"/>
              <a:gd name="T4" fmla="*/ 21600 w 43050"/>
              <a:gd name="T5" fmla="*/ 21600 h 43200"/>
            </a:gdLst>
            <a:ahLst/>
            <a:cxnLst>
              <a:cxn ang="0">
                <a:pos x="T0" y="T1"/>
              </a:cxn>
              <a:cxn ang="0">
                <a:pos x="T2" y="T3"/>
              </a:cxn>
              <a:cxn ang="0">
                <a:pos x="T4" y="T5"/>
              </a:cxn>
            </a:cxnLst>
            <a:rect l="0" t="0" r="r" b="b"/>
            <a:pathLst>
              <a:path w="43050" h="43200" fill="none"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path>
              <a:path w="43050" h="43200" stroke="0"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lnTo>
                  <a:pt x="21600" y="21600"/>
                </a:lnTo>
                <a:close/>
              </a:path>
            </a:pathLst>
          </a:custGeom>
          <a:solidFill>
            <a:schemeClr val="bg1"/>
          </a:solidFill>
          <a:ln w="12700">
            <a:solidFill>
              <a:schemeClr val="tx1"/>
            </a:solidFill>
            <a:round/>
            <a:headEnd/>
            <a:tailEnd/>
          </a:ln>
          <a:effectLst>
            <a:glow rad="50800">
              <a:schemeClr val="bg1"/>
            </a:glow>
          </a:effectLst>
        </p:spPr>
        <p:txBody>
          <a:bodyPr wrap="none" lIns="0" tIns="0" rIns="0" bIns="0" anchor="ctr"/>
          <a:lstStyle/>
          <a:p>
            <a:pPr algn="l"/>
            <a:endParaRPr lang="en-US" sz="1400"/>
          </a:p>
        </p:txBody>
      </p:sp>
      <p:sp>
        <p:nvSpPr>
          <p:cNvPr id="14" name="Title 13"/>
          <p:cNvSpPr>
            <a:spLocks noGrp="1"/>
          </p:cNvSpPr>
          <p:nvPr>
            <p:ph type="title"/>
          </p:nvPr>
        </p:nvSpPr>
        <p:spPr/>
        <p:txBody>
          <a:bodyPr/>
          <a:lstStyle/>
          <a:p>
            <a:r>
              <a:rPr lang="en-US"/>
              <a:t>Queries and Users</a:t>
            </a:r>
          </a:p>
        </p:txBody>
      </p:sp>
      <p:sp>
        <p:nvSpPr>
          <p:cNvPr id="8195" name="Foliennummernplatzhalter 3"/>
          <p:cNvSpPr>
            <a:spLocks noGrp="1"/>
          </p:cNvSpPr>
          <p:nvPr>
            <p:ph type="sldNum" sz="quarter" idx="10"/>
          </p:nvPr>
        </p:nvSpPr>
        <p:spPr/>
        <p:txBody>
          <a:bodyPr/>
          <a:lstStyle/>
          <a:p>
            <a:fld id="{FFAB1C8F-0AF1-4C92-9122-92D7D682116F}" type="slidenum">
              <a:rPr lang="de-DE" smtClean="0"/>
              <a:pPr/>
              <a:t>51</a:t>
            </a:fld>
            <a:endParaRPr lang="de-DE" smtClean="0"/>
          </a:p>
        </p:txBody>
      </p:sp>
      <p:sp>
        <p:nvSpPr>
          <p:cNvPr id="223" name="Oval 72"/>
          <p:cNvSpPr>
            <a:spLocks noChangeArrowheads="1"/>
          </p:cNvSpPr>
          <p:nvPr/>
        </p:nvSpPr>
        <p:spPr bwMode="auto">
          <a:xfrm>
            <a:off x="775805" y="2458784"/>
            <a:ext cx="255587" cy="255571"/>
          </a:xfrm>
          <a:prstGeom prst="ellipse">
            <a:avLst/>
          </a:prstGeom>
          <a:solidFill>
            <a:schemeClr val="accent1"/>
          </a:solidFill>
          <a:ln w="12700">
            <a:solidFill>
              <a:schemeClr val="tx1"/>
            </a:solidFill>
            <a:round/>
            <a:headEnd/>
            <a:tailEnd/>
          </a:ln>
          <a:effectLst/>
        </p:spPr>
        <p:txBody>
          <a:bodyPr wrap="none" lIns="0" tIns="0" rIns="0" bIns="0" anchor="ctr"/>
          <a:lstStyle/>
          <a:p>
            <a:pPr algn="l"/>
            <a:endParaRPr lang="en-US" sz="1400"/>
          </a:p>
        </p:txBody>
      </p:sp>
      <p:sp>
        <p:nvSpPr>
          <p:cNvPr id="224" name="Oval 73"/>
          <p:cNvSpPr>
            <a:spLocks noChangeArrowheads="1"/>
          </p:cNvSpPr>
          <p:nvPr/>
        </p:nvSpPr>
        <p:spPr bwMode="auto">
          <a:xfrm>
            <a:off x="848745" y="2499108"/>
            <a:ext cx="183557" cy="190517"/>
          </a:xfrm>
          <a:prstGeom prst="ellipse">
            <a:avLst/>
          </a:prstGeom>
          <a:solidFill>
            <a:schemeClr val="tx1"/>
          </a:solidFill>
          <a:ln w="12700">
            <a:solidFill>
              <a:schemeClr val="tx1"/>
            </a:solidFill>
            <a:round/>
            <a:headEnd/>
            <a:tailEnd/>
          </a:ln>
          <a:effectLst/>
        </p:spPr>
        <p:txBody>
          <a:bodyPr wrap="none" lIns="0" tIns="0" rIns="0" bIns="0" anchor="ctr"/>
          <a:lstStyle/>
          <a:p>
            <a:pPr algn="l"/>
            <a:endParaRPr lang="en-US" sz="1400"/>
          </a:p>
        </p:txBody>
      </p:sp>
      <p:sp>
        <p:nvSpPr>
          <p:cNvPr id="227" name="Freeform 83"/>
          <p:cNvSpPr>
            <a:spLocks/>
          </p:cNvSpPr>
          <p:nvPr/>
        </p:nvSpPr>
        <p:spPr bwMode="auto">
          <a:xfrm flipH="1">
            <a:off x="596897" y="2756171"/>
            <a:ext cx="209117" cy="120816"/>
          </a:xfrm>
          <a:custGeom>
            <a:avLst/>
            <a:gdLst/>
            <a:ahLst/>
            <a:cxnLst>
              <a:cxn ang="0">
                <a:pos x="0" y="52"/>
              </a:cxn>
              <a:cxn ang="0">
                <a:pos x="32" y="34"/>
              </a:cxn>
              <a:cxn ang="0">
                <a:pos x="90" y="0"/>
              </a:cxn>
            </a:cxnLst>
            <a:rect l="0" t="0" r="r" b="b"/>
            <a:pathLst>
              <a:path w="90" h="52">
                <a:moveTo>
                  <a:pt x="0" y="52"/>
                </a:moveTo>
                <a:lnTo>
                  <a:pt x="32" y="34"/>
                </a:lnTo>
                <a:lnTo>
                  <a:pt x="9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8" name="Freeform 84"/>
          <p:cNvSpPr>
            <a:spLocks/>
          </p:cNvSpPr>
          <p:nvPr/>
        </p:nvSpPr>
        <p:spPr bwMode="auto">
          <a:xfrm flipH="1">
            <a:off x="571337" y="2791025"/>
            <a:ext cx="213762" cy="130109"/>
          </a:xfrm>
          <a:custGeom>
            <a:avLst/>
            <a:gdLst/>
            <a:ahLst/>
            <a:cxnLst>
              <a:cxn ang="0">
                <a:pos x="0" y="56"/>
              </a:cxn>
              <a:cxn ang="0">
                <a:pos x="42" y="35"/>
              </a:cxn>
              <a:cxn ang="0">
                <a:pos x="92" y="0"/>
              </a:cxn>
            </a:cxnLst>
            <a:rect l="0" t="0" r="r" b="b"/>
            <a:pathLst>
              <a:path w="92" h="56">
                <a:moveTo>
                  <a:pt x="0" y="56"/>
                </a:moveTo>
                <a:lnTo>
                  <a:pt x="42" y="35"/>
                </a:lnTo>
                <a:lnTo>
                  <a:pt x="9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9" name="Freeform 85"/>
          <p:cNvSpPr>
            <a:spLocks/>
          </p:cNvSpPr>
          <p:nvPr/>
        </p:nvSpPr>
        <p:spPr bwMode="auto">
          <a:xfrm flipH="1">
            <a:off x="589925" y="2846787"/>
            <a:ext cx="174265" cy="132432"/>
          </a:xfrm>
          <a:custGeom>
            <a:avLst/>
            <a:gdLst/>
            <a:ahLst/>
            <a:cxnLst>
              <a:cxn ang="0">
                <a:pos x="0" y="57"/>
              </a:cxn>
              <a:cxn ang="0">
                <a:pos x="36" y="33"/>
              </a:cxn>
              <a:cxn ang="0">
                <a:pos x="75" y="0"/>
              </a:cxn>
            </a:cxnLst>
            <a:rect l="0" t="0" r="r" b="b"/>
            <a:pathLst>
              <a:path w="75" h="57">
                <a:moveTo>
                  <a:pt x="0" y="57"/>
                </a:moveTo>
                <a:lnTo>
                  <a:pt x="36" y="33"/>
                </a:lnTo>
                <a:lnTo>
                  <a:pt x="75"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31" name="Arc 87"/>
          <p:cNvSpPr>
            <a:spLocks/>
          </p:cNvSpPr>
          <p:nvPr/>
        </p:nvSpPr>
        <p:spPr bwMode="auto">
          <a:xfrm rot="11843893" flipV="1">
            <a:off x="1066246" y="2793350"/>
            <a:ext cx="232352" cy="109201"/>
          </a:xfrm>
          <a:custGeom>
            <a:avLst/>
            <a:gdLst>
              <a:gd name="G0" fmla="+- 21600 0 0"/>
              <a:gd name="G1" fmla="+- 21600 0 0"/>
              <a:gd name="G2" fmla="+- 21600 0 0"/>
              <a:gd name="T0" fmla="*/ 27923 w 27923"/>
              <a:gd name="T1" fmla="*/ 42254 h 43200"/>
              <a:gd name="T2" fmla="*/ 25215 w 27923"/>
              <a:gd name="T3" fmla="*/ 305 h 43200"/>
              <a:gd name="T4" fmla="*/ 21600 w 27923"/>
              <a:gd name="T5" fmla="*/ 21600 h 43200"/>
            </a:gdLst>
            <a:ahLst/>
            <a:cxnLst>
              <a:cxn ang="0">
                <a:pos x="T0" y="T1"/>
              </a:cxn>
              <a:cxn ang="0">
                <a:pos x="T2" y="T3"/>
              </a:cxn>
              <a:cxn ang="0">
                <a:pos x="T4" y="T5"/>
              </a:cxn>
            </a:cxnLst>
            <a:rect l="0" t="0" r="r" b="b"/>
            <a:pathLst>
              <a:path w="27923" h="43200" fill="none"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path>
              <a:path w="27923" h="43200" stroke="0"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lnTo>
                  <a:pt x="21600" y="21600"/>
                </a:lnTo>
                <a:close/>
              </a:path>
            </a:pathLst>
          </a:custGeom>
          <a:noFill/>
          <a:ln w="12700">
            <a:solidFill>
              <a:schemeClr val="tx1"/>
            </a:solidFill>
            <a:round/>
            <a:headEnd/>
            <a:tailEnd/>
          </a:ln>
          <a:effectLst/>
        </p:spPr>
        <p:txBody>
          <a:bodyPr wrap="none" lIns="0" tIns="0" rIns="0" bIns="0" anchor="ctr"/>
          <a:lstStyle/>
          <a:p>
            <a:pPr algn="l"/>
            <a:endParaRPr lang="en-US" sz="1400"/>
          </a:p>
        </p:txBody>
      </p:sp>
      <p:grpSp>
        <p:nvGrpSpPr>
          <p:cNvPr id="11" name="Group 10"/>
          <p:cNvGrpSpPr/>
          <p:nvPr/>
        </p:nvGrpSpPr>
        <p:grpSpPr>
          <a:xfrm>
            <a:off x="700900" y="3297616"/>
            <a:ext cx="889911" cy="182569"/>
            <a:chOff x="1612478" y="5371908"/>
            <a:chExt cx="889911" cy="182569"/>
          </a:xfrm>
        </p:grpSpPr>
        <p:sp>
          <p:nvSpPr>
            <p:cNvPr id="30" name="Freeform 23"/>
            <p:cNvSpPr>
              <a:spLocks/>
            </p:cNvSpPr>
            <p:nvPr/>
          </p:nvSpPr>
          <p:spPr bwMode="auto">
            <a:xfrm>
              <a:off x="1612478" y="5371908"/>
              <a:ext cx="889911" cy="156391"/>
            </a:xfrm>
            <a:custGeom>
              <a:avLst/>
              <a:gdLst>
                <a:gd name="connsiteX0" fmla="*/ 0 w 10904"/>
                <a:gd name="connsiteY0" fmla="*/ 13007 h 13007"/>
                <a:gd name="connsiteX1" fmla="*/ 4777 w 10904"/>
                <a:gd name="connsiteY1" fmla="*/ 0 h 13007"/>
                <a:gd name="connsiteX2" fmla="*/ 7993 w 10904"/>
                <a:gd name="connsiteY2" fmla="*/ 1852 h 13007"/>
                <a:gd name="connsiteX3" fmla="*/ 10904 w 10904"/>
                <a:gd name="connsiteY3" fmla="*/ 7778 h 13007"/>
                <a:gd name="connsiteX4" fmla="*/ 10119 w 10904"/>
                <a:gd name="connsiteY4" fmla="*/ 9815 h 13007"/>
                <a:gd name="connsiteX5" fmla="*/ 8448 w 10904"/>
                <a:gd name="connsiteY5" fmla="*/ 7222 h 13007"/>
                <a:gd name="connsiteX0" fmla="*/ 0 w 11521"/>
                <a:gd name="connsiteY0" fmla="*/ 14811 h 14811"/>
                <a:gd name="connsiteX1" fmla="*/ 5394 w 11521"/>
                <a:gd name="connsiteY1" fmla="*/ 0 h 14811"/>
                <a:gd name="connsiteX2" fmla="*/ 8610 w 11521"/>
                <a:gd name="connsiteY2" fmla="*/ 1852 h 14811"/>
                <a:gd name="connsiteX3" fmla="*/ 11521 w 11521"/>
                <a:gd name="connsiteY3" fmla="*/ 7778 h 14811"/>
                <a:gd name="connsiteX4" fmla="*/ 10736 w 11521"/>
                <a:gd name="connsiteY4" fmla="*/ 9815 h 14811"/>
                <a:gd name="connsiteX5" fmla="*/ 9065 w 11521"/>
                <a:gd name="connsiteY5" fmla="*/ 7222 h 1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1" h="14811">
                  <a:moveTo>
                    <a:pt x="0" y="14811"/>
                  </a:moveTo>
                  <a:lnTo>
                    <a:pt x="5394" y="0"/>
                  </a:lnTo>
                  <a:lnTo>
                    <a:pt x="8610" y="1852"/>
                  </a:lnTo>
                  <a:lnTo>
                    <a:pt x="11521" y="7778"/>
                  </a:lnTo>
                  <a:lnTo>
                    <a:pt x="10736" y="9815"/>
                  </a:lnTo>
                  <a:lnTo>
                    <a:pt x="9065" y="7222"/>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3" name="Freeform 26"/>
            <p:cNvSpPr>
              <a:spLocks/>
            </p:cNvSpPr>
            <p:nvPr/>
          </p:nvSpPr>
          <p:spPr bwMode="auto">
            <a:xfrm>
              <a:off x="1672346" y="5477497"/>
              <a:ext cx="564096" cy="76980"/>
            </a:xfrm>
            <a:custGeom>
              <a:avLst/>
              <a:gdLst>
                <a:gd name="connsiteX0" fmla="*/ 0 w 11136"/>
                <a:gd name="connsiteY0" fmla="*/ 12320 h 12320"/>
                <a:gd name="connsiteX1" fmla="*/ 6198 w 11136"/>
                <a:gd name="connsiteY1" fmla="*/ 0 h 12320"/>
                <a:gd name="connsiteX2" fmla="*/ 11136 w 11136"/>
                <a:gd name="connsiteY2" fmla="*/ 2857 h 12320"/>
                <a:gd name="connsiteX0" fmla="*/ 0 w 11871"/>
                <a:gd name="connsiteY0" fmla="*/ 14060 h 14060"/>
                <a:gd name="connsiteX1" fmla="*/ 6933 w 11871"/>
                <a:gd name="connsiteY1" fmla="*/ 0 h 14060"/>
                <a:gd name="connsiteX2" fmla="*/ 11871 w 11871"/>
                <a:gd name="connsiteY2" fmla="*/ 2857 h 14060"/>
              </a:gdLst>
              <a:ahLst/>
              <a:cxnLst>
                <a:cxn ang="0">
                  <a:pos x="connsiteX0" y="connsiteY0"/>
                </a:cxn>
                <a:cxn ang="0">
                  <a:pos x="connsiteX1" y="connsiteY1"/>
                </a:cxn>
                <a:cxn ang="0">
                  <a:pos x="connsiteX2" y="connsiteY2"/>
                </a:cxn>
              </a:cxnLst>
              <a:rect l="l" t="t" r="r" b="b"/>
              <a:pathLst>
                <a:path w="11871" h="14060">
                  <a:moveTo>
                    <a:pt x="0" y="14060"/>
                  </a:moveTo>
                  <a:lnTo>
                    <a:pt x="6933" y="0"/>
                  </a:lnTo>
                  <a:lnTo>
                    <a:pt x="11871" y="2857"/>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4" name="Freeform 27"/>
            <p:cNvSpPr>
              <a:spLocks/>
            </p:cNvSpPr>
            <p:nvPr/>
          </p:nvSpPr>
          <p:spPr bwMode="auto">
            <a:xfrm>
              <a:off x="2254041" y="5457944"/>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5" name="Freeform 28"/>
            <p:cNvSpPr>
              <a:spLocks/>
            </p:cNvSpPr>
            <p:nvPr/>
          </p:nvSpPr>
          <p:spPr bwMode="auto">
            <a:xfrm>
              <a:off x="2181686" y="5465766"/>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grpSp>
      <p:sp>
        <p:nvSpPr>
          <p:cNvPr id="29" name="Right Arrow 28"/>
          <p:cNvSpPr/>
          <p:nvPr/>
        </p:nvSpPr>
        <p:spPr bwMode="auto">
          <a:xfrm>
            <a:off x="1866711" y="3040344"/>
            <a:ext cx="2112413" cy="547435"/>
          </a:xfrm>
          <a:prstGeom prst="rightArrow">
            <a:avLst>
              <a:gd name="adj1" fmla="val 69579"/>
              <a:gd name="adj2" fmla="val 64960"/>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31" name="AutoShape 33"/>
          <p:cNvSpPr>
            <a:spLocks noChangeArrowheads="1"/>
          </p:cNvSpPr>
          <p:nvPr/>
        </p:nvSpPr>
        <p:spPr bwMode="auto">
          <a:xfrm>
            <a:off x="1939110" y="3148847"/>
            <a:ext cx="1820898" cy="302004"/>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1800" dirty="0">
                <a:latin typeface="Calibri"/>
                <a:cs typeface="Calibri"/>
              </a:rPr>
              <a:t>Query Composition</a:t>
            </a:r>
          </a:p>
        </p:txBody>
      </p:sp>
      <p:grpSp>
        <p:nvGrpSpPr>
          <p:cNvPr id="12" name="Group 11"/>
          <p:cNvGrpSpPr/>
          <p:nvPr/>
        </p:nvGrpSpPr>
        <p:grpSpPr>
          <a:xfrm>
            <a:off x="869709" y="3409456"/>
            <a:ext cx="907658" cy="185540"/>
            <a:chOff x="1787282" y="5487892"/>
            <a:chExt cx="907658" cy="185540"/>
          </a:xfrm>
        </p:grpSpPr>
        <p:sp>
          <p:nvSpPr>
            <p:cNvPr id="232" name="Rectangle 39"/>
            <p:cNvSpPr>
              <a:spLocks noChangeArrowheads="1"/>
            </p:cNvSpPr>
            <p:nvPr/>
          </p:nvSpPr>
          <p:spPr bwMode="auto">
            <a:xfrm rot="21276990">
              <a:off x="2143648" y="5520373"/>
              <a:ext cx="130116" cy="86153"/>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233" name="Rectangle 40"/>
            <p:cNvSpPr>
              <a:spLocks noChangeArrowheads="1"/>
            </p:cNvSpPr>
            <p:nvPr/>
          </p:nvSpPr>
          <p:spPr bwMode="auto">
            <a:xfrm rot="21276990">
              <a:off x="2314829" y="5504242"/>
              <a:ext cx="130116" cy="86153"/>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234" name="Rectangle 41"/>
            <p:cNvSpPr>
              <a:spLocks noChangeArrowheads="1"/>
            </p:cNvSpPr>
            <p:nvPr/>
          </p:nvSpPr>
          <p:spPr bwMode="auto">
            <a:xfrm rot="21276990">
              <a:off x="2488324" y="5487892"/>
              <a:ext cx="130116" cy="86153"/>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235" name="Rectangle 43"/>
            <p:cNvSpPr>
              <a:spLocks noChangeArrowheads="1"/>
            </p:cNvSpPr>
            <p:nvPr/>
          </p:nvSpPr>
          <p:spPr bwMode="auto">
            <a:xfrm rot="21276990">
              <a:off x="1970221" y="5536720"/>
              <a:ext cx="130116" cy="87621"/>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5" name="Freeform 4"/>
            <p:cNvSpPr/>
            <p:nvPr/>
          </p:nvSpPr>
          <p:spPr>
            <a:xfrm>
              <a:off x="1787282" y="5498328"/>
              <a:ext cx="907658" cy="175104"/>
            </a:xfrm>
            <a:custGeom>
              <a:avLst/>
              <a:gdLst>
                <a:gd name="connsiteX0" fmla="*/ 0 w 971550"/>
                <a:gd name="connsiteY0" fmla="*/ 200025 h 200025"/>
                <a:gd name="connsiteX1" fmla="*/ 971550 w 971550"/>
                <a:gd name="connsiteY1" fmla="*/ 196850 h 200025"/>
                <a:gd name="connsiteX2" fmla="*/ 971550 w 971550"/>
                <a:gd name="connsiteY2" fmla="*/ 0 h 200025"/>
                <a:gd name="connsiteX3" fmla="*/ 6350 w 971550"/>
                <a:gd name="connsiteY3" fmla="*/ 98425 h 200025"/>
                <a:gd name="connsiteX4" fmla="*/ 0 w 971550"/>
                <a:gd name="connsiteY4" fmla="*/ 200025 h 200025"/>
                <a:gd name="connsiteX0" fmla="*/ 0 w 968342"/>
                <a:gd name="connsiteY0" fmla="*/ 205372 h 205372"/>
                <a:gd name="connsiteX1" fmla="*/ 968342 w 968342"/>
                <a:gd name="connsiteY1" fmla="*/ 196850 h 205372"/>
                <a:gd name="connsiteX2" fmla="*/ 968342 w 968342"/>
                <a:gd name="connsiteY2" fmla="*/ 0 h 205372"/>
                <a:gd name="connsiteX3" fmla="*/ 3142 w 968342"/>
                <a:gd name="connsiteY3" fmla="*/ 98425 h 205372"/>
                <a:gd name="connsiteX4" fmla="*/ 0 w 968342"/>
                <a:gd name="connsiteY4" fmla="*/ 205372 h 205372"/>
                <a:gd name="connsiteX0" fmla="*/ 1346 w 969688"/>
                <a:gd name="connsiteY0" fmla="*/ 205372 h 205372"/>
                <a:gd name="connsiteX1" fmla="*/ 969688 w 969688"/>
                <a:gd name="connsiteY1" fmla="*/ 196850 h 205372"/>
                <a:gd name="connsiteX2" fmla="*/ 969688 w 969688"/>
                <a:gd name="connsiteY2" fmla="*/ 0 h 205372"/>
                <a:gd name="connsiteX3" fmla="*/ 211 w 969688"/>
                <a:gd name="connsiteY3" fmla="*/ 101633 h 205372"/>
                <a:gd name="connsiteX4" fmla="*/ 1346 w 969688"/>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42" h="205404">
                  <a:moveTo>
                    <a:pt x="0" y="205372"/>
                  </a:moveTo>
                  <a:lnTo>
                    <a:pt x="968342" y="205404"/>
                  </a:lnTo>
                  <a:lnTo>
                    <a:pt x="968342" y="0"/>
                  </a:lnTo>
                  <a:lnTo>
                    <a:pt x="2073" y="101633"/>
                  </a:lnTo>
                  <a:cubicBezTo>
                    <a:pt x="1036" y="153502"/>
                    <a:pt x="1036" y="153502"/>
                    <a:pt x="0" y="205372"/>
                  </a:cubicBezTo>
                  <a:close/>
                </a:path>
              </a:pathLst>
            </a:custGeom>
            <a:solidFill>
              <a:schemeClr val="accent1"/>
            </a:solidFill>
            <a:ln w="12700">
              <a:solidFill>
                <a:schemeClr val="tx1"/>
              </a:solidFill>
              <a:miter lim="800000"/>
              <a:headEnd/>
              <a:tailEnd/>
            </a:ln>
            <a:effectLst/>
          </p:spPr>
          <p:txBody>
            <a:bodyPr wrap="none" lIns="0" tIns="0" rIns="0" bIns="0" anchor="ctr"/>
            <a:lstStyle/>
            <a:p>
              <a:endParaRPr lang="en-US" sz="1400"/>
            </a:p>
          </p:txBody>
        </p:sp>
      </p:grpSp>
      <p:sp>
        <p:nvSpPr>
          <p:cNvPr id="10" name="Freeform 9"/>
          <p:cNvSpPr/>
          <p:nvPr/>
        </p:nvSpPr>
        <p:spPr>
          <a:xfrm>
            <a:off x="726049" y="3300004"/>
            <a:ext cx="288925" cy="165100"/>
          </a:xfrm>
          <a:custGeom>
            <a:avLst/>
            <a:gdLst>
              <a:gd name="connsiteX0" fmla="*/ 139700 w 288925"/>
              <a:gd name="connsiteY0" fmla="*/ 177800 h 177800"/>
              <a:gd name="connsiteX1" fmla="*/ 282575 w 288925"/>
              <a:gd name="connsiteY1" fmla="*/ 142875 h 177800"/>
              <a:gd name="connsiteX2" fmla="*/ 288925 w 288925"/>
              <a:gd name="connsiteY2" fmla="*/ 0 h 177800"/>
              <a:gd name="connsiteX3" fmla="*/ 0 w 288925"/>
              <a:gd name="connsiteY3" fmla="*/ 120650 h 177800"/>
              <a:gd name="connsiteX4" fmla="*/ 139700 w 288925"/>
              <a:gd name="connsiteY4" fmla="*/ 177800 h 177800"/>
              <a:gd name="connsiteX0" fmla="*/ 149225 w 288925"/>
              <a:gd name="connsiteY0" fmla="*/ 165100 h 165100"/>
              <a:gd name="connsiteX1" fmla="*/ 282575 w 288925"/>
              <a:gd name="connsiteY1" fmla="*/ 142875 h 165100"/>
              <a:gd name="connsiteX2" fmla="*/ 288925 w 288925"/>
              <a:gd name="connsiteY2" fmla="*/ 0 h 165100"/>
              <a:gd name="connsiteX3" fmla="*/ 0 w 288925"/>
              <a:gd name="connsiteY3" fmla="*/ 120650 h 165100"/>
              <a:gd name="connsiteX4" fmla="*/ 149225 w 288925"/>
              <a:gd name="connsiteY4" fmla="*/ 1651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165100">
                <a:moveTo>
                  <a:pt x="149225" y="165100"/>
                </a:moveTo>
                <a:lnTo>
                  <a:pt x="282575" y="142875"/>
                </a:lnTo>
                <a:lnTo>
                  <a:pt x="288925" y="0"/>
                </a:lnTo>
                <a:lnTo>
                  <a:pt x="0" y="120650"/>
                </a:lnTo>
                <a:lnTo>
                  <a:pt x="149225" y="165100"/>
                </a:lnTo>
                <a:close/>
              </a:path>
            </a:pathLst>
          </a:custGeom>
          <a:solidFill>
            <a:srgbClr val="FFFFFF"/>
          </a:solidFill>
          <a:ln>
            <a:noFill/>
          </a:ln>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226" name="Freeform 82"/>
          <p:cNvSpPr>
            <a:spLocks/>
          </p:cNvSpPr>
          <p:nvPr/>
        </p:nvSpPr>
        <p:spPr bwMode="auto">
          <a:xfrm flipH="1">
            <a:off x="638720" y="2735265"/>
            <a:ext cx="376409" cy="743481"/>
          </a:xfrm>
          <a:custGeom>
            <a:avLst/>
            <a:gdLst/>
            <a:ahLst/>
            <a:cxnLst>
              <a:cxn ang="0">
                <a:pos x="141" y="284"/>
              </a:cxn>
              <a:cxn ang="0">
                <a:pos x="10" y="320"/>
              </a:cxn>
              <a:cxn ang="0">
                <a:pos x="0" y="147"/>
              </a:cxn>
              <a:cxn ang="0">
                <a:pos x="6" y="96"/>
              </a:cxn>
              <a:cxn ang="0">
                <a:pos x="63" y="49"/>
              </a:cxn>
              <a:cxn ang="0">
                <a:pos x="162" y="0"/>
              </a:cxn>
            </a:cxnLst>
            <a:rect l="0" t="0" r="r" b="b"/>
            <a:pathLst>
              <a:path w="162" h="320">
                <a:moveTo>
                  <a:pt x="141" y="284"/>
                </a:moveTo>
                <a:lnTo>
                  <a:pt x="10" y="320"/>
                </a:lnTo>
                <a:lnTo>
                  <a:pt x="0" y="147"/>
                </a:lnTo>
                <a:lnTo>
                  <a:pt x="6" y="96"/>
                </a:lnTo>
                <a:lnTo>
                  <a:pt x="63" y="49"/>
                </a:lnTo>
                <a:lnTo>
                  <a:pt x="16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5" name="Freeform 81"/>
          <p:cNvSpPr>
            <a:spLocks/>
          </p:cNvSpPr>
          <p:nvPr/>
        </p:nvSpPr>
        <p:spPr bwMode="auto">
          <a:xfrm flipH="1">
            <a:off x="617807" y="2983866"/>
            <a:ext cx="320645" cy="385681"/>
          </a:xfrm>
          <a:custGeom>
            <a:avLst/>
            <a:gdLst/>
            <a:ahLst/>
            <a:cxnLst>
              <a:cxn ang="0">
                <a:pos x="87" y="121"/>
              </a:cxn>
              <a:cxn ang="0">
                <a:pos x="9" y="166"/>
              </a:cxn>
              <a:cxn ang="0">
                <a:pos x="0" y="42"/>
              </a:cxn>
              <a:cxn ang="0">
                <a:pos x="34" y="24"/>
              </a:cxn>
              <a:cxn ang="0">
                <a:pos x="99" y="37"/>
              </a:cxn>
              <a:cxn ang="0">
                <a:pos x="138" y="69"/>
              </a:cxn>
              <a:cxn ang="0">
                <a:pos x="138" y="37"/>
              </a:cxn>
              <a:cxn ang="0">
                <a:pos x="70" y="0"/>
              </a:cxn>
            </a:cxnLst>
            <a:rect l="0" t="0" r="r" b="b"/>
            <a:pathLst>
              <a:path w="138" h="166">
                <a:moveTo>
                  <a:pt x="87" y="121"/>
                </a:moveTo>
                <a:lnTo>
                  <a:pt x="9" y="166"/>
                </a:lnTo>
                <a:lnTo>
                  <a:pt x="0" y="42"/>
                </a:lnTo>
                <a:lnTo>
                  <a:pt x="34" y="24"/>
                </a:lnTo>
                <a:lnTo>
                  <a:pt x="99" y="37"/>
                </a:lnTo>
                <a:lnTo>
                  <a:pt x="138" y="69"/>
                </a:lnTo>
                <a:lnTo>
                  <a:pt x="138" y="37"/>
                </a:lnTo>
                <a:lnTo>
                  <a:pt x="7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42" name="Right Arrow 41"/>
          <p:cNvSpPr/>
          <p:nvPr/>
        </p:nvSpPr>
        <p:spPr bwMode="auto">
          <a:xfrm flipH="1">
            <a:off x="1556943" y="2216733"/>
            <a:ext cx="2422181" cy="547435"/>
          </a:xfrm>
          <a:prstGeom prst="rightArrow">
            <a:avLst>
              <a:gd name="adj1" fmla="val 69579"/>
              <a:gd name="adj2" fmla="val 64960"/>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43" name="AutoShape 33"/>
          <p:cNvSpPr>
            <a:spLocks noChangeArrowheads="1"/>
          </p:cNvSpPr>
          <p:nvPr/>
        </p:nvSpPr>
        <p:spPr bwMode="auto">
          <a:xfrm>
            <a:off x="1939110" y="2325236"/>
            <a:ext cx="1962013" cy="302004"/>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1800" dirty="0">
                <a:latin typeface="Calibri"/>
                <a:cs typeface="Calibri"/>
              </a:rPr>
              <a:t>Query Interpretation</a:t>
            </a:r>
          </a:p>
        </p:txBody>
      </p:sp>
      <p:sp>
        <p:nvSpPr>
          <p:cNvPr id="44" name="AutoShape 33"/>
          <p:cNvSpPr>
            <a:spLocks noChangeArrowheads="1"/>
          </p:cNvSpPr>
          <p:nvPr/>
        </p:nvSpPr>
        <p:spPr bwMode="auto">
          <a:xfrm>
            <a:off x="4187481" y="2576616"/>
            <a:ext cx="1198537" cy="900844"/>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lnSpc>
                <a:spcPct val="80000"/>
              </a:lnSpc>
              <a:tabLst>
                <a:tab pos="228553" algn="l"/>
              </a:tabLst>
            </a:pPr>
            <a:r>
              <a:rPr lang="en-US" sz="1400" dirty="0">
                <a:latin typeface="Calibri"/>
                <a:cs typeface="Calibri"/>
              </a:rPr>
              <a:t>SELECT A</a:t>
            </a:r>
            <a:br>
              <a:rPr lang="en-US" sz="1400" dirty="0">
                <a:latin typeface="Calibri"/>
                <a:cs typeface="Calibri"/>
              </a:rPr>
            </a:br>
            <a:r>
              <a:rPr lang="en-US" sz="1400" dirty="0">
                <a:latin typeface="Calibri"/>
                <a:cs typeface="Calibri"/>
              </a:rPr>
              <a:t>FROM R</a:t>
            </a:r>
          </a:p>
          <a:p>
            <a:pPr defTabSz="822155">
              <a:lnSpc>
                <a:spcPct val="80000"/>
              </a:lnSpc>
              <a:tabLst>
                <a:tab pos="228553" algn="l"/>
              </a:tabLst>
            </a:pPr>
            <a:r>
              <a:rPr lang="en-US" sz="1400" dirty="0">
                <a:latin typeface="Calibri"/>
                <a:cs typeface="Calibri"/>
              </a:rPr>
              <a:t>WHERE B not in</a:t>
            </a:r>
          </a:p>
          <a:p>
            <a:pPr defTabSz="822155">
              <a:lnSpc>
                <a:spcPct val="80000"/>
              </a:lnSpc>
              <a:tabLst>
                <a:tab pos="228553" algn="l"/>
              </a:tabLst>
            </a:pPr>
            <a:r>
              <a:rPr lang="en-US" sz="1400" dirty="0">
                <a:latin typeface="Calibri"/>
                <a:cs typeface="Calibri"/>
              </a:rPr>
              <a:t>	(SELECT D</a:t>
            </a:r>
          </a:p>
          <a:p>
            <a:pPr defTabSz="822155">
              <a:lnSpc>
                <a:spcPct val="80000"/>
              </a:lnSpc>
              <a:tabLst>
                <a:tab pos="228553" algn="l"/>
              </a:tabLst>
            </a:pPr>
            <a:r>
              <a:rPr lang="en-US" sz="1400" dirty="0">
                <a:latin typeface="Calibri"/>
                <a:cs typeface="Calibri"/>
              </a:rPr>
              <a:t>	FROM S) </a:t>
            </a:r>
          </a:p>
        </p:txBody>
      </p:sp>
      <p:sp>
        <p:nvSpPr>
          <p:cNvPr id="13" name="Folded Corner 12"/>
          <p:cNvSpPr/>
          <p:nvPr/>
        </p:nvSpPr>
        <p:spPr bwMode="auto">
          <a:xfrm>
            <a:off x="4118923" y="2497004"/>
            <a:ext cx="1289515" cy="1062907"/>
          </a:xfrm>
          <a:prstGeom prst="foldedCorner">
            <a:avLst>
              <a:gd name="adj" fmla="val 23501"/>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32" name="Rounded Rectangle 31"/>
          <p:cNvSpPr/>
          <p:nvPr/>
        </p:nvSpPr>
        <p:spPr>
          <a:xfrm>
            <a:off x="311150" y="5499100"/>
            <a:ext cx="3944938" cy="909638"/>
          </a:xfrm>
          <a:prstGeom prst="roundRect">
            <a:avLst>
              <a:gd name="adj" fmla="val 13850"/>
            </a:avLst>
          </a:prstGeom>
          <a:solidFill>
            <a:srgbClr val="CCFFCC"/>
          </a:solidFill>
          <a:ln>
            <a:noFill/>
          </a:ln>
        </p:spPr>
        <p:txBody>
          <a:bodyPr lIns="91421" tIns="45710" rIns="0" bIns="45710" anchor="ctr"/>
          <a:lstStyle/>
          <a:p>
            <a:pPr defTabSz="2656364" eaLnBrk="0" hangingPunct="0">
              <a:lnSpc>
                <a:spcPct val="90000"/>
              </a:lnSpc>
              <a:spcAft>
                <a:spcPts val="0"/>
              </a:spcAft>
              <a:tabLst>
                <a:tab pos="1790331" algn="l"/>
              </a:tabLst>
              <a:defRPr/>
            </a:pPr>
            <a:r>
              <a:rPr lang="en-US" sz="1800" kern="0" dirty="0">
                <a:solidFill>
                  <a:srgbClr val="008000"/>
                </a:solidFill>
                <a:latin typeface="Calibri"/>
                <a:ea typeface="+mn-ea"/>
                <a:cs typeface="Calibri"/>
                <a:sym typeface="Symbol"/>
              </a:rPr>
              <a:t>Argument for default-all: If annotations are on domain values, then retrieving</a:t>
            </a:r>
            <a:br>
              <a:rPr lang="en-US" sz="1800" kern="0" dirty="0">
                <a:solidFill>
                  <a:srgbClr val="008000"/>
                </a:solidFill>
                <a:latin typeface="Calibri"/>
                <a:ea typeface="+mn-ea"/>
                <a:cs typeface="Calibri"/>
                <a:sym typeface="Symbol"/>
              </a:rPr>
            </a:br>
            <a:r>
              <a:rPr lang="en-US" sz="1800" kern="0" dirty="0">
                <a:solidFill>
                  <a:srgbClr val="008000"/>
                </a:solidFill>
                <a:latin typeface="Calibri"/>
                <a:ea typeface="+mn-ea"/>
                <a:cs typeface="Calibri"/>
                <a:sym typeface="Symbol"/>
              </a:rPr>
              <a:t>all annotations are relevant.</a:t>
            </a:r>
          </a:p>
        </p:txBody>
      </p:sp>
      <p:sp>
        <p:nvSpPr>
          <p:cNvPr id="36" name="Rounded Rectangle 35"/>
          <p:cNvSpPr/>
          <p:nvPr/>
        </p:nvSpPr>
        <p:spPr>
          <a:xfrm>
            <a:off x="4926013" y="5499100"/>
            <a:ext cx="4068762" cy="909638"/>
          </a:xfrm>
          <a:prstGeom prst="roundRect">
            <a:avLst>
              <a:gd name="adj" fmla="val 13850"/>
            </a:avLst>
          </a:prstGeom>
          <a:solidFill>
            <a:srgbClr val="FFBDC1"/>
          </a:solidFill>
          <a:ln>
            <a:noFill/>
          </a:ln>
        </p:spPr>
        <p:txBody>
          <a:bodyPr lIns="91421" tIns="45710" rIns="0" bIns="45710" anchor="ctr"/>
          <a:lstStyle/>
          <a:p>
            <a:pPr defTabSz="2656364" eaLnBrk="0" hangingPunct="0">
              <a:lnSpc>
                <a:spcPct val="90000"/>
              </a:lnSpc>
              <a:spcAft>
                <a:spcPts val="0"/>
              </a:spcAft>
              <a:tabLst>
                <a:tab pos="1790331" algn="l"/>
              </a:tabLst>
              <a:defRPr/>
            </a:pPr>
            <a:r>
              <a:rPr lang="en-US" sz="1800" kern="0" dirty="0">
                <a:solidFill>
                  <a:srgbClr val="FF0000"/>
                </a:solidFill>
                <a:latin typeface="Calibri"/>
                <a:ea typeface="+mn-ea"/>
                <a:cs typeface="Calibri"/>
                <a:sym typeface="Symbol"/>
              </a:rPr>
              <a:t>Counter-Argument: But then these anno-tations can be modeled in a separate table as normalized tables.</a:t>
            </a:r>
          </a:p>
        </p:txBody>
      </p:sp>
      <p:sp>
        <p:nvSpPr>
          <p:cNvPr id="37" name="Rectangle 118"/>
          <p:cNvSpPr>
            <a:spLocks noChangeArrowheads="1"/>
          </p:cNvSpPr>
          <p:nvPr/>
        </p:nvSpPr>
        <p:spPr bwMode="auto">
          <a:xfrm>
            <a:off x="5408438" y="4784727"/>
            <a:ext cx="2497137" cy="276225"/>
          </a:xfrm>
          <a:prstGeom prst="rect">
            <a:avLst/>
          </a:prstGeom>
          <a:solidFill>
            <a:srgbClr val="90D99F"/>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1800">
                <a:solidFill>
                  <a:srgbClr val="008000"/>
                </a:solidFill>
                <a:latin typeface="Calibri" charset="0"/>
                <a:cs typeface="Calibri" charset="0"/>
              </a:rPr>
              <a:t>Minimal propagation (</a:t>
            </a:r>
            <a:r>
              <a:rPr lang="en-US" sz="1800" i="1">
                <a:solidFill>
                  <a:srgbClr val="008000"/>
                </a:solidFill>
                <a:latin typeface="Calibri" charset="0"/>
                <a:cs typeface="Calibri" charset="0"/>
              </a:rPr>
              <a:t>α</a:t>
            </a:r>
            <a:r>
              <a:rPr lang="en-US" sz="1800" i="1" baseline="-25000">
                <a:solidFill>
                  <a:srgbClr val="008000"/>
                </a:solidFill>
                <a:latin typeface="Calibri" charset="0"/>
                <a:cs typeface="Calibri" charset="0"/>
              </a:rPr>
              <a:t>p</a:t>
            </a:r>
            <a:r>
              <a:rPr lang="en-US" sz="1800" i="1" baseline="30000">
                <a:solidFill>
                  <a:srgbClr val="008000"/>
                </a:solidFill>
                <a:latin typeface="Calibri" charset="0"/>
                <a:cs typeface="Calibri" charset="0"/>
              </a:rPr>
              <a:t>m</a:t>
            </a:r>
            <a:r>
              <a:rPr lang="en-US" sz="1800">
                <a:solidFill>
                  <a:srgbClr val="008000"/>
                </a:solidFill>
                <a:latin typeface="Calibri" charset="0"/>
                <a:cs typeface="Calibri" charset="0"/>
              </a:rPr>
              <a:t>)</a:t>
            </a:r>
            <a:endParaRPr lang="en-US" sz="1800" baseline="30000">
              <a:solidFill>
                <a:srgbClr val="008000"/>
              </a:solidFill>
              <a:latin typeface="Calibri" charset="0"/>
              <a:cs typeface="Calibri" charset="0"/>
            </a:endParaRPr>
          </a:p>
        </p:txBody>
      </p:sp>
      <p:sp>
        <p:nvSpPr>
          <p:cNvPr id="38" name="Rectangle 119"/>
          <p:cNvSpPr>
            <a:spLocks noChangeArrowheads="1"/>
          </p:cNvSpPr>
          <p:nvPr/>
        </p:nvSpPr>
        <p:spPr bwMode="auto">
          <a:xfrm>
            <a:off x="376062" y="4784727"/>
            <a:ext cx="2655813" cy="276999"/>
          </a:xfrm>
          <a:prstGeom prst="rect">
            <a:avLst/>
          </a:prstGeom>
          <a:solidFill>
            <a:srgbClr val="FFBDC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1800">
                <a:solidFill>
                  <a:srgbClr val="FF0000"/>
                </a:solidFill>
                <a:latin typeface="Calibri" charset="0"/>
                <a:cs typeface="Calibri" charset="0"/>
              </a:rPr>
              <a:t>Default-all propagation (</a:t>
            </a:r>
            <a:r>
              <a:rPr lang="en-US" sz="1800" i="1">
                <a:solidFill>
                  <a:srgbClr val="FF0000"/>
                </a:solidFill>
                <a:latin typeface="Calibri" charset="0"/>
                <a:cs typeface="Calibri" charset="0"/>
              </a:rPr>
              <a:t>α</a:t>
            </a:r>
            <a:r>
              <a:rPr lang="en-US" sz="1800" i="1" baseline="-25000">
                <a:solidFill>
                  <a:srgbClr val="FF0000"/>
                </a:solidFill>
                <a:latin typeface="Calibri" charset="0"/>
                <a:cs typeface="Calibri" charset="0"/>
              </a:rPr>
              <a:t>p</a:t>
            </a:r>
            <a:r>
              <a:rPr lang="en-US" sz="1800" i="1" baseline="30000">
                <a:solidFill>
                  <a:srgbClr val="FF0000"/>
                </a:solidFill>
                <a:latin typeface="Calibri" charset="0"/>
                <a:cs typeface="Calibri" charset="0"/>
              </a:rPr>
              <a:t>d</a:t>
            </a:r>
            <a:r>
              <a:rPr lang="en-US" sz="1800">
                <a:solidFill>
                  <a:srgbClr val="FF0000"/>
                </a:solidFill>
                <a:latin typeface="Calibri" charset="0"/>
                <a:cs typeface="Calibri" charset="0"/>
              </a:rPr>
              <a:t>)</a:t>
            </a:r>
            <a:endParaRPr lang="en-US" sz="1800" baseline="30000">
              <a:solidFill>
                <a:srgbClr val="FF0000"/>
              </a:solidFill>
              <a:latin typeface="Calibri" charset="0"/>
              <a:cs typeface="Calibri" charset="0"/>
            </a:endParaRPr>
          </a:p>
        </p:txBody>
      </p:sp>
      <p:sp>
        <p:nvSpPr>
          <p:cNvPr id="39" name="Rounded Rectangle 106"/>
          <p:cNvSpPr>
            <a:spLocks noChangeArrowheads="1"/>
          </p:cNvSpPr>
          <p:nvPr/>
        </p:nvSpPr>
        <p:spPr bwMode="auto">
          <a:xfrm>
            <a:off x="1202268" y="6594475"/>
            <a:ext cx="4903788" cy="974725"/>
          </a:xfrm>
          <a:prstGeom prst="roundRect">
            <a:avLst>
              <a:gd name="adj" fmla="val 13852"/>
            </a:avLst>
          </a:prstGeom>
          <a:solidFill>
            <a:srgbClr val="FFBDC1"/>
          </a:solidFill>
          <a:ln w="9525">
            <a:solidFill>
              <a:schemeClr val="tx1"/>
            </a:solidFill>
            <a:round/>
            <a:headEnd/>
            <a:tailEnd/>
          </a:ln>
        </p:spPr>
        <p:txBody>
          <a:bodyPr lIns="91421" tIns="45710" rIns="0" bIns="45710" anchor="ctr"/>
          <a:lstStyle/>
          <a:p>
            <a:pPr defTabSz="2655340" eaLnBrk="0" hangingPunct="0">
              <a:spcAft>
                <a:spcPct val="20000"/>
              </a:spcAft>
              <a:tabLst>
                <a:tab pos="1790331" algn="l"/>
              </a:tabLst>
            </a:pPr>
            <a:r>
              <a:rPr lang="en-US" sz="1800">
                <a:latin typeface="Calibri" charset="0"/>
                <a:cs typeface="Calibri" charset="0"/>
              </a:rPr>
              <a:t>Note minimal propagation is not equivalent to just evaluating the where-provenance for the query: </a:t>
            </a:r>
            <a:r>
              <a:rPr lang="en-US" sz="1800" i="1">
                <a:latin typeface="Calibri" charset="0"/>
                <a:cs typeface="Calibri" charset="0"/>
              </a:rPr>
              <a:t>Q</a:t>
            </a:r>
            <a:r>
              <a:rPr lang="en-US" sz="1800" i="1" baseline="-25000">
                <a:latin typeface="Calibri" charset="0"/>
                <a:cs typeface="Calibri" charset="0"/>
              </a:rPr>
              <a:t>7</a:t>
            </a:r>
            <a:r>
              <a:rPr lang="en-US" sz="1800" i="1">
                <a:latin typeface="Calibri" charset="0"/>
                <a:cs typeface="Calibri" charset="0"/>
              </a:rPr>
              <a:t>(x,y):-R</a:t>
            </a:r>
            <a:r>
              <a:rPr lang="en-US" sz="1800" i="1" baseline="30000">
                <a:latin typeface="Calibri" charset="0"/>
                <a:cs typeface="Calibri" charset="0"/>
              </a:rPr>
              <a:t>a</a:t>
            </a:r>
            <a:r>
              <a:rPr lang="en-US" sz="1800" i="1">
                <a:latin typeface="Calibri" charset="0"/>
                <a:cs typeface="Calibri" charset="0"/>
              </a:rPr>
              <a:t>(x,y),R</a:t>
            </a:r>
            <a:r>
              <a:rPr lang="en-US" sz="1800" i="1" baseline="30000">
                <a:latin typeface="Calibri" charset="0"/>
                <a:cs typeface="Calibri" charset="0"/>
              </a:rPr>
              <a:t>a</a:t>
            </a:r>
            <a:r>
              <a:rPr lang="en-US" sz="1800" i="1">
                <a:latin typeface="Calibri" charset="0"/>
                <a:cs typeface="Calibri" charset="0"/>
              </a:rPr>
              <a:t>(y,_). E.g. α</a:t>
            </a:r>
            <a:r>
              <a:rPr lang="en-US" sz="1800" i="1" baseline="-25000">
                <a:latin typeface="Calibri" charset="0"/>
                <a:cs typeface="Calibri" charset="0"/>
              </a:rPr>
              <a:t>p</a:t>
            </a:r>
            <a:r>
              <a:rPr lang="en-US" sz="1800" i="1">
                <a:latin typeface="Calibri" charset="0"/>
                <a:cs typeface="Calibri" charset="0"/>
              </a:rPr>
              <a:t>(t</a:t>
            </a:r>
            <a:r>
              <a:rPr lang="en-US" sz="1800" i="1" baseline="-25000">
                <a:latin typeface="Calibri" charset="0"/>
                <a:cs typeface="Calibri" charset="0"/>
              </a:rPr>
              <a:t>5</a:t>
            </a:r>
            <a:r>
              <a:rPr lang="en-US" sz="1800" i="1">
                <a:latin typeface="Calibri" charset="0"/>
                <a:cs typeface="Calibri" charset="0"/>
              </a:rPr>
              <a:t>,B,Q</a:t>
            </a:r>
            <a:r>
              <a:rPr lang="en-US" sz="1800" i="1" baseline="-25000">
                <a:latin typeface="Calibri" charset="0"/>
                <a:cs typeface="Calibri" charset="0"/>
              </a:rPr>
              <a:t>7</a:t>
            </a:r>
            <a:r>
              <a:rPr lang="en-US" sz="1800" i="1">
                <a:latin typeface="Calibri" charset="0"/>
                <a:cs typeface="Calibri" charset="0"/>
              </a:rPr>
              <a:t>) = {e,f,g} </a:t>
            </a:r>
            <a:endParaRPr lang="en-US" sz="1800" baseline="-25000">
              <a:latin typeface="Calibri" charset="0"/>
              <a:cs typeface="Calibri" charset="0"/>
            </a:endParaRPr>
          </a:p>
        </p:txBody>
      </p:sp>
      <p:sp>
        <p:nvSpPr>
          <p:cNvPr id="3" name="Cloud Callout 2"/>
          <p:cNvSpPr/>
          <p:nvPr/>
        </p:nvSpPr>
        <p:spPr>
          <a:xfrm>
            <a:off x="439638" y="1210733"/>
            <a:ext cx="1145870" cy="638900"/>
          </a:xfrm>
          <a:prstGeom prst="cloudCallout">
            <a:avLst>
              <a:gd name="adj1" fmla="val -19663"/>
              <a:gd name="adj2" fmla="val 77898"/>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40" name="Rectangle 46"/>
          <p:cNvSpPr>
            <a:spLocks noChangeArrowheads="1"/>
          </p:cNvSpPr>
          <p:nvPr/>
        </p:nvSpPr>
        <p:spPr bwMode="auto">
          <a:xfrm>
            <a:off x="727878" y="1403602"/>
            <a:ext cx="57640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1800">
                <a:latin typeface="Calibri"/>
                <a:cs typeface="Calibri"/>
              </a:rPr>
              <a:t>Find...</a:t>
            </a:r>
          </a:p>
        </p:txBody>
      </p:sp>
      <p:sp>
        <p:nvSpPr>
          <p:cNvPr id="41" name="Rounded Rectangle 40"/>
          <p:cNvSpPr/>
          <p:nvPr/>
        </p:nvSpPr>
        <p:spPr>
          <a:xfrm>
            <a:off x="3689349" y="770206"/>
            <a:ext cx="4328583" cy="909638"/>
          </a:xfrm>
          <a:prstGeom prst="roundRect">
            <a:avLst>
              <a:gd name="adj" fmla="val 13850"/>
            </a:avLst>
          </a:prstGeom>
          <a:solidFill>
            <a:srgbClr val="B9D1FF"/>
          </a:solidFill>
          <a:ln>
            <a:noFill/>
          </a:ln>
        </p:spPr>
        <p:txBody>
          <a:bodyPr lIns="91421" tIns="45710" rIns="0" bIns="45710" anchor="ctr"/>
          <a:lstStyle/>
          <a:p>
            <a:pPr defTabSz="2656364" eaLnBrk="0" hangingPunct="0">
              <a:lnSpc>
                <a:spcPct val="90000"/>
              </a:lnSpc>
              <a:spcAft>
                <a:spcPts val="0"/>
              </a:spcAft>
              <a:tabLst>
                <a:tab pos="1790331" algn="l"/>
              </a:tabLst>
              <a:defRPr/>
            </a:pPr>
            <a:r>
              <a:rPr lang="en-US" sz="1800" kern="0" dirty="0">
                <a:solidFill>
                  <a:srgbClr val="3366FF"/>
                </a:solidFill>
                <a:latin typeface="Calibri"/>
                <a:ea typeface="+mn-ea"/>
                <a:cs typeface="Calibri"/>
                <a:sym typeface="Symbol"/>
              </a:rPr>
              <a:t>Motivation of this talk:</a:t>
            </a:r>
          </a:p>
          <a:p>
            <a:pPr defTabSz="2656364" eaLnBrk="0" hangingPunct="0">
              <a:lnSpc>
                <a:spcPct val="90000"/>
              </a:lnSpc>
              <a:spcAft>
                <a:spcPts val="0"/>
              </a:spcAft>
              <a:tabLst>
                <a:tab pos="1790331" algn="l"/>
              </a:tabLst>
              <a:defRPr/>
            </a:pPr>
            <a:r>
              <a:rPr lang="en-US" sz="1800" kern="0" dirty="0">
                <a:solidFill>
                  <a:srgbClr val="3366FF"/>
                </a:solidFill>
                <a:latin typeface="Calibri"/>
                <a:ea typeface="+mn-ea"/>
                <a:cs typeface="Calibri"/>
                <a:sym typeface="Symbol"/>
              </a:rPr>
              <a:t>How can we facilitate Query Interpretation?</a:t>
            </a:r>
          </a:p>
        </p:txBody>
      </p:sp>
      <p:sp>
        <p:nvSpPr>
          <p:cNvPr id="45" name="Right Arrow 44"/>
          <p:cNvSpPr/>
          <p:nvPr/>
        </p:nvSpPr>
        <p:spPr bwMode="auto">
          <a:xfrm>
            <a:off x="5579482" y="3040344"/>
            <a:ext cx="1947385" cy="547435"/>
          </a:xfrm>
          <a:prstGeom prst="rightArrow">
            <a:avLst>
              <a:gd name="adj1" fmla="val 69579"/>
              <a:gd name="adj2" fmla="val 64960"/>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46" name="AutoShape 33"/>
          <p:cNvSpPr>
            <a:spLocks noChangeArrowheads="1"/>
          </p:cNvSpPr>
          <p:nvPr/>
        </p:nvSpPr>
        <p:spPr bwMode="auto">
          <a:xfrm>
            <a:off x="5685918" y="3148847"/>
            <a:ext cx="1617793" cy="302002"/>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1800" dirty="0">
                <a:latin typeface="Calibri"/>
                <a:cs typeface="Calibri"/>
              </a:rPr>
              <a:t>Query Evaluation</a:t>
            </a:r>
          </a:p>
        </p:txBody>
      </p:sp>
      <p:grpSp>
        <p:nvGrpSpPr>
          <p:cNvPr id="6" name="Group 5"/>
          <p:cNvGrpSpPr/>
          <p:nvPr/>
        </p:nvGrpSpPr>
        <p:grpSpPr>
          <a:xfrm>
            <a:off x="7628460" y="2612046"/>
            <a:ext cx="533399" cy="926698"/>
            <a:chOff x="8022950" y="2339201"/>
            <a:chExt cx="759805" cy="633971"/>
          </a:xfrm>
        </p:grpSpPr>
        <p:sp>
          <p:nvSpPr>
            <p:cNvPr id="47" name="Rectangle 46"/>
            <p:cNvSpPr/>
            <p:nvPr/>
          </p:nvSpPr>
          <p:spPr>
            <a:xfrm>
              <a:off x="8022950" y="2339201"/>
              <a:ext cx="759805" cy="159036"/>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400">
                  <a:solidFill>
                    <a:schemeClr val="bg1"/>
                  </a:solidFill>
                  <a:latin typeface="Calibri"/>
                  <a:cs typeface="Calibri"/>
                </a:rPr>
                <a:t>A</a:t>
              </a:r>
            </a:p>
          </p:txBody>
        </p:sp>
        <p:sp>
          <p:nvSpPr>
            <p:cNvPr id="48" name="Rectangle 47"/>
            <p:cNvSpPr/>
            <p:nvPr/>
          </p:nvSpPr>
          <p:spPr>
            <a:xfrm>
              <a:off x="8022950" y="2498237"/>
              <a:ext cx="759805" cy="159036"/>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400">
                  <a:solidFill>
                    <a:schemeClr val="tx1"/>
                  </a:solidFill>
                  <a:latin typeface="Calibri"/>
                  <a:cs typeface="Calibri"/>
                </a:rPr>
                <a:t>a</a:t>
              </a:r>
            </a:p>
          </p:txBody>
        </p:sp>
        <p:sp>
          <p:nvSpPr>
            <p:cNvPr id="49" name="Rectangle 48"/>
            <p:cNvSpPr/>
            <p:nvPr/>
          </p:nvSpPr>
          <p:spPr>
            <a:xfrm>
              <a:off x="8022950" y="2657272"/>
              <a:ext cx="759805" cy="159036"/>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400">
                  <a:solidFill>
                    <a:schemeClr val="tx1"/>
                  </a:solidFill>
                  <a:latin typeface="Calibri"/>
                  <a:cs typeface="Calibri"/>
                </a:rPr>
                <a:t>b</a:t>
              </a:r>
            </a:p>
          </p:txBody>
        </p:sp>
        <p:sp>
          <p:nvSpPr>
            <p:cNvPr id="50" name="Rectangle 49"/>
            <p:cNvSpPr/>
            <p:nvPr/>
          </p:nvSpPr>
          <p:spPr>
            <a:xfrm>
              <a:off x="8022950" y="2814136"/>
              <a:ext cx="759805" cy="159036"/>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400">
                  <a:solidFill>
                    <a:schemeClr val="tx1"/>
                  </a:solidFill>
                  <a:latin typeface="Calibri"/>
                  <a:cs typeface="Calibri"/>
                </a:rPr>
                <a:t>c</a:t>
              </a:r>
            </a:p>
          </p:txBody>
        </p:sp>
      </p:grpSp>
      <p:sp>
        <p:nvSpPr>
          <p:cNvPr id="51" name="Rectangle 46"/>
          <p:cNvSpPr>
            <a:spLocks noChangeArrowheads="1"/>
          </p:cNvSpPr>
          <p:nvPr/>
        </p:nvSpPr>
        <p:spPr bwMode="auto">
          <a:xfrm>
            <a:off x="4584144" y="2222551"/>
            <a:ext cx="35907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1800">
                <a:latin typeface="Calibri"/>
                <a:cs typeface="Calibri"/>
              </a:rPr>
              <a:t>SQL</a:t>
            </a:r>
          </a:p>
        </p:txBody>
      </p:sp>
      <p:sp>
        <p:nvSpPr>
          <p:cNvPr id="52" name="Rectangle 46"/>
          <p:cNvSpPr>
            <a:spLocks noChangeArrowheads="1"/>
          </p:cNvSpPr>
          <p:nvPr/>
        </p:nvSpPr>
        <p:spPr bwMode="auto">
          <a:xfrm>
            <a:off x="7666817" y="2247952"/>
            <a:ext cx="44047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1800">
                <a:latin typeface="Calibri"/>
                <a:cs typeface="Calibri"/>
              </a:rPr>
              <a:t>Data</a:t>
            </a:r>
          </a:p>
        </p:txBody>
      </p:sp>
    </p:spTree>
    <p:extLst>
      <p:ext uri="{BB962C8B-B14F-4D97-AF65-F5344CB8AC3E}">
        <p14:creationId xmlns:p14="http://schemas.microsoft.com/office/powerpoint/2010/main" val="4772396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Arc 86"/>
          <p:cNvSpPr>
            <a:spLocks/>
          </p:cNvSpPr>
          <p:nvPr/>
        </p:nvSpPr>
        <p:spPr bwMode="auto">
          <a:xfrm rot="5400000" flipV="1">
            <a:off x="298056" y="2147424"/>
            <a:ext cx="950263" cy="922435"/>
          </a:xfrm>
          <a:custGeom>
            <a:avLst/>
            <a:gdLst>
              <a:gd name="G0" fmla="+- 21600 0 0"/>
              <a:gd name="G1" fmla="+- 21600 0 0"/>
              <a:gd name="G2" fmla="+- 21600 0 0"/>
              <a:gd name="T0" fmla="*/ 36611 w 43050"/>
              <a:gd name="T1" fmla="*/ 37132 h 43200"/>
              <a:gd name="T2" fmla="*/ 43050 w 43050"/>
              <a:gd name="T3" fmla="*/ 19061 h 43200"/>
              <a:gd name="T4" fmla="*/ 21600 w 43050"/>
              <a:gd name="T5" fmla="*/ 21600 h 43200"/>
            </a:gdLst>
            <a:ahLst/>
            <a:cxnLst>
              <a:cxn ang="0">
                <a:pos x="T0" y="T1"/>
              </a:cxn>
              <a:cxn ang="0">
                <a:pos x="T2" y="T3"/>
              </a:cxn>
              <a:cxn ang="0">
                <a:pos x="T4" y="T5"/>
              </a:cxn>
            </a:cxnLst>
            <a:rect l="0" t="0" r="r" b="b"/>
            <a:pathLst>
              <a:path w="43050" h="43200" fill="none"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path>
              <a:path w="43050" h="43200" stroke="0" extrusionOk="0">
                <a:moveTo>
                  <a:pt x="36610" y="37131"/>
                </a:moveTo>
                <a:cubicBezTo>
                  <a:pt x="32583" y="41024"/>
                  <a:pt x="27201" y="43199"/>
                  <a:pt x="21600" y="43200"/>
                </a:cubicBezTo>
                <a:cubicBezTo>
                  <a:pt x="9670" y="43200"/>
                  <a:pt x="0" y="33529"/>
                  <a:pt x="0" y="21600"/>
                </a:cubicBezTo>
                <a:cubicBezTo>
                  <a:pt x="0" y="9670"/>
                  <a:pt x="9670" y="0"/>
                  <a:pt x="21600" y="0"/>
                </a:cubicBezTo>
                <a:cubicBezTo>
                  <a:pt x="32547" y="-1"/>
                  <a:pt x="41763" y="8189"/>
                  <a:pt x="43050" y="19060"/>
                </a:cubicBezTo>
                <a:lnTo>
                  <a:pt x="21600" y="21600"/>
                </a:lnTo>
                <a:close/>
              </a:path>
            </a:pathLst>
          </a:custGeom>
          <a:solidFill>
            <a:schemeClr val="bg1"/>
          </a:solidFill>
          <a:ln w="12700">
            <a:solidFill>
              <a:schemeClr val="tx1"/>
            </a:solidFill>
            <a:round/>
            <a:headEnd/>
            <a:tailEnd/>
          </a:ln>
          <a:effectLst>
            <a:glow rad="50800">
              <a:schemeClr val="bg1"/>
            </a:glow>
          </a:effectLst>
        </p:spPr>
        <p:txBody>
          <a:bodyPr wrap="none" lIns="0" tIns="0" rIns="0" bIns="0" anchor="ctr"/>
          <a:lstStyle/>
          <a:p>
            <a:pPr algn="l"/>
            <a:endParaRPr lang="en-US" sz="1400"/>
          </a:p>
        </p:txBody>
      </p:sp>
      <p:sp>
        <p:nvSpPr>
          <p:cNvPr id="14" name="Title 13"/>
          <p:cNvSpPr>
            <a:spLocks noGrp="1"/>
          </p:cNvSpPr>
          <p:nvPr>
            <p:ph type="title"/>
          </p:nvPr>
        </p:nvSpPr>
        <p:spPr/>
        <p:txBody>
          <a:bodyPr/>
          <a:lstStyle/>
          <a:p>
            <a:r>
              <a:rPr lang="en-US"/>
              <a:t>Queries and Users</a:t>
            </a:r>
          </a:p>
        </p:txBody>
      </p:sp>
      <p:sp>
        <p:nvSpPr>
          <p:cNvPr id="8195" name="Foliennummernplatzhalter 3"/>
          <p:cNvSpPr>
            <a:spLocks noGrp="1"/>
          </p:cNvSpPr>
          <p:nvPr>
            <p:ph type="sldNum" sz="quarter" idx="10"/>
          </p:nvPr>
        </p:nvSpPr>
        <p:spPr/>
        <p:txBody>
          <a:bodyPr/>
          <a:lstStyle/>
          <a:p>
            <a:fld id="{FFAB1C8F-0AF1-4C92-9122-92D7D682116F}" type="slidenum">
              <a:rPr lang="de-DE" smtClean="0"/>
              <a:pPr/>
              <a:t>52</a:t>
            </a:fld>
            <a:endParaRPr lang="de-DE" smtClean="0"/>
          </a:p>
        </p:txBody>
      </p:sp>
      <p:sp>
        <p:nvSpPr>
          <p:cNvPr id="223" name="Oval 72"/>
          <p:cNvSpPr>
            <a:spLocks noChangeArrowheads="1"/>
          </p:cNvSpPr>
          <p:nvPr/>
        </p:nvSpPr>
        <p:spPr bwMode="auto">
          <a:xfrm>
            <a:off x="885876" y="2458784"/>
            <a:ext cx="255587" cy="255571"/>
          </a:xfrm>
          <a:prstGeom prst="ellipse">
            <a:avLst/>
          </a:prstGeom>
          <a:solidFill>
            <a:schemeClr val="accent1"/>
          </a:solidFill>
          <a:ln w="12700">
            <a:solidFill>
              <a:schemeClr val="tx1"/>
            </a:solidFill>
            <a:round/>
            <a:headEnd/>
            <a:tailEnd/>
          </a:ln>
          <a:effectLst/>
        </p:spPr>
        <p:txBody>
          <a:bodyPr wrap="none" lIns="0" tIns="0" rIns="0" bIns="0" anchor="ctr"/>
          <a:lstStyle/>
          <a:p>
            <a:pPr algn="l"/>
            <a:endParaRPr lang="en-US" sz="1400"/>
          </a:p>
        </p:txBody>
      </p:sp>
      <p:sp>
        <p:nvSpPr>
          <p:cNvPr id="224" name="Oval 73"/>
          <p:cNvSpPr>
            <a:spLocks noChangeArrowheads="1"/>
          </p:cNvSpPr>
          <p:nvPr/>
        </p:nvSpPr>
        <p:spPr bwMode="auto">
          <a:xfrm>
            <a:off x="958816" y="2499108"/>
            <a:ext cx="183557" cy="190517"/>
          </a:xfrm>
          <a:prstGeom prst="ellipse">
            <a:avLst/>
          </a:prstGeom>
          <a:solidFill>
            <a:schemeClr val="tx1"/>
          </a:solidFill>
          <a:ln w="12700">
            <a:solidFill>
              <a:schemeClr val="tx1"/>
            </a:solidFill>
            <a:round/>
            <a:headEnd/>
            <a:tailEnd/>
          </a:ln>
          <a:effectLst/>
        </p:spPr>
        <p:txBody>
          <a:bodyPr wrap="none" lIns="0" tIns="0" rIns="0" bIns="0" anchor="ctr"/>
          <a:lstStyle/>
          <a:p>
            <a:pPr algn="l"/>
            <a:endParaRPr lang="en-US" sz="1400"/>
          </a:p>
        </p:txBody>
      </p:sp>
      <p:sp>
        <p:nvSpPr>
          <p:cNvPr id="227" name="Freeform 83"/>
          <p:cNvSpPr>
            <a:spLocks/>
          </p:cNvSpPr>
          <p:nvPr/>
        </p:nvSpPr>
        <p:spPr bwMode="auto">
          <a:xfrm flipH="1">
            <a:off x="706968" y="2756171"/>
            <a:ext cx="209117" cy="120816"/>
          </a:xfrm>
          <a:custGeom>
            <a:avLst/>
            <a:gdLst/>
            <a:ahLst/>
            <a:cxnLst>
              <a:cxn ang="0">
                <a:pos x="0" y="52"/>
              </a:cxn>
              <a:cxn ang="0">
                <a:pos x="32" y="34"/>
              </a:cxn>
              <a:cxn ang="0">
                <a:pos x="90" y="0"/>
              </a:cxn>
            </a:cxnLst>
            <a:rect l="0" t="0" r="r" b="b"/>
            <a:pathLst>
              <a:path w="90" h="52">
                <a:moveTo>
                  <a:pt x="0" y="52"/>
                </a:moveTo>
                <a:lnTo>
                  <a:pt x="32" y="34"/>
                </a:lnTo>
                <a:lnTo>
                  <a:pt x="9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8" name="Freeform 84"/>
          <p:cNvSpPr>
            <a:spLocks/>
          </p:cNvSpPr>
          <p:nvPr/>
        </p:nvSpPr>
        <p:spPr bwMode="auto">
          <a:xfrm flipH="1">
            <a:off x="681408" y="2791025"/>
            <a:ext cx="213762" cy="130109"/>
          </a:xfrm>
          <a:custGeom>
            <a:avLst/>
            <a:gdLst/>
            <a:ahLst/>
            <a:cxnLst>
              <a:cxn ang="0">
                <a:pos x="0" y="56"/>
              </a:cxn>
              <a:cxn ang="0">
                <a:pos x="42" y="35"/>
              </a:cxn>
              <a:cxn ang="0">
                <a:pos x="92" y="0"/>
              </a:cxn>
            </a:cxnLst>
            <a:rect l="0" t="0" r="r" b="b"/>
            <a:pathLst>
              <a:path w="92" h="56">
                <a:moveTo>
                  <a:pt x="0" y="56"/>
                </a:moveTo>
                <a:lnTo>
                  <a:pt x="42" y="35"/>
                </a:lnTo>
                <a:lnTo>
                  <a:pt x="9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9" name="Freeform 85"/>
          <p:cNvSpPr>
            <a:spLocks/>
          </p:cNvSpPr>
          <p:nvPr/>
        </p:nvSpPr>
        <p:spPr bwMode="auto">
          <a:xfrm flipH="1">
            <a:off x="699996" y="2846787"/>
            <a:ext cx="174265" cy="132432"/>
          </a:xfrm>
          <a:custGeom>
            <a:avLst/>
            <a:gdLst/>
            <a:ahLst/>
            <a:cxnLst>
              <a:cxn ang="0">
                <a:pos x="0" y="57"/>
              </a:cxn>
              <a:cxn ang="0">
                <a:pos x="36" y="33"/>
              </a:cxn>
              <a:cxn ang="0">
                <a:pos x="75" y="0"/>
              </a:cxn>
            </a:cxnLst>
            <a:rect l="0" t="0" r="r" b="b"/>
            <a:pathLst>
              <a:path w="75" h="57">
                <a:moveTo>
                  <a:pt x="0" y="57"/>
                </a:moveTo>
                <a:lnTo>
                  <a:pt x="36" y="33"/>
                </a:lnTo>
                <a:lnTo>
                  <a:pt x="75"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31" name="Arc 87"/>
          <p:cNvSpPr>
            <a:spLocks/>
          </p:cNvSpPr>
          <p:nvPr/>
        </p:nvSpPr>
        <p:spPr bwMode="auto">
          <a:xfrm rot="11843893" flipV="1">
            <a:off x="1176317" y="2793350"/>
            <a:ext cx="232352" cy="109201"/>
          </a:xfrm>
          <a:custGeom>
            <a:avLst/>
            <a:gdLst>
              <a:gd name="G0" fmla="+- 21600 0 0"/>
              <a:gd name="G1" fmla="+- 21600 0 0"/>
              <a:gd name="G2" fmla="+- 21600 0 0"/>
              <a:gd name="T0" fmla="*/ 27923 w 27923"/>
              <a:gd name="T1" fmla="*/ 42254 h 43200"/>
              <a:gd name="T2" fmla="*/ 25215 w 27923"/>
              <a:gd name="T3" fmla="*/ 305 h 43200"/>
              <a:gd name="T4" fmla="*/ 21600 w 27923"/>
              <a:gd name="T5" fmla="*/ 21600 h 43200"/>
            </a:gdLst>
            <a:ahLst/>
            <a:cxnLst>
              <a:cxn ang="0">
                <a:pos x="T0" y="T1"/>
              </a:cxn>
              <a:cxn ang="0">
                <a:pos x="T2" y="T3"/>
              </a:cxn>
              <a:cxn ang="0">
                <a:pos x="T4" y="T5"/>
              </a:cxn>
            </a:cxnLst>
            <a:rect l="0" t="0" r="r" b="b"/>
            <a:pathLst>
              <a:path w="27923" h="43200" fill="none"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path>
              <a:path w="27923" h="43200" stroke="0" extrusionOk="0">
                <a:moveTo>
                  <a:pt x="27922" y="42253"/>
                </a:moveTo>
                <a:cubicBezTo>
                  <a:pt x="25873" y="42881"/>
                  <a:pt x="23742" y="43199"/>
                  <a:pt x="21600" y="43200"/>
                </a:cubicBezTo>
                <a:cubicBezTo>
                  <a:pt x="9670" y="43200"/>
                  <a:pt x="0" y="33529"/>
                  <a:pt x="0" y="21600"/>
                </a:cubicBezTo>
                <a:cubicBezTo>
                  <a:pt x="0" y="9670"/>
                  <a:pt x="9670" y="0"/>
                  <a:pt x="21600" y="0"/>
                </a:cubicBezTo>
                <a:cubicBezTo>
                  <a:pt x="22811" y="-1"/>
                  <a:pt x="24020" y="101"/>
                  <a:pt x="25215" y="304"/>
                </a:cubicBezTo>
                <a:lnTo>
                  <a:pt x="21600" y="21600"/>
                </a:lnTo>
                <a:close/>
              </a:path>
            </a:pathLst>
          </a:custGeom>
          <a:noFill/>
          <a:ln w="12700">
            <a:solidFill>
              <a:schemeClr val="tx1"/>
            </a:solidFill>
            <a:round/>
            <a:headEnd/>
            <a:tailEnd/>
          </a:ln>
          <a:effectLst/>
        </p:spPr>
        <p:txBody>
          <a:bodyPr wrap="none" lIns="0" tIns="0" rIns="0" bIns="0" anchor="ctr"/>
          <a:lstStyle/>
          <a:p>
            <a:pPr algn="l"/>
            <a:endParaRPr lang="en-US" sz="1400"/>
          </a:p>
        </p:txBody>
      </p:sp>
      <p:grpSp>
        <p:nvGrpSpPr>
          <p:cNvPr id="11" name="Group 10"/>
          <p:cNvGrpSpPr/>
          <p:nvPr/>
        </p:nvGrpSpPr>
        <p:grpSpPr>
          <a:xfrm>
            <a:off x="810971" y="3297616"/>
            <a:ext cx="889911" cy="182569"/>
            <a:chOff x="1612478" y="5371908"/>
            <a:chExt cx="889911" cy="182569"/>
          </a:xfrm>
        </p:grpSpPr>
        <p:sp>
          <p:nvSpPr>
            <p:cNvPr id="30" name="Freeform 23"/>
            <p:cNvSpPr>
              <a:spLocks/>
            </p:cNvSpPr>
            <p:nvPr/>
          </p:nvSpPr>
          <p:spPr bwMode="auto">
            <a:xfrm>
              <a:off x="1612478" y="5371908"/>
              <a:ext cx="889911" cy="156391"/>
            </a:xfrm>
            <a:custGeom>
              <a:avLst/>
              <a:gdLst>
                <a:gd name="connsiteX0" fmla="*/ 0 w 10904"/>
                <a:gd name="connsiteY0" fmla="*/ 13007 h 13007"/>
                <a:gd name="connsiteX1" fmla="*/ 4777 w 10904"/>
                <a:gd name="connsiteY1" fmla="*/ 0 h 13007"/>
                <a:gd name="connsiteX2" fmla="*/ 7993 w 10904"/>
                <a:gd name="connsiteY2" fmla="*/ 1852 h 13007"/>
                <a:gd name="connsiteX3" fmla="*/ 10904 w 10904"/>
                <a:gd name="connsiteY3" fmla="*/ 7778 h 13007"/>
                <a:gd name="connsiteX4" fmla="*/ 10119 w 10904"/>
                <a:gd name="connsiteY4" fmla="*/ 9815 h 13007"/>
                <a:gd name="connsiteX5" fmla="*/ 8448 w 10904"/>
                <a:gd name="connsiteY5" fmla="*/ 7222 h 13007"/>
                <a:gd name="connsiteX0" fmla="*/ 0 w 11521"/>
                <a:gd name="connsiteY0" fmla="*/ 14811 h 14811"/>
                <a:gd name="connsiteX1" fmla="*/ 5394 w 11521"/>
                <a:gd name="connsiteY1" fmla="*/ 0 h 14811"/>
                <a:gd name="connsiteX2" fmla="*/ 8610 w 11521"/>
                <a:gd name="connsiteY2" fmla="*/ 1852 h 14811"/>
                <a:gd name="connsiteX3" fmla="*/ 11521 w 11521"/>
                <a:gd name="connsiteY3" fmla="*/ 7778 h 14811"/>
                <a:gd name="connsiteX4" fmla="*/ 10736 w 11521"/>
                <a:gd name="connsiteY4" fmla="*/ 9815 h 14811"/>
                <a:gd name="connsiteX5" fmla="*/ 9065 w 11521"/>
                <a:gd name="connsiteY5" fmla="*/ 7222 h 1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1" h="14811">
                  <a:moveTo>
                    <a:pt x="0" y="14811"/>
                  </a:moveTo>
                  <a:lnTo>
                    <a:pt x="5394" y="0"/>
                  </a:lnTo>
                  <a:lnTo>
                    <a:pt x="8610" y="1852"/>
                  </a:lnTo>
                  <a:lnTo>
                    <a:pt x="11521" y="7778"/>
                  </a:lnTo>
                  <a:lnTo>
                    <a:pt x="10736" y="9815"/>
                  </a:lnTo>
                  <a:lnTo>
                    <a:pt x="9065" y="7222"/>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3" name="Freeform 26"/>
            <p:cNvSpPr>
              <a:spLocks/>
            </p:cNvSpPr>
            <p:nvPr/>
          </p:nvSpPr>
          <p:spPr bwMode="auto">
            <a:xfrm>
              <a:off x="1672346" y="5477497"/>
              <a:ext cx="564096" cy="76980"/>
            </a:xfrm>
            <a:custGeom>
              <a:avLst/>
              <a:gdLst>
                <a:gd name="connsiteX0" fmla="*/ 0 w 11136"/>
                <a:gd name="connsiteY0" fmla="*/ 12320 h 12320"/>
                <a:gd name="connsiteX1" fmla="*/ 6198 w 11136"/>
                <a:gd name="connsiteY1" fmla="*/ 0 h 12320"/>
                <a:gd name="connsiteX2" fmla="*/ 11136 w 11136"/>
                <a:gd name="connsiteY2" fmla="*/ 2857 h 12320"/>
                <a:gd name="connsiteX0" fmla="*/ 0 w 11871"/>
                <a:gd name="connsiteY0" fmla="*/ 14060 h 14060"/>
                <a:gd name="connsiteX1" fmla="*/ 6933 w 11871"/>
                <a:gd name="connsiteY1" fmla="*/ 0 h 14060"/>
                <a:gd name="connsiteX2" fmla="*/ 11871 w 11871"/>
                <a:gd name="connsiteY2" fmla="*/ 2857 h 14060"/>
              </a:gdLst>
              <a:ahLst/>
              <a:cxnLst>
                <a:cxn ang="0">
                  <a:pos x="connsiteX0" y="connsiteY0"/>
                </a:cxn>
                <a:cxn ang="0">
                  <a:pos x="connsiteX1" y="connsiteY1"/>
                </a:cxn>
                <a:cxn ang="0">
                  <a:pos x="connsiteX2" y="connsiteY2"/>
                </a:cxn>
              </a:cxnLst>
              <a:rect l="l" t="t" r="r" b="b"/>
              <a:pathLst>
                <a:path w="11871" h="14060">
                  <a:moveTo>
                    <a:pt x="0" y="14060"/>
                  </a:moveTo>
                  <a:lnTo>
                    <a:pt x="6933" y="0"/>
                  </a:lnTo>
                  <a:lnTo>
                    <a:pt x="11871" y="2857"/>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4" name="Freeform 27"/>
            <p:cNvSpPr>
              <a:spLocks/>
            </p:cNvSpPr>
            <p:nvPr/>
          </p:nvSpPr>
          <p:spPr bwMode="auto">
            <a:xfrm>
              <a:off x="2254041" y="5457944"/>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35" name="Freeform 28"/>
            <p:cNvSpPr>
              <a:spLocks/>
            </p:cNvSpPr>
            <p:nvPr/>
          </p:nvSpPr>
          <p:spPr bwMode="auto">
            <a:xfrm>
              <a:off x="2181686" y="5465766"/>
              <a:ext cx="132974" cy="19553"/>
            </a:xfrm>
            <a:custGeom>
              <a:avLst/>
              <a:gdLst/>
              <a:ahLst/>
              <a:cxnLst>
                <a:cxn ang="0">
                  <a:pos x="0" y="0"/>
                </a:cxn>
                <a:cxn ang="0">
                  <a:pos x="57" y="10"/>
                </a:cxn>
                <a:cxn ang="0">
                  <a:pos x="68" y="6"/>
                </a:cxn>
              </a:cxnLst>
              <a:rect l="0" t="0" r="r" b="b"/>
              <a:pathLst>
                <a:path w="68" h="10">
                  <a:moveTo>
                    <a:pt x="0" y="0"/>
                  </a:moveTo>
                  <a:lnTo>
                    <a:pt x="57" y="10"/>
                  </a:lnTo>
                  <a:lnTo>
                    <a:pt x="68" y="6"/>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grpSp>
      <p:sp>
        <p:nvSpPr>
          <p:cNvPr id="29" name="Right Arrow 28"/>
          <p:cNvSpPr/>
          <p:nvPr/>
        </p:nvSpPr>
        <p:spPr bwMode="auto">
          <a:xfrm>
            <a:off x="2086853" y="3040344"/>
            <a:ext cx="2450758" cy="547435"/>
          </a:xfrm>
          <a:prstGeom prst="rightArrow">
            <a:avLst>
              <a:gd name="adj1" fmla="val 69579"/>
              <a:gd name="adj2" fmla="val 64960"/>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31" name="AutoShape 33"/>
          <p:cNvSpPr>
            <a:spLocks noChangeArrowheads="1"/>
          </p:cNvSpPr>
          <p:nvPr/>
        </p:nvSpPr>
        <p:spPr bwMode="auto">
          <a:xfrm>
            <a:off x="2362663" y="3148847"/>
            <a:ext cx="1820898" cy="302004"/>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1800" dirty="0">
                <a:latin typeface="Calibri"/>
                <a:cs typeface="Calibri"/>
              </a:rPr>
              <a:t>Query Composition</a:t>
            </a:r>
          </a:p>
        </p:txBody>
      </p:sp>
      <p:grpSp>
        <p:nvGrpSpPr>
          <p:cNvPr id="12" name="Group 11"/>
          <p:cNvGrpSpPr/>
          <p:nvPr/>
        </p:nvGrpSpPr>
        <p:grpSpPr>
          <a:xfrm>
            <a:off x="979780" y="3409456"/>
            <a:ext cx="907658" cy="185540"/>
            <a:chOff x="1787282" y="5487892"/>
            <a:chExt cx="907658" cy="185540"/>
          </a:xfrm>
        </p:grpSpPr>
        <p:sp>
          <p:nvSpPr>
            <p:cNvPr id="232" name="Rectangle 39"/>
            <p:cNvSpPr>
              <a:spLocks noChangeArrowheads="1"/>
            </p:cNvSpPr>
            <p:nvPr/>
          </p:nvSpPr>
          <p:spPr bwMode="auto">
            <a:xfrm rot="21276990">
              <a:off x="2143648" y="5520373"/>
              <a:ext cx="130116" cy="86153"/>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233" name="Rectangle 40"/>
            <p:cNvSpPr>
              <a:spLocks noChangeArrowheads="1"/>
            </p:cNvSpPr>
            <p:nvPr/>
          </p:nvSpPr>
          <p:spPr bwMode="auto">
            <a:xfrm rot="21276990">
              <a:off x="2314829" y="5504242"/>
              <a:ext cx="130116" cy="86153"/>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234" name="Rectangle 41"/>
            <p:cNvSpPr>
              <a:spLocks noChangeArrowheads="1"/>
            </p:cNvSpPr>
            <p:nvPr/>
          </p:nvSpPr>
          <p:spPr bwMode="auto">
            <a:xfrm rot="21276990">
              <a:off x="2488324" y="5487892"/>
              <a:ext cx="130116" cy="86153"/>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235" name="Rectangle 43"/>
            <p:cNvSpPr>
              <a:spLocks noChangeArrowheads="1"/>
            </p:cNvSpPr>
            <p:nvPr/>
          </p:nvSpPr>
          <p:spPr bwMode="auto">
            <a:xfrm rot="21276990">
              <a:off x="1970221" y="5536720"/>
              <a:ext cx="130116" cy="87621"/>
            </a:xfrm>
            <a:prstGeom prst="rect">
              <a:avLst/>
            </a:prstGeom>
            <a:solidFill>
              <a:schemeClr val="accent1"/>
            </a:solidFill>
            <a:ln w="12700">
              <a:solidFill>
                <a:schemeClr val="tx1"/>
              </a:solidFill>
              <a:miter lim="800000"/>
              <a:headEnd/>
              <a:tailEnd/>
            </a:ln>
            <a:effectLst/>
          </p:spPr>
          <p:txBody>
            <a:bodyPr wrap="none" lIns="0" tIns="0" rIns="0" bIns="0" anchor="ctr"/>
            <a:lstStyle/>
            <a:p>
              <a:pPr algn="l"/>
              <a:endParaRPr lang="en-US" sz="1400"/>
            </a:p>
          </p:txBody>
        </p:sp>
        <p:sp>
          <p:nvSpPr>
            <p:cNvPr id="5" name="Freeform 4"/>
            <p:cNvSpPr/>
            <p:nvPr/>
          </p:nvSpPr>
          <p:spPr>
            <a:xfrm>
              <a:off x="1787282" y="5498328"/>
              <a:ext cx="907658" cy="175104"/>
            </a:xfrm>
            <a:custGeom>
              <a:avLst/>
              <a:gdLst>
                <a:gd name="connsiteX0" fmla="*/ 0 w 971550"/>
                <a:gd name="connsiteY0" fmla="*/ 200025 h 200025"/>
                <a:gd name="connsiteX1" fmla="*/ 971550 w 971550"/>
                <a:gd name="connsiteY1" fmla="*/ 196850 h 200025"/>
                <a:gd name="connsiteX2" fmla="*/ 971550 w 971550"/>
                <a:gd name="connsiteY2" fmla="*/ 0 h 200025"/>
                <a:gd name="connsiteX3" fmla="*/ 6350 w 971550"/>
                <a:gd name="connsiteY3" fmla="*/ 98425 h 200025"/>
                <a:gd name="connsiteX4" fmla="*/ 0 w 971550"/>
                <a:gd name="connsiteY4" fmla="*/ 200025 h 200025"/>
                <a:gd name="connsiteX0" fmla="*/ 0 w 968342"/>
                <a:gd name="connsiteY0" fmla="*/ 205372 h 205372"/>
                <a:gd name="connsiteX1" fmla="*/ 968342 w 968342"/>
                <a:gd name="connsiteY1" fmla="*/ 196850 h 205372"/>
                <a:gd name="connsiteX2" fmla="*/ 968342 w 968342"/>
                <a:gd name="connsiteY2" fmla="*/ 0 h 205372"/>
                <a:gd name="connsiteX3" fmla="*/ 3142 w 968342"/>
                <a:gd name="connsiteY3" fmla="*/ 98425 h 205372"/>
                <a:gd name="connsiteX4" fmla="*/ 0 w 968342"/>
                <a:gd name="connsiteY4" fmla="*/ 205372 h 205372"/>
                <a:gd name="connsiteX0" fmla="*/ 1346 w 969688"/>
                <a:gd name="connsiteY0" fmla="*/ 205372 h 205372"/>
                <a:gd name="connsiteX1" fmla="*/ 969688 w 969688"/>
                <a:gd name="connsiteY1" fmla="*/ 196850 h 205372"/>
                <a:gd name="connsiteX2" fmla="*/ 969688 w 969688"/>
                <a:gd name="connsiteY2" fmla="*/ 0 h 205372"/>
                <a:gd name="connsiteX3" fmla="*/ 211 w 969688"/>
                <a:gd name="connsiteY3" fmla="*/ 101633 h 205372"/>
                <a:gd name="connsiteX4" fmla="*/ 1346 w 969688"/>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372"/>
                <a:gd name="connsiteX1" fmla="*/ 968342 w 968342"/>
                <a:gd name="connsiteY1" fmla="*/ 196850 h 205372"/>
                <a:gd name="connsiteX2" fmla="*/ 968342 w 968342"/>
                <a:gd name="connsiteY2" fmla="*/ 0 h 205372"/>
                <a:gd name="connsiteX3" fmla="*/ 2073 w 968342"/>
                <a:gd name="connsiteY3" fmla="*/ 101633 h 205372"/>
                <a:gd name="connsiteX4" fmla="*/ 0 w 968342"/>
                <a:gd name="connsiteY4" fmla="*/ 205372 h 205372"/>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 name="connsiteX0" fmla="*/ 0 w 968342"/>
                <a:gd name="connsiteY0" fmla="*/ 205372 h 205404"/>
                <a:gd name="connsiteX1" fmla="*/ 968342 w 968342"/>
                <a:gd name="connsiteY1" fmla="*/ 205404 h 205404"/>
                <a:gd name="connsiteX2" fmla="*/ 968342 w 968342"/>
                <a:gd name="connsiteY2" fmla="*/ 0 h 205404"/>
                <a:gd name="connsiteX3" fmla="*/ 2073 w 968342"/>
                <a:gd name="connsiteY3" fmla="*/ 101633 h 205404"/>
                <a:gd name="connsiteX4" fmla="*/ 0 w 968342"/>
                <a:gd name="connsiteY4" fmla="*/ 205372 h 205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342" h="205404">
                  <a:moveTo>
                    <a:pt x="0" y="205372"/>
                  </a:moveTo>
                  <a:lnTo>
                    <a:pt x="968342" y="205404"/>
                  </a:lnTo>
                  <a:lnTo>
                    <a:pt x="968342" y="0"/>
                  </a:lnTo>
                  <a:lnTo>
                    <a:pt x="2073" y="101633"/>
                  </a:lnTo>
                  <a:cubicBezTo>
                    <a:pt x="1036" y="153502"/>
                    <a:pt x="1036" y="153502"/>
                    <a:pt x="0" y="205372"/>
                  </a:cubicBezTo>
                  <a:close/>
                </a:path>
              </a:pathLst>
            </a:custGeom>
            <a:solidFill>
              <a:schemeClr val="accent1"/>
            </a:solidFill>
            <a:ln w="12700">
              <a:solidFill>
                <a:schemeClr val="tx1"/>
              </a:solidFill>
              <a:miter lim="800000"/>
              <a:headEnd/>
              <a:tailEnd/>
            </a:ln>
            <a:effectLst/>
          </p:spPr>
          <p:txBody>
            <a:bodyPr wrap="none" lIns="0" tIns="0" rIns="0" bIns="0" anchor="ctr"/>
            <a:lstStyle/>
            <a:p>
              <a:endParaRPr lang="en-US" sz="1400"/>
            </a:p>
          </p:txBody>
        </p:sp>
      </p:grpSp>
      <p:sp>
        <p:nvSpPr>
          <p:cNvPr id="10" name="Freeform 9"/>
          <p:cNvSpPr/>
          <p:nvPr/>
        </p:nvSpPr>
        <p:spPr>
          <a:xfrm>
            <a:off x="836120" y="3300004"/>
            <a:ext cx="288925" cy="165100"/>
          </a:xfrm>
          <a:custGeom>
            <a:avLst/>
            <a:gdLst>
              <a:gd name="connsiteX0" fmla="*/ 139700 w 288925"/>
              <a:gd name="connsiteY0" fmla="*/ 177800 h 177800"/>
              <a:gd name="connsiteX1" fmla="*/ 282575 w 288925"/>
              <a:gd name="connsiteY1" fmla="*/ 142875 h 177800"/>
              <a:gd name="connsiteX2" fmla="*/ 288925 w 288925"/>
              <a:gd name="connsiteY2" fmla="*/ 0 h 177800"/>
              <a:gd name="connsiteX3" fmla="*/ 0 w 288925"/>
              <a:gd name="connsiteY3" fmla="*/ 120650 h 177800"/>
              <a:gd name="connsiteX4" fmla="*/ 139700 w 288925"/>
              <a:gd name="connsiteY4" fmla="*/ 177800 h 177800"/>
              <a:gd name="connsiteX0" fmla="*/ 149225 w 288925"/>
              <a:gd name="connsiteY0" fmla="*/ 165100 h 165100"/>
              <a:gd name="connsiteX1" fmla="*/ 282575 w 288925"/>
              <a:gd name="connsiteY1" fmla="*/ 142875 h 165100"/>
              <a:gd name="connsiteX2" fmla="*/ 288925 w 288925"/>
              <a:gd name="connsiteY2" fmla="*/ 0 h 165100"/>
              <a:gd name="connsiteX3" fmla="*/ 0 w 288925"/>
              <a:gd name="connsiteY3" fmla="*/ 120650 h 165100"/>
              <a:gd name="connsiteX4" fmla="*/ 149225 w 288925"/>
              <a:gd name="connsiteY4" fmla="*/ 16510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165100">
                <a:moveTo>
                  <a:pt x="149225" y="165100"/>
                </a:moveTo>
                <a:lnTo>
                  <a:pt x="282575" y="142875"/>
                </a:lnTo>
                <a:lnTo>
                  <a:pt x="288925" y="0"/>
                </a:lnTo>
                <a:lnTo>
                  <a:pt x="0" y="120650"/>
                </a:lnTo>
                <a:lnTo>
                  <a:pt x="149225" y="165100"/>
                </a:lnTo>
                <a:close/>
              </a:path>
            </a:pathLst>
          </a:custGeom>
          <a:solidFill>
            <a:srgbClr val="FFFFFF"/>
          </a:solidFill>
          <a:ln>
            <a:noFill/>
          </a:ln>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226" name="Freeform 82"/>
          <p:cNvSpPr>
            <a:spLocks/>
          </p:cNvSpPr>
          <p:nvPr/>
        </p:nvSpPr>
        <p:spPr bwMode="auto">
          <a:xfrm flipH="1">
            <a:off x="748791" y="2735265"/>
            <a:ext cx="376409" cy="743481"/>
          </a:xfrm>
          <a:custGeom>
            <a:avLst/>
            <a:gdLst/>
            <a:ahLst/>
            <a:cxnLst>
              <a:cxn ang="0">
                <a:pos x="141" y="284"/>
              </a:cxn>
              <a:cxn ang="0">
                <a:pos x="10" y="320"/>
              </a:cxn>
              <a:cxn ang="0">
                <a:pos x="0" y="147"/>
              </a:cxn>
              <a:cxn ang="0">
                <a:pos x="6" y="96"/>
              </a:cxn>
              <a:cxn ang="0">
                <a:pos x="63" y="49"/>
              </a:cxn>
              <a:cxn ang="0">
                <a:pos x="162" y="0"/>
              </a:cxn>
            </a:cxnLst>
            <a:rect l="0" t="0" r="r" b="b"/>
            <a:pathLst>
              <a:path w="162" h="320">
                <a:moveTo>
                  <a:pt x="141" y="284"/>
                </a:moveTo>
                <a:lnTo>
                  <a:pt x="10" y="320"/>
                </a:lnTo>
                <a:lnTo>
                  <a:pt x="0" y="147"/>
                </a:lnTo>
                <a:lnTo>
                  <a:pt x="6" y="96"/>
                </a:lnTo>
                <a:lnTo>
                  <a:pt x="63" y="49"/>
                </a:lnTo>
                <a:lnTo>
                  <a:pt x="162"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225" name="Freeform 81"/>
          <p:cNvSpPr>
            <a:spLocks/>
          </p:cNvSpPr>
          <p:nvPr/>
        </p:nvSpPr>
        <p:spPr bwMode="auto">
          <a:xfrm flipH="1">
            <a:off x="727878" y="2983866"/>
            <a:ext cx="320645" cy="385681"/>
          </a:xfrm>
          <a:custGeom>
            <a:avLst/>
            <a:gdLst/>
            <a:ahLst/>
            <a:cxnLst>
              <a:cxn ang="0">
                <a:pos x="87" y="121"/>
              </a:cxn>
              <a:cxn ang="0">
                <a:pos x="9" y="166"/>
              </a:cxn>
              <a:cxn ang="0">
                <a:pos x="0" y="42"/>
              </a:cxn>
              <a:cxn ang="0">
                <a:pos x="34" y="24"/>
              </a:cxn>
              <a:cxn ang="0">
                <a:pos x="99" y="37"/>
              </a:cxn>
              <a:cxn ang="0">
                <a:pos x="138" y="69"/>
              </a:cxn>
              <a:cxn ang="0">
                <a:pos x="138" y="37"/>
              </a:cxn>
              <a:cxn ang="0">
                <a:pos x="70" y="0"/>
              </a:cxn>
            </a:cxnLst>
            <a:rect l="0" t="0" r="r" b="b"/>
            <a:pathLst>
              <a:path w="138" h="166">
                <a:moveTo>
                  <a:pt x="87" y="121"/>
                </a:moveTo>
                <a:lnTo>
                  <a:pt x="9" y="166"/>
                </a:lnTo>
                <a:lnTo>
                  <a:pt x="0" y="42"/>
                </a:lnTo>
                <a:lnTo>
                  <a:pt x="34" y="24"/>
                </a:lnTo>
                <a:lnTo>
                  <a:pt x="99" y="37"/>
                </a:lnTo>
                <a:lnTo>
                  <a:pt x="138" y="69"/>
                </a:lnTo>
                <a:lnTo>
                  <a:pt x="138" y="37"/>
                </a:lnTo>
                <a:lnTo>
                  <a:pt x="70" y="0"/>
                </a:lnTo>
              </a:path>
            </a:pathLst>
          </a:custGeom>
          <a:noFill/>
          <a:ln w="12700" cap="flat" cmpd="sng">
            <a:solidFill>
              <a:schemeClr val="tx1"/>
            </a:solidFill>
            <a:prstDash val="solid"/>
            <a:round/>
            <a:headEnd/>
            <a:tailEnd/>
          </a:ln>
          <a:effectLst/>
        </p:spPr>
        <p:txBody>
          <a:bodyPr lIns="0" tIns="0" rIns="0" bIns="0"/>
          <a:lstStyle/>
          <a:p>
            <a:pPr algn="l"/>
            <a:endParaRPr lang="en-US" sz="1400"/>
          </a:p>
        </p:txBody>
      </p:sp>
      <p:sp>
        <p:nvSpPr>
          <p:cNvPr id="42" name="Right Arrow 41"/>
          <p:cNvSpPr/>
          <p:nvPr/>
        </p:nvSpPr>
        <p:spPr bwMode="auto">
          <a:xfrm flipH="1">
            <a:off x="2086854" y="2216733"/>
            <a:ext cx="2450757" cy="547435"/>
          </a:xfrm>
          <a:prstGeom prst="rightArrow">
            <a:avLst>
              <a:gd name="adj1" fmla="val 69579"/>
              <a:gd name="adj2" fmla="val 64960"/>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43" name="AutoShape 33"/>
          <p:cNvSpPr>
            <a:spLocks noChangeArrowheads="1"/>
          </p:cNvSpPr>
          <p:nvPr/>
        </p:nvSpPr>
        <p:spPr bwMode="auto">
          <a:xfrm>
            <a:off x="2362662" y="2325236"/>
            <a:ext cx="1962013" cy="302004"/>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algn="ctr" defTabSz="822155">
              <a:tabLst>
                <a:tab pos="342829" algn="l"/>
              </a:tabLst>
            </a:pPr>
            <a:r>
              <a:rPr lang="en-US" sz="1800" dirty="0">
                <a:latin typeface="Calibri"/>
                <a:cs typeface="Calibri"/>
              </a:rPr>
              <a:t>Query Interpretation</a:t>
            </a:r>
          </a:p>
        </p:txBody>
      </p:sp>
      <p:sp>
        <p:nvSpPr>
          <p:cNvPr id="44" name="AutoShape 33"/>
          <p:cNvSpPr>
            <a:spLocks noChangeArrowheads="1"/>
          </p:cNvSpPr>
          <p:nvPr/>
        </p:nvSpPr>
        <p:spPr bwMode="auto">
          <a:xfrm>
            <a:off x="4828904" y="2500413"/>
            <a:ext cx="1198537" cy="900844"/>
          </a:xfrm>
          <a:prstGeom prst="leftRightArrow">
            <a:avLst>
              <a:gd name="adj1" fmla="val 100000"/>
              <a:gd name="adj2" fmla="val 0"/>
            </a:avLst>
          </a:prstGeom>
          <a:noFill/>
          <a:ln w="9525">
            <a:noFill/>
            <a:miter lim="800000"/>
            <a:headEnd/>
            <a:tailEnd/>
          </a:ln>
        </p:spPr>
        <p:txBody>
          <a:bodyPr wrap="none" lIns="2592" tIns="6478" rIns="2592" bIns="18283">
            <a:spAutoFit/>
          </a:bodyPr>
          <a:lstStyle/>
          <a:p>
            <a:pPr defTabSz="822155">
              <a:lnSpc>
                <a:spcPct val="80000"/>
              </a:lnSpc>
              <a:tabLst>
                <a:tab pos="228553" algn="l"/>
              </a:tabLst>
            </a:pPr>
            <a:r>
              <a:rPr lang="en-US" sz="1400" dirty="0">
                <a:latin typeface="Calibri"/>
                <a:cs typeface="Calibri"/>
              </a:rPr>
              <a:t>SELECT A</a:t>
            </a:r>
            <a:br>
              <a:rPr lang="en-US" sz="1400" dirty="0">
                <a:latin typeface="Calibri"/>
                <a:cs typeface="Calibri"/>
              </a:rPr>
            </a:br>
            <a:r>
              <a:rPr lang="en-US" sz="1400" dirty="0">
                <a:latin typeface="Calibri"/>
                <a:cs typeface="Calibri"/>
              </a:rPr>
              <a:t>FROM R</a:t>
            </a:r>
          </a:p>
          <a:p>
            <a:pPr defTabSz="822155">
              <a:lnSpc>
                <a:spcPct val="80000"/>
              </a:lnSpc>
              <a:tabLst>
                <a:tab pos="228553" algn="l"/>
              </a:tabLst>
            </a:pPr>
            <a:r>
              <a:rPr lang="en-US" sz="1400" dirty="0">
                <a:latin typeface="Calibri"/>
                <a:cs typeface="Calibri"/>
              </a:rPr>
              <a:t>WHERE B not in</a:t>
            </a:r>
          </a:p>
          <a:p>
            <a:pPr defTabSz="822155">
              <a:lnSpc>
                <a:spcPct val="80000"/>
              </a:lnSpc>
              <a:tabLst>
                <a:tab pos="228553" algn="l"/>
              </a:tabLst>
            </a:pPr>
            <a:r>
              <a:rPr lang="en-US" sz="1400" dirty="0">
                <a:latin typeface="Calibri"/>
                <a:cs typeface="Calibri"/>
              </a:rPr>
              <a:t>	(SELECT D</a:t>
            </a:r>
          </a:p>
          <a:p>
            <a:pPr defTabSz="822155">
              <a:lnSpc>
                <a:spcPct val="80000"/>
              </a:lnSpc>
              <a:tabLst>
                <a:tab pos="228553" algn="l"/>
              </a:tabLst>
            </a:pPr>
            <a:r>
              <a:rPr lang="en-US" sz="1400" dirty="0">
                <a:latin typeface="Calibri"/>
                <a:cs typeface="Calibri"/>
              </a:rPr>
              <a:t>	FROM S) </a:t>
            </a:r>
          </a:p>
        </p:txBody>
      </p:sp>
      <p:sp>
        <p:nvSpPr>
          <p:cNvPr id="13" name="Folded Corner 12"/>
          <p:cNvSpPr/>
          <p:nvPr/>
        </p:nvSpPr>
        <p:spPr bwMode="auto">
          <a:xfrm>
            <a:off x="4760346" y="2420801"/>
            <a:ext cx="1289515" cy="1062907"/>
          </a:xfrm>
          <a:prstGeom prst="foldedCorner">
            <a:avLst>
              <a:gd name="adj" fmla="val 23501"/>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Arial" pitchFamily="34" charset="0"/>
            </a:endParaRPr>
          </a:p>
        </p:txBody>
      </p:sp>
      <p:sp>
        <p:nvSpPr>
          <p:cNvPr id="32" name="Rounded Rectangle 31"/>
          <p:cNvSpPr/>
          <p:nvPr/>
        </p:nvSpPr>
        <p:spPr>
          <a:xfrm>
            <a:off x="311150" y="5499100"/>
            <a:ext cx="3944938" cy="909638"/>
          </a:xfrm>
          <a:prstGeom prst="roundRect">
            <a:avLst>
              <a:gd name="adj" fmla="val 13850"/>
            </a:avLst>
          </a:prstGeom>
          <a:solidFill>
            <a:srgbClr val="CCFFCC"/>
          </a:solidFill>
          <a:ln>
            <a:noFill/>
          </a:ln>
        </p:spPr>
        <p:txBody>
          <a:bodyPr lIns="91421" tIns="45710" rIns="0" bIns="45710" anchor="ctr"/>
          <a:lstStyle/>
          <a:p>
            <a:pPr defTabSz="2656364" eaLnBrk="0" hangingPunct="0">
              <a:lnSpc>
                <a:spcPct val="90000"/>
              </a:lnSpc>
              <a:spcAft>
                <a:spcPts val="0"/>
              </a:spcAft>
              <a:tabLst>
                <a:tab pos="1790331" algn="l"/>
              </a:tabLst>
              <a:defRPr/>
            </a:pPr>
            <a:r>
              <a:rPr lang="en-US" sz="1800" kern="0" dirty="0">
                <a:solidFill>
                  <a:srgbClr val="008000"/>
                </a:solidFill>
                <a:latin typeface="Calibri"/>
                <a:ea typeface="+mn-ea"/>
                <a:cs typeface="Calibri"/>
                <a:sym typeface="Symbol"/>
              </a:rPr>
              <a:t>Argument for default-all: If annotations are on domain values, then retrieving</a:t>
            </a:r>
            <a:br>
              <a:rPr lang="en-US" sz="1800" kern="0" dirty="0">
                <a:solidFill>
                  <a:srgbClr val="008000"/>
                </a:solidFill>
                <a:latin typeface="Calibri"/>
                <a:ea typeface="+mn-ea"/>
                <a:cs typeface="Calibri"/>
                <a:sym typeface="Symbol"/>
              </a:rPr>
            </a:br>
            <a:r>
              <a:rPr lang="en-US" sz="1800" kern="0" dirty="0">
                <a:solidFill>
                  <a:srgbClr val="008000"/>
                </a:solidFill>
                <a:latin typeface="Calibri"/>
                <a:ea typeface="+mn-ea"/>
                <a:cs typeface="Calibri"/>
                <a:sym typeface="Symbol"/>
              </a:rPr>
              <a:t>all annotations are relevant.</a:t>
            </a:r>
          </a:p>
        </p:txBody>
      </p:sp>
      <p:sp>
        <p:nvSpPr>
          <p:cNvPr id="36" name="Rounded Rectangle 35"/>
          <p:cNvSpPr/>
          <p:nvPr/>
        </p:nvSpPr>
        <p:spPr>
          <a:xfrm>
            <a:off x="4926013" y="5499100"/>
            <a:ext cx="4068762" cy="909638"/>
          </a:xfrm>
          <a:prstGeom prst="roundRect">
            <a:avLst>
              <a:gd name="adj" fmla="val 13850"/>
            </a:avLst>
          </a:prstGeom>
          <a:solidFill>
            <a:srgbClr val="FFBDC1"/>
          </a:solidFill>
          <a:ln>
            <a:noFill/>
          </a:ln>
        </p:spPr>
        <p:txBody>
          <a:bodyPr lIns="91421" tIns="45710" rIns="0" bIns="45710" anchor="ctr"/>
          <a:lstStyle/>
          <a:p>
            <a:pPr defTabSz="2656364" eaLnBrk="0" hangingPunct="0">
              <a:lnSpc>
                <a:spcPct val="90000"/>
              </a:lnSpc>
              <a:spcAft>
                <a:spcPts val="0"/>
              </a:spcAft>
              <a:tabLst>
                <a:tab pos="1790331" algn="l"/>
              </a:tabLst>
              <a:defRPr/>
            </a:pPr>
            <a:r>
              <a:rPr lang="en-US" sz="1800" kern="0" dirty="0">
                <a:solidFill>
                  <a:srgbClr val="FF0000"/>
                </a:solidFill>
                <a:latin typeface="Calibri"/>
                <a:ea typeface="+mn-ea"/>
                <a:cs typeface="Calibri"/>
                <a:sym typeface="Symbol"/>
              </a:rPr>
              <a:t>Counter-Argument: But then these anno-tations can be modeled in a separate table as normalized tables.</a:t>
            </a:r>
          </a:p>
        </p:txBody>
      </p:sp>
      <p:sp>
        <p:nvSpPr>
          <p:cNvPr id="37" name="Rectangle 118"/>
          <p:cNvSpPr>
            <a:spLocks noChangeArrowheads="1"/>
          </p:cNvSpPr>
          <p:nvPr/>
        </p:nvSpPr>
        <p:spPr bwMode="auto">
          <a:xfrm>
            <a:off x="5408438" y="4784727"/>
            <a:ext cx="2497137" cy="276225"/>
          </a:xfrm>
          <a:prstGeom prst="rect">
            <a:avLst/>
          </a:prstGeom>
          <a:solidFill>
            <a:srgbClr val="90D99F"/>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1800">
                <a:solidFill>
                  <a:srgbClr val="008000"/>
                </a:solidFill>
                <a:latin typeface="Calibri" charset="0"/>
                <a:cs typeface="Calibri" charset="0"/>
              </a:rPr>
              <a:t>Minimal propagation (</a:t>
            </a:r>
            <a:r>
              <a:rPr lang="en-US" sz="1800" i="1">
                <a:solidFill>
                  <a:srgbClr val="008000"/>
                </a:solidFill>
                <a:latin typeface="Calibri" charset="0"/>
                <a:cs typeface="Calibri" charset="0"/>
              </a:rPr>
              <a:t>α</a:t>
            </a:r>
            <a:r>
              <a:rPr lang="en-US" sz="1800" i="1" baseline="-25000">
                <a:solidFill>
                  <a:srgbClr val="008000"/>
                </a:solidFill>
                <a:latin typeface="Calibri" charset="0"/>
                <a:cs typeface="Calibri" charset="0"/>
              </a:rPr>
              <a:t>p</a:t>
            </a:r>
            <a:r>
              <a:rPr lang="en-US" sz="1800" i="1" baseline="30000">
                <a:solidFill>
                  <a:srgbClr val="008000"/>
                </a:solidFill>
                <a:latin typeface="Calibri" charset="0"/>
                <a:cs typeface="Calibri" charset="0"/>
              </a:rPr>
              <a:t>m</a:t>
            </a:r>
            <a:r>
              <a:rPr lang="en-US" sz="1800">
                <a:solidFill>
                  <a:srgbClr val="008000"/>
                </a:solidFill>
                <a:latin typeface="Calibri" charset="0"/>
                <a:cs typeface="Calibri" charset="0"/>
              </a:rPr>
              <a:t>)</a:t>
            </a:r>
            <a:endParaRPr lang="en-US" sz="1800" baseline="30000">
              <a:solidFill>
                <a:srgbClr val="008000"/>
              </a:solidFill>
              <a:latin typeface="Calibri" charset="0"/>
              <a:cs typeface="Calibri" charset="0"/>
            </a:endParaRPr>
          </a:p>
        </p:txBody>
      </p:sp>
      <p:sp>
        <p:nvSpPr>
          <p:cNvPr id="38" name="Rectangle 119"/>
          <p:cNvSpPr>
            <a:spLocks noChangeArrowheads="1"/>
          </p:cNvSpPr>
          <p:nvPr/>
        </p:nvSpPr>
        <p:spPr bwMode="auto">
          <a:xfrm>
            <a:off x="376062" y="4784727"/>
            <a:ext cx="2655813" cy="276999"/>
          </a:xfrm>
          <a:prstGeom prst="rect">
            <a:avLst/>
          </a:prstGeom>
          <a:solidFill>
            <a:srgbClr val="FFBDC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1800">
                <a:solidFill>
                  <a:srgbClr val="FF0000"/>
                </a:solidFill>
                <a:latin typeface="Calibri" charset="0"/>
                <a:cs typeface="Calibri" charset="0"/>
              </a:rPr>
              <a:t>Default-all propagation (</a:t>
            </a:r>
            <a:r>
              <a:rPr lang="en-US" sz="1800" i="1">
                <a:solidFill>
                  <a:srgbClr val="FF0000"/>
                </a:solidFill>
                <a:latin typeface="Calibri" charset="0"/>
                <a:cs typeface="Calibri" charset="0"/>
              </a:rPr>
              <a:t>α</a:t>
            </a:r>
            <a:r>
              <a:rPr lang="en-US" sz="1800" i="1" baseline="-25000">
                <a:solidFill>
                  <a:srgbClr val="FF0000"/>
                </a:solidFill>
                <a:latin typeface="Calibri" charset="0"/>
                <a:cs typeface="Calibri" charset="0"/>
              </a:rPr>
              <a:t>p</a:t>
            </a:r>
            <a:r>
              <a:rPr lang="en-US" sz="1800" i="1" baseline="30000">
                <a:solidFill>
                  <a:srgbClr val="FF0000"/>
                </a:solidFill>
                <a:latin typeface="Calibri" charset="0"/>
                <a:cs typeface="Calibri" charset="0"/>
              </a:rPr>
              <a:t>d</a:t>
            </a:r>
            <a:r>
              <a:rPr lang="en-US" sz="1800">
                <a:solidFill>
                  <a:srgbClr val="FF0000"/>
                </a:solidFill>
                <a:latin typeface="Calibri" charset="0"/>
                <a:cs typeface="Calibri" charset="0"/>
              </a:rPr>
              <a:t>)</a:t>
            </a:r>
            <a:endParaRPr lang="en-US" sz="1800" baseline="30000">
              <a:solidFill>
                <a:srgbClr val="FF0000"/>
              </a:solidFill>
              <a:latin typeface="Calibri" charset="0"/>
              <a:cs typeface="Calibri" charset="0"/>
            </a:endParaRPr>
          </a:p>
        </p:txBody>
      </p:sp>
      <p:sp>
        <p:nvSpPr>
          <p:cNvPr id="39" name="Rounded Rectangle 106"/>
          <p:cNvSpPr>
            <a:spLocks noChangeArrowheads="1"/>
          </p:cNvSpPr>
          <p:nvPr/>
        </p:nvSpPr>
        <p:spPr bwMode="auto">
          <a:xfrm>
            <a:off x="1202268" y="6594475"/>
            <a:ext cx="4903788" cy="974725"/>
          </a:xfrm>
          <a:prstGeom prst="roundRect">
            <a:avLst>
              <a:gd name="adj" fmla="val 13852"/>
            </a:avLst>
          </a:prstGeom>
          <a:solidFill>
            <a:srgbClr val="FFBDC1"/>
          </a:solidFill>
          <a:ln w="9525">
            <a:solidFill>
              <a:schemeClr val="tx1"/>
            </a:solidFill>
            <a:round/>
            <a:headEnd/>
            <a:tailEnd/>
          </a:ln>
        </p:spPr>
        <p:txBody>
          <a:bodyPr lIns="91421" tIns="45710" rIns="0" bIns="45710" anchor="ctr"/>
          <a:lstStyle/>
          <a:p>
            <a:pPr defTabSz="2655340" eaLnBrk="0" hangingPunct="0">
              <a:spcAft>
                <a:spcPct val="20000"/>
              </a:spcAft>
              <a:tabLst>
                <a:tab pos="1790331" algn="l"/>
              </a:tabLst>
            </a:pPr>
            <a:r>
              <a:rPr lang="en-US" sz="1800">
                <a:latin typeface="Calibri" charset="0"/>
                <a:cs typeface="Calibri" charset="0"/>
              </a:rPr>
              <a:t>Note minimal propagation is not equivalent to just evaluating the where-provenance for the query: </a:t>
            </a:r>
            <a:r>
              <a:rPr lang="en-US" sz="1800" i="1">
                <a:latin typeface="Calibri" charset="0"/>
                <a:cs typeface="Calibri" charset="0"/>
              </a:rPr>
              <a:t>Q</a:t>
            </a:r>
            <a:r>
              <a:rPr lang="en-US" sz="1800" i="1" baseline="-25000">
                <a:latin typeface="Calibri" charset="0"/>
                <a:cs typeface="Calibri" charset="0"/>
              </a:rPr>
              <a:t>7</a:t>
            </a:r>
            <a:r>
              <a:rPr lang="en-US" sz="1800" i="1">
                <a:latin typeface="Calibri" charset="0"/>
                <a:cs typeface="Calibri" charset="0"/>
              </a:rPr>
              <a:t>(x,y):-R</a:t>
            </a:r>
            <a:r>
              <a:rPr lang="en-US" sz="1800" i="1" baseline="30000">
                <a:latin typeface="Calibri" charset="0"/>
                <a:cs typeface="Calibri" charset="0"/>
              </a:rPr>
              <a:t>a</a:t>
            </a:r>
            <a:r>
              <a:rPr lang="en-US" sz="1800" i="1">
                <a:latin typeface="Calibri" charset="0"/>
                <a:cs typeface="Calibri" charset="0"/>
              </a:rPr>
              <a:t>(x,y),R</a:t>
            </a:r>
            <a:r>
              <a:rPr lang="en-US" sz="1800" i="1" baseline="30000">
                <a:latin typeface="Calibri" charset="0"/>
                <a:cs typeface="Calibri" charset="0"/>
              </a:rPr>
              <a:t>a</a:t>
            </a:r>
            <a:r>
              <a:rPr lang="en-US" sz="1800" i="1">
                <a:latin typeface="Calibri" charset="0"/>
                <a:cs typeface="Calibri" charset="0"/>
              </a:rPr>
              <a:t>(y,_). E.g. α</a:t>
            </a:r>
            <a:r>
              <a:rPr lang="en-US" sz="1800" i="1" baseline="-25000">
                <a:latin typeface="Calibri" charset="0"/>
                <a:cs typeface="Calibri" charset="0"/>
              </a:rPr>
              <a:t>p</a:t>
            </a:r>
            <a:r>
              <a:rPr lang="en-US" sz="1800" i="1">
                <a:latin typeface="Calibri" charset="0"/>
                <a:cs typeface="Calibri" charset="0"/>
              </a:rPr>
              <a:t>(t</a:t>
            </a:r>
            <a:r>
              <a:rPr lang="en-US" sz="1800" i="1" baseline="-25000">
                <a:latin typeface="Calibri" charset="0"/>
                <a:cs typeface="Calibri" charset="0"/>
              </a:rPr>
              <a:t>5</a:t>
            </a:r>
            <a:r>
              <a:rPr lang="en-US" sz="1800" i="1">
                <a:latin typeface="Calibri" charset="0"/>
                <a:cs typeface="Calibri" charset="0"/>
              </a:rPr>
              <a:t>,B,Q</a:t>
            </a:r>
            <a:r>
              <a:rPr lang="en-US" sz="1800" i="1" baseline="-25000">
                <a:latin typeface="Calibri" charset="0"/>
                <a:cs typeface="Calibri" charset="0"/>
              </a:rPr>
              <a:t>7</a:t>
            </a:r>
            <a:r>
              <a:rPr lang="en-US" sz="1800" i="1">
                <a:latin typeface="Calibri" charset="0"/>
                <a:cs typeface="Calibri" charset="0"/>
              </a:rPr>
              <a:t>) = {e,f,g} </a:t>
            </a:r>
            <a:endParaRPr lang="en-US" sz="1800" baseline="-25000">
              <a:latin typeface="Calibri" charset="0"/>
              <a:cs typeface="Calibri" charset="0"/>
            </a:endParaRPr>
          </a:p>
        </p:txBody>
      </p:sp>
      <p:sp>
        <p:nvSpPr>
          <p:cNvPr id="3" name="Cloud Callout 2"/>
          <p:cNvSpPr/>
          <p:nvPr/>
        </p:nvSpPr>
        <p:spPr>
          <a:xfrm>
            <a:off x="439638" y="1210733"/>
            <a:ext cx="1145870" cy="638900"/>
          </a:xfrm>
          <a:prstGeom prst="cloudCallout">
            <a:avLst>
              <a:gd name="adj1" fmla="val -19663"/>
              <a:gd name="adj2" fmla="val 77898"/>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4" name="Rounded Rectangular Callout 3"/>
          <p:cNvSpPr/>
          <p:nvPr/>
        </p:nvSpPr>
        <p:spPr>
          <a:xfrm>
            <a:off x="4614333" y="536951"/>
            <a:ext cx="3291242" cy="1215649"/>
          </a:xfrm>
          <a:prstGeom prst="wedgeRoundRectCallout">
            <a:avLst>
              <a:gd name="adj1" fmla="val -61221"/>
              <a:gd name="adj2" fmla="val 100806"/>
              <a:gd name="adj3" fmla="val 16667"/>
            </a:avLst>
          </a:prstGeom>
          <a:ln>
            <a:solidFill>
              <a:schemeClr val="tx1"/>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40" name="Rectangle 46"/>
          <p:cNvSpPr>
            <a:spLocks noChangeArrowheads="1"/>
          </p:cNvSpPr>
          <p:nvPr/>
        </p:nvSpPr>
        <p:spPr bwMode="auto">
          <a:xfrm>
            <a:off x="727878" y="1437470"/>
            <a:ext cx="57640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de-DE" sz="1800">
                <a:latin typeface="Calibri"/>
                <a:cs typeface="Calibri"/>
              </a:rPr>
              <a:t>Find...</a:t>
            </a:r>
          </a:p>
        </p:txBody>
      </p:sp>
    </p:spTree>
    <p:extLst>
      <p:ext uri="{BB962C8B-B14F-4D97-AF65-F5344CB8AC3E}">
        <p14:creationId xmlns:p14="http://schemas.microsoft.com/office/powerpoint/2010/main" val="969574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322831" y="1708507"/>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3"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nvGrpSpPr>
          <p:cNvPr id="206" name="Group 205"/>
          <p:cNvGrpSpPr/>
          <p:nvPr/>
        </p:nvGrpSpPr>
        <p:grpSpPr>
          <a:xfrm>
            <a:off x="4475909" y="2872686"/>
            <a:ext cx="4155204" cy="989891"/>
            <a:chOff x="3461323" y="3245701"/>
            <a:chExt cx="2770656" cy="660051"/>
          </a:xfrm>
        </p:grpSpPr>
        <p:sp>
          <p:nvSpPr>
            <p:cNvPr id="207" name="Rectangle 206"/>
            <p:cNvSpPr/>
            <p:nvPr/>
          </p:nvSpPr>
          <p:spPr>
            <a:xfrm>
              <a:off x="4190414" y="3337735"/>
              <a:ext cx="421477"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Sailors</a:t>
              </a:r>
            </a:p>
          </p:txBody>
        </p:sp>
        <p:sp>
          <p:nvSpPr>
            <p:cNvPr id="208" name="Rectangle 207"/>
            <p:cNvSpPr/>
            <p:nvPr/>
          </p:nvSpPr>
          <p:spPr>
            <a:xfrm>
              <a:off x="4190414" y="3527074"/>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sp>
          <p:nvSpPr>
            <p:cNvPr id="209" name="Rectangle 208"/>
            <p:cNvSpPr/>
            <p:nvPr/>
          </p:nvSpPr>
          <p:spPr>
            <a:xfrm>
              <a:off x="4190414" y="3716413"/>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sp>
          <p:nvSpPr>
            <p:cNvPr id="210" name="Rectangle 209"/>
            <p:cNvSpPr/>
            <p:nvPr/>
          </p:nvSpPr>
          <p:spPr>
            <a:xfrm>
              <a:off x="3461323" y="3337741"/>
              <a:ext cx="412519" cy="189339"/>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select</a:t>
              </a:r>
            </a:p>
          </p:txBody>
        </p:sp>
        <p:sp>
          <p:nvSpPr>
            <p:cNvPr id="211" name="Rectangle 210"/>
            <p:cNvSpPr/>
            <p:nvPr/>
          </p:nvSpPr>
          <p:spPr>
            <a:xfrm>
              <a:off x="3461323" y="3527080"/>
              <a:ext cx="412519"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cxnSp>
          <p:nvCxnSpPr>
            <p:cNvPr id="212" name="Straight Arrow Connector 30"/>
            <p:cNvCxnSpPr>
              <a:cxnSpLocks noChangeShapeType="1"/>
            </p:cNvCxnSpPr>
            <p:nvPr/>
          </p:nvCxnSpPr>
          <p:spPr bwMode="auto">
            <a:xfrm flipH="1">
              <a:off x="5456171" y="3621266"/>
              <a:ext cx="307535" cy="1588"/>
            </a:xfrm>
            <a:prstGeom prst="straightConnector1">
              <a:avLst/>
            </a:prstGeom>
            <a:noFill/>
            <a:ln w="19050">
              <a:solidFill>
                <a:schemeClr val="tx1"/>
              </a:solidFill>
              <a:round/>
              <a:headEnd/>
              <a:tailEnd type="triangle" w="med" len="lg"/>
            </a:ln>
          </p:spPr>
        </p:cxnSp>
        <p:cxnSp>
          <p:nvCxnSpPr>
            <p:cNvPr id="213" name="Straight Arrow Connector 30"/>
            <p:cNvCxnSpPr>
              <a:cxnSpLocks noChangeShapeType="1"/>
            </p:cNvCxnSpPr>
            <p:nvPr/>
          </p:nvCxnSpPr>
          <p:spPr bwMode="auto">
            <a:xfrm rot="10800000" flipH="1">
              <a:off x="3873355" y="3622854"/>
              <a:ext cx="317058" cy="1588"/>
            </a:xfrm>
            <a:prstGeom prst="straightConnector1">
              <a:avLst/>
            </a:prstGeom>
            <a:noFill/>
            <a:ln w="19050">
              <a:solidFill>
                <a:schemeClr val="tx1"/>
              </a:solidFill>
              <a:round/>
              <a:headEnd/>
              <a:tailEnd type="triangle" w="med" len="lg"/>
            </a:ln>
          </p:spPr>
        </p:cxnSp>
        <p:sp>
          <p:nvSpPr>
            <p:cNvPr id="214" name="Rectangle 213"/>
            <p:cNvSpPr/>
            <p:nvPr/>
          </p:nvSpPr>
          <p:spPr>
            <a:xfrm>
              <a:off x="5763707" y="3327106"/>
              <a:ext cx="384901"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Boats</a:t>
              </a:r>
            </a:p>
          </p:txBody>
        </p:sp>
        <p:sp>
          <p:nvSpPr>
            <p:cNvPr id="215" name="Rectangle 214"/>
            <p:cNvSpPr/>
            <p:nvPr/>
          </p:nvSpPr>
          <p:spPr>
            <a:xfrm>
              <a:off x="5763707" y="3516445"/>
              <a:ext cx="384901"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6" name="Rectangle 215"/>
            <p:cNvSpPr/>
            <p:nvPr/>
          </p:nvSpPr>
          <p:spPr>
            <a:xfrm>
              <a:off x="4921479" y="3327106"/>
              <a:ext cx="531206"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Reserves</a:t>
              </a:r>
            </a:p>
          </p:txBody>
        </p:sp>
        <p:sp>
          <p:nvSpPr>
            <p:cNvPr id="217" name="Rectangle 216"/>
            <p:cNvSpPr/>
            <p:nvPr/>
          </p:nvSpPr>
          <p:spPr>
            <a:xfrm>
              <a:off x="4921479" y="3516445"/>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8" name="Rectangle 217"/>
            <p:cNvSpPr/>
            <p:nvPr/>
          </p:nvSpPr>
          <p:spPr>
            <a:xfrm>
              <a:off x="4921479" y="3705784"/>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cxnSp>
          <p:nvCxnSpPr>
            <p:cNvPr id="219" name="Straight Arrow Connector 30"/>
            <p:cNvCxnSpPr>
              <a:cxnSpLocks noChangeShapeType="1"/>
            </p:cNvCxnSpPr>
            <p:nvPr/>
          </p:nvCxnSpPr>
          <p:spPr bwMode="auto">
            <a:xfrm flipH="1">
              <a:off x="4617135" y="3817724"/>
              <a:ext cx="307535" cy="1588"/>
            </a:xfrm>
            <a:prstGeom prst="straightConnector1">
              <a:avLst/>
            </a:prstGeom>
            <a:noFill/>
            <a:ln w="19050">
              <a:solidFill>
                <a:schemeClr val="tx1"/>
              </a:solidFill>
              <a:round/>
              <a:headEnd/>
              <a:tailEnd type="triangle" w="med" len="lg"/>
            </a:ln>
          </p:spPr>
        </p:cxnSp>
        <p:sp>
          <p:nvSpPr>
            <p:cNvPr id="220" name="Rounded Rectangle 219"/>
            <p:cNvSpPr/>
            <p:nvPr/>
          </p:nvSpPr>
          <p:spPr bwMode="auto">
            <a:xfrm>
              <a:off x="5681497" y="3245701"/>
              <a:ext cx="550482" cy="547568"/>
            </a:xfrm>
            <a:prstGeom prst="roundRect">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600" smtClean="0">
                <a:latin typeface="Calibri"/>
                <a:cs typeface="Calibri"/>
              </a:endParaRPr>
            </a:p>
          </p:txBody>
        </p:sp>
      </p:grpSp>
      <p:sp>
        <p:nvSpPr>
          <p:cNvPr id="80" name="Title 79"/>
          <p:cNvSpPr>
            <a:spLocks noGrp="1"/>
          </p:cNvSpPr>
          <p:nvPr>
            <p:ph type="title"/>
          </p:nvPr>
        </p:nvSpPr>
        <p:spPr/>
        <p:txBody>
          <a:bodyPr/>
          <a:lstStyle/>
          <a:p>
            <a:r>
              <a:rPr lang="en-US"/>
              <a:t>Query Browse with Query Visualization</a:t>
            </a:r>
          </a:p>
        </p:txBody>
      </p:sp>
      <p:sp>
        <p:nvSpPr>
          <p:cNvPr id="72" name="Rectangle 71"/>
          <p:cNvSpPr/>
          <p:nvPr/>
        </p:nvSpPr>
        <p:spPr bwMode="auto">
          <a:xfrm>
            <a:off x="5308007" y="942976"/>
            <a:ext cx="2333625" cy="503215"/>
          </a:xfrm>
          <a:prstGeom prst="rect">
            <a:avLst/>
          </a:prstGeom>
          <a:noFill/>
          <a:ln>
            <a:noFill/>
          </a:ln>
        </p:spPr>
        <p:txBody>
          <a:bodyPr lIns="0" tIns="0" rIns="0" bIns="0">
            <a:spAutoFit/>
          </a:bodyPr>
          <a:lstStyle/>
          <a:p>
            <a:pPr defTabSz="2655340" eaLnBrk="0" hangingPunct="0">
              <a:lnSpc>
                <a:spcPct val="90000"/>
              </a:lnSpc>
              <a:tabLst>
                <a:tab pos="1790331" algn="l"/>
              </a:tabLst>
            </a:pPr>
            <a:r>
              <a:rPr lang="en-US" sz="1800">
                <a:solidFill>
                  <a:srgbClr val="008000"/>
                </a:solidFill>
                <a:latin typeface="Calibri" charset="0"/>
                <a:cs typeface="Calibri" charset="0"/>
              </a:rPr>
              <a:t>Query Browse with Query Visualization</a:t>
            </a:r>
            <a:endParaRPr lang="en-US" sz="1800" dirty="0">
              <a:solidFill>
                <a:srgbClr val="008000"/>
              </a:solidFill>
              <a:latin typeface="Calibri" charset="0"/>
              <a:cs typeface="Calibri" charset="0"/>
              <a:sym typeface="Symbol"/>
            </a:endParaRPr>
          </a:p>
        </p:txBody>
      </p:sp>
      <p:sp>
        <p:nvSpPr>
          <p:cNvPr id="76" name="Foliennummernplatzhalter 3"/>
          <p:cNvSpPr>
            <a:spLocks noGrp="1"/>
          </p:cNvSpPr>
          <p:nvPr>
            <p:ph type="sldNum" sz="quarter" idx="10"/>
          </p:nvPr>
        </p:nvSpPr>
        <p:spPr>
          <a:xfrm>
            <a:off x="8845305" y="6594475"/>
            <a:ext cx="219320" cy="217254"/>
          </a:xfrm>
        </p:spPr>
        <p:txBody>
          <a:bodyPr/>
          <a:lstStyle/>
          <a:p>
            <a:fld id="{FFAB1C8F-0AF1-4C92-9122-92D7D682116F}" type="slidenum">
              <a:rPr lang="de-DE" smtClean="0"/>
              <a:pPr/>
              <a:t>53</a:t>
            </a:fld>
            <a:endParaRPr lang="de-DE" smtClean="0"/>
          </a:p>
        </p:txBody>
      </p:sp>
    </p:spTree>
    <p:extLst>
      <p:ext uri="{BB962C8B-B14F-4D97-AF65-F5344CB8AC3E}">
        <p14:creationId xmlns:p14="http://schemas.microsoft.com/office/powerpoint/2010/main" val="10481324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322831" y="1708507"/>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3"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nvGrpSpPr>
          <p:cNvPr id="206" name="Group 205"/>
          <p:cNvGrpSpPr/>
          <p:nvPr/>
        </p:nvGrpSpPr>
        <p:grpSpPr>
          <a:xfrm>
            <a:off x="4475909" y="2872686"/>
            <a:ext cx="4155204" cy="989891"/>
            <a:chOff x="3461323" y="3245701"/>
            <a:chExt cx="2770656" cy="660051"/>
          </a:xfrm>
        </p:grpSpPr>
        <p:sp>
          <p:nvSpPr>
            <p:cNvPr id="207" name="Rectangle 206"/>
            <p:cNvSpPr/>
            <p:nvPr/>
          </p:nvSpPr>
          <p:spPr>
            <a:xfrm>
              <a:off x="4190414" y="3337735"/>
              <a:ext cx="421477"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Sailors</a:t>
              </a:r>
            </a:p>
          </p:txBody>
        </p:sp>
        <p:sp>
          <p:nvSpPr>
            <p:cNvPr id="208" name="Rectangle 207"/>
            <p:cNvSpPr/>
            <p:nvPr/>
          </p:nvSpPr>
          <p:spPr>
            <a:xfrm>
              <a:off x="4190414" y="3527074"/>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sp>
          <p:nvSpPr>
            <p:cNvPr id="209" name="Rectangle 208"/>
            <p:cNvSpPr/>
            <p:nvPr/>
          </p:nvSpPr>
          <p:spPr>
            <a:xfrm>
              <a:off x="4190414" y="3716413"/>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sp>
          <p:nvSpPr>
            <p:cNvPr id="210" name="Rectangle 209"/>
            <p:cNvSpPr/>
            <p:nvPr/>
          </p:nvSpPr>
          <p:spPr>
            <a:xfrm>
              <a:off x="3461323" y="3337741"/>
              <a:ext cx="412519" cy="189339"/>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select</a:t>
              </a:r>
            </a:p>
          </p:txBody>
        </p:sp>
        <p:sp>
          <p:nvSpPr>
            <p:cNvPr id="211" name="Rectangle 210"/>
            <p:cNvSpPr/>
            <p:nvPr/>
          </p:nvSpPr>
          <p:spPr>
            <a:xfrm>
              <a:off x="3461323" y="3527080"/>
              <a:ext cx="412519"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cxnSp>
          <p:nvCxnSpPr>
            <p:cNvPr id="212" name="Straight Arrow Connector 30"/>
            <p:cNvCxnSpPr>
              <a:cxnSpLocks noChangeShapeType="1"/>
            </p:cNvCxnSpPr>
            <p:nvPr/>
          </p:nvCxnSpPr>
          <p:spPr bwMode="auto">
            <a:xfrm flipH="1">
              <a:off x="5456171" y="3621266"/>
              <a:ext cx="307535" cy="1588"/>
            </a:xfrm>
            <a:prstGeom prst="straightConnector1">
              <a:avLst/>
            </a:prstGeom>
            <a:noFill/>
            <a:ln w="19050">
              <a:solidFill>
                <a:schemeClr val="tx1"/>
              </a:solidFill>
              <a:round/>
              <a:headEnd/>
              <a:tailEnd type="triangle" w="med" len="lg"/>
            </a:ln>
          </p:spPr>
        </p:cxnSp>
        <p:cxnSp>
          <p:nvCxnSpPr>
            <p:cNvPr id="213" name="Straight Arrow Connector 30"/>
            <p:cNvCxnSpPr>
              <a:cxnSpLocks noChangeShapeType="1"/>
            </p:cNvCxnSpPr>
            <p:nvPr/>
          </p:nvCxnSpPr>
          <p:spPr bwMode="auto">
            <a:xfrm rot="10800000" flipH="1">
              <a:off x="3873355" y="3622854"/>
              <a:ext cx="317058" cy="1588"/>
            </a:xfrm>
            <a:prstGeom prst="straightConnector1">
              <a:avLst/>
            </a:prstGeom>
            <a:noFill/>
            <a:ln w="19050">
              <a:solidFill>
                <a:schemeClr val="tx1"/>
              </a:solidFill>
              <a:round/>
              <a:headEnd/>
              <a:tailEnd type="triangle" w="med" len="lg"/>
            </a:ln>
          </p:spPr>
        </p:cxnSp>
        <p:sp>
          <p:nvSpPr>
            <p:cNvPr id="214" name="Rectangle 213"/>
            <p:cNvSpPr/>
            <p:nvPr/>
          </p:nvSpPr>
          <p:spPr>
            <a:xfrm>
              <a:off x="5763707" y="3327106"/>
              <a:ext cx="384901"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Boats</a:t>
              </a:r>
            </a:p>
          </p:txBody>
        </p:sp>
        <p:sp>
          <p:nvSpPr>
            <p:cNvPr id="215" name="Rectangle 214"/>
            <p:cNvSpPr/>
            <p:nvPr/>
          </p:nvSpPr>
          <p:spPr>
            <a:xfrm>
              <a:off x="5763707" y="3516445"/>
              <a:ext cx="384901"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6" name="Rectangle 215"/>
            <p:cNvSpPr/>
            <p:nvPr/>
          </p:nvSpPr>
          <p:spPr>
            <a:xfrm>
              <a:off x="4921479" y="3327106"/>
              <a:ext cx="531206"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Reserves</a:t>
              </a:r>
            </a:p>
          </p:txBody>
        </p:sp>
        <p:sp>
          <p:nvSpPr>
            <p:cNvPr id="217" name="Rectangle 216"/>
            <p:cNvSpPr/>
            <p:nvPr/>
          </p:nvSpPr>
          <p:spPr>
            <a:xfrm>
              <a:off x="4921479" y="3516445"/>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8" name="Rectangle 217"/>
            <p:cNvSpPr/>
            <p:nvPr/>
          </p:nvSpPr>
          <p:spPr>
            <a:xfrm>
              <a:off x="4921479" y="3705784"/>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cxnSp>
          <p:nvCxnSpPr>
            <p:cNvPr id="219" name="Straight Arrow Connector 30"/>
            <p:cNvCxnSpPr>
              <a:cxnSpLocks noChangeShapeType="1"/>
            </p:cNvCxnSpPr>
            <p:nvPr/>
          </p:nvCxnSpPr>
          <p:spPr bwMode="auto">
            <a:xfrm flipH="1">
              <a:off x="4617135" y="3817724"/>
              <a:ext cx="307535" cy="1588"/>
            </a:xfrm>
            <a:prstGeom prst="straightConnector1">
              <a:avLst/>
            </a:prstGeom>
            <a:noFill/>
            <a:ln w="19050">
              <a:solidFill>
                <a:schemeClr val="tx1"/>
              </a:solidFill>
              <a:round/>
              <a:headEnd/>
              <a:tailEnd type="triangle" w="med" len="lg"/>
            </a:ln>
          </p:spPr>
        </p:cxnSp>
        <p:sp>
          <p:nvSpPr>
            <p:cNvPr id="220" name="Rounded Rectangle 219"/>
            <p:cNvSpPr/>
            <p:nvPr/>
          </p:nvSpPr>
          <p:spPr bwMode="auto">
            <a:xfrm>
              <a:off x="5681497" y="3245701"/>
              <a:ext cx="550482" cy="547568"/>
            </a:xfrm>
            <a:prstGeom prst="roundRect">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600" smtClean="0">
                <a:latin typeface="Calibri"/>
                <a:cs typeface="Calibri"/>
              </a:endParaRPr>
            </a:p>
          </p:txBody>
        </p:sp>
      </p:grpSp>
      <p:grpSp>
        <p:nvGrpSpPr>
          <p:cNvPr id="2" name="Group 1"/>
          <p:cNvGrpSpPr/>
          <p:nvPr/>
        </p:nvGrpSpPr>
        <p:grpSpPr>
          <a:xfrm>
            <a:off x="280541" y="1752053"/>
            <a:ext cx="8700231" cy="3318248"/>
            <a:chOff x="280541" y="1752053"/>
            <a:chExt cx="8700231" cy="3318248"/>
          </a:xfrm>
        </p:grpSpPr>
        <p:sp>
          <p:nvSpPr>
            <p:cNvPr id="224" name="Rounded Rectangle 223"/>
            <p:cNvSpPr/>
            <p:nvPr/>
          </p:nvSpPr>
          <p:spPr>
            <a:xfrm>
              <a:off x="280541" y="1752053"/>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7"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grpSp>
          <p:nvGrpSpPr>
            <p:cNvPr id="180" name="Group 179"/>
            <p:cNvGrpSpPr/>
            <p:nvPr/>
          </p:nvGrpSpPr>
          <p:grpSpPr>
            <a:xfrm>
              <a:off x="4784599" y="2685561"/>
              <a:ext cx="3477579" cy="1451233"/>
              <a:chOff x="4939841" y="1454948"/>
              <a:chExt cx="2705145" cy="1128888"/>
            </a:xfrm>
          </p:grpSpPr>
          <p:cxnSp>
            <p:nvCxnSpPr>
              <p:cNvPr id="181" name="Straight Arrow Connector 180"/>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182" name="Group 106"/>
              <p:cNvGrpSpPr/>
              <p:nvPr/>
            </p:nvGrpSpPr>
            <p:grpSpPr>
              <a:xfrm>
                <a:off x="5939226" y="1574027"/>
                <a:ext cx="593596" cy="874724"/>
                <a:chOff x="6013368" y="2451684"/>
                <a:chExt cx="579733" cy="898708"/>
              </a:xfrm>
            </p:grpSpPr>
            <p:sp>
              <p:nvSpPr>
                <p:cNvPr id="197" name="Rectangle 196"/>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8" name="Rectangle 197"/>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9" name="Rectangle 198"/>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200" name="Rectangle 199"/>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grpSp>
            <p:nvGrpSpPr>
              <p:cNvPr id="183" name="Group 112"/>
              <p:cNvGrpSpPr/>
              <p:nvPr/>
            </p:nvGrpSpPr>
            <p:grpSpPr>
              <a:xfrm>
                <a:off x="4939841" y="1574032"/>
                <a:ext cx="592482" cy="656037"/>
                <a:chOff x="5672691" y="3708233"/>
                <a:chExt cx="681354" cy="674025"/>
              </a:xfrm>
            </p:grpSpPr>
            <p:sp>
              <p:nvSpPr>
                <p:cNvPr id="194" name="Rectangle 193"/>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select</a:t>
                  </a:r>
                </a:p>
              </p:txBody>
            </p:sp>
            <p:sp>
              <p:nvSpPr>
                <p:cNvPr id="195" name="Rectangle 194"/>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6" name="Rectangle 195"/>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grpSp>
          <p:sp>
            <p:nvSpPr>
              <p:cNvPr id="184" name="Rounded Rectangle 183"/>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500" smtClean="0">
                  <a:latin typeface="Arial" pitchFamily="34" charset="0"/>
                </a:endParaRPr>
              </a:p>
            </p:txBody>
          </p:sp>
          <p:grpSp>
            <p:nvGrpSpPr>
              <p:cNvPr id="185" name="Group 106"/>
              <p:cNvGrpSpPr/>
              <p:nvPr/>
            </p:nvGrpSpPr>
            <p:grpSpPr>
              <a:xfrm>
                <a:off x="6939724" y="1574027"/>
                <a:ext cx="593596" cy="874724"/>
                <a:chOff x="6013368" y="2451684"/>
                <a:chExt cx="579733" cy="898708"/>
              </a:xfrm>
            </p:grpSpPr>
            <p:sp>
              <p:nvSpPr>
                <p:cNvPr id="190" name="Rectangle 189"/>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1" name="Rectangle 190"/>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2" name="Rectangle 191"/>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193" name="Rectangle 192"/>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cxnSp>
            <p:nvCxnSpPr>
              <p:cNvPr id="186" name="Straight Arrow Connector 185"/>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187" name="Straight Arrow Connector 186"/>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188" name="Straight Arrow Connector 187"/>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189" name="Straight Arrow Connector 188"/>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grpSp>
      <p:sp>
        <p:nvSpPr>
          <p:cNvPr id="80" name="Title 79"/>
          <p:cNvSpPr>
            <a:spLocks noGrp="1"/>
          </p:cNvSpPr>
          <p:nvPr>
            <p:ph type="title"/>
          </p:nvPr>
        </p:nvSpPr>
        <p:spPr/>
        <p:txBody>
          <a:bodyPr/>
          <a:lstStyle/>
          <a:p>
            <a:r>
              <a:rPr lang="en-US"/>
              <a:t>Query Browse with Query Visualization</a:t>
            </a:r>
          </a:p>
        </p:txBody>
      </p:sp>
      <p:sp>
        <p:nvSpPr>
          <p:cNvPr id="44" name="Foliennummernplatzhalter 3"/>
          <p:cNvSpPr>
            <a:spLocks noGrp="1"/>
          </p:cNvSpPr>
          <p:nvPr>
            <p:ph type="sldNum" sz="quarter" idx="10"/>
          </p:nvPr>
        </p:nvSpPr>
        <p:spPr/>
        <p:txBody>
          <a:bodyPr/>
          <a:lstStyle/>
          <a:p>
            <a:fld id="{FFAB1C8F-0AF1-4C92-9122-92D7D682116F}" type="slidenum">
              <a:rPr lang="de-DE" smtClean="0"/>
              <a:pPr/>
              <a:t>54</a:t>
            </a:fld>
            <a:endParaRPr lang="de-DE" smtClean="0"/>
          </a:p>
        </p:txBody>
      </p:sp>
      <p:sp>
        <p:nvSpPr>
          <p:cNvPr id="43" name="Rectangle 42"/>
          <p:cNvSpPr/>
          <p:nvPr/>
        </p:nvSpPr>
        <p:spPr bwMode="auto">
          <a:xfrm>
            <a:off x="5308007" y="942976"/>
            <a:ext cx="2333625" cy="503215"/>
          </a:xfrm>
          <a:prstGeom prst="rect">
            <a:avLst/>
          </a:prstGeom>
          <a:noFill/>
          <a:ln>
            <a:noFill/>
          </a:ln>
        </p:spPr>
        <p:txBody>
          <a:bodyPr lIns="0" tIns="0" rIns="0" bIns="0">
            <a:spAutoFit/>
          </a:bodyPr>
          <a:lstStyle/>
          <a:p>
            <a:pPr defTabSz="2655340" eaLnBrk="0" hangingPunct="0">
              <a:lnSpc>
                <a:spcPct val="90000"/>
              </a:lnSpc>
              <a:tabLst>
                <a:tab pos="1790331" algn="l"/>
              </a:tabLst>
            </a:pPr>
            <a:r>
              <a:rPr lang="en-US" sz="1800">
                <a:solidFill>
                  <a:srgbClr val="008000"/>
                </a:solidFill>
                <a:latin typeface="Calibri" charset="0"/>
                <a:cs typeface="Calibri" charset="0"/>
              </a:rPr>
              <a:t>Query Browse with Query Visualization</a:t>
            </a:r>
            <a:endParaRPr lang="en-US" sz="1800" dirty="0">
              <a:solidFill>
                <a:srgbClr val="008000"/>
              </a:solidFill>
              <a:latin typeface="Calibri" charset="0"/>
              <a:cs typeface="Calibri" charset="0"/>
              <a:sym typeface="Symbol"/>
            </a:endParaRPr>
          </a:p>
        </p:txBody>
      </p:sp>
    </p:spTree>
    <p:extLst>
      <p:ext uri="{BB962C8B-B14F-4D97-AF65-F5344CB8AC3E}">
        <p14:creationId xmlns:p14="http://schemas.microsoft.com/office/powerpoint/2010/main" val="105425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322831" y="1708507"/>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3"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nvGrpSpPr>
          <p:cNvPr id="206" name="Group 205"/>
          <p:cNvGrpSpPr/>
          <p:nvPr/>
        </p:nvGrpSpPr>
        <p:grpSpPr>
          <a:xfrm>
            <a:off x="4475909" y="2872686"/>
            <a:ext cx="4155204" cy="989891"/>
            <a:chOff x="3461323" y="3245701"/>
            <a:chExt cx="2770656" cy="660051"/>
          </a:xfrm>
        </p:grpSpPr>
        <p:sp>
          <p:nvSpPr>
            <p:cNvPr id="207" name="Rectangle 206"/>
            <p:cNvSpPr/>
            <p:nvPr/>
          </p:nvSpPr>
          <p:spPr>
            <a:xfrm>
              <a:off x="4190414" y="3337735"/>
              <a:ext cx="421477"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Sailors</a:t>
              </a:r>
            </a:p>
          </p:txBody>
        </p:sp>
        <p:sp>
          <p:nvSpPr>
            <p:cNvPr id="208" name="Rectangle 207"/>
            <p:cNvSpPr/>
            <p:nvPr/>
          </p:nvSpPr>
          <p:spPr>
            <a:xfrm>
              <a:off x="4190414" y="3527074"/>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sp>
          <p:nvSpPr>
            <p:cNvPr id="209" name="Rectangle 208"/>
            <p:cNvSpPr/>
            <p:nvPr/>
          </p:nvSpPr>
          <p:spPr>
            <a:xfrm>
              <a:off x="4190414" y="3716413"/>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sp>
          <p:nvSpPr>
            <p:cNvPr id="210" name="Rectangle 209"/>
            <p:cNvSpPr/>
            <p:nvPr/>
          </p:nvSpPr>
          <p:spPr>
            <a:xfrm>
              <a:off x="3461323" y="3337741"/>
              <a:ext cx="412519" cy="189339"/>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select</a:t>
              </a:r>
            </a:p>
          </p:txBody>
        </p:sp>
        <p:sp>
          <p:nvSpPr>
            <p:cNvPr id="211" name="Rectangle 210"/>
            <p:cNvSpPr/>
            <p:nvPr/>
          </p:nvSpPr>
          <p:spPr>
            <a:xfrm>
              <a:off x="3461323" y="3527080"/>
              <a:ext cx="412519"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cxnSp>
          <p:nvCxnSpPr>
            <p:cNvPr id="212" name="Straight Arrow Connector 30"/>
            <p:cNvCxnSpPr>
              <a:cxnSpLocks noChangeShapeType="1"/>
            </p:cNvCxnSpPr>
            <p:nvPr/>
          </p:nvCxnSpPr>
          <p:spPr bwMode="auto">
            <a:xfrm flipH="1">
              <a:off x="5456171" y="3621266"/>
              <a:ext cx="307535" cy="1588"/>
            </a:xfrm>
            <a:prstGeom prst="straightConnector1">
              <a:avLst/>
            </a:prstGeom>
            <a:noFill/>
            <a:ln w="19050">
              <a:solidFill>
                <a:schemeClr val="tx1"/>
              </a:solidFill>
              <a:round/>
              <a:headEnd/>
              <a:tailEnd type="triangle" w="med" len="lg"/>
            </a:ln>
          </p:spPr>
        </p:cxnSp>
        <p:cxnSp>
          <p:nvCxnSpPr>
            <p:cNvPr id="213" name="Straight Arrow Connector 30"/>
            <p:cNvCxnSpPr>
              <a:cxnSpLocks noChangeShapeType="1"/>
            </p:cNvCxnSpPr>
            <p:nvPr/>
          </p:nvCxnSpPr>
          <p:spPr bwMode="auto">
            <a:xfrm rot="10800000" flipH="1">
              <a:off x="3873355" y="3622854"/>
              <a:ext cx="317058" cy="1588"/>
            </a:xfrm>
            <a:prstGeom prst="straightConnector1">
              <a:avLst/>
            </a:prstGeom>
            <a:noFill/>
            <a:ln w="19050">
              <a:solidFill>
                <a:schemeClr val="tx1"/>
              </a:solidFill>
              <a:round/>
              <a:headEnd/>
              <a:tailEnd type="triangle" w="med" len="lg"/>
            </a:ln>
          </p:spPr>
        </p:cxnSp>
        <p:sp>
          <p:nvSpPr>
            <p:cNvPr id="214" name="Rectangle 213"/>
            <p:cNvSpPr/>
            <p:nvPr/>
          </p:nvSpPr>
          <p:spPr>
            <a:xfrm>
              <a:off x="5763707" y="3327106"/>
              <a:ext cx="384901"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Boats</a:t>
              </a:r>
            </a:p>
          </p:txBody>
        </p:sp>
        <p:sp>
          <p:nvSpPr>
            <p:cNvPr id="215" name="Rectangle 214"/>
            <p:cNvSpPr/>
            <p:nvPr/>
          </p:nvSpPr>
          <p:spPr>
            <a:xfrm>
              <a:off x="5763707" y="3516445"/>
              <a:ext cx="384901"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6" name="Rectangle 215"/>
            <p:cNvSpPr/>
            <p:nvPr/>
          </p:nvSpPr>
          <p:spPr>
            <a:xfrm>
              <a:off x="4921479" y="3327106"/>
              <a:ext cx="531206"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Reserves</a:t>
              </a:r>
            </a:p>
          </p:txBody>
        </p:sp>
        <p:sp>
          <p:nvSpPr>
            <p:cNvPr id="217" name="Rectangle 216"/>
            <p:cNvSpPr/>
            <p:nvPr/>
          </p:nvSpPr>
          <p:spPr>
            <a:xfrm>
              <a:off x="4921479" y="3516445"/>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8" name="Rectangle 217"/>
            <p:cNvSpPr/>
            <p:nvPr/>
          </p:nvSpPr>
          <p:spPr>
            <a:xfrm>
              <a:off x="4921479" y="3705784"/>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cxnSp>
          <p:nvCxnSpPr>
            <p:cNvPr id="219" name="Straight Arrow Connector 30"/>
            <p:cNvCxnSpPr>
              <a:cxnSpLocks noChangeShapeType="1"/>
            </p:cNvCxnSpPr>
            <p:nvPr/>
          </p:nvCxnSpPr>
          <p:spPr bwMode="auto">
            <a:xfrm flipH="1">
              <a:off x="4617135" y="3817724"/>
              <a:ext cx="307535" cy="1588"/>
            </a:xfrm>
            <a:prstGeom prst="straightConnector1">
              <a:avLst/>
            </a:prstGeom>
            <a:noFill/>
            <a:ln w="19050">
              <a:solidFill>
                <a:schemeClr val="tx1"/>
              </a:solidFill>
              <a:round/>
              <a:headEnd/>
              <a:tailEnd type="triangle" w="med" len="lg"/>
            </a:ln>
          </p:spPr>
        </p:cxnSp>
        <p:sp>
          <p:nvSpPr>
            <p:cNvPr id="220" name="Rounded Rectangle 219"/>
            <p:cNvSpPr/>
            <p:nvPr/>
          </p:nvSpPr>
          <p:spPr bwMode="auto">
            <a:xfrm>
              <a:off x="5681497" y="3245701"/>
              <a:ext cx="550482" cy="547568"/>
            </a:xfrm>
            <a:prstGeom prst="roundRect">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600" smtClean="0">
                <a:latin typeface="Calibri"/>
                <a:cs typeface="Calibri"/>
              </a:endParaRPr>
            </a:p>
          </p:txBody>
        </p:sp>
      </p:grpSp>
      <p:sp>
        <p:nvSpPr>
          <p:cNvPr id="224" name="Rounded Rectangle 223"/>
          <p:cNvSpPr/>
          <p:nvPr/>
        </p:nvSpPr>
        <p:spPr>
          <a:xfrm>
            <a:off x="280541" y="1752053"/>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7"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grpSp>
        <p:nvGrpSpPr>
          <p:cNvPr id="180" name="Group 179"/>
          <p:cNvGrpSpPr/>
          <p:nvPr/>
        </p:nvGrpSpPr>
        <p:grpSpPr>
          <a:xfrm>
            <a:off x="4784599" y="2685561"/>
            <a:ext cx="3477579" cy="1451233"/>
            <a:chOff x="4939841" y="1454948"/>
            <a:chExt cx="2705145" cy="1128888"/>
          </a:xfrm>
        </p:grpSpPr>
        <p:cxnSp>
          <p:nvCxnSpPr>
            <p:cNvPr id="181" name="Straight Arrow Connector 180"/>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182" name="Group 106"/>
            <p:cNvGrpSpPr/>
            <p:nvPr/>
          </p:nvGrpSpPr>
          <p:grpSpPr>
            <a:xfrm>
              <a:off x="5939226" y="1574027"/>
              <a:ext cx="593596" cy="874724"/>
              <a:chOff x="6013368" y="2451684"/>
              <a:chExt cx="579733" cy="898708"/>
            </a:xfrm>
          </p:grpSpPr>
          <p:sp>
            <p:nvSpPr>
              <p:cNvPr id="197" name="Rectangle 196"/>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8" name="Rectangle 197"/>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9" name="Rectangle 198"/>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200" name="Rectangle 199"/>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grpSp>
          <p:nvGrpSpPr>
            <p:cNvPr id="183" name="Group 112"/>
            <p:cNvGrpSpPr/>
            <p:nvPr/>
          </p:nvGrpSpPr>
          <p:grpSpPr>
            <a:xfrm>
              <a:off x="4939841" y="1574032"/>
              <a:ext cx="592482" cy="656037"/>
              <a:chOff x="5672691" y="3708233"/>
              <a:chExt cx="681354" cy="674025"/>
            </a:xfrm>
          </p:grpSpPr>
          <p:sp>
            <p:nvSpPr>
              <p:cNvPr id="194" name="Rectangle 193"/>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select</a:t>
                </a:r>
              </a:p>
            </p:txBody>
          </p:sp>
          <p:sp>
            <p:nvSpPr>
              <p:cNvPr id="195" name="Rectangle 194"/>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6" name="Rectangle 195"/>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grpSp>
        <p:sp>
          <p:nvSpPr>
            <p:cNvPr id="184" name="Rounded Rectangle 183"/>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500" smtClean="0">
                <a:latin typeface="Arial" pitchFamily="34" charset="0"/>
              </a:endParaRPr>
            </a:p>
          </p:txBody>
        </p:sp>
        <p:grpSp>
          <p:nvGrpSpPr>
            <p:cNvPr id="185" name="Group 106"/>
            <p:cNvGrpSpPr/>
            <p:nvPr/>
          </p:nvGrpSpPr>
          <p:grpSpPr>
            <a:xfrm>
              <a:off x="6939724" y="1574027"/>
              <a:ext cx="593596" cy="874724"/>
              <a:chOff x="6013368" y="2451684"/>
              <a:chExt cx="579733" cy="898708"/>
            </a:xfrm>
          </p:grpSpPr>
          <p:sp>
            <p:nvSpPr>
              <p:cNvPr id="190" name="Rectangle 189"/>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1" name="Rectangle 190"/>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2" name="Rectangle 191"/>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193" name="Rectangle 192"/>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cxnSp>
          <p:nvCxnSpPr>
            <p:cNvPr id="186" name="Straight Arrow Connector 185"/>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187" name="Straight Arrow Connector 186"/>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188" name="Straight Arrow Connector 187"/>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189" name="Straight Arrow Connector 188"/>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grpSp>
        <p:nvGrpSpPr>
          <p:cNvPr id="2" name="Group 1"/>
          <p:cNvGrpSpPr/>
          <p:nvPr/>
        </p:nvGrpSpPr>
        <p:grpSpPr>
          <a:xfrm>
            <a:off x="238251" y="1795599"/>
            <a:ext cx="8700231" cy="3318248"/>
            <a:chOff x="238251" y="1795599"/>
            <a:chExt cx="8700231" cy="3318248"/>
          </a:xfrm>
        </p:grpSpPr>
        <p:sp>
          <p:nvSpPr>
            <p:cNvPr id="227" name="Rounded Rectangle 226"/>
            <p:cNvSpPr/>
            <p:nvPr/>
          </p:nvSpPr>
          <p:spPr>
            <a:xfrm>
              <a:off x="238251" y="1795599"/>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48" name="Group 147"/>
            <p:cNvGrpSpPr/>
            <p:nvPr/>
          </p:nvGrpSpPr>
          <p:grpSpPr>
            <a:xfrm>
              <a:off x="4186076" y="2714949"/>
              <a:ext cx="4513517" cy="1479549"/>
              <a:chOff x="4659627" y="1985846"/>
              <a:chExt cx="3871650" cy="1269143"/>
            </a:xfrm>
          </p:grpSpPr>
          <p:grpSp>
            <p:nvGrpSpPr>
              <p:cNvPr id="149" name="Group 39"/>
              <p:cNvGrpSpPr/>
              <p:nvPr/>
            </p:nvGrpSpPr>
            <p:grpSpPr>
              <a:xfrm>
                <a:off x="5571246" y="2097938"/>
                <a:ext cx="660795" cy="340476"/>
                <a:chOff x="4101704" y="1896761"/>
                <a:chExt cx="660795" cy="437189"/>
              </a:xfrm>
            </p:grpSpPr>
            <p:sp>
              <p:nvSpPr>
                <p:cNvPr id="173" name="Rectangle 17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74" name="Rectangle 173"/>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50" name="Group 40"/>
              <p:cNvGrpSpPr/>
              <p:nvPr/>
            </p:nvGrpSpPr>
            <p:grpSpPr>
              <a:xfrm>
                <a:off x="4659627" y="2097938"/>
                <a:ext cx="536969" cy="340476"/>
                <a:chOff x="4101704" y="1896761"/>
                <a:chExt cx="660795" cy="437189"/>
              </a:xfrm>
            </p:grpSpPr>
            <p:sp>
              <p:nvSpPr>
                <p:cNvPr id="171" name="Rectangle 170"/>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172" name="Rectangle 17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51" name="Group 45"/>
              <p:cNvGrpSpPr/>
              <p:nvPr/>
            </p:nvGrpSpPr>
            <p:grpSpPr>
              <a:xfrm>
                <a:off x="6599946" y="2104482"/>
                <a:ext cx="660795" cy="510781"/>
                <a:chOff x="4101704" y="1896761"/>
                <a:chExt cx="660795" cy="655870"/>
              </a:xfrm>
            </p:grpSpPr>
            <p:sp>
              <p:nvSpPr>
                <p:cNvPr id="168" name="Rectangle 167"/>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69" name="Rectangle 168"/>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70" name="Rectangle 169"/>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bar</a:t>
                  </a:r>
                </a:p>
              </p:txBody>
            </p:sp>
          </p:grpSp>
          <p:grpSp>
            <p:nvGrpSpPr>
              <p:cNvPr id="152" name="Group 49"/>
              <p:cNvGrpSpPr/>
              <p:nvPr/>
            </p:nvGrpSpPr>
            <p:grpSpPr>
              <a:xfrm>
                <a:off x="7679982" y="2103260"/>
                <a:ext cx="660795" cy="510781"/>
                <a:chOff x="4101704" y="1896761"/>
                <a:chExt cx="660795" cy="655870"/>
              </a:xfrm>
            </p:grpSpPr>
            <p:sp>
              <p:nvSpPr>
                <p:cNvPr id="165" name="Rectangle 16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Serves</a:t>
                  </a:r>
                </a:p>
              </p:txBody>
            </p:sp>
            <p:sp>
              <p:nvSpPr>
                <p:cNvPr id="166" name="Rectangle 16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bar</a:t>
                  </a:r>
                </a:p>
              </p:txBody>
            </p:sp>
            <p:sp>
              <p:nvSpPr>
                <p:cNvPr id="167" name="Rectangle 16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53" name="Straight Arrow Connector 30"/>
              <p:cNvCxnSpPr>
                <a:cxnSpLocks noChangeShapeType="1"/>
              </p:cNvCxnSpPr>
              <p:nvPr/>
            </p:nvCxnSpPr>
            <p:spPr bwMode="auto">
              <a:xfrm rot="10800000">
                <a:off x="5196596" y="2356699"/>
                <a:ext cx="365125" cy="1588"/>
              </a:xfrm>
              <a:prstGeom prst="straightConnector1">
                <a:avLst/>
              </a:prstGeom>
              <a:noFill/>
              <a:ln w="19050">
                <a:solidFill>
                  <a:schemeClr val="tx1"/>
                </a:solidFill>
                <a:round/>
                <a:headEnd/>
                <a:tailEnd/>
              </a:ln>
            </p:spPr>
          </p:cxnSp>
          <p:cxnSp>
            <p:nvCxnSpPr>
              <p:cNvPr id="154" name="Straight Arrow Connector 30"/>
              <p:cNvCxnSpPr>
                <a:cxnSpLocks noChangeShapeType="1"/>
                <a:endCxn id="166" idx="1"/>
              </p:cNvCxnSpPr>
              <p:nvPr/>
            </p:nvCxnSpPr>
            <p:spPr bwMode="auto">
              <a:xfrm flipV="1">
                <a:off x="7260741" y="2358584"/>
                <a:ext cx="419241" cy="171527"/>
              </a:xfrm>
              <a:prstGeom prst="straightConnector1">
                <a:avLst/>
              </a:prstGeom>
              <a:noFill/>
              <a:ln w="19050">
                <a:solidFill>
                  <a:schemeClr val="tx1"/>
                </a:solidFill>
                <a:round/>
                <a:headEnd/>
                <a:tailEnd type="triangle" w="med" len="lg"/>
              </a:ln>
            </p:spPr>
          </p:cxnSp>
          <p:grpSp>
            <p:nvGrpSpPr>
              <p:cNvPr id="155" name="Group 49"/>
              <p:cNvGrpSpPr/>
              <p:nvPr/>
            </p:nvGrpSpPr>
            <p:grpSpPr>
              <a:xfrm>
                <a:off x="7679982" y="2744208"/>
                <a:ext cx="660795" cy="510781"/>
                <a:chOff x="4101704" y="1896761"/>
                <a:chExt cx="660795" cy="655870"/>
              </a:xfrm>
            </p:grpSpPr>
            <p:sp>
              <p:nvSpPr>
                <p:cNvPr id="162" name="Rectangle 16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Likes</a:t>
                  </a:r>
                </a:p>
              </p:txBody>
            </p:sp>
            <p:sp>
              <p:nvSpPr>
                <p:cNvPr id="163" name="Rectangle 16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64" name="Rectangle 163"/>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56" name="Straight Arrow Connector 30"/>
              <p:cNvCxnSpPr>
                <a:cxnSpLocks noChangeShapeType="1"/>
              </p:cNvCxnSpPr>
              <p:nvPr/>
            </p:nvCxnSpPr>
            <p:spPr bwMode="auto">
              <a:xfrm flipV="1">
                <a:off x="6242196" y="2359806"/>
                <a:ext cx="356483" cy="0"/>
              </a:xfrm>
              <a:prstGeom prst="straightConnector1">
                <a:avLst/>
              </a:prstGeom>
              <a:noFill/>
              <a:ln w="19050">
                <a:solidFill>
                  <a:schemeClr val="tx1"/>
                </a:solidFill>
                <a:round/>
                <a:headEnd/>
                <a:tailEnd type="triangle" w="med" len="lg"/>
              </a:ln>
            </p:spPr>
          </p:cxnSp>
          <p:grpSp>
            <p:nvGrpSpPr>
              <p:cNvPr id="157" name="Group 71"/>
              <p:cNvGrpSpPr>
                <a:grpSpLocks/>
              </p:cNvGrpSpPr>
              <p:nvPr/>
            </p:nvGrpSpPr>
            <p:grpSpPr bwMode="auto">
              <a:xfrm>
                <a:off x="8340777" y="2528889"/>
                <a:ext cx="190500" cy="648877"/>
                <a:chOff x="5257800" y="3594100"/>
                <a:chExt cx="190500" cy="984250"/>
              </a:xfrm>
            </p:grpSpPr>
            <p:cxnSp>
              <p:nvCxnSpPr>
                <p:cNvPr id="160"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161"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2000"/>
                </a:p>
              </p:txBody>
            </p:sp>
          </p:grpSp>
          <p:sp>
            <p:nvSpPr>
              <p:cNvPr id="158" name="Freeform 157"/>
              <p:cNvSpPr/>
              <p:nvPr/>
            </p:nvSpPr>
            <p:spPr bwMode="auto">
              <a:xfrm>
                <a:off x="5311561" y="2361810"/>
                <a:ext cx="2366434" cy="677154"/>
              </a:xfrm>
              <a:custGeom>
                <a:avLst/>
                <a:gdLst>
                  <a:gd name="connsiteX0" fmla="*/ 2494140 w 2494140"/>
                  <a:gd name="connsiteY0" fmla="*/ 732366 h 793750"/>
                  <a:gd name="connsiteX1" fmla="*/ 394406 w 2494140"/>
                  <a:gd name="connsiteY1" fmla="*/ 740833 h 793750"/>
                  <a:gd name="connsiteX2" fmla="*/ 127706 w 2494140"/>
                  <a:gd name="connsiteY2" fmla="*/ 414866 h 793750"/>
                  <a:gd name="connsiteX3" fmla="*/ 377473 w 2494140"/>
                  <a:gd name="connsiteY3" fmla="*/ 0 h 793750"/>
                  <a:gd name="connsiteX0" fmla="*/ 2398890 w 2398890"/>
                  <a:gd name="connsiteY0" fmla="*/ 732366 h 793750"/>
                  <a:gd name="connsiteX1" fmla="*/ 476956 w 2398890"/>
                  <a:gd name="connsiteY1" fmla="*/ 740833 h 793750"/>
                  <a:gd name="connsiteX2" fmla="*/ 32456 w 2398890"/>
                  <a:gd name="connsiteY2" fmla="*/ 414866 h 793750"/>
                  <a:gd name="connsiteX3" fmla="*/ 282223 w 2398890"/>
                  <a:gd name="connsiteY3" fmla="*/ 0 h 793750"/>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474 h 763166"/>
                  <a:gd name="connsiteX1" fmla="*/ 444500 w 2366434"/>
                  <a:gd name="connsiteY1" fmla="*/ 686680 h 763166"/>
                  <a:gd name="connsiteX2" fmla="*/ 0 w 2366434"/>
                  <a:gd name="connsiteY2" fmla="*/ 414974 h 763166"/>
                  <a:gd name="connsiteX3" fmla="*/ 249767 w 2366434"/>
                  <a:gd name="connsiteY3" fmla="*/ 108 h 763166"/>
                </a:gdLst>
                <a:ahLst/>
                <a:cxnLst>
                  <a:cxn ang="0">
                    <a:pos x="connsiteX0" y="connsiteY0"/>
                  </a:cxn>
                  <a:cxn ang="0">
                    <a:pos x="connsiteX1" y="connsiteY1"/>
                  </a:cxn>
                  <a:cxn ang="0">
                    <a:pos x="connsiteX2" y="connsiteY2"/>
                  </a:cxn>
                  <a:cxn ang="0">
                    <a:pos x="connsiteX3" y="connsiteY3"/>
                  </a:cxn>
                </a:cxnLst>
                <a:rect l="l" t="t" r="r" b="b"/>
                <a:pathLst>
                  <a:path w="2366434" h="763166">
                    <a:moveTo>
                      <a:pt x="2366434" y="732474"/>
                    </a:moveTo>
                    <a:cubicBezTo>
                      <a:pt x="1513770" y="763166"/>
                      <a:pt x="838906" y="739597"/>
                      <a:pt x="444500" y="686680"/>
                    </a:cubicBezTo>
                    <a:cubicBezTo>
                      <a:pt x="50094" y="633763"/>
                      <a:pt x="7054" y="570604"/>
                      <a:pt x="0" y="414974"/>
                    </a:cubicBezTo>
                    <a:cubicBezTo>
                      <a:pt x="0" y="312812"/>
                      <a:pt x="72336" y="0"/>
                      <a:pt x="249767" y="108"/>
                    </a:cubicBezTo>
                  </a:path>
                </a:pathLst>
              </a:custGeom>
              <a:noFill/>
              <a:ln w="19050" cap="flat" cmpd="sng" algn="ctr">
                <a:solidFill>
                  <a:schemeClr val="tx1"/>
                </a:solidFill>
                <a:prstDash val="solid"/>
                <a:round/>
                <a:headEnd type="none" w="med" len="med"/>
                <a:tailEnd type="triangle" w="med" len="lg"/>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800" smtClean="0">
                  <a:latin typeface="Arial" pitchFamily="34" charset="0"/>
                </a:endParaRPr>
              </a:p>
            </p:txBody>
          </p:sp>
          <p:sp>
            <p:nvSpPr>
              <p:cNvPr id="159" name="Rounded Rectangle 158"/>
              <p:cNvSpPr/>
              <p:nvPr/>
            </p:nvSpPr>
            <p:spPr bwMode="auto">
              <a:xfrm>
                <a:off x="6486442" y="1985846"/>
                <a:ext cx="878992" cy="758362"/>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145" name="Rectangle 3"/>
            <p:cNvSpPr>
              <a:spLocks noChangeArrowheads="1"/>
            </p:cNvSpPr>
            <p:nvPr/>
          </p:nvSpPr>
          <p:spPr bwMode="auto">
            <a:xfrm>
              <a:off x="415966" y="2068872"/>
              <a:ext cx="3511633" cy="2769989"/>
            </a:xfrm>
            <a:prstGeom prst="rect">
              <a:avLst/>
            </a:prstGeom>
            <a:noFill/>
            <a:ln w="9525">
              <a:noFill/>
              <a:miter lim="800000"/>
              <a:headEnd/>
              <a:tailEnd/>
            </a:ln>
          </p:spPr>
          <p:txBody>
            <a:bodyPr wrap="square" lIns="0" tIns="0" rIns="0" bIns="0">
              <a:prstTxWarp prst="textNoShape">
                <a:avLst/>
              </a:prstTxWarp>
              <a:spAutoFit/>
            </a:bodyPr>
            <a:lstStyle/>
            <a:p>
              <a:pPr>
                <a:tabLst>
                  <a:tab pos="571500" algn="l"/>
                  <a:tab pos="1143000" algn="l"/>
                  <a:tab pos="1714500" algn="l"/>
                </a:tabLst>
              </a:pPr>
              <a:r>
                <a:rPr lang="en-US" sz="1500">
                  <a:latin typeface="Calibri"/>
                  <a:cs typeface="Calibri"/>
                </a:rPr>
                <a:t>select 	F1.person</a:t>
              </a:r>
            </a:p>
            <a:p>
              <a:pPr>
                <a:tabLst>
                  <a:tab pos="571500" algn="l"/>
                  <a:tab pos="1143000" algn="l"/>
                  <a:tab pos="1714500" algn="l"/>
                </a:tabLst>
              </a:pPr>
              <a:r>
                <a:rPr lang="en-US" sz="1500">
                  <a:latin typeface="Calibri"/>
                  <a:cs typeface="Calibri"/>
                </a:rPr>
                <a:t>from 	Frequents F1</a:t>
              </a:r>
            </a:p>
            <a:p>
              <a:pPr>
                <a:tabLst>
                  <a:tab pos="571500" algn="l"/>
                  <a:tab pos="1143000" algn="l"/>
                  <a:tab pos="1714500" algn="l"/>
                </a:tabLst>
              </a:pPr>
              <a:r>
                <a:rPr lang="en-US" sz="1500">
                  <a:latin typeface="Calibri"/>
                  <a:cs typeface="Calibri"/>
                </a:rPr>
                <a:t>where 	not exists</a:t>
              </a:r>
            </a:p>
            <a:p>
              <a:pPr>
                <a:tabLst>
                  <a:tab pos="571500" algn="l"/>
                  <a:tab pos="1143000" algn="l"/>
                  <a:tab pos="1714500" algn="l"/>
                </a:tabLst>
              </a:pPr>
              <a:r>
                <a:rPr lang="en-US" sz="1500">
                  <a:latin typeface="Calibri"/>
                  <a:cs typeface="Calibri"/>
                </a:rPr>
                <a:t>	(select 	F2.bar</a:t>
              </a:r>
            </a:p>
            <a:p>
              <a:pPr>
                <a:tabLst>
                  <a:tab pos="571500" algn="l"/>
                  <a:tab pos="1143000" algn="l"/>
                  <a:tab pos="1714500" algn="l"/>
                </a:tabLst>
              </a:pPr>
              <a:r>
                <a:rPr lang="en-US" sz="1500">
                  <a:latin typeface="Calibri"/>
                  <a:cs typeface="Calibri"/>
                </a:rPr>
                <a:t>	from 	Frequents F2</a:t>
              </a:r>
            </a:p>
            <a:p>
              <a:pPr>
                <a:tabLst>
                  <a:tab pos="571500" algn="l"/>
                  <a:tab pos="1143000" algn="l"/>
                  <a:tab pos="1714500" algn="l"/>
                </a:tabLst>
              </a:pPr>
              <a:r>
                <a:rPr lang="en-US" sz="1500">
                  <a:latin typeface="Calibri"/>
                  <a:cs typeface="Calibri"/>
                </a:rPr>
                <a:t>	where	F2.person = F1.person</a:t>
              </a:r>
            </a:p>
            <a:p>
              <a:pPr>
                <a:tabLst>
                  <a:tab pos="571500" algn="l"/>
                  <a:tab pos="1143000" algn="l"/>
                  <a:tab pos="1714500" algn="l"/>
                </a:tabLst>
              </a:pPr>
              <a:r>
                <a:rPr lang="en-US" sz="1500">
                  <a:latin typeface="Calibri"/>
                  <a:cs typeface="Calibri"/>
                </a:rPr>
                <a:t>	and	not exists</a:t>
              </a:r>
            </a:p>
            <a:p>
              <a:pPr>
                <a:tabLst>
                  <a:tab pos="571500" algn="l"/>
                  <a:tab pos="1143000" algn="l"/>
                  <a:tab pos="1714500" algn="l"/>
                </a:tabLst>
              </a:pPr>
              <a:r>
                <a:rPr lang="en-US" sz="1500">
                  <a:latin typeface="Calibri"/>
                  <a:cs typeface="Calibri"/>
                </a:rPr>
                <a:t>		(select  S3.drink</a:t>
              </a:r>
            </a:p>
            <a:p>
              <a:pPr>
                <a:tabLst>
                  <a:tab pos="571500" algn="l"/>
                  <a:tab pos="1143000" algn="l"/>
                  <a:tab pos="1714500" algn="l"/>
                </a:tabLst>
              </a:pPr>
              <a:r>
                <a:rPr lang="en-US" sz="1500">
                  <a:latin typeface="Calibri"/>
                  <a:cs typeface="Calibri"/>
                </a:rPr>
                <a:t>		from     Serves S3, Likes L4</a:t>
              </a:r>
            </a:p>
            <a:p>
              <a:pPr>
                <a:tabLst>
                  <a:tab pos="571500" algn="l"/>
                  <a:tab pos="1143000" algn="l"/>
                  <a:tab pos="1714500" algn="l"/>
                </a:tabLst>
              </a:pPr>
              <a:r>
                <a:rPr lang="en-US" sz="1500">
                  <a:latin typeface="Calibri"/>
                  <a:cs typeface="Calibri"/>
                </a:rPr>
                <a:t>		where	L4.person = F1.person</a:t>
              </a:r>
            </a:p>
            <a:p>
              <a:pPr>
                <a:tabLst>
                  <a:tab pos="571500" algn="l"/>
                  <a:tab pos="1143000" algn="l"/>
                  <a:tab pos="1714500" algn="l"/>
                </a:tabLst>
              </a:pPr>
              <a:r>
                <a:rPr lang="en-US" sz="1500">
                  <a:latin typeface="Calibri"/>
                  <a:cs typeface="Calibri"/>
                </a:rPr>
                <a:t>		and       L4.drink = S3.drink</a:t>
              </a:r>
            </a:p>
            <a:p>
              <a:pPr>
                <a:tabLst>
                  <a:tab pos="571500" algn="l"/>
                  <a:tab pos="1143000" algn="l"/>
                  <a:tab pos="1714500" algn="l"/>
                </a:tabLst>
              </a:pPr>
              <a:r>
                <a:rPr lang="en-US" sz="1500">
                  <a:latin typeface="Calibri"/>
                  <a:cs typeface="Calibri"/>
                </a:rPr>
                <a:t>		and       S3.bar = F2.bar))</a:t>
              </a:r>
            </a:p>
          </p:txBody>
        </p:sp>
      </p:grpSp>
      <p:sp>
        <p:nvSpPr>
          <p:cNvPr id="80" name="Title 79"/>
          <p:cNvSpPr>
            <a:spLocks noGrp="1"/>
          </p:cNvSpPr>
          <p:nvPr>
            <p:ph type="title"/>
          </p:nvPr>
        </p:nvSpPr>
        <p:spPr/>
        <p:txBody>
          <a:bodyPr/>
          <a:lstStyle/>
          <a:p>
            <a:r>
              <a:rPr lang="en-US"/>
              <a:t>Query Browse with Query Visualization</a:t>
            </a:r>
          </a:p>
        </p:txBody>
      </p:sp>
      <p:sp>
        <p:nvSpPr>
          <p:cNvPr id="101" name="Foliennummernplatzhalter 3"/>
          <p:cNvSpPr>
            <a:spLocks noGrp="1"/>
          </p:cNvSpPr>
          <p:nvPr>
            <p:ph type="sldNum" sz="quarter" idx="10"/>
          </p:nvPr>
        </p:nvSpPr>
        <p:spPr/>
        <p:txBody>
          <a:bodyPr/>
          <a:lstStyle/>
          <a:p>
            <a:fld id="{FFAB1C8F-0AF1-4C92-9122-92D7D682116F}" type="slidenum">
              <a:rPr lang="de-DE" smtClean="0"/>
              <a:pPr/>
              <a:t>55</a:t>
            </a:fld>
            <a:endParaRPr lang="de-DE" smtClean="0"/>
          </a:p>
        </p:txBody>
      </p:sp>
      <p:sp>
        <p:nvSpPr>
          <p:cNvPr id="100" name="Rectangle 99"/>
          <p:cNvSpPr/>
          <p:nvPr/>
        </p:nvSpPr>
        <p:spPr bwMode="auto">
          <a:xfrm>
            <a:off x="5308007" y="942976"/>
            <a:ext cx="2333625" cy="503215"/>
          </a:xfrm>
          <a:prstGeom prst="rect">
            <a:avLst/>
          </a:prstGeom>
          <a:noFill/>
          <a:ln>
            <a:noFill/>
          </a:ln>
        </p:spPr>
        <p:txBody>
          <a:bodyPr lIns="0" tIns="0" rIns="0" bIns="0">
            <a:spAutoFit/>
          </a:bodyPr>
          <a:lstStyle/>
          <a:p>
            <a:pPr defTabSz="2655340" eaLnBrk="0" hangingPunct="0">
              <a:lnSpc>
                <a:spcPct val="90000"/>
              </a:lnSpc>
              <a:tabLst>
                <a:tab pos="1790331" algn="l"/>
              </a:tabLst>
            </a:pPr>
            <a:r>
              <a:rPr lang="en-US" sz="1800">
                <a:solidFill>
                  <a:srgbClr val="008000"/>
                </a:solidFill>
                <a:latin typeface="Calibri" charset="0"/>
                <a:cs typeface="Calibri" charset="0"/>
              </a:rPr>
              <a:t>Query Browse with Query Visualization</a:t>
            </a:r>
            <a:endParaRPr lang="en-US" sz="1800" dirty="0">
              <a:solidFill>
                <a:srgbClr val="008000"/>
              </a:solidFill>
              <a:latin typeface="Calibri" charset="0"/>
              <a:cs typeface="Calibri" charset="0"/>
              <a:sym typeface="Symbol"/>
            </a:endParaRPr>
          </a:p>
        </p:txBody>
      </p:sp>
    </p:spTree>
    <p:extLst>
      <p:ext uri="{BB962C8B-B14F-4D97-AF65-F5344CB8AC3E}">
        <p14:creationId xmlns:p14="http://schemas.microsoft.com/office/powerpoint/2010/main" val="35082331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322831" y="1708507"/>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3"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nvGrpSpPr>
          <p:cNvPr id="206" name="Group 205"/>
          <p:cNvGrpSpPr/>
          <p:nvPr/>
        </p:nvGrpSpPr>
        <p:grpSpPr>
          <a:xfrm>
            <a:off x="4475909" y="2872686"/>
            <a:ext cx="4155204" cy="989891"/>
            <a:chOff x="3461323" y="3245701"/>
            <a:chExt cx="2770656" cy="660051"/>
          </a:xfrm>
        </p:grpSpPr>
        <p:sp>
          <p:nvSpPr>
            <p:cNvPr id="207" name="Rectangle 206"/>
            <p:cNvSpPr/>
            <p:nvPr/>
          </p:nvSpPr>
          <p:spPr>
            <a:xfrm>
              <a:off x="4190414" y="3337735"/>
              <a:ext cx="421477"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Sailors</a:t>
              </a:r>
            </a:p>
          </p:txBody>
        </p:sp>
        <p:sp>
          <p:nvSpPr>
            <p:cNvPr id="208" name="Rectangle 207"/>
            <p:cNvSpPr/>
            <p:nvPr/>
          </p:nvSpPr>
          <p:spPr>
            <a:xfrm>
              <a:off x="4190414" y="3527074"/>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sp>
          <p:nvSpPr>
            <p:cNvPr id="209" name="Rectangle 208"/>
            <p:cNvSpPr/>
            <p:nvPr/>
          </p:nvSpPr>
          <p:spPr>
            <a:xfrm>
              <a:off x="4190414" y="3716413"/>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sp>
          <p:nvSpPr>
            <p:cNvPr id="210" name="Rectangle 209"/>
            <p:cNvSpPr/>
            <p:nvPr/>
          </p:nvSpPr>
          <p:spPr>
            <a:xfrm>
              <a:off x="3461323" y="3337741"/>
              <a:ext cx="412519" cy="189339"/>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select</a:t>
              </a:r>
            </a:p>
          </p:txBody>
        </p:sp>
        <p:sp>
          <p:nvSpPr>
            <p:cNvPr id="211" name="Rectangle 210"/>
            <p:cNvSpPr/>
            <p:nvPr/>
          </p:nvSpPr>
          <p:spPr>
            <a:xfrm>
              <a:off x="3461323" y="3527080"/>
              <a:ext cx="412519"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cxnSp>
          <p:nvCxnSpPr>
            <p:cNvPr id="212" name="Straight Arrow Connector 30"/>
            <p:cNvCxnSpPr>
              <a:cxnSpLocks noChangeShapeType="1"/>
            </p:cNvCxnSpPr>
            <p:nvPr/>
          </p:nvCxnSpPr>
          <p:spPr bwMode="auto">
            <a:xfrm flipH="1">
              <a:off x="5456171" y="3621266"/>
              <a:ext cx="307535" cy="1588"/>
            </a:xfrm>
            <a:prstGeom prst="straightConnector1">
              <a:avLst/>
            </a:prstGeom>
            <a:noFill/>
            <a:ln w="19050">
              <a:solidFill>
                <a:schemeClr val="tx1"/>
              </a:solidFill>
              <a:round/>
              <a:headEnd/>
              <a:tailEnd type="triangle" w="med" len="lg"/>
            </a:ln>
          </p:spPr>
        </p:cxnSp>
        <p:cxnSp>
          <p:nvCxnSpPr>
            <p:cNvPr id="213" name="Straight Arrow Connector 30"/>
            <p:cNvCxnSpPr>
              <a:cxnSpLocks noChangeShapeType="1"/>
            </p:cNvCxnSpPr>
            <p:nvPr/>
          </p:nvCxnSpPr>
          <p:spPr bwMode="auto">
            <a:xfrm rot="10800000" flipH="1">
              <a:off x="3873355" y="3622854"/>
              <a:ext cx="317058" cy="1588"/>
            </a:xfrm>
            <a:prstGeom prst="straightConnector1">
              <a:avLst/>
            </a:prstGeom>
            <a:noFill/>
            <a:ln w="19050">
              <a:solidFill>
                <a:schemeClr val="tx1"/>
              </a:solidFill>
              <a:round/>
              <a:headEnd/>
              <a:tailEnd type="triangle" w="med" len="lg"/>
            </a:ln>
          </p:spPr>
        </p:cxnSp>
        <p:sp>
          <p:nvSpPr>
            <p:cNvPr id="214" name="Rectangle 213"/>
            <p:cNvSpPr/>
            <p:nvPr/>
          </p:nvSpPr>
          <p:spPr>
            <a:xfrm>
              <a:off x="5763707" y="3327106"/>
              <a:ext cx="384901"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Boats</a:t>
              </a:r>
            </a:p>
          </p:txBody>
        </p:sp>
        <p:sp>
          <p:nvSpPr>
            <p:cNvPr id="215" name="Rectangle 214"/>
            <p:cNvSpPr/>
            <p:nvPr/>
          </p:nvSpPr>
          <p:spPr>
            <a:xfrm>
              <a:off x="5763707" y="3516445"/>
              <a:ext cx="384901"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6" name="Rectangle 215"/>
            <p:cNvSpPr/>
            <p:nvPr/>
          </p:nvSpPr>
          <p:spPr>
            <a:xfrm>
              <a:off x="4921479" y="3327106"/>
              <a:ext cx="531206"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Reserves</a:t>
              </a:r>
            </a:p>
          </p:txBody>
        </p:sp>
        <p:sp>
          <p:nvSpPr>
            <p:cNvPr id="217" name="Rectangle 216"/>
            <p:cNvSpPr/>
            <p:nvPr/>
          </p:nvSpPr>
          <p:spPr>
            <a:xfrm>
              <a:off x="4921479" y="3516445"/>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8" name="Rectangle 217"/>
            <p:cNvSpPr/>
            <p:nvPr/>
          </p:nvSpPr>
          <p:spPr>
            <a:xfrm>
              <a:off x="4921479" y="3705784"/>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cxnSp>
          <p:nvCxnSpPr>
            <p:cNvPr id="219" name="Straight Arrow Connector 30"/>
            <p:cNvCxnSpPr>
              <a:cxnSpLocks noChangeShapeType="1"/>
            </p:cNvCxnSpPr>
            <p:nvPr/>
          </p:nvCxnSpPr>
          <p:spPr bwMode="auto">
            <a:xfrm flipH="1">
              <a:off x="4617135" y="3817724"/>
              <a:ext cx="307535" cy="1588"/>
            </a:xfrm>
            <a:prstGeom prst="straightConnector1">
              <a:avLst/>
            </a:prstGeom>
            <a:noFill/>
            <a:ln w="19050">
              <a:solidFill>
                <a:schemeClr val="tx1"/>
              </a:solidFill>
              <a:round/>
              <a:headEnd/>
              <a:tailEnd type="triangle" w="med" len="lg"/>
            </a:ln>
          </p:spPr>
        </p:cxnSp>
        <p:sp>
          <p:nvSpPr>
            <p:cNvPr id="220" name="Rounded Rectangle 219"/>
            <p:cNvSpPr/>
            <p:nvPr/>
          </p:nvSpPr>
          <p:spPr bwMode="auto">
            <a:xfrm>
              <a:off x="5681497" y="3245701"/>
              <a:ext cx="550482" cy="547568"/>
            </a:xfrm>
            <a:prstGeom prst="roundRect">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600" smtClean="0">
                <a:latin typeface="Calibri"/>
                <a:cs typeface="Calibri"/>
              </a:endParaRPr>
            </a:p>
          </p:txBody>
        </p:sp>
      </p:grpSp>
      <p:sp>
        <p:nvSpPr>
          <p:cNvPr id="224" name="Rounded Rectangle 223"/>
          <p:cNvSpPr/>
          <p:nvPr/>
        </p:nvSpPr>
        <p:spPr>
          <a:xfrm>
            <a:off x="280541" y="1752053"/>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7"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grpSp>
        <p:nvGrpSpPr>
          <p:cNvPr id="180" name="Group 179"/>
          <p:cNvGrpSpPr/>
          <p:nvPr/>
        </p:nvGrpSpPr>
        <p:grpSpPr>
          <a:xfrm>
            <a:off x="4784599" y="2685561"/>
            <a:ext cx="3477579" cy="1451233"/>
            <a:chOff x="4939841" y="1454948"/>
            <a:chExt cx="2705145" cy="1128888"/>
          </a:xfrm>
        </p:grpSpPr>
        <p:cxnSp>
          <p:nvCxnSpPr>
            <p:cNvPr id="181" name="Straight Arrow Connector 180"/>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182" name="Group 106"/>
            <p:cNvGrpSpPr/>
            <p:nvPr/>
          </p:nvGrpSpPr>
          <p:grpSpPr>
            <a:xfrm>
              <a:off x="5939226" y="1574027"/>
              <a:ext cx="593596" cy="874724"/>
              <a:chOff x="6013368" y="2451684"/>
              <a:chExt cx="579733" cy="898708"/>
            </a:xfrm>
          </p:grpSpPr>
          <p:sp>
            <p:nvSpPr>
              <p:cNvPr id="197" name="Rectangle 196"/>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8" name="Rectangle 197"/>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9" name="Rectangle 198"/>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200" name="Rectangle 199"/>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grpSp>
          <p:nvGrpSpPr>
            <p:cNvPr id="183" name="Group 112"/>
            <p:cNvGrpSpPr/>
            <p:nvPr/>
          </p:nvGrpSpPr>
          <p:grpSpPr>
            <a:xfrm>
              <a:off x="4939841" y="1574032"/>
              <a:ext cx="592482" cy="656037"/>
              <a:chOff x="5672691" y="3708233"/>
              <a:chExt cx="681354" cy="674025"/>
            </a:xfrm>
          </p:grpSpPr>
          <p:sp>
            <p:nvSpPr>
              <p:cNvPr id="194" name="Rectangle 193"/>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select</a:t>
                </a:r>
              </a:p>
            </p:txBody>
          </p:sp>
          <p:sp>
            <p:nvSpPr>
              <p:cNvPr id="195" name="Rectangle 194"/>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6" name="Rectangle 195"/>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grpSp>
        <p:sp>
          <p:nvSpPr>
            <p:cNvPr id="184" name="Rounded Rectangle 183"/>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500" smtClean="0">
                <a:latin typeface="Arial" pitchFamily="34" charset="0"/>
              </a:endParaRPr>
            </a:p>
          </p:txBody>
        </p:sp>
        <p:grpSp>
          <p:nvGrpSpPr>
            <p:cNvPr id="185" name="Group 106"/>
            <p:cNvGrpSpPr/>
            <p:nvPr/>
          </p:nvGrpSpPr>
          <p:grpSpPr>
            <a:xfrm>
              <a:off x="6939724" y="1574027"/>
              <a:ext cx="593596" cy="874724"/>
              <a:chOff x="6013368" y="2451684"/>
              <a:chExt cx="579733" cy="898708"/>
            </a:xfrm>
          </p:grpSpPr>
          <p:sp>
            <p:nvSpPr>
              <p:cNvPr id="190" name="Rectangle 189"/>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1" name="Rectangle 190"/>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2" name="Rectangle 191"/>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193" name="Rectangle 192"/>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cxnSp>
          <p:nvCxnSpPr>
            <p:cNvPr id="186" name="Straight Arrow Connector 185"/>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187" name="Straight Arrow Connector 186"/>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188" name="Straight Arrow Connector 187"/>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189" name="Straight Arrow Connector 188"/>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sp>
        <p:nvSpPr>
          <p:cNvPr id="227" name="Rounded Rectangle 226"/>
          <p:cNvSpPr/>
          <p:nvPr/>
        </p:nvSpPr>
        <p:spPr>
          <a:xfrm>
            <a:off x="238251" y="1795599"/>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48" name="Group 147"/>
          <p:cNvGrpSpPr/>
          <p:nvPr/>
        </p:nvGrpSpPr>
        <p:grpSpPr>
          <a:xfrm>
            <a:off x="4186076" y="2714949"/>
            <a:ext cx="4513517" cy="1479549"/>
            <a:chOff x="4659627" y="1985846"/>
            <a:chExt cx="3871650" cy="1269143"/>
          </a:xfrm>
        </p:grpSpPr>
        <p:grpSp>
          <p:nvGrpSpPr>
            <p:cNvPr id="149" name="Group 39"/>
            <p:cNvGrpSpPr/>
            <p:nvPr/>
          </p:nvGrpSpPr>
          <p:grpSpPr>
            <a:xfrm>
              <a:off x="5571246" y="2097938"/>
              <a:ext cx="660795" cy="340476"/>
              <a:chOff x="4101704" y="1896761"/>
              <a:chExt cx="660795" cy="437189"/>
            </a:xfrm>
          </p:grpSpPr>
          <p:sp>
            <p:nvSpPr>
              <p:cNvPr id="173" name="Rectangle 17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74" name="Rectangle 173"/>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50" name="Group 40"/>
            <p:cNvGrpSpPr/>
            <p:nvPr/>
          </p:nvGrpSpPr>
          <p:grpSpPr>
            <a:xfrm>
              <a:off x="4659627" y="2097938"/>
              <a:ext cx="536969" cy="340476"/>
              <a:chOff x="4101704" y="1896761"/>
              <a:chExt cx="660795" cy="437189"/>
            </a:xfrm>
          </p:grpSpPr>
          <p:sp>
            <p:nvSpPr>
              <p:cNvPr id="171" name="Rectangle 170"/>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172" name="Rectangle 17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51" name="Group 45"/>
            <p:cNvGrpSpPr/>
            <p:nvPr/>
          </p:nvGrpSpPr>
          <p:grpSpPr>
            <a:xfrm>
              <a:off x="6599946" y="2104482"/>
              <a:ext cx="660795" cy="510781"/>
              <a:chOff x="4101704" y="1896761"/>
              <a:chExt cx="660795" cy="655870"/>
            </a:xfrm>
          </p:grpSpPr>
          <p:sp>
            <p:nvSpPr>
              <p:cNvPr id="168" name="Rectangle 167"/>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69" name="Rectangle 168"/>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70" name="Rectangle 169"/>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bar</a:t>
                </a:r>
              </a:p>
            </p:txBody>
          </p:sp>
        </p:grpSp>
        <p:grpSp>
          <p:nvGrpSpPr>
            <p:cNvPr id="152" name="Group 49"/>
            <p:cNvGrpSpPr/>
            <p:nvPr/>
          </p:nvGrpSpPr>
          <p:grpSpPr>
            <a:xfrm>
              <a:off x="7679982" y="2103260"/>
              <a:ext cx="660795" cy="510781"/>
              <a:chOff x="4101704" y="1896761"/>
              <a:chExt cx="660795" cy="655870"/>
            </a:xfrm>
          </p:grpSpPr>
          <p:sp>
            <p:nvSpPr>
              <p:cNvPr id="165" name="Rectangle 16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Serves</a:t>
                </a:r>
              </a:p>
            </p:txBody>
          </p:sp>
          <p:sp>
            <p:nvSpPr>
              <p:cNvPr id="166" name="Rectangle 16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bar</a:t>
                </a:r>
              </a:p>
            </p:txBody>
          </p:sp>
          <p:sp>
            <p:nvSpPr>
              <p:cNvPr id="167" name="Rectangle 16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53" name="Straight Arrow Connector 30"/>
            <p:cNvCxnSpPr>
              <a:cxnSpLocks noChangeShapeType="1"/>
            </p:cNvCxnSpPr>
            <p:nvPr/>
          </p:nvCxnSpPr>
          <p:spPr bwMode="auto">
            <a:xfrm rot="10800000">
              <a:off x="5196596" y="2356699"/>
              <a:ext cx="365125" cy="1588"/>
            </a:xfrm>
            <a:prstGeom prst="straightConnector1">
              <a:avLst/>
            </a:prstGeom>
            <a:noFill/>
            <a:ln w="19050">
              <a:solidFill>
                <a:schemeClr val="tx1"/>
              </a:solidFill>
              <a:round/>
              <a:headEnd/>
              <a:tailEnd/>
            </a:ln>
          </p:spPr>
        </p:cxnSp>
        <p:cxnSp>
          <p:nvCxnSpPr>
            <p:cNvPr id="154" name="Straight Arrow Connector 30"/>
            <p:cNvCxnSpPr>
              <a:cxnSpLocks noChangeShapeType="1"/>
              <a:endCxn id="166" idx="1"/>
            </p:cNvCxnSpPr>
            <p:nvPr/>
          </p:nvCxnSpPr>
          <p:spPr bwMode="auto">
            <a:xfrm flipV="1">
              <a:off x="7260741" y="2358584"/>
              <a:ext cx="419241" cy="171527"/>
            </a:xfrm>
            <a:prstGeom prst="straightConnector1">
              <a:avLst/>
            </a:prstGeom>
            <a:noFill/>
            <a:ln w="19050">
              <a:solidFill>
                <a:schemeClr val="tx1"/>
              </a:solidFill>
              <a:round/>
              <a:headEnd/>
              <a:tailEnd type="triangle" w="med" len="lg"/>
            </a:ln>
          </p:spPr>
        </p:cxnSp>
        <p:grpSp>
          <p:nvGrpSpPr>
            <p:cNvPr id="155" name="Group 49"/>
            <p:cNvGrpSpPr/>
            <p:nvPr/>
          </p:nvGrpSpPr>
          <p:grpSpPr>
            <a:xfrm>
              <a:off x="7679982" y="2744208"/>
              <a:ext cx="660795" cy="510781"/>
              <a:chOff x="4101704" y="1896761"/>
              <a:chExt cx="660795" cy="655870"/>
            </a:xfrm>
          </p:grpSpPr>
          <p:sp>
            <p:nvSpPr>
              <p:cNvPr id="162" name="Rectangle 16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Likes</a:t>
                </a:r>
              </a:p>
            </p:txBody>
          </p:sp>
          <p:sp>
            <p:nvSpPr>
              <p:cNvPr id="163" name="Rectangle 16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64" name="Rectangle 163"/>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56" name="Straight Arrow Connector 30"/>
            <p:cNvCxnSpPr>
              <a:cxnSpLocks noChangeShapeType="1"/>
            </p:cNvCxnSpPr>
            <p:nvPr/>
          </p:nvCxnSpPr>
          <p:spPr bwMode="auto">
            <a:xfrm flipV="1">
              <a:off x="6242196" y="2359806"/>
              <a:ext cx="356483" cy="0"/>
            </a:xfrm>
            <a:prstGeom prst="straightConnector1">
              <a:avLst/>
            </a:prstGeom>
            <a:noFill/>
            <a:ln w="19050">
              <a:solidFill>
                <a:schemeClr val="tx1"/>
              </a:solidFill>
              <a:round/>
              <a:headEnd/>
              <a:tailEnd type="triangle" w="med" len="lg"/>
            </a:ln>
          </p:spPr>
        </p:cxnSp>
        <p:grpSp>
          <p:nvGrpSpPr>
            <p:cNvPr id="157" name="Group 71"/>
            <p:cNvGrpSpPr>
              <a:grpSpLocks/>
            </p:cNvGrpSpPr>
            <p:nvPr/>
          </p:nvGrpSpPr>
          <p:grpSpPr bwMode="auto">
            <a:xfrm>
              <a:off x="8340777" y="2528889"/>
              <a:ext cx="190500" cy="648877"/>
              <a:chOff x="5257800" y="3594100"/>
              <a:chExt cx="190500" cy="984250"/>
            </a:xfrm>
          </p:grpSpPr>
          <p:cxnSp>
            <p:nvCxnSpPr>
              <p:cNvPr id="160"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161"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2000"/>
              </a:p>
            </p:txBody>
          </p:sp>
        </p:grpSp>
        <p:sp>
          <p:nvSpPr>
            <p:cNvPr id="158" name="Freeform 157"/>
            <p:cNvSpPr/>
            <p:nvPr/>
          </p:nvSpPr>
          <p:spPr bwMode="auto">
            <a:xfrm>
              <a:off x="5311561" y="2361810"/>
              <a:ext cx="2366434" cy="677154"/>
            </a:xfrm>
            <a:custGeom>
              <a:avLst/>
              <a:gdLst>
                <a:gd name="connsiteX0" fmla="*/ 2494140 w 2494140"/>
                <a:gd name="connsiteY0" fmla="*/ 732366 h 793750"/>
                <a:gd name="connsiteX1" fmla="*/ 394406 w 2494140"/>
                <a:gd name="connsiteY1" fmla="*/ 740833 h 793750"/>
                <a:gd name="connsiteX2" fmla="*/ 127706 w 2494140"/>
                <a:gd name="connsiteY2" fmla="*/ 414866 h 793750"/>
                <a:gd name="connsiteX3" fmla="*/ 377473 w 2494140"/>
                <a:gd name="connsiteY3" fmla="*/ 0 h 793750"/>
                <a:gd name="connsiteX0" fmla="*/ 2398890 w 2398890"/>
                <a:gd name="connsiteY0" fmla="*/ 732366 h 793750"/>
                <a:gd name="connsiteX1" fmla="*/ 476956 w 2398890"/>
                <a:gd name="connsiteY1" fmla="*/ 740833 h 793750"/>
                <a:gd name="connsiteX2" fmla="*/ 32456 w 2398890"/>
                <a:gd name="connsiteY2" fmla="*/ 414866 h 793750"/>
                <a:gd name="connsiteX3" fmla="*/ 282223 w 2398890"/>
                <a:gd name="connsiteY3" fmla="*/ 0 h 793750"/>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474 h 763166"/>
                <a:gd name="connsiteX1" fmla="*/ 444500 w 2366434"/>
                <a:gd name="connsiteY1" fmla="*/ 686680 h 763166"/>
                <a:gd name="connsiteX2" fmla="*/ 0 w 2366434"/>
                <a:gd name="connsiteY2" fmla="*/ 414974 h 763166"/>
                <a:gd name="connsiteX3" fmla="*/ 249767 w 2366434"/>
                <a:gd name="connsiteY3" fmla="*/ 108 h 763166"/>
              </a:gdLst>
              <a:ahLst/>
              <a:cxnLst>
                <a:cxn ang="0">
                  <a:pos x="connsiteX0" y="connsiteY0"/>
                </a:cxn>
                <a:cxn ang="0">
                  <a:pos x="connsiteX1" y="connsiteY1"/>
                </a:cxn>
                <a:cxn ang="0">
                  <a:pos x="connsiteX2" y="connsiteY2"/>
                </a:cxn>
                <a:cxn ang="0">
                  <a:pos x="connsiteX3" y="connsiteY3"/>
                </a:cxn>
              </a:cxnLst>
              <a:rect l="l" t="t" r="r" b="b"/>
              <a:pathLst>
                <a:path w="2366434" h="763166">
                  <a:moveTo>
                    <a:pt x="2366434" y="732474"/>
                  </a:moveTo>
                  <a:cubicBezTo>
                    <a:pt x="1513770" y="763166"/>
                    <a:pt x="838906" y="739597"/>
                    <a:pt x="444500" y="686680"/>
                  </a:cubicBezTo>
                  <a:cubicBezTo>
                    <a:pt x="50094" y="633763"/>
                    <a:pt x="7054" y="570604"/>
                    <a:pt x="0" y="414974"/>
                  </a:cubicBezTo>
                  <a:cubicBezTo>
                    <a:pt x="0" y="312812"/>
                    <a:pt x="72336" y="0"/>
                    <a:pt x="249767" y="108"/>
                  </a:cubicBezTo>
                </a:path>
              </a:pathLst>
            </a:custGeom>
            <a:noFill/>
            <a:ln w="19050" cap="flat" cmpd="sng" algn="ctr">
              <a:solidFill>
                <a:schemeClr val="tx1"/>
              </a:solidFill>
              <a:prstDash val="solid"/>
              <a:round/>
              <a:headEnd type="none" w="med" len="med"/>
              <a:tailEnd type="triangle" w="med" len="lg"/>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800" smtClean="0">
                <a:latin typeface="Arial" pitchFamily="34" charset="0"/>
              </a:endParaRPr>
            </a:p>
          </p:txBody>
        </p:sp>
        <p:sp>
          <p:nvSpPr>
            <p:cNvPr id="159" name="Rounded Rectangle 158"/>
            <p:cNvSpPr/>
            <p:nvPr/>
          </p:nvSpPr>
          <p:spPr bwMode="auto">
            <a:xfrm>
              <a:off x="6486442" y="1985846"/>
              <a:ext cx="878992" cy="758362"/>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145" name="Rectangle 3"/>
          <p:cNvSpPr>
            <a:spLocks noChangeArrowheads="1"/>
          </p:cNvSpPr>
          <p:nvPr/>
        </p:nvSpPr>
        <p:spPr bwMode="auto">
          <a:xfrm>
            <a:off x="415966" y="2068872"/>
            <a:ext cx="3511633" cy="2769989"/>
          </a:xfrm>
          <a:prstGeom prst="rect">
            <a:avLst/>
          </a:prstGeom>
          <a:noFill/>
          <a:ln w="9525">
            <a:noFill/>
            <a:miter lim="800000"/>
            <a:headEnd/>
            <a:tailEnd/>
          </a:ln>
        </p:spPr>
        <p:txBody>
          <a:bodyPr wrap="square" lIns="0" tIns="0" rIns="0" bIns="0">
            <a:prstTxWarp prst="textNoShape">
              <a:avLst/>
            </a:prstTxWarp>
            <a:spAutoFit/>
          </a:bodyPr>
          <a:lstStyle/>
          <a:p>
            <a:pPr>
              <a:tabLst>
                <a:tab pos="571500" algn="l"/>
                <a:tab pos="1143000" algn="l"/>
                <a:tab pos="1714500" algn="l"/>
              </a:tabLst>
            </a:pPr>
            <a:r>
              <a:rPr lang="en-US" sz="1500">
                <a:latin typeface="Calibri"/>
                <a:cs typeface="Calibri"/>
              </a:rPr>
              <a:t>select 	F1.person</a:t>
            </a:r>
          </a:p>
          <a:p>
            <a:pPr>
              <a:tabLst>
                <a:tab pos="571500" algn="l"/>
                <a:tab pos="1143000" algn="l"/>
                <a:tab pos="1714500" algn="l"/>
              </a:tabLst>
            </a:pPr>
            <a:r>
              <a:rPr lang="en-US" sz="1500">
                <a:latin typeface="Calibri"/>
                <a:cs typeface="Calibri"/>
              </a:rPr>
              <a:t>from 	Frequents F1</a:t>
            </a:r>
          </a:p>
          <a:p>
            <a:pPr>
              <a:tabLst>
                <a:tab pos="571500" algn="l"/>
                <a:tab pos="1143000" algn="l"/>
                <a:tab pos="1714500" algn="l"/>
              </a:tabLst>
            </a:pPr>
            <a:r>
              <a:rPr lang="en-US" sz="1500">
                <a:latin typeface="Calibri"/>
                <a:cs typeface="Calibri"/>
              </a:rPr>
              <a:t>where 	not exists</a:t>
            </a:r>
          </a:p>
          <a:p>
            <a:pPr>
              <a:tabLst>
                <a:tab pos="571500" algn="l"/>
                <a:tab pos="1143000" algn="l"/>
                <a:tab pos="1714500" algn="l"/>
              </a:tabLst>
            </a:pPr>
            <a:r>
              <a:rPr lang="en-US" sz="1500">
                <a:latin typeface="Calibri"/>
                <a:cs typeface="Calibri"/>
              </a:rPr>
              <a:t>	(select 	F2.bar</a:t>
            </a:r>
          </a:p>
          <a:p>
            <a:pPr>
              <a:tabLst>
                <a:tab pos="571500" algn="l"/>
                <a:tab pos="1143000" algn="l"/>
                <a:tab pos="1714500" algn="l"/>
              </a:tabLst>
            </a:pPr>
            <a:r>
              <a:rPr lang="en-US" sz="1500">
                <a:latin typeface="Calibri"/>
                <a:cs typeface="Calibri"/>
              </a:rPr>
              <a:t>	from 	Frequents F2</a:t>
            </a:r>
          </a:p>
          <a:p>
            <a:pPr>
              <a:tabLst>
                <a:tab pos="571500" algn="l"/>
                <a:tab pos="1143000" algn="l"/>
                <a:tab pos="1714500" algn="l"/>
              </a:tabLst>
            </a:pPr>
            <a:r>
              <a:rPr lang="en-US" sz="1500">
                <a:latin typeface="Calibri"/>
                <a:cs typeface="Calibri"/>
              </a:rPr>
              <a:t>	where	F2.person = F1.person</a:t>
            </a:r>
          </a:p>
          <a:p>
            <a:pPr>
              <a:tabLst>
                <a:tab pos="571500" algn="l"/>
                <a:tab pos="1143000" algn="l"/>
                <a:tab pos="1714500" algn="l"/>
              </a:tabLst>
            </a:pPr>
            <a:r>
              <a:rPr lang="en-US" sz="1500">
                <a:latin typeface="Calibri"/>
                <a:cs typeface="Calibri"/>
              </a:rPr>
              <a:t>	and	not exists</a:t>
            </a:r>
          </a:p>
          <a:p>
            <a:pPr>
              <a:tabLst>
                <a:tab pos="571500" algn="l"/>
                <a:tab pos="1143000" algn="l"/>
                <a:tab pos="1714500" algn="l"/>
              </a:tabLst>
            </a:pPr>
            <a:r>
              <a:rPr lang="en-US" sz="1500">
                <a:latin typeface="Calibri"/>
                <a:cs typeface="Calibri"/>
              </a:rPr>
              <a:t>		(select  S3.drink</a:t>
            </a:r>
          </a:p>
          <a:p>
            <a:pPr>
              <a:tabLst>
                <a:tab pos="571500" algn="l"/>
                <a:tab pos="1143000" algn="l"/>
                <a:tab pos="1714500" algn="l"/>
              </a:tabLst>
            </a:pPr>
            <a:r>
              <a:rPr lang="en-US" sz="1500">
                <a:latin typeface="Calibri"/>
                <a:cs typeface="Calibri"/>
              </a:rPr>
              <a:t>		from     Serves S3, Likes L4</a:t>
            </a:r>
          </a:p>
          <a:p>
            <a:pPr>
              <a:tabLst>
                <a:tab pos="571500" algn="l"/>
                <a:tab pos="1143000" algn="l"/>
                <a:tab pos="1714500" algn="l"/>
              </a:tabLst>
            </a:pPr>
            <a:r>
              <a:rPr lang="en-US" sz="1500">
                <a:latin typeface="Calibri"/>
                <a:cs typeface="Calibri"/>
              </a:rPr>
              <a:t>		where	L4.person = F1.person</a:t>
            </a:r>
          </a:p>
          <a:p>
            <a:pPr>
              <a:tabLst>
                <a:tab pos="571500" algn="l"/>
                <a:tab pos="1143000" algn="l"/>
                <a:tab pos="1714500" algn="l"/>
              </a:tabLst>
            </a:pPr>
            <a:r>
              <a:rPr lang="en-US" sz="1500">
                <a:latin typeface="Calibri"/>
                <a:cs typeface="Calibri"/>
              </a:rPr>
              <a:t>		and       L4.drink = S3.drink</a:t>
            </a:r>
          </a:p>
          <a:p>
            <a:pPr>
              <a:tabLst>
                <a:tab pos="571500" algn="l"/>
                <a:tab pos="1143000" algn="l"/>
                <a:tab pos="1714500" algn="l"/>
              </a:tabLst>
            </a:pPr>
            <a:r>
              <a:rPr lang="en-US" sz="1500">
                <a:latin typeface="Calibri"/>
                <a:cs typeface="Calibri"/>
              </a:rPr>
              <a:t>		and       S3.bar = F2.bar))</a:t>
            </a:r>
          </a:p>
        </p:txBody>
      </p:sp>
      <p:sp>
        <p:nvSpPr>
          <p:cNvPr id="80" name="Title 79"/>
          <p:cNvSpPr>
            <a:spLocks noGrp="1"/>
          </p:cNvSpPr>
          <p:nvPr>
            <p:ph type="title"/>
          </p:nvPr>
        </p:nvSpPr>
        <p:spPr/>
        <p:txBody>
          <a:bodyPr/>
          <a:lstStyle/>
          <a:p>
            <a:r>
              <a:rPr lang="en-US"/>
              <a:t>Query Browse with Query Visualization</a:t>
            </a:r>
          </a:p>
        </p:txBody>
      </p:sp>
      <p:sp>
        <p:nvSpPr>
          <p:cNvPr id="176" name="Foliennummernplatzhalter 3"/>
          <p:cNvSpPr>
            <a:spLocks noGrp="1"/>
          </p:cNvSpPr>
          <p:nvPr>
            <p:ph type="sldNum" sz="quarter" idx="10"/>
          </p:nvPr>
        </p:nvSpPr>
        <p:spPr/>
        <p:txBody>
          <a:bodyPr/>
          <a:lstStyle/>
          <a:p>
            <a:fld id="{FFAB1C8F-0AF1-4C92-9122-92D7D682116F}" type="slidenum">
              <a:rPr lang="de-DE" smtClean="0"/>
              <a:pPr/>
              <a:t>56</a:t>
            </a:fld>
            <a:endParaRPr lang="de-DE" smtClean="0"/>
          </a:p>
        </p:txBody>
      </p:sp>
      <p:grpSp>
        <p:nvGrpSpPr>
          <p:cNvPr id="2" name="Group 1"/>
          <p:cNvGrpSpPr/>
          <p:nvPr/>
        </p:nvGrpSpPr>
        <p:grpSpPr>
          <a:xfrm>
            <a:off x="195961" y="1839145"/>
            <a:ext cx="8700231" cy="3318248"/>
            <a:chOff x="195961" y="1839145"/>
            <a:chExt cx="8700231" cy="3318248"/>
          </a:xfrm>
        </p:grpSpPr>
        <p:sp>
          <p:nvSpPr>
            <p:cNvPr id="229" name="Rounded Rectangle 228"/>
            <p:cNvSpPr/>
            <p:nvPr/>
          </p:nvSpPr>
          <p:spPr>
            <a:xfrm>
              <a:off x="195961" y="1839145"/>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18" name="Group 117"/>
            <p:cNvGrpSpPr/>
            <p:nvPr/>
          </p:nvGrpSpPr>
          <p:grpSpPr>
            <a:xfrm>
              <a:off x="4291710" y="2599126"/>
              <a:ext cx="4282495" cy="1798287"/>
              <a:chOff x="4356933" y="824812"/>
              <a:chExt cx="3157284" cy="1325793"/>
            </a:xfrm>
          </p:grpSpPr>
          <p:grpSp>
            <p:nvGrpSpPr>
              <p:cNvPr id="119" name="Group 39"/>
              <p:cNvGrpSpPr/>
              <p:nvPr/>
            </p:nvGrpSpPr>
            <p:grpSpPr>
              <a:xfrm>
                <a:off x="5284947" y="1219519"/>
                <a:ext cx="386862" cy="340476"/>
                <a:chOff x="4101704" y="1896761"/>
                <a:chExt cx="660795" cy="437189"/>
              </a:xfrm>
            </p:grpSpPr>
            <p:sp>
              <p:nvSpPr>
                <p:cNvPr id="142" name="Rectangle 14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43" name="Rectangle 14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grpSp>
            <p:nvGrpSpPr>
              <p:cNvPr id="120" name="Group 40"/>
              <p:cNvGrpSpPr/>
              <p:nvPr/>
            </p:nvGrpSpPr>
            <p:grpSpPr>
              <a:xfrm>
                <a:off x="4356933" y="1219451"/>
                <a:ext cx="459690" cy="340476"/>
                <a:chOff x="4101704" y="1896761"/>
                <a:chExt cx="660795" cy="437189"/>
              </a:xfrm>
            </p:grpSpPr>
            <p:sp>
              <p:nvSpPr>
                <p:cNvPr id="140" name="Rectangle 139"/>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select</a:t>
                  </a:r>
                </a:p>
              </p:txBody>
            </p:sp>
            <p:sp>
              <p:nvSpPr>
                <p:cNvPr id="141" name="Rectangle 140"/>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sp>
            <p:nvSpPr>
              <p:cNvPr id="121" name="Rounded Rectangle 120"/>
              <p:cNvSpPr/>
              <p:nvPr/>
            </p:nvSpPr>
            <p:spPr bwMode="auto">
              <a:xfrm>
                <a:off x="5968662" y="824812"/>
                <a:ext cx="679730" cy="5537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Arial" pitchFamily="34" charset="0"/>
                </a:endParaRPr>
              </a:p>
            </p:txBody>
          </p:sp>
          <p:cxnSp>
            <p:nvCxnSpPr>
              <p:cNvPr id="122" name="Straight Arrow Connector 30"/>
              <p:cNvCxnSpPr>
                <a:cxnSpLocks noChangeShapeType="1"/>
              </p:cNvCxnSpPr>
              <p:nvPr/>
            </p:nvCxnSpPr>
            <p:spPr bwMode="auto">
              <a:xfrm>
                <a:off x="4816623" y="1474775"/>
                <a:ext cx="468324" cy="67"/>
              </a:xfrm>
              <a:prstGeom prst="straightConnector1">
                <a:avLst/>
              </a:prstGeom>
              <a:noFill/>
              <a:ln w="19050">
                <a:solidFill>
                  <a:schemeClr val="tx1"/>
                </a:solidFill>
                <a:round/>
                <a:headEnd/>
                <a:tailEnd type="triangle" w="med" len="lg"/>
              </a:ln>
            </p:spPr>
          </p:cxnSp>
          <p:grpSp>
            <p:nvGrpSpPr>
              <p:cNvPr id="123" name="Group 39"/>
              <p:cNvGrpSpPr/>
              <p:nvPr/>
            </p:nvGrpSpPr>
            <p:grpSpPr>
              <a:xfrm>
                <a:off x="6140133" y="928544"/>
                <a:ext cx="386862" cy="340476"/>
                <a:chOff x="4101704" y="1896761"/>
                <a:chExt cx="660795" cy="437189"/>
              </a:xfrm>
            </p:grpSpPr>
            <p:sp>
              <p:nvSpPr>
                <p:cNvPr id="138" name="Rectangle 137"/>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39" name="Rectangle 138"/>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cxnSp>
            <p:nvCxnSpPr>
              <p:cNvPr id="124" name="Straight Arrow Connector 30"/>
              <p:cNvCxnSpPr>
                <a:cxnSpLocks noChangeShapeType="1"/>
              </p:cNvCxnSpPr>
              <p:nvPr/>
            </p:nvCxnSpPr>
            <p:spPr bwMode="auto">
              <a:xfrm flipV="1">
                <a:off x="5671809" y="1183868"/>
                <a:ext cx="468324" cy="290975"/>
              </a:xfrm>
              <a:prstGeom prst="straightConnector1">
                <a:avLst/>
              </a:prstGeom>
              <a:noFill/>
              <a:ln w="19050">
                <a:solidFill>
                  <a:schemeClr val="tx1"/>
                </a:solidFill>
                <a:round/>
                <a:headEnd/>
                <a:tailEnd type="triangle" w="med" len="lg"/>
              </a:ln>
            </p:spPr>
          </p:cxnSp>
          <p:grpSp>
            <p:nvGrpSpPr>
              <p:cNvPr id="125" name="Group 39"/>
              <p:cNvGrpSpPr/>
              <p:nvPr/>
            </p:nvGrpSpPr>
            <p:grpSpPr>
              <a:xfrm>
                <a:off x="6140133" y="1639824"/>
                <a:ext cx="386862" cy="510781"/>
                <a:chOff x="4101704" y="1896761"/>
                <a:chExt cx="660795" cy="655870"/>
              </a:xfrm>
            </p:grpSpPr>
            <p:sp>
              <p:nvSpPr>
                <p:cNvPr id="135" name="Rectangle 13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36" name="Rectangle 13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137" name="Rectangle 13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grpSp>
            <p:nvGrpSpPr>
              <p:cNvPr id="126" name="Group 39"/>
              <p:cNvGrpSpPr/>
              <p:nvPr/>
            </p:nvGrpSpPr>
            <p:grpSpPr>
              <a:xfrm>
                <a:off x="6995319" y="1217680"/>
                <a:ext cx="386862" cy="510781"/>
                <a:chOff x="4101704" y="1896761"/>
                <a:chExt cx="660795" cy="655870"/>
              </a:xfrm>
            </p:grpSpPr>
            <p:sp>
              <p:nvSpPr>
                <p:cNvPr id="132" name="Rectangle 13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33" name="Rectangle 13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134" name="Rectangle 133"/>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cxnSp>
            <p:nvCxnSpPr>
              <p:cNvPr id="127" name="Straight Arrow Connector 30"/>
              <p:cNvCxnSpPr>
                <a:cxnSpLocks noChangeShapeType="1"/>
              </p:cNvCxnSpPr>
              <p:nvPr/>
            </p:nvCxnSpPr>
            <p:spPr bwMode="auto">
              <a:xfrm rot="10800000">
                <a:off x="6526995" y="1183868"/>
                <a:ext cx="468324" cy="289138"/>
              </a:xfrm>
              <a:prstGeom prst="straightConnector1">
                <a:avLst/>
              </a:prstGeom>
              <a:noFill/>
              <a:ln w="19050">
                <a:solidFill>
                  <a:schemeClr val="tx1"/>
                </a:solidFill>
                <a:round/>
                <a:headEnd/>
                <a:tailEnd type="triangle" w="med" len="lg"/>
              </a:ln>
            </p:spPr>
          </p:cxnSp>
          <p:sp>
            <p:nvSpPr>
              <p:cNvPr id="128" name="Oval 41"/>
              <p:cNvSpPr>
                <a:spLocks noChangeAspect="1" noChangeArrowheads="1"/>
              </p:cNvSpPr>
              <p:nvPr/>
            </p:nvSpPr>
            <p:spPr bwMode="auto">
              <a:xfrm>
                <a:off x="5750258" y="1272274"/>
                <a:ext cx="145255" cy="141578"/>
              </a:xfrm>
              <a:prstGeom prst="ellipse">
                <a:avLst/>
              </a:prstGeom>
              <a:solidFill>
                <a:schemeClr val="bg1"/>
              </a:solidFill>
              <a:ln w="19050">
                <a:solidFill>
                  <a:schemeClr val="tx1"/>
                </a:solid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r>
                  <a:rPr lang="en-US" sz="1400">
                    <a:latin typeface="Arial"/>
                    <a:ea typeface="Times New Roman" pitchFamily="-106" charset="0"/>
                    <a:cs typeface="Arial"/>
                    <a:sym typeface="Symbol" pitchFamily="-106" charset="2"/>
                  </a:rPr>
                  <a:t>&gt;</a:t>
                </a:r>
                <a:endParaRPr lang="en-US" sz="1400"/>
              </a:p>
            </p:txBody>
          </p:sp>
          <p:sp>
            <p:nvSpPr>
              <p:cNvPr id="129" name="Rounded Rectangle 128"/>
              <p:cNvSpPr/>
              <p:nvPr/>
            </p:nvSpPr>
            <p:spPr bwMode="auto">
              <a:xfrm>
                <a:off x="6834487" y="1113949"/>
                <a:ext cx="679730" cy="721786"/>
              </a:xfrm>
              <a:prstGeom prst="roundRect">
                <a:avLst>
                  <a:gd name="adj" fmla="val 12549"/>
                </a:avLst>
              </a:prstGeom>
              <a:noFill/>
              <a:ln w="19050"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400" b="0" i="0" u="none" strike="noStrike" cap="none" normalizeH="0" baseline="0" smtClean="0">
                  <a:ln>
                    <a:noFill/>
                  </a:ln>
                  <a:solidFill>
                    <a:schemeClr val="tx1"/>
                  </a:solidFill>
                  <a:effectLst/>
                  <a:latin typeface="Arial" pitchFamily="34" charset="0"/>
                </a:endParaRPr>
              </a:p>
            </p:txBody>
          </p:sp>
          <p:cxnSp>
            <p:nvCxnSpPr>
              <p:cNvPr id="130" name="Straight Arrow Connector 30"/>
              <p:cNvCxnSpPr>
                <a:cxnSpLocks noChangeShapeType="1"/>
              </p:cNvCxnSpPr>
              <p:nvPr/>
            </p:nvCxnSpPr>
            <p:spPr bwMode="auto">
              <a:xfrm>
                <a:off x="5671809" y="1474842"/>
                <a:ext cx="468324" cy="420306"/>
              </a:xfrm>
              <a:prstGeom prst="straightConnector1">
                <a:avLst/>
              </a:prstGeom>
              <a:noFill/>
              <a:ln w="19050">
                <a:solidFill>
                  <a:schemeClr val="tx1"/>
                </a:solidFill>
                <a:round/>
                <a:headEnd type="triangle" w="med" len="lg"/>
                <a:tailEnd type="none" w="med" len="lg"/>
              </a:ln>
            </p:spPr>
          </p:cxnSp>
          <p:cxnSp>
            <p:nvCxnSpPr>
              <p:cNvPr id="131" name="Straight Arrow Connector 30"/>
              <p:cNvCxnSpPr>
                <a:cxnSpLocks noChangeShapeType="1"/>
              </p:cNvCxnSpPr>
              <p:nvPr/>
            </p:nvCxnSpPr>
            <p:spPr bwMode="auto">
              <a:xfrm flipV="1">
                <a:off x="6526995" y="1643310"/>
                <a:ext cx="468323" cy="422143"/>
              </a:xfrm>
              <a:prstGeom prst="straightConnector1">
                <a:avLst/>
              </a:prstGeom>
              <a:noFill/>
              <a:ln w="19050">
                <a:solidFill>
                  <a:schemeClr val="tx1"/>
                </a:solidFill>
                <a:round/>
                <a:headEnd/>
                <a:tailEnd type="triangle" w="med" len="lg"/>
              </a:ln>
            </p:spPr>
          </p:cxnSp>
        </p:grpSp>
        <p:sp>
          <p:nvSpPr>
            <p:cNvPr id="115" name="Rectangle 3"/>
            <p:cNvSpPr>
              <a:spLocks noChangeArrowheads="1"/>
            </p:cNvSpPr>
            <p:nvPr/>
          </p:nvSpPr>
          <p:spPr bwMode="auto">
            <a:xfrm>
              <a:off x="310260" y="1881585"/>
              <a:ext cx="3575049" cy="3231654"/>
            </a:xfrm>
            <a:prstGeom prst="rect">
              <a:avLst/>
            </a:prstGeom>
            <a:noFill/>
            <a:ln w="9525">
              <a:noFill/>
              <a:miter lim="800000"/>
              <a:headEnd/>
              <a:tailEnd/>
            </a:ln>
          </p:spPr>
          <p:txBody>
            <a:bodyPr wrap="square" lIns="0" tIns="0" rIns="0" bIns="0">
              <a:prstTxWarp prst="textNoShape">
                <a:avLst/>
              </a:prstTxWarp>
              <a:spAutoFit/>
            </a:bodyPr>
            <a:lstStyle/>
            <a:p>
              <a:pPr>
                <a:tabLst>
                  <a:tab pos="514350" algn="l"/>
                  <a:tab pos="1028700" algn="l"/>
                  <a:tab pos="1543050" algn="l"/>
                  <a:tab pos="2114550" algn="l"/>
                </a:tabLst>
              </a:pPr>
              <a:r>
                <a:rPr lang="en-US" sz="1400">
                  <a:latin typeface="Calibri"/>
                  <a:cs typeface="Calibri"/>
                </a:rPr>
                <a:t>select 	W1.wid</a:t>
              </a:r>
            </a:p>
            <a:p>
              <a:pPr>
                <a:tabLst>
                  <a:tab pos="514350" algn="l"/>
                  <a:tab pos="1028700" algn="l"/>
                  <a:tab pos="1543050" algn="l"/>
                  <a:tab pos="2114550" algn="l"/>
                </a:tabLst>
              </a:pPr>
              <a:r>
                <a:rPr lang="en-US" sz="1400">
                  <a:latin typeface="Calibri"/>
                  <a:cs typeface="Calibri"/>
                </a:rPr>
                <a:t>from 	Worlds W1</a:t>
              </a:r>
            </a:p>
            <a:p>
              <a:pPr>
                <a:tabLst>
                  <a:tab pos="514350" algn="l"/>
                  <a:tab pos="1028700" algn="l"/>
                  <a:tab pos="1543050" algn="l"/>
                  <a:tab pos="2114550" algn="l"/>
                </a:tabLst>
              </a:pPr>
              <a:r>
                <a:rPr lang="en-US" sz="1400">
                  <a:latin typeface="Calibri"/>
                  <a:cs typeface="Calibri"/>
                </a:rPr>
                <a:t>where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W2</a:t>
              </a:r>
            </a:p>
            <a:p>
              <a:pPr>
                <a:tabLst>
                  <a:tab pos="514350" algn="l"/>
                  <a:tab pos="1028700" algn="l"/>
                  <a:tab pos="1543050" algn="l"/>
                  <a:tab pos="2114550" algn="l"/>
                </a:tabLst>
              </a:pPr>
              <a:r>
                <a:rPr lang="en-US" sz="1400">
                  <a:latin typeface="Calibri"/>
                  <a:cs typeface="Calibri"/>
                </a:rPr>
                <a:t>	where 	W2.wid &lt;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W3</a:t>
              </a:r>
            </a:p>
            <a:p>
              <a:pPr>
                <a:tabLst>
                  <a:tab pos="514350" algn="l"/>
                  <a:tab pos="1028700" algn="l"/>
                  <a:tab pos="1543050" algn="l"/>
                  <a:tab pos="2114550" algn="l"/>
                </a:tabLst>
              </a:pPr>
              <a:r>
                <a:rPr lang="en-US" sz="1400">
                  <a:latin typeface="Calibri"/>
                  <a:cs typeface="Calibri"/>
                </a:rPr>
                <a:t>		where 	W3.wid =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W4</a:t>
              </a:r>
            </a:p>
            <a:p>
              <a:pPr>
                <a:tabLst>
                  <a:tab pos="514350" algn="l"/>
                  <a:tab pos="1028700" algn="l"/>
                  <a:tab pos="1543050" algn="l"/>
                  <a:tab pos="2114550" algn="l"/>
                </a:tabLst>
              </a:pPr>
              <a:r>
                <a:rPr lang="en-US" sz="1400">
                  <a:latin typeface="Calibri"/>
                  <a:cs typeface="Calibri"/>
                </a:rPr>
                <a:t>			where 	W4.wid = W2.wid</a:t>
              </a:r>
            </a:p>
            <a:p>
              <a:pPr>
                <a:tabLst>
                  <a:tab pos="514350" algn="l"/>
                  <a:tab pos="1028700" algn="l"/>
                  <a:tab pos="1543050" algn="l"/>
                  <a:tab pos="2114550" algn="l"/>
                </a:tabLst>
              </a:pPr>
              <a:r>
                <a:rPr lang="en-US" sz="1400">
                  <a:latin typeface="Calibri"/>
                  <a:cs typeface="Calibri"/>
                </a:rPr>
                <a:t>			and 	W4.tid = W3.tid)))</a:t>
              </a:r>
            </a:p>
          </p:txBody>
        </p:sp>
      </p:grpSp>
      <p:sp>
        <p:nvSpPr>
          <p:cNvPr id="175" name="Rectangle 174"/>
          <p:cNvSpPr/>
          <p:nvPr/>
        </p:nvSpPr>
        <p:spPr bwMode="auto">
          <a:xfrm>
            <a:off x="5308007" y="942976"/>
            <a:ext cx="2333625" cy="503215"/>
          </a:xfrm>
          <a:prstGeom prst="rect">
            <a:avLst/>
          </a:prstGeom>
          <a:noFill/>
          <a:ln>
            <a:noFill/>
          </a:ln>
        </p:spPr>
        <p:txBody>
          <a:bodyPr lIns="0" tIns="0" rIns="0" bIns="0">
            <a:spAutoFit/>
          </a:bodyPr>
          <a:lstStyle/>
          <a:p>
            <a:pPr defTabSz="2655340" eaLnBrk="0" hangingPunct="0">
              <a:lnSpc>
                <a:spcPct val="90000"/>
              </a:lnSpc>
              <a:tabLst>
                <a:tab pos="1790331" algn="l"/>
              </a:tabLst>
            </a:pPr>
            <a:r>
              <a:rPr lang="en-US" sz="1800">
                <a:solidFill>
                  <a:srgbClr val="008000"/>
                </a:solidFill>
                <a:latin typeface="Calibri" charset="0"/>
                <a:cs typeface="Calibri" charset="0"/>
              </a:rPr>
              <a:t>Query Browse with Query Visualization</a:t>
            </a:r>
            <a:endParaRPr lang="en-US" sz="1800" dirty="0">
              <a:solidFill>
                <a:srgbClr val="008000"/>
              </a:solidFill>
              <a:latin typeface="Calibri" charset="0"/>
              <a:cs typeface="Calibri" charset="0"/>
              <a:sym typeface="Symbol"/>
            </a:endParaRPr>
          </a:p>
        </p:txBody>
      </p:sp>
    </p:spTree>
    <p:extLst>
      <p:ext uri="{BB962C8B-B14F-4D97-AF65-F5344CB8AC3E}">
        <p14:creationId xmlns:p14="http://schemas.microsoft.com/office/powerpoint/2010/main" val="3314230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322831" y="1708507"/>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3"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nvGrpSpPr>
          <p:cNvPr id="206" name="Group 205"/>
          <p:cNvGrpSpPr/>
          <p:nvPr/>
        </p:nvGrpSpPr>
        <p:grpSpPr>
          <a:xfrm>
            <a:off x="4475909" y="2872686"/>
            <a:ext cx="4155204" cy="989891"/>
            <a:chOff x="3461323" y="3245701"/>
            <a:chExt cx="2770656" cy="660051"/>
          </a:xfrm>
        </p:grpSpPr>
        <p:sp>
          <p:nvSpPr>
            <p:cNvPr id="207" name="Rectangle 206"/>
            <p:cNvSpPr/>
            <p:nvPr/>
          </p:nvSpPr>
          <p:spPr>
            <a:xfrm>
              <a:off x="4190414" y="3337735"/>
              <a:ext cx="421477"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Sailors</a:t>
              </a:r>
            </a:p>
          </p:txBody>
        </p:sp>
        <p:sp>
          <p:nvSpPr>
            <p:cNvPr id="208" name="Rectangle 207"/>
            <p:cNvSpPr/>
            <p:nvPr/>
          </p:nvSpPr>
          <p:spPr>
            <a:xfrm>
              <a:off x="4190414" y="3527074"/>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sp>
          <p:nvSpPr>
            <p:cNvPr id="209" name="Rectangle 208"/>
            <p:cNvSpPr/>
            <p:nvPr/>
          </p:nvSpPr>
          <p:spPr>
            <a:xfrm>
              <a:off x="4190414" y="3716413"/>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sp>
          <p:nvSpPr>
            <p:cNvPr id="210" name="Rectangle 209"/>
            <p:cNvSpPr/>
            <p:nvPr/>
          </p:nvSpPr>
          <p:spPr>
            <a:xfrm>
              <a:off x="3461323" y="3337741"/>
              <a:ext cx="412519" cy="189339"/>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select</a:t>
              </a:r>
            </a:p>
          </p:txBody>
        </p:sp>
        <p:sp>
          <p:nvSpPr>
            <p:cNvPr id="211" name="Rectangle 210"/>
            <p:cNvSpPr/>
            <p:nvPr/>
          </p:nvSpPr>
          <p:spPr>
            <a:xfrm>
              <a:off x="3461323" y="3527080"/>
              <a:ext cx="412519"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cxnSp>
          <p:nvCxnSpPr>
            <p:cNvPr id="212" name="Straight Arrow Connector 30"/>
            <p:cNvCxnSpPr>
              <a:cxnSpLocks noChangeShapeType="1"/>
            </p:cNvCxnSpPr>
            <p:nvPr/>
          </p:nvCxnSpPr>
          <p:spPr bwMode="auto">
            <a:xfrm flipH="1">
              <a:off x="5456171" y="3621266"/>
              <a:ext cx="307535" cy="1588"/>
            </a:xfrm>
            <a:prstGeom prst="straightConnector1">
              <a:avLst/>
            </a:prstGeom>
            <a:noFill/>
            <a:ln w="19050">
              <a:solidFill>
                <a:schemeClr val="tx1"/>
              </a:solidFill>
              <a:round/>
              <a:headEnd/>
              <a:tailEnd type="triangle" w="med" len="lg"/>
            </a:ln>
          </p:spPr>
        </p:cxnSp>
        <p:cxnSp>
          <p:nvCxnSpPr>
            <p:cNvPr id="213" name="Straight Arrow Connector 30"/>
            <p:cNvCxnSpPr>
              <a:cxnSpLocks noChangeShapeType="1"/>
            </p:cNvCxnSpPr>
            <p:nvPr/>
          </p:nvCxnSpPr>
          <p:spPr bwMode="auto">
            <a:xfrm rot="10800000" flipH="1">
              <a:off x="3873355" y="3622854"/>
              <a:ext cx="317058" cy="1588"/>
            </a:xfrm>
            <a:prstGeom prst="straightConnector1">
              <a:avLst/>
            </a:prstGeom>
            <a:noFill/>
            <a:ln w="19050">
              <a:solidFill>
                <a:schemeClr val="tx1"/>
              </a:solidFill>
              <a:round/>
              <a:headEnd/>
              <a:tailEnd type="triangle" w="med" len="lg"/>
            </a:ln>
          </p:spPr>
        </p:cxnSp>
        <p:sp>
          <p:nvSpPr>
            <p:cNvPr id="214" name="Rectangle 213"/>
            <p:cNvSpPr/>
            <p:nvPr/>
          </p:nvSpPr>
          <p:spPr>
            <a:xfrm>
              <a:off x="5763707" y="3327106"/>
              <a:ext cx="384901"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Boats</a:t>
              </a:r>
            </a:p>
          </p:txBody>
        </p:sp>
        <p:sp>
          <p:nvSpPr>
            <p:cNvPr id="215" name="Rectangle 214"/>
            <p:cNvSpPr/>
            <p:nvPr/>
          </p:nvSpPr>
          <p:spPr>
            <a:xfrm>
              <a:off x="5763707" y="3516445"/>
              <a:ext cx="384901"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6" name="Rectangle 215"/>
            <p:cNvSpPr/>
            <p:nvPr/>
          </p:nvSpPr>
          <p:spPr>
            <a:xfrm>
              <a:off x="4921479" y="3327106"/>
              <a:ext cx="531206"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Reserves</a:t>
              </a:r>
            </a:p>
          </p:txBody>
        </p:sp>
        <p:sp>
          <p:nvSpPr>
            <p:cNvPr id="217" name="Rectangle 216"/>
            <p:cNvSpPr/>
            <p:nvPr/>
          </p:nvSpPr>
          <p:spPr>
            <a:xfrm>
              <a:off x="4921479" y="3516445"/>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8" name="Rectangle 217"/>
            <p:cNvSpPr/>
            <p:nvPr/>
          </p:nvSpPr>
          <p:spPr>
            <a:xfrm>
              <a:off x="4921479" y="3705784"/>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cxnSp>
          <p:nvCxnSpPr>
            <p:cNvPr id="219" name="Straight Arrow Connector 30"/>
            <p:cNvCxnSpPr>
              <a:cxnSpLocks noChangeShapeType="1"/>
            </p:cNvCxnSpPr>
            <p:nvPr/>
          </p:nvCxnSpPr>
          <p:spPr bwMode="auto">
            <a:xfrm flipH="1">
              <a:off x="4617135" y="3817724"/>
              <a:ext cx="307535" cy="1588"/>
            </a:xfrm>
            <a:prstGeom prst="straightConnector1">
              <a:avLst/>
            </a:prstGeom>
            <a:noFill/>
            <a:ln w="19050">
              <a:solidFill>
                <a:schemeClr val="tx1"/>
              </a:solidFill>
              <a:round/>
              <a:headEnd/>
              <a:tailEnd type="triangle" w="med" len="lg"/>
            </a:ln>
          </p:spPr>
        </p:cxnSp>
        <p:sp>
          <p:nvSpPr>
            <p:cNvPr id="220" name="Rounded Rectangle 219"/>
            <p:cNvSpPr/>
            <p:nvPr/>
          </p:nvSpPr>
          <p:spPr bwMode="auto">
            <a:xfrm>
              <a:off x="5681497" y="3245701"/>
              <a:ext cx="550482" cy="547568"/>
            </a:xfrm>
            <a:prstGeom prst="roundRect">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600" smtClean="0">
                <a:latin typeface="Calibri"/>
                <a:cs typeface="Calibri"/>
              </a:endParaRPr>
            </a:p>
          </p:txBody>
        </p:sp>
      </p:grpSp>
      <p:sp>
        <p:nvSpPr>
          <p:cNvPr id="224" name="Rounded Rectangle 223"/>
          <p:cNvSpPr/>
          <p:nvPr/>
        </p:nvSpPr>
        <p:spPr>
          <a:xfrm>
            <a:off x="280541" y="1752053"/>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7"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grpSp>
        <p:nvGrpSpPr>
          <p:cNvPr id="180" name="Group 179"/>
          <p:cNvGrpSpPr/>
          <p:nvPr/>
        </p:nvGrpSpPr>
        <p:grpSpPr>
          <a:xfrm>
            <a:off x="4784599" y="2685561"/>
            <a:ext cx="3477579" cy="1451233"/>
            <a:chOff x="4939841" y="1454948"/>
            <a:chExt cx="2705145" cy="1128888"/>
          </a:xfrm>
        </p:grpSpPr>
        <p:cxnSp>
          <p:nvCxnSpPr>
            <p:cNvPr id="181" name="Straight Arrow Connector 180"/>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182" name="Group 106"/>
            <p:cNvGrpSpPr/>
            <p:nvPr/>
          </p:nvGrpSpPr>
          <p:grpSpPr>
            <a:xfrm>
              <a:off x="5939226" y="1574027"/>
              <a:ext cx="593596" cy="874724"/>
              <a:chOff x="6013368" y="2451684"/>
              <a:chExt cx="579733" cy="898708"/>
            </a:xfrm>
          </p:grpSpPr>
          <p:sp>
            <p:nvSpPr>
              <p:cNvPr id="197" name="Rectangle 196"/>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8" name="Rectangle 197"/>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9" name="Rectangle 198"/>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200" name="Rectangle 199"/>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grpSp>
          <p:nvGrpSpPr>
            <p:cNvPr id="183" name="Group 112"/>
            <p:cNvGrpSpPr/>
            <p:nvPr/>
          </p:nvGrpSpPr>
          <p:grpSpPr>
            <a:xfrm>
              <a:off x="4939841" y="1574032"/>
              <a:ext cx="592482" cy="656037"/>
              <a:chOff x="5672691" y="3708233"/>
              <a:chExt cx="681354" cy="674025"/>
            </a:xfrm>
          </p:grpSpPr>
          <p:sp>
            <p:nvSpPr>
              <p:cNvPr id="194" name="Rectangle 193"/>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select</a:t>
                </a:r>
              </a:p>
            </p:txBody>
          </p:sp>
          <p:sp>
            <p:nvSpPr>
              <p:cNvPr id="195" name="Rectangle 194"/>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6" name="Rectangle 195"/>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grpSp>
        <p:sp>
          <p:nvSpPr>
            <p:cNvPr id="184" name="Rounded Rectangle 183"/>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500" smtClean="0">
                <a:latin typeface="Arial" pitchFamily="34" charset="0"/>
              </a:endParaRPr>
            </a:p>
          </p:txBody>
        </p:sp>
        <p:grpSp>
          <p:nvGrpSpPr>
            <p:cNvPr id="185" name="Group 106"/>
            <p:cNvGrpSpPr/>
            <p:nvPr/>
          </p:nvGrpSpPr>
          <p:grpSpPr>
            <a:xfrm>
              <a:off x="6939724" y="1574027"/>
              <a:ext cx="593596" cy="874724"/>
              <a:chOff x="6013368" y="2451684"/>
              <a:chExt cx="579733" cy="898708"/>
            </a:xfrm>
          </p:grpSpPr>
          <p:sp>
            <p:nvSpPr>
              <p:cNvPr id="190" name="Rectangle 189"/>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1" name="Rectangle 190"/>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2" name="Rectangle 191"/>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193" name="Rectangle 192"/>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cxnSp>
          <p:nvCxnSpPr>
            <p:cNvPr id="186" name="Straight Arrow Connector 185"/>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187" name="Straight Arrow Connector 186"/>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188" name="Straight Arrow Connector 187"/>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189" name="Straight Arrow Connector 188"/>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sp>
        <p:nvSpPr>
          <p:cNvPr id="227" name="Rounded Rectangle 226"/>
          <p:cNvSpPr/>
          <p:nvPr/>
        </p:nvSpPr>
        <p:spPr>
          <a:xfrm>
            <a:off x="238251" y="1795599"/>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48" name="Group 147"/>
          <p:cNvGrpSpPr/>
          <p:nvPr/>
        </p:nvGrpSpPr>
        <p:grpSpPr>
          <a:xfrm>
            <a:off x="4186076" y="2714949"/>
            <a:ext cx="4513517" cy="1479549"/>
            <a:chOff x="4659627" y="1985846"/>
            <a:chExt cx="3871650" cy="1269143"/>
          </a:xfrm>
        </p:grpSpPr>
        <p:grpSp>
          <p:nvGrpSpPr>
            <p:cNvPr id="149" name="Group 39"/>
            <p:cNvGrpSpPr/>
            <p:nvPr/>
          </p:nvGrpSpPr>
          <p:grpSpPr>
            <a:xfrm>
              <a:off x="5571246" y="2097938"/>
              <a:ext cx="660795" cy="340476"/>
              <a:chOff x="4101704" y="1896761"/>
              <a:chExt cx="660795" cy="437189"/>
            </a:xfrm>
          </p:grpSpPr>
          <p:sp>
            <p:nvSpPr>
              <p:cNvPr id="173" name="Rectangle 17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74" name="Rectangle 173"/>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50" name="Group 40"/>
            <p:cNvGrpSpPr/>
            <p:nvPr/>
          </p:nvGrpSpPr>
          <p:grpSpPr>
            <a:xfrm>
              <a:off x="4659627" y="2097938"/>
              <a:ext cx="536969" cy="340476"/>
              <a:chOff x="4101704" y="1896761"/>
              <a:chExt cx="660795" cy="437189"/>
            </a:xfrm>
          </p:grpSpPr>
          <p:sp>
            <p:nvSpPr>
              <p:cNvPr id="171" name="Rectangle 170"/>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172" name="Rectangle 17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51" name="Group 45"/>
            <p:cNvGrpSpPr/>
            <p:nvPr/>
          </p:nvGrpSpPr>
          <p:grpSpPr>
            <a:xfrm>
              <a:off x="6599946" y="2104482"/>
              <a:ext cx="660795" cy="510781"/>
              <a:chOff x="4101704" y="1896761"/>
              <a:chExt cx="660795" cy="655870"/>
            </a:xfrm>
          </p:grpSpPr>
          <p:sp>
            <p:nvSpPr>
              <p:cNvPr id="168" name="Rectangle 167"/>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69" name="Rectangle 168"/>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70" name="Rectangle 169"/>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bar</a:t>
                </a:r>
              </a:p>
            </p:txBody>
          </p:sp>
        </p:grpSp>
        <p:grpSp>
          <p:nvGrpSpPr>
            <p:cNvPr id="152" name="Group 49"/>
            <p:cNvGrpSpPr/>
            <p:nvPr/>
          </p:nvGrpSpPr>
          <p:grpSpPr>
            <a:xfrm>
              <a:off x="7679982" y="2103260"/>
              <a:ext cx="660795" cy="510781"/>
              <a:chOff x="4101704" y="1896761"/>
              <a:chExt cx="660795" cy="655870"/>
            </a:xfrm>
          </p:grpSpPr>
          <p:sp>
            <p:nvSpPr>
              <p:cNvPr id="165" name="Rectangle 16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Serves</a:t>
                </a:r>
              </a:p>
            </p:txBody>
          </p:sp>
          <p:sp>
            <p:nvSpPr>
              <p:cNvPr id="166" name="Rectangle 16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bar</a:t>
                </a:r>
              </a:p>
            </p:txBody>
          </p:sp>
          <p:sp>
            <p:nvSpPr>
              <p:cNvPr id="167" name="Rectangle 16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53" name="Straight Arrow Connector 30"/>
            <p:cNvCxnSpPr>
              <a:cxnSpLocks noChangeShapeType="1"/>
            </p:cNvCxnSpPr>
            <p:nvPr/>
          </p:nvCxnSpPr>
          <p:spPr bwMode="auto">
            <a:xfrm rot="10800000">
              <a:off x="5196596" y="2356699"/>
              <a:ext cx="365125" cy="1588"/>
            </a:xfrm>
            <a:prstGeom prst="straightConnector1">
              <a:avLst/>
            </a:prstGeom>
            <a:noFill/>
            <a:ln w="19050">
              <a:solidFill>
                <a:schemeClr val="tx1"/>
              </a:solidFill>
              <a:round/>
              <a:headEnd/>
              <a:tailEnd/>
            </a:ln>
          </p:spPr>
        </p:cxnSp>
        <p:cxnSp>
          <p:nvCxnSpPr>
            <p:cNvPr id="154" name="Straight Arrow Connector 30"/>
            <p:cNvCxnSpPr>
              <a:cxnSpLocks noChangeShapeType="1"/>
              <a:endCxn id="166" idx="1"/>
            </p:cNvCxnSpPr>
            <p:nvPr/>
          </p:nvCxnSpPr>
          <p:spPr bwMode="auto">
            <a:xfrm flipV="1">
              <a:off x="7260741" y="2358584"/>
              <a:ext cx="419241" cy="171527"/>
            </a:xfrm>
            <a:prstGeom prst="straightConnector1">
              <a:avLst/>
            </a:prstGeom>
            <a:noFill/>
            <a:ln w="19050">
              <a:solidFill>
                <a:schemeClr val="tx1"/>
              </a:solidFill>
              <a:round/>
              <a:headEnd/>
              <a:tailEnd type="triangle" w="med" len="lg"/>
            </a:ln>
          </p:spPr>
        </p:cxnSp>
        <p:grpSp>
          <p:nvGrpSpPr>
            <p:cNvPr id="155" name="Group 49"/>
            <p:cNvGrpSpPr/>
            <p:nvPr/>
          </p:nvGrpSpPr>
          <p:grpSpPr>
            <a:xfrm>
              <a:off x="7679982" y="2744208"/>
              <a:ext cx="660795" cy="510781"/>
              <a:chOff x="4101704" y="1896761"/>
              <a:chExt cx="660795" cy="655870"/>
            </a:xfrm>
          </p:grpSpPr>
          <p:sp>
            <p:nvSpPr>
              <p:cNvPr id="162" name="Rectangle 16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Likes</a:t>
                </a:r>
              </a:p>
            </p:txBody>
          </p:sp>
          <p:sp>
            <p:nvSpPr>
              <p:cNvPr id="163" name="Rectangle 16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64" name="Rectangle 163"/>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56" name="Straight Arrow Connector 30"/>
            <p:cNvCxnSpPr>
              <a:cxnSpLocks noChangeShapeType="1"/>
            </p:cNvCxnSpPr>
            <p:nvPr/>
          </p:nvCxnSpPr>
          <p:spPr bwMode="auto">
            <a:xfrm flipV="1">
              <a:off x="6242196" y="2359806"/>
              <a:ext cx="356483" cy="0"/>
            </a:xfrm>
            <a:prstGeom prst="straightConnector1">
              <a:avLst/>
            </a:prstGeom>
            <a:noFill/>
            <a:ln w="19050">
              <a:solidFill>
                <a:schemeClr val="tx1"/>
              </a:solidFill>
              <a:round/>
              <a:headEnd/>
              <a:tailEnd type="triangle" w="med" len="lg"/>
            </a:ln>
          </p:spPr>
        </p:cxnSp>
        <p:grpSp>
          <p:nvGrpSpPr>
            <p:cNvPr id="157" name="Group 71"/>
            <p:cNvGrpSpPr>
              <a:grpSpLocks/>
            </p:cNvGrpSpPr>
            <p:nvPr/>
          </p:nvGrpSpPr>
          <p:grpSpPr bwMode="auto">
            <a:xfrm>
              <a:off x="8340777" y="2528889"/>
              <a:ext cx="190500" cy="648877"/>
              <a:chOff x="5257800" y="3594100"/>
              <a:chExt cx="190500" cy="984250"/>
            </a:xfrm>
          </p:grpSpPr>
          <p:cxnSp>
            <p:nvCxnSpPr>
              <p:cNvPr id="160"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161"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2000"/>
              </a:p>
            </p:txBody>
          </p:sp>
        </p:grpSp>
        <p:sp>
          <p:nvSpPr>
            <p:cNvPr id="158" name="Freeform 157"/>
            <p:cNvSpPr/>
            <p:nvPr/>
          </p:nvSpPr>
          <p:spPr bwMode="auto">
            <a:xfrm>
              <a:off x="5311561" y="2361810"/>
              <a:ext cx="2366434" cy="677154"/>
            </a:xfrm>
            <a:custGeom>
              <a:avLst/>
              <a:gdLst>
                <a:gd name="connsiteX0" fmla="*/ 2494140 w 2494140"/>
                <a:gd name="connsiteY0" fmla="*/ 732366 h 793750"/>
                <a:gd name="connsiteX1" fmla="*/ 394406 w 2494140"/>
                <a:gd name="connsiteY1" fmla="*/ 740833 h 793750"/>
                <a:gd name="connsiteX2" fmla="*/ 127706 w 2494140"/>
                <a:gd name="connsiteY2" fmla="*/ 414866 h 793750"/>
                <a:gd name="connsiteX3" fmla="*/ 377473 w 2494140"/>
                <a:gd name="connsiteY3" fmla="*/ 0 h 793750"/>
                <a:gd name="connsiteX0" fmla="*/ 2398890 w 2398890"/>
                <a:gd name="connsiteY0" fmla="*/ 732366 h 793750"/>
                <a:gd name="connsiteX1" fmla="*/ 476956 w 2398890"/>
                <a:gd name="connsiteY1" fmla="*/ 740833 h 793750"/>
                <a:gd name="connsiteX2" fmla="*/ 32456 w 2398890"/>
                <a:gd name="connsiteY2" fmla="*/ 414866 h 793750"/>
                <a:gd name="connsiteX3" fmla="*/ 282223 w 2398890"/>
                <a:gd name="connsiteY3" fmla="*/ 0 h 793750"/>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474 h 763166"/>
                <a:gd name="connsiteX1" fmla="*/ 444500 w 2366434"/>
                <a:gd name="connsiteY1" fmla="*/ 686680 h 763166"/>
                <a:gd name="connsiteX2" fmla="*/ 0 w 2366434"/>
                <a:gd name="connsiteY2" fmla="*/ 414974 h 763166"/>
                <a:gd name="connsiteX3" fmla="*/ 249767 w 2366434"/>
                <a:gd name="connsiteY3" fmla="*/ 108 h 763166"/>
              </a:gdLst>
              <a:ahLst/>
              <a:cxnLst>
                <a:cxn ang="0">
                  <a:pos x="connsiteX0" y="connsiteY0"/>
                </a:cxn>
                <a:cxn ang="0">
                  <a:pos x="connsiteX1" y="connsiteY1"/>
                </a:cxn>
                <a:cxn ang="0">
                  <a:pos x="connsiteX2" y="connsiteY2"/>
                </a:cxn>
                <a:cxn ang="0">
                  <a:pos x="connsiteX3" y="connsiteY3"/>
                </a:cxn>
              </a:cxnLst>
              <a:rect l="l" t="t" r="r" b="b"/>
              <a:pathLst>
                <a:path w="2366434" h="763166">
                  <a:moveTo>
                    <a:pt x="2366434" y="732474"/>
                  </a:moveTo>
                  <a:cubicBezTo>
                    <a:pt x="1513770" y="763166"/>
                    <a:pt x="838906" y="739597"/>
                    <a:pt x="444500" y="686680"/>
                  </a:cubicBezTo>
                  <a:cubicBezTo>
                    <a:pt x="50094" y="633763"/>
                    <a:pt x="7054" y="570604"/>
                    <a:pt x="0" y="414974"/>
                  </a:cubicBezTo>
                  <a:cubicBezTo>
                    <a:pt x="0" y="312812"/>
                    <a:pt x="72336" y="0"/>
                    <a:pt x="249767" y="108"/>
                  </a:cubicBezTo>
                </a:path>
              </a:pathLst>
            </a:custGeom>
            <a:noFill/>
            <a:ln w="19050" cap="flat" cmpd="sng" algn="ctr">
              <a:solidFill>
                <a:schemeClr val="tx1"/>
              </a:solidFill>
              <a:prstDash val="solid"/>
              <a:round/>
              <a:headEnd type="none" w="med" len="med"/>
              <a:tailEnd type="triangle" w="med" len="lg"/>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800" smtClean="0">
                <a:latin typeface="Arial" pitchFamily="34" charset="0"/>
              </a:endParaRPr>
            </a:p>
          </p:txBody>
        </p:sp>
        <p:sp>
          <p:nvSpPr>
            <p:cNvPr id="159" name="Rounded Rectangle 158"/>
            <p:cNvSpPr/>
            <p:nvPr/>
          </p:nvSpPr>
          <p:spPr bwMode="auto">
            <a:xfrm>
              <a:off x="6486442" y="1985846"/>
              <a:ext cx="878992" cy="758362"/>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145" name="Rectangle 3"/>
          <p:cNvSpPr>
            <a:spLocks noChangeArrowheads="1"/>
          </p:cNvSpPr>
          <p:nvPr/>
        </p:nvSpPr>
        <p:spPr bwMode="auto">
          <a:xfrm>
            <a:off x="415966" y="2068872"/>
            <a:ext cx="3511633" cy="2769989"/>
          </a:xfrm>
          <a:prstGeom prst="rect">
            <a:avLst/>
          </a:prstGeom>
          <a:noFill/>
          <a:ln w="9525">
            <a:noFill/>
            <a:miter lim="800000"/>
            <a:headEnd/>
            <a:tailEnd/>
          </a:ln>
        </p:spPr>
        <p:txBody>
          <a:bodyPr wrap="square" lIns="0" tIns="0" rIns="0" bIns="0">
            <a:prstTxWarp prst="textNoShape">
              <a:avLst/>
            </a:prstTxWarp>
            <a:spAutoFit/>
          </a:bodyPr>
          <a:lstStyle/>
          <a:p>
            <a:pPr>
              <a:tabLst>
                <a:tab pos="571500" algn="l"/>
                <a:tab pos="1143000" algn="l"/>
                <a:tab pos="1714500" algn="l"/>
              </a:tabLst>
            </a:pPr>
            <a:r>
              <a:rPr lang="en-US" sz="1500">
                <a:latin typeface="Calibri"/>
                <a:cs typeface="Calibri"/>
              </a:rPr>
              <a:t>select 	F1.person</a:t>
            </a:r>
          </a:p>
          <a:p>
            <a:pPr>
              <a:tabLst>
                <a:tab pos="571500" algn="l"/>
                <a:tab pos="1143000" algn="l"/>
                <a:tab pos="1714500" algn="l"/>
              </a:tabLst>
            </a:pPr>
            <a:r>
              <a:rPr lang="en-US" sz="1500">
                <a:latin typeface="Calibri"/>
                <a:cs typeface="Calibri"/>
              </a:rPr>
              <a:t>from 	Frequents F1</a:t>
            </a:r>
          </a:p>
          <a:p>
            <a:pPr>
              <a:tabLst>
                <a:tab pos="571500" algn="l"/>
                <a:tab pos="1143000" algn="l"/>
                <a:tab pos="1714500" algn="l"/>
              </a:tabLst>
            </a:pPr>
            <a:r>
              <a:rPr lang="en-US" sz="1500">
                <a:latin typeface="Calibri"/>
                <a:cs typeface="Calibri"/>
              </a:rPr>
              <a:t>where 	not exists</a:t>
            </a:r>
          </a:p>
          <a:p>
            <a:pPr>
              <a:tabLst>
                <a:tab pos="571500" algn="l"/>
                <a:tab pos="1143000" algn="l"/>
                <a:tab pos="1714500" algn="l"/>
              </a:tabLst>
            </a:pPr>
            <a:r>
              <a:rPr lang="en-US" sz="1500">
                <a:latin typeface="Calibri"/>
                <a:cs typeface="Calibri"/>
              </a:rPr>
              <a:t>	(select 	F2.bar</a:t>
            </a:r>
          </a:p>
          <a:p>
            <a:pPr>
              <a:tabLst>
                <a:tab pos="571500" algn="l"/>
                <a:tab pos="1143000" algn="l"/>
                <a:tab pos="1714500" algn="l"/>
              </a:tabLst>
            </a:pPr>
            <a:r>
              <a:rPr lang="en-US" sz="1500">
                <a:latin typeface="Calibri"/>
                <a:cs typeface="Calibri"/>
              </a:rPr>
              <a:t>	from 	Frequents F2</a:t>
            </a:r>
          </a:p>
          <a:p>
            <a:pPr>
              <a:tabLst>
                <a:tab pos="571500" algn="l"/>
                <a:tab pos="1143000" algn="l"/>
                <a:tab pos="1714500" algn="l"/>
              </a:tabLst>
            </a:pPr>
            <a:r>
              <a:rPr lang="en-US" sz="1500">
                <a:latin typeface="Calibri"/>
                <a:cs typeface="Calibri"/>
              </a:rPr>
              <a:t>	where	F2.person = F1.person</a:t>
            </a:r>
          </a:p>
          <a:p>
            <a:pPr>
              <a:tabLst>
                <a:tab pos="571500" algn="l"/>
                <a:tab pos="1143000" algn="l"/>
                <a:tab pos="1714500" algn="l"/>
              </a:tabLst>
            </a:pPr>
            <a:r>
              <a:rPr lang="en-US" sz="1500">
                <a:latin typeface="Calibri"/>
                <a:cs typeface="Calibri"/>
              </a:rPr>
              <a:t>	and	not exists</a:t>
            </a:r>
          </a:p>
          <a:p>
            <a:pPr>
              <a:tabLst>
                <a:tab pos="571500" algn="l"/>
                <a:tab pos="1143000" algn="l"/>
                <a:tab pos="1714500" algn="l"/>
              </a:tabLst>
            </a:pPr>
            <a:r>
              <a:rPr lang="en-US" sz="1500">
                <a:latin typeface="Calibri"/>
                <a:cs typeface="Calibri"/>
              </a:rPr>
              <a:t>		(select  S3.drink</a:t>
            </a:r>
          </a:p>
          <a:p>
            <a:pPr>
              <a:tabLst>
                <a:tab pos="571500" algn="l"/>
                <a:tab pos="1143000" algn="l"/>
                <a:tab pos="1714500" algn="l"/>
              </a:tabLst>
            </a:pPr>
            <a:r>
              <a:rPr lang="en-US" sz="1500">
                <a:latin typeface="Calibri"/>
                <a:cs typeface="Calibri"/>
              </a:rPr>
              <a:t>		from     Serves S3, Likes L4</a:t>
            </a:r>
          </a:p>
          <a:p>
            <a:pPr>
              <a:tabLst>
                <a:tab pos="571500" algn="l"/>
                <a:tab pos="1143000" algn="l"/>
                <a:tab pos="1714500" algn="l"/>
              </a:tabLst>
            </a:pPr>
            <a:r>
              <a:rPr lang="en-US" sz="1500">
                <a:latin typeface="Calibri"/>
                <a:cs typeface="Calibri"/>
              </a:rPr>
              <a:t>		where	L4.person = F1.person</a:t>
            </a:r>
          </a:p>
          <a:p>
            <a:pPr>
              <a:tabLst>
                <a:tab pos="571500" algn="l"/>
                <a:tab pos="1143000" algn="l"/>
                <a:tab pos="1714500" algn="l"/>
              </a:tabLst>
            </a:pPr>
            <a:r>
              <a:rPr lang="en-US" sz="1500">
                <a:latin typeface="Calibri"/>
                <a:cs typeface="Calibri"/>
              </a:rPr>
              <a:t>		and       L4.drink = S3.drink</a:t>
            </a:r>
          </a:p>
          <a:p>
            <a:pPr>
              <a:tabLst>
                <a:tab pos="571500" algn="l"/>
                <a:tab pos="1143000" algn="l"/>
                <a:tab pos="1714500" algn="l"/>
              </a:tabLst>
            </a:pPr>
            <a:r>
              <a:rPr lang="en-US" sz="1500">
                <a:latin typeface="Calibri"/>
                <a:cs typeface="Calibri"/>
              </a:rPr>
              <a:t>		and       S3.bar = F2.bar))</a:t>
            </a:r>
          </a:p>
        </p:txBody>
      </p:sp>
      <p:sp>
        <p:nvSpPr>
          <p:cNvPr id="80" name="Title 79"/>
          <p:cNvSpPr>
            <a:spLocks noGrp="1"/>
          </p:cNvSpPr>
          <p:nvPr>
            <p:ph type="title"/>
          </p:nvPr>
        </p:nvSpPr>
        <p:spPr/>
        <p:txBody>
          <a:bodyPr/>
          <a:lstStyle/>
          <a:p>
            <a:r>
              <a:rPr lang="en-US"/>
              <a:t>Query Browse with Query Visualization</a:t>
            </a:r>
          </a:p>
        </p:txBody>
      </p:sp>
      <p:sp>
        <p:nvSpPr>
          <p:cNvPr id="176" name="Foliennummernplatzhalter 3"/>
          <p:cNvSpPr>
            <a:spLocks noGrp="1"/>
          </p:cNvSpPr>
          <p:nvPr>
            <p:ph type="sldNum" sz="quarter" idx="10"/>
          </p:nvPr>
        </p:nvSpPr>
        <p:spPr/>
        <p:txBody>
          <a:bodyPr/>
          <a:lstStyle/>
          <a:p>
            <a:fld id="{FFAB1C8F-0AF1-4C92-9122-92D7D682116F}" type="slidenum">
              <a:rPr lang="de-DE" smtClean="0"/>
              <a:pPr/>
              <a:t>57</a:t>
            </a:fld>
            <a:endParaRPr lang="de-DE" smtClean="0"/>
          </a:p>
        </p:txBody>
      </p:sp>
      <p:sp>
        <p:nvSpPr>
          <p:cNvPr id="229" name="Rounded Rectangle 228"/>
          <p:cNvSpPr/>
          <p:nvPr/>
        </p:nvSpPr>
        <p:spPr>
          <a:xfrm>
            <a:off x="195961" y="1839145"/>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18" name="Group 117"/>
          <p:cNvGrpSpPr/>
          <p:nvPr/>
        </p:nvGrpSpPr>
        <p:grpSpPr>
          <a:xfrm>
            <a:off x="4291710" y="2599126"/>
            <a:ext cx="4282495" cy="1798287"/>
            <a:chOff x="4356933" y="824812"/>
            <a:chExt cx="3157284" cy="1325793"/>
          </a:xfrm>
        </p:grpSpPr>
        <p:grpSp>
          <p:nvGrpSpPr>
            <p:cNvPr id="119" name="Group 39"/>
            <p:cNvGrpSpPr/>
            <p:nvPr/>
          </p:nvGrpSpPr>
          <p:grpSpPr>
            <a:xfrm>
              <a:off x="5284947" y="1219519"/>
              <a:ext cx="386862" cy="340476"/>
              <a:chOff x="4101704" y="1896761"/>
              <a:chExt cx="660795" cy="437189"/>
            </a:xfrm>
          </p:grpSpPr>
          <p:sp>
            <p:nvSpPr>
              <p:cNvPr id="142" name="Rectangle 14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43" name="Rectangle 14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grpSp>
          <p:nvGrpSpPr>
            <p:cNvPr id="120" name="Group 40"/>
            <p:cNvGrpSpPr/>
            <p:nvPr/>
          </p:nvGrpSpPr>
          <p:grpSpPr>
            <a:xfrm>
              <a:off x="4356933" y="1219451"/>
              <a:ext cx="459690" cy="340476"/>
              <a:chOff x="4101704" y="1896761"/>
              <a:chExt cx="660795" cy="437189"/>
            </a:xfrm>
          </p:grpSpPr>
          <p:sp>
            <p:nvSpPr>
              <p:cNvPr id="140" name="Rectangle 139"/>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select</a:t>
                </a:r>
              </a:p>
            </p:txBody>
          </p:sp>
          <p:sp>
            <p:nvSpPr>
              <p:cNvPr id="141" name="Rectangle 140"/>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sp>
          <p:nvSpPr>
            <p:cNvPr id="121" name="Rounded Rectangle 120"/>
            <p:cNvSpPr/>
            <p:nvPr/>
          </p:nvSpPr>
          <p:spPr bwMode="auto">
            <a:xfrm>
              <a:off x="5968662" y="824812"/>
              <a:ext cx="679730" cy="5537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Arial" pitchFamily="34" charset="0"/>
              </a:endParaRPr>
            </a:p>
          </p:txBody>
        </p:sp>
        <p:cxnSp>
          <p:nvCxnSpPr>
            <p:cNvPr id="122" name="Straight Arrow Connector 30"/>
            <p:cNvCxnSpPr>
              <a:cxnSpLocks noChangeShapeType="1"/>
            </p:cNvCxnSpPr>
            <p:nvPr/>
          </p:nvCxnSpPr>
          <p:spPr bwMode="auto">
            <a:xfrm>
              <a:off x="4816623" y="1474775"/>
              <a:ext cx="468324" cy="67"/>
            </a:xfrm>
            <a:prstGeom prst="straightConnector1">
              <a:avLst/>
            </a:prstGeom>
            <a:noFill/>
            <a:ln w="19050">
              <a:solidFill>
                <a:schemeClr val="tx1"/>
              </a:solidFill>
              <a:round/>
              <a:headEnd/>
              <a:tailEnd type="triangle" w="med" len="lg"/>
            </a:ln>
          </p:spPr>
        </p:cxnSp>
        <p:grpSp>
          <p:nvGrpSpPr>
            <p:cNvPr id="123" name="Group 39"/>
            <p:cNvGrpSpPr/>
            <p:nvPr/>
          </p:nvGrpSpPr>
          <p:grpSpPr>
            <a:xfrm>
              <a:off x="6140133" y="928544"/>
              <a:ext cx="386862" cy="340476"/>
              <a:chOff x="4101704" y="1896761"/>
              <a:chExt cx="660795" cy="437189"/>
            </a:xfrm>
          </p:grpSpPr>
          <p:sp>
            <p:nvSpPr>
              <p:cNvPr id="138" name="Rectangle 137"/>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39" name="Rectangle 138"/>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cxnSp>
          <p:nvCxnSpPr>
            <p:cNvPr id="124" name="Straight Arrow Connector 30"/>
            <p:cNvCxnSpPr>
              <a:cxnSpLocks noChangeShapeType="1"/>
            </p:cNvCxnSpPr>
            <p:nvPr/>
          </p:nvCxnSpPr>
          <p:spPr bwMode="auto">
            <a:xfrm flipV="1">
              <a:off x="5671809" y="1183868"/>
              <a:ext cx="468324" cy="290975"/>
            </a:xfrm>
            <a:prstGeom prst="straightConnector1">
              <a:avLst/>
            </a:prstGeom>
            <a:noFill/>
            <a:ln w="19050">
              <a:solidFill>
                <a:schemeClr val="tx1"/>
              </a:solidFill>
              <a:round/>
              <a:headEnd/>
              <a:tailEnd type="triangle" w="med" len="lg"/>
            </a:ln>
          </p:spPr>
        </p:cxnSp>
        <p:grpSp>
          <p:nvGrpSpPr>
            <p:cNvPr id="125" name="Group 39"/>
            <p:cNvGrpSpPr/>
            <p:nvPr/>
          </p:nvGrpSpPr>
          <p:grpSpPr>
            <a:xfrm>
              <a:off x="6140133" y="1639824"/>
              <a:ext cx="386862" cy="510781"/>
              <a:chOff x="4101704" y="1896761"/>
              <a:chExt cx="660795" cy="655870"/>
            </a:xfrm>
          </p:grpSpPr>
          <p:sp>
            <p:nvSpPr>
              <p:cNvPr id="135" name="Rectangle 13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36" name="Rectangle 13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137" name="Rectangle 13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grpSp>
          <p:nvGrpSpPr>
            <p:cNvPr id="126" name="Group 39"/>
            <p:cNvGrpSpPr/>
            <p:nvPr/>
          </p:nvGrpSpPr>
          <p:grpSpPr>
            <a:xfrm>
              <a:off x="6995319" y="1217680"/>
              <a:ext cx="386862" cy="510781"/>
              <a:chOff x="4101704" y="1896761"/>
              <a:chExt cx="660795" cy="655870"/>
            </a:xfrm>
          </p:grpSpPr>
          <p:sp>
            <p:nvSpPr>
              <p:cNvPr id="132" name="Rectangle 13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33" name="Rectangle 13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134" name="Rectangle 133"/>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cxnSp>
          <p:nvCxnSpPr>
            <p:cNvPr id="127" name="Straight Arrow Connector 30"/>
            <p:cNvCxnSpPr>
              <a:cxnSpLocks noChangeShapeType="1"/>
            </p:cNvCxnSpPr>
            <p:nvPr/>
          </p:nvCxnSpPr>
          <p:spPr bwMode="auto">
            <a:xfrm rot="10800000">
              <a:off x="6526995" y="1183868"/>
              <a:ext cx="468324" cy="289138"/>
            </a:xfrm>
            <a:prstGeom prst="straightConnector1">
              <a:avLst/>
            </a:prstGeom>
            <a:noFill/>
            <a:ln w="19050">
              <a:solidFill>
                <a:schemeClr val="tx1"/>
              </a:solidFill>
              <a:round/>
              <a:headEnd/>
              <a:tailEnd type="triangle" w="med" len="lg"/>
            </a:ln>
          </p:spPr>
        </p:cxnSp>
        <p:sp>
          <p:nvSpPr>
            <p:cNvPr id="128" name="Oval 41"/>
            <p:cNvSpPr>
              <a:spLocks noChangeAspect="1" noChangeArrowheads="1"/>
            </p:cNvSpPr>
            <p:nvPr/>
          </p:nvSpPr>
          <p:spPr bwMode="auto">
            <a:xfrm>
              <a:off x="5750258" y="1272274"/>
              <a:ext cx="145255" cy="141578"/>
            </a:xfrm>
            <a:prstGeom prst="ellipse">
              <a:avLst/>
            </a:prstGeom>
            <a:solidFill>
              <a:schemeClr val="bg1"/>
            </a:solidFill>
            <a:ln w="19050">
              <a:solidFill>
                <a:schemeClr val="tx1"/>
              </a:solid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r>
                <a:rPr lang="en-US" sz="1400">
                  <a:latin typeface="Arial"/>
                  <a:ea typeface="Times New Roman" pitchFamily="-106" charset="0"/>
                  <a:cs typeface="Arial"/>
                  <a:sym typeface="Symbol" pitchFamily="-106" charset="2"/>
                </a:rPr>
                <a:t>&gt;</a:t>
              </a:r>
              <a:endParaRPr lang="en-US" sz="1400"/>
            </a:p>
          </p:txBody>
        </p:sp>
        <p:sp>
          <p:nvSpPr>
            <p:cNvPr id="129" name="Rounded Rectangle 128"/>
            <p:cNvSpPr/>
            <p:nvPr/>
          </p:nvSpPr>
          <p:spPr bwMode="auto">
            <a:xfrm>
              <a:off x="6834487" y="1113949"/>
              <a:ext cx="679730" cy="721786"/>
            </a:xfrm>
            <a:prstGeom prst="roundRect">
              <a:avLst>
                <a:gd name="adj" fmla="val 12549"/>
              </a:avLst>
            </a:prstGeom>
            <a:noFill/>
            <a:ln w="19050"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400" b="0" i="0" u="none" strike="noStrike" cap="none" normalizeH="0" baseline="0" smtClean="0">
                <a:ln>
                  <a:noFill/>
                </a:ln>
                <a:solidFill>
                  <a:schemeClr val="tx1"/>
                </a:solidFill>
                <a:effectLst/>
                <a:latin typeface="Arial" pitchFamily="34" charset="0"/>
              </a:endParaRPr>
            </a:p>
          </p:txBody>
        </p:sp>
        <p:cxnSp>
          <p:nvCxnSpPr>
            <p:cNvPr id="130" name="Straight Arrow Connector 30"/>
            <p:cNvCxnSpPr>
              <a:cxnSpLocks noChangeShapeType="1"/>
            </p:cNvCxnSpPr>
            <p:nvPr/>
          </p:nvCxnSpPr>
          <p:spPr bwMode="auto">
            <a:xfrm>
              <a:off x="5671809" y="1474842"/>
              <a:ext cx="468324" cy="420306"/>
            </a:xfrm>
            <a:prstGeom prst="straightConnector1">
              <a:avLst/>
            </a:prstGeom>
            <a:noFill/>
            <a:ln w="19050">
              <a:solidFill>
                <a:schemeClr val="tx1"/>
              </a:solidFill>
              <a:round/>
              <a:headEnd type="triangle" w="med" len="lg"/>
              <a:tailEnd type="none" w="med" len="lg"/>
            </a:ln>
          </p:spPr>
        </p:cxnSp>
        <p:cxnSp>
          <p:nvCxnSpPr>
            <p:cNvPr id="131" name="Straight Arrow Connector 30"/>
            <p:cNvCxnSpPr>
              <a:cxnSpLocks noChangeShapeType="1"/>
            </p:cNvCxnSpPr>
            <p:nvPr/>
          </p:nvCxnSpPr>
          <p:spPr bwMode="auto">
            <a:xfrm flipV="1">
              <a:off x="6526995" y="1643310"/>
              <a:ext cx="468323" cy="422143"/>
            </a:xfrm>
            <a:prstGeom prst="straightConnector1">
              <a:avLst/>
            </a:prstGeom>
            <a:noFill/>
            <a:ln w="19050">
              <a:solidFill>
                <a:schemeClr val="tx1"/>
              </a:solidFill>
              <a:round/>
              <a:headEnd/>
              <a:tailEnd type="triangle" w="med" len="lg"/>
            </a:ln>
          </p:spPr>
        </p:cxnSp>
      </p:grpSp>
      <p:sp>
        <p:nvSpPr>
          <p:cNvPr id="115" name="Rectangle 3"/>
          <p:cNvSpPr>
            <a:spLocks noChangeArrowheads="1"/>
          </p:cNvSpPr>
          <p:nvPr/>
        </p:nvSpPr>
        <p:spPr bwMode="auto">
          <a:xfrm>
            <a:off x="310260" y="1881585"/>
            <a:ext cx="3575049" cy="3231654"/>
          </a:xfrm>
          <a:prstGeom prst="rect">
            <a:avLst/>
          </a:prstGeom>
          <a:noFill/>
          <a:ln w="9525">
            <a:noFill/>
            <a:miter lim="800000"/>
            <a:headEnd/>
            <a:tailEnd/>
          </a:ln>
        </p:spPr>
        <p:txBody>
          <a:bodyPr wrap="square" lIns="0" tIns="0" rIns="0" bIns="0">
            <a:prstTxWarp prst="textNoShape">
              <a:avLst/>
            </a:prstTxWarp>
            <a:spAutoFit/>
          </a:bodyPr>
          <a:lstStyle/>
          <a:p>
            <a:pPr>
              <a:tabLst>
                <a:tab pos="514350" algn="l"/>
                <a:tab pos="1028700" algn="l"/>
                <a:tab pos="1543050" algn="l"/>
                <a:tab pos="2114550" algn="l"/>
              </a:tabLst>
            </a:pPr>
            <a:r>
              <a:rPr lang="en-US" sz="1400">
                <a:latin typeface="Calibri"/>
                <a:cs typeface="Calibri"/>
              </a:rPr>
              <a:t>select 	W1.wid</a:t>
            </a:r>
          </a:p>
          <a:p>
            <a:pPr>
              <a:tabLst>
                <a:tab pos="514350" algn="l"/>
                <a:tab pos="1028700" algn="l"/>
                <a:tab pos="1543050" algn="l"/>
                <a:tab pos="2114550" algn="l"/>
              </a:tabLst>
            </a:pPr>
            <a:r>
              <a:rPr lang="en-US" sz="1400">
                <a:latin typeface="Calibri"/>
                <a:cs typeface="Calibri"/>
              </a:rPr>
              <a:t>from 	Worlds W1</a:t>
            </a:r>
          </a:p>
          <a:p>
            <a:pPr>
              <a:tabLst>
                <a:tab pos="514350" algn="l"/>
                <a:tab pos="1028700" algn="l"/>
                <a:tab pos="1543050" algn="l"/>
                <a:tab pos="2114550" algn="l"/>
              </a:tabLst>
            </a:pPr>
            <a:r>
              <a:rPr lang="en-US" sz="1400">
                <a:latin typeface="Calibri"/>
                <a:cs typeface="Calibri"/>
              </a:rPr>
              <a:t>where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W2</a:t>
            </a:r>
          </a:p>
          <a:p>
            <a:pPr>
              <a:tabLst>
                <a:tab pos="514350" algn="l"/>
                <a:tab pos="1028700" algn="l"/>
                <a:tab pos="1543050" algn="l"/>
                <a:tab pos="2114550" algn="l"/>
              </a:tabLst>
            </a:pPr>
            <a:r>
              <a:rPr lang="en-US" sz="1400">
                <a:latin typeface="Calibri"/>
                <a:cs typeface="Calibri"/>
              </a:rPr>
              <a:t>	where 	W2.wid &lt;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W3</a:t>
            </a:r>
          </a:p>
          <a:p>
            <a:pPr>
              <a:tabLst>
                <a:tab pos="514350" algn="l"/>
                <a:tab pos="1028700" algn="l"/>
                <a:tab pos="1543050" algn="l"/>
                <a:tab pos="2114550" algn="l"/>
              </a:tabLst>
            </a:pPr>
            <a:r>
              <a:rPr lang="en-US" sz="1400">
                <a:latin typeface="Calibri"/>
                <a:cs typeface="Calibri"/>
              </a:rPr>
              <a:t>		where 	W3.wid =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W4</a:t>
            </a:r>
          </a:p>
          <a:p>
            <a:pPr>
              <a:tabLst>
                <a:tab pos="514350" algn="l"/>
                <a:tab pos="1028700" algn="l"/>
                <a:tab pos="1543050" algn="l"/>
                <a:tab pos="2114550" algn="l"/>
              </a:tabLst>
            </a:pPr>
            <a:r>
              <a:rPr lang="en-US" sz="1400">
                <a:latin typeface="Calibri"/>
                <a:cs typeface="Calibri"/>
              </a:rPr>
              <a:t>			where 	W4.wid = W2.wid</a:t>
            </a:r>
          </a:p>
          <a:p>
            <a:pPr>
              <a:tabLst>
                <a:tab pos="514350" algn="l"/>
                <a:tab pos="1028700" algn="l"/>
                <a:tab pos="1543050" algn="l"/>
                <a:tab pos="2114550" algn="l"/>
              </a:tabLst>
            </a:pPr>
            <a:r>
              <a:rPr lang="en-US" sz="1400">
                <a:latin typeface="Calibri"/>
                <a:cs typeface="Calibri"/>
              </a:rPr>
              <a:t>			and 	W4.tid = W3.tid)))</a:t>
            </a:r>
          </a:p>
        </p:txBody>
      </p:sp>
      <p:grpSp>
        <p:nvGrpSpPr>
          <p:cNvPr id="2" name="Group 1"/>
          <p:cNvGrpSpPr/>
          <p:nvPr/>
        </p:nvGrpSpPr>
        <p:grpSpPr>
          <a:xfrm>
            <a:off x="153671" y="1882690"/>
            <a:ext cx="8700231" cy="3318248"/>
            <a:chOff x="153671" y="1882690"/>
            <a:chExt cx="8700231" cy="3318248"/>
          </a:xfrm>
        </p:grpSpPr>
        <p:sp>
          <p:nvSpPr>
            <p:cNvPr id="18" name="Rounded Rectangle 17"/>
            <p:cNvSpPr/>
            <p:nvPr/>
          </p:nvSpPr>
          <p:spPr>
            <a:xfrm>
              <a:off x="153671" y="1882690"/>
              <a:ext cx="8700231" cy="3318248"/>
            </a:xfrm>
            <a:prstGeom prst="roundRect">
              <a:avLst>
                <a:gd name="adj" fmla="val 6035"/>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Rectangle 3"/>
            <p:cNvSpPr>
              <a:spLocks noChangeArrowheads="1"/>
            </p:cNvSpPr>
            <p:nvPr/>
          </p:nvSpPr>
          <p:spPr bwMode="auto">
            <a:xfrm>
              <a:off x="213535" y="2041403"/>
              <a:ext cx="3734260" cy="3000822"/>
            </a:xfrm>
            <a:prstGeom prst="rect">
              <a:avLst/>
            </a:prstGeom>
            <a:noFill/>
            <a:ln w="9525">
              <a:noFill/>
              <a:miter lim="800000"/>
              <a:headEnd/>
              <a:tailEnd/>
            </a:ln>
          </p:spPr>
          <p:txBody>
            <a:bodyPr wrap="square" lIns="0" tIns="0" rIns="0" bIns="0">
              <a:prstTxWarp prst="textNoShape">
                <a:avLst/>
              </a:prstTxWarp>
              <a:spAutoFit/>
            </a:bodyPr>
            <a:lstStyle/>
            <a:p>
              <a:pPr>
                <a:tabLst>
                  <a:tab pos="171450" algn="l"/>
                  <a:tab pos="342900" algn="l"/>
                  <a:tab pos="685800" algn="l"/>
                  <a:tab pos="2625725" algn="l"/>
                </a:tabLst>
              </a:pPr>
              <a:r>
                <a:rPr lang="en-US" dirty="0">
                  <a:latin typeface="Calibri"/>
                  <a:cs typeface="Calibri"/>
                </a:rPr>
                <a:t>select distinct a3.fname, a3.lname </a:t>
              </a:r>
            </a:p>
            <a:p>
              <a:pPr>
                <a:tabLst>
                  <a:tab pos="171450" algn="l"/>
                  <a:tab pos="342900" algn="l"/>
                  <a:tab pos="685800" algn="l"/>
                  <a:tab pos="2625725" algn="l"/>
                </a:tabLst>
              </a:pPr>
              <a:r>
                <a:rPr lang="en-US" dirty="0">
                  <a:latin typeface="Calibri"/>
                  <a:cs typeface="Calibri"/>
                </a:rPr>
                <a:t>from Actor a0, Casts c0, Casts c1, Casts c2, Casts c3, </a:t>
              </a:r>
            </a:p>
            <a:p>
              <a:pPr>
                <a:tabLst>
                  <a:tab pos="171450" algn="l"/>
                  <a:tab pos="342900" algn="l"/>
                  <a:tab pos="685800" algn="l"/>
                  <a:tab pos="2625725" algn="l"/>
                </a:tabLst>
              </a:pPr>
              <a:r>
                <a:rPr lang="en-US" dirty="0">
                  <a:latin typeface="Calibri"/>
                  <a:cs typeface="Calibri"/>
                </a:rPr>
                <a:t>	    	Actor a3</a:t>
              </a:r>
            </a:p>
            <a:p>
              <a:pPr>
                <a:tabLst>
                  <a:tab pos="171450" algn="l"/>
                  <a:tab pos="342900" algn="l"/>
                  <a:tab pos="685800" algn="l"/>
                  <a:tab pos="2625725" algn="l"/>
                </a:tabLst>
              </a:pPr>
              <a:r>
                <a:rPr lang="en-US" dirty="0">
                  <a:latin typeface="Calibri"/>
                  <a:cs typeface="Calibri"/>
                </a:rPr>
                <a:t>where a0.fname = 'Kevin' and a0.lname = 'Bacon' </a:t>
              </a:r>
            </a:p>
            <a:p>
              <a:pPr>
                <a:tabLst>
                  <a:tab pos="171450" algn="l"/>
                  <a:tab pos="342900" algn="l"/>
                  <a:tab pos="685800" algn="l"/>
                  <a:tab pos="2625725" algn="l"/>
                </a:tabLst>
              </a:pPr>
              <a:r>
                <a:rPr lang="en-US" dirty="0">
                  <a:latin typeface="Calibri"/>
                  <a:cs typeface="Calibri"/>
                </a:rPr>
                <a:t>and c0.pid = a0.id and c0.mid = c1.mid </a:t>
              </a:r>
            </a:p>
            <a:p>
              <a:pPr>
                <a:tabLst>
                  <a:tab pos="171450" algn="l"/>
                  <a:tab pos="342900" algn="l"/>
                  <a:tab pos="685800" algn="l"/>
                  <a:tab pos="2625725" algn="l"/>
                </a:tabLst>
              </a:pPr>
              <a:r>
                <a:rPr lang="en-US" dirty="0">
                  <a:latin typeface="Calibri"/>
                  <a:cs typeface="Calibri"/>
                </a:rPr>
                <a:t>and c1.pid = c2.pid and c2.mid = c3.mid </a:t>
              </a:r>
            </a:p>
            <a:p>
              <a:pPr>
                <a:tabLst>
                  <a:tab pos="171450" algn="l"/>
                  <a:tab pos="342900" algn="l"/>
                  <a:tab pos="685800" algn="l"/>
                  <a:tab pos="2625725" algn="l"/>
                </a:tabLst>
              </a:pPr>
              <a:r>
                <a:rPr lang="en-US" dirty="0">
                  <a:latin typeface="Calibri"/>
                  <a:cs typeface="Calibri"/>
                </a:rPr>
                <a:t>and c3.pid = a3.id </a:t>
              </a:r>
            </a:p>
            <a:p>
              <a:pPr>
                <a:tabLst>
                  <a:tab pos="171450" algn="l"/>
                  <a:tab pos="342900" algn="l"/>
                  <a:tab pos="685800" algn="l"/>
                  <a:tab pos="2625725" algn="l"/>
                </a:tabLst>
              </a:pPr>
              <a:r>
                <a:rPr lang="en-US" dirty="0">
                  <a:latin typeface="Calibri"/>
                  <a:cs typeface="Calibri"/>
                </a:rPr>
                <a:t>and not exists (select xc1.pid </a:t>
              </a:r>
            </a:p>
            <a:p>
              <a:pPr>
                <a:tabLst>
                  <a:tab pos="171450" algn="l"/>
                  <a:tab pos="342900" algn="l"/>
                  <a:tab pos="685800" algn="l"/>
                  <a:tab pos="2625725" algn="l"/>
                </a:tabLst>
              </a:pPr>
              <a:r>
                <a:rPr lang="en-US" dirty="0">
                  <a:latin typeface="Calibri"/>
                  <a:cs typeface="Calibri"/>
                </a:rPr>
                <a:t>	from </a:t>
              </a:r>
              <a:r>
                <a:rPr lang="en-US" dirty="0" smtClean="0">
                  <a:latin typeface="Calibri"/>
                  <a:cs typeface="Calibri"/>
                </a:rPr>
                <a:t>Actor </a:t>
              </a:r>
              <a:r>
                <a:rPr lang="en-US" dirty="0">
                  <a:latin typeface="Calibri"/>
                  <a:cs typeface="Calibri"/>
                </a:rPr>
                <a:t>xa0, Casts xc0, Casts xc1</a:t>
              </a:r>
            </a:p>
            <a:p>
              <a:pPr>
                <a:tabLst>
                  <a:tab pos="171450" algn="l"/>
                  <a:tab pos="342900" algn="l"/>
                  <a:tab pos="685800" algn="l"/>
                  <a:tab pos="2625725" algn="l"/>
                </a:tabLst>
              </a:pPr>
              <a:r>
                <a:rPr lang="en-US" dirty="0">
                  <a:latin typeface="Calibri"/>
                  <a:cs typeface="Calibri"/>
                </a:rPr>
                <a:t>	where xa0.fname = 'Kevin' and xa0.lname = 'Bacon' </a:t>
              </a:r>
            </a:p>
            <a:p>
              <a:pPr>
                <a:tabLst>
                  <a:tab pos="171450" algn="l"/>
                  <a:tab pos="342900" algn="l"/>
                  <a:tab pos="685800" algn="l"/>
                  <a:tab pos="2625725" algn="l"/>
                </a:tabLst>
              </a:pPr>
              <a:r>
                <a:rPr lang="en-US" dirty="0">
                  <a:latin typeface="Calibri"/>
                  <a:cs typeface="Calibri"/>
                </a:rPr>
                <a:t>	and xa0.id = xc0.pid and xc0.mid = xc1.mid </a:t>
              </a:r>
            </a:p>
            <a:p>
              <a:pPr>
                <a:tabLst>
                  <a:tab pos="171450" algn="l"/>
                  <a:tab pos="342900" algn="l"/>
                  <a:tab pos="685800" algn="l"/>
                  <a:tab pos="2625725" algn="l"/>
                </a:tabLst>
              </a:pPr>
              <a:r>
                <a:rPr lang="en-US" dirty="0">
                  <a:latin typeface="Calibri"/>
                  <a:cs typeface="Calibri"/>
                </a:rPr>
                <a:t>	and xc1.pid = a3.id)</a:t>
              </a:r>
            </a:p>
            <a:p>
              <a:pPr>
                <a:tabLst>
                  <a:tab pos="171450" algn="l"/>
                  <a:tab pos="342900" algn="l"/>
                  <a:tab pos="685800" algn="l"/>
                  <a:tab pos="2625725" algn="l"/>
                </a:tabLst>
              </a:pPr>
              <a:r>
                <a:rPr lang="en-US" dirty="0">
                  <a:latin typeface="Calibri"/>
                  <a:cs typeface="Calibri"/>
                </a:rPr>
                <a:t>and not exists (select ya0.id</a:t>
              </a:r>
            </a:p>
            <a:p>
              <a:pPr>
                <a:tabLst>
                  <a:tab pos="171450" algn="l"/>
                  <a:tab pos="342900" algn="l"/>
                  <a:tab pos="685800" algn="l"/>
                  <a:tab pos="2625725" algn="l"/>
                </a:tabLst>
              </a:pPr>
              <a:r>
                <a:rPr lang="en-US" dirty="0">
                  <a:latin typeface="Calibri"/>
                  <a:cs typeface="Calibri"/>
                </a:rPr>
                <a:t>	from Actor ya0</a:t>
              </a:r>
            </a:p>
            <a:p>
              <a:pPr>
                <a:tabLst>
                  <a:tab pos="171450" algn="l"/>
                  <a:tab pos="342900" algn="l"/>
                  <a:tab pos="685800" algn="l"/>
                  <a:tab pos="2625725" algn="l"/>
                </a:tabLst>
              </a:pPr>
              <a:r>
                <a:rPr lang="en-US" dirty="0">
                  <a:latin typeface="Calibri"/>
                  <a:cs typeface="Calibri"/>
                </a:rPr>
                <a:t>	where ya0.fname = 'Kevin' and ya0.lname = 'Bacon’)</a:t>
              </a:r>
            </a:p>
          </p:txBody>
        </p:sp>
        <p:grpSp>
          <p:nvGrpSpPr>
            <p:cNvPr id="19" name="Group 18"/>
            <p:cNvGrpSpPr/>
            <p:nvPr/>
          </p:nvGrpSpPr>
          <p:grpSpPr>
            <a:xfrm>
              <a:off x="3989931" y="2335401"/>
              <a:ext cx="4792824" cy="2412827"/>
              <a:chOff x="4400266" y="2606403"/>
              <a:chExt cx="4605955" cy="2318753"/>
            </a:xfrm>
          </p:grpSpPr>
          <p:cxnSp>
            <p:nvCxnSpPr>
              <p:cNvPr id="20" name="Straight Arrow Connector 30"/>
              <p:cNvCxnSpPr>
                <a:cxnSpLocks noChangeShapeType="1"/>
                <a:stCxn id="49" idx="1"/>
                <a:endCxn id="45" idx="3"/>
              </p:cNvCxnSpPr>
              <p:nvPr/>
            </p:nvCxnSpPr>
            <p:spPr bwMode="auto">
              <a:xfrm flipH="1">
                <a:off x="4815892" y="3679954"/>
                <a:ext cx="146418" cy="0"/>
              </a:xfrm>
              <a:prstGeom prst="straightConnector1">
                <a:avLst/>
              </a:prstGeom>
              <a:noFill/>
              <a:ln w="9525" cmpd="sng">
                <a:solidFill>
                  <a:schemeClr val="tx1"/>
                </a:solidFill>
                <a:round/>
                <a:headEnd/>
                <a:tailEnd/>
              </a:ln>
            </p:spPr>
          </p:cxnSp>
          <p:cxnSp>
            <p:nvCxnSpPr>
              <p:cNvPr id="21" name="Straight Arrow Connector 30"/>
              <p:cNvCxnSpPr>
                <a:cxnSpLocks noChangeShapeType="1"/>
                <a:stCxn id="63" idx="1"/>
                <a:endCxn id="48" idx="3"/>
              </p:cNvCxnSpPr>
              <p:nvPr/>
            </p:nvCxnSpPr>
            <p:spPr bwMode="auto">
              <a:xfrm flipH="1" flipV="1">
                <a:off x="5336777" y="3527119"/>
                <a:ext cx="445332" cy="0"/>
              </a:xfrm>
              <a:prstGeom prst="straightConnector1">
                <a:avLst/>
              </a:prstGeom>
              <a:noFill/>
              <a:ln w="9525" cap="flat" cmpd="sng" algn="ctr">
                <a:solidFill>
                  <a:schemeClr val="tx1"/>
                </a:solidFill>
                <a:prstDash val="solid"/>
                <a:round/>
                <a:headEnd type="triangle" w="med" len="lg"/>
                <a:tailEnd type="none" w="med" len="med"/>
              </a:ln>
            </p:spPr>
          </p:cxnSp>
          <p:cxnSp>
            <p:nvCxnSpPr>
              <p:cNvPr id="22" name="Straight Arrow Connector 30"/>
              <p:cNvCxnSpPr>
                <a:cxnSpLocks noChangeShapeType="1"/>
                <a:stCxn id="52" idx="1"/>
                <a:endCxn id="48" idx="3"/>
              </p:cNvCxnSpPr>
              <p:nvPr/>
            </p:nvCxnSpPr>
            <p:spPr bwMode="auto">
              <a:xfrm rot="10800000">
                <a:off x="5336777" y="3527120"/>
                <a:ext cx="232298" cy="923861"/>
              </a:xfrm>
              <a:prstGeom prst="curvedConnector3">
                <a:avLst>
                  <a:gd name="adj1" fmla="val 50000"/>
                </a:avLst>
              </a:prstGeom>
              <a:noFill/>
              <a:ln w="9525" cap="flat" cmpd="sng" algn="ctr">
                <a:solidFill>
                  <a:schemeClr val="tx1"/>
                </a:solidFill>
                <a:prstDash val="solid"/>
                <a:round/>
                <a:headEnd type="triangle" w="med" len="lg"/>
                <a:tailEnd type="none" w="med" len="med"/>
              </a:ln>
            </p:spPr>
          </p:cxnSp>
          <p:grpSp>
            <p:nvGrpSpPr>
              <p:cNvPr id="23" name="Group 41"/>
              <p:cNvGrpSpPr/>
              <p:nvPr/>
            </p:nvGrpSpPr>
            <p:grpSpPr>
              <a:xfrm>
                <a:off x="5782109" y="2610057"/>
                <a:ext cx="305626" cy="458505"/>
                <a:chOff x="5672691" y="3708233"/>
                <a:chExt cx="681354" cy="674031"/>
              </a:xfrm>
            </p:grpSpPr>
            <p:sp>
              <p:nvSpPr>
                <p:cNvPr id="78" name="Rectangle 77"/>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79" name="Rectangle 78"/>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81" name="Rectangle 8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4" name="Group 54"/>
              <p:cNvGrpSpPr/>
              <p:nvPr/>
            </p:nvGrpSpPr>
            <p:grpSpPr>
              <a:xfrm>
                <a:off x="6395703" y="2610057"/>
                <a:ext cx="305626" cy="458505"/>
                <a:chOff x="5672691" y="3708233"/>
                <a:chExt cx="681354" cy="674031"/>
              </a:xfrm>
            </p:grpSpPr>
            <p:sp>
              <p:nvSpPr>
                <p:cNvPr id="75" name="Rectangle 74"/>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76" name="Rectangle 75"/>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77" name="Rectangle 76"/>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5" name="Group 71"/>
              <p:cNvGrpSpPr/>
              <p:nvPr/>
            </p:nvGrpSpPr>
            <p:grpSpPr>
              <a:xfrm>
                <a:off x="7083472" y="2606403"/>
                <a:ext cx="305626" cy="458505"/>
                <a:chOff x="5672691" y="3708233"/>
                <a:chExt cx="681354" cy="674031"/>
              </a:xfrm>
            </p:grpSpPr>
            <p:sp>
              <p:nvSpPr>
                <p:cNvPr id="72" name="Rectangle 71"/>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73" name="Rectangle 72"/>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74" name="Rectangle 73"/>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6" name="Group 76"/>
              <p:cNvGrpSpPr/>
              <p:nvPr/>
            </p:nvGrpSpPr>
            <p:grpSpPr>
              <a:xfrm>
                <a:off x="7784445" y="2610057"/>
                <a:ext cx="305626" cy="458505"/>
                <a:chOff x="5672691" y="3708233"/>
                <a:chExt cx="681354" cy="674031"/>
              </a:xfrm>
            </p:grpSpPr>
            <p:sp>
              <p:nvSpPr>
                <p:cNvPr id="69" name="Rectangle 68"/>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70" name="Rectangle 69"/>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71" name="Rectangle 7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7" name="Group 85"/>
              <p:cNvGrpSpPr/>
              <p:nvPr/>
            </p:nvGrpSpPr>
            <p:grpSpPr>
              <a:xfrm>
                <a:off x="8276040" y="2610055"/>
                <a:ext cx="730181" cy="611339"/>
                <a:chOff x="6013368" y="2451684"/>
                <a:chExt cx="579733" cy="898708"/>
              </a:xfrm>
            </p:grpSpPr>
            <p:sp>
              <p:nvSpPr>
                <p:cNvPr id="65" name="Rectangle 64"/>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66" name="Rectangle 65"/>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id</a:t>
                  </a:r>
                </a:p>
              </p:txBody>
            </p:sp>
            <p:sp>
              <p:nvSpPr>
                <p:cNvPr id="67" name="Rectangle 66"/>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fname='Kevin'</a:t>
                  </a:r>
                </a:p>
              </p:txBody>
            </p:sp>
            <p:sp>
              <p:nvSpPr>
                <p:cNvPr id="68" name="Rectangle 67"/>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lname='Bacon'</a:t>
                  </a:r>
                </a:p>
              </p:txBody>
            </p:sp>
          </p:grpSp>
          <p:grpSp>
            <p:nvGrpSpPr>
              <p:cNvPr id="28" name="Group 88"/>
              <p:cNvGrpSpPr/>
              <p:nvPr/>
            </p:nvGrpSpPr>
            <p:grpSpPr>
              <a:xfrm>
                <a:off x="5782109" y="3297868"/>
                <a:ext cx="305626" cy="458505"/>
                <a:chOff x="5672691" y="3708233"/>
                <a:chExt cx="681354" cy="674031"/>
              </a:xfrm>
            </p:grpSpPr>
            <p:sp>
              <p:nvSpPr>
                <p:cNvPr id="62" name="Rectangle 61"/>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63" name="Rectangle 62"/>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64" name="Rectangle 63"/>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9" name="Group 92"/>
              <p:cNvGrpSpPr/>
              <p:nvPr/>
            </p:nvGrpSpPr>
            <p:grpSpPr>
              <a:xfrm>
                <a:off x="6395703" y="3297868"/>
                <a:ext cx="305626" cy="458505"/>
                <a:chOff x="5672691" y="3708233"/>
                <a:chExt cx="681354" cy="674031"/>
              </a:xfrm>
            </p:grpSpPr>
            <p:sp>
              <p:nvSpPr>
                <p:cNvPr id="59" name="Rectangle 58"/>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60" name="Rectangle 59"/>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61" name="Rectangle 6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30" name="Group 96"/>
              <p:cNvGrpSpPr/>
              <p:nvPr/>
            </p:nvGrpSpPr>
            <p:grpSpPr>
              <a:xfrm>
                <a:off x="6871195" y="3294212"/>
                <a:ext cx="730181" cy="611339"/>
                <a:chOff x="6013368" y="2451684"/>
                <a:chExt cx="579733" cy="898708"/>
              </a:xfrm>
            </p:grpSpPr>
            <p:sp>
              <p:nvSpPr>
                <p:cNvPr id="55" name="Rectangle 54"/>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56" name="Rectangle 55"/>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57" name="Rectangle 56"/>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fname='Kevin'</a:t>
                  </a:r>
                </a:p>
              </p:txBody>
            </p:sp>
            <p:sp>
              <p:nvSpPr>
                <p:cNvPr id="58" name="Rectangle 57"/>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lname='Bacon'</a:t>
                  </a:r>
                </a:p>
              </p:txBody>
            </p:sp>
          </p:grpSp>
          <p:grpSp>
            <p:nvGrpSpPr>
              <p:cNvPr id="31" name="Group 101"/>
              <p:cNvGrpSpPr/>
              <p:nvPr/>
            </p:nvGrpSpPr>
            <p:grpSpPr>
              <a:xfrm>
                <a:off x="5569075" y="4221727"/>
                <a:ext cx="731694" cy="611339"/>
                <a:chOff x="6013368" y="2451684"/>
                <a:chExt cx="579733" cy="898708"/>
              </a:xfrm>
            </p:grpSpPr>
            <p:sp>
              <p:nvSpPr>
                <p:cNvPr id="51" name="Rectangle 50"/>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52" name="Rectangle 51"/>
                <p:cNvSpPr/>
                <p:nvPr/>
              </p:nvSpPr>
              <p:spPr>
                <a:xfrm>
                  <a:off x="6013368" y="2676361"/>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53" name="Rectangle 52"/>
                <p:cNvSpPr/>
                <p:nvPr/>
              </p:nvSpPr>
              <p:spPr>
                <a:xfrm>
                  <a:off x="6013368" y="2901038"/>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fname='Kevin'</a:t>
                  </a:r>
                </a:p>
              </p:txBody>
            </p:sp>
            <p:sp>
              <p:nvSpPr>
                <p:cNvPr id="54" name="Rectangle 53"/>
                <p:cNvSpPr/>
                <p:nvPr/>
              </p:nvSpPr>
              <p:spPr>
                <a:xfrm>
                  <a:off x="6013368" y="3125715"/>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lname='Bacon'</a:t>
                  </a:r>
                </a:p>
              </p:txBody>
            </p:sp>
          </p:grpSp>
          <p:grpSp>
            <p:nvGrpSpPr>
              <p:cNvPr id="32" name="Group 106"/>
              <p:cNvGrpSpPr/>
              <p:nvPr/>
            </p:nvGrpSpPr>
            <p:grpSpPr>
              <a:xfrm>
                <a:off x="4962310" y="3297866"/>
                <a:ext cx="374467" cy="611339"/>
                <a:chOff x="6013368" y="2451684"/>
                <a:chExt cx="579733" cy="898708"/>
              </a:xfrm>
            </p:grpSpPr>
            <p:sp>
              <p:nvSpPr>
                <p:cNvPr id="47" name="Rectangle 46"/>
                <p:cNvSpPr/>
                <p:nvPr/>
              </p:nvSpPr>
              <p:spPr>
                <a:xfrm>
                  <a:off x="6013368" y="2451684"/>
                  <a:ext cx="579733" cy="224677"/>
                </a:xfrm>
                <a:prstGeom prst="rect">
                  <a:avLst/>
                </a:prstGeom>
                <a:solidFill>
                  <a:srgbClr val="000000"/>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48" name="Rectangle 47"/>
                <p:cNvSpPr/>
                <p:nvPr/>
              </p:nvSpPr>
              <p:spPr>
                <a:xfrm>
                  <a:off x="6013368" y="2676361"/>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49" name="Rectangle 48"/>
                <p:cNvSpPr/>
                <p:nvPr/>
              </p:nvSpPr>
              <p:spPr>
                <a:xfrm>
                  <a:off x="6013368" y="2901038"/>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a:t>
                  </a:r>
                </a:p>
              </p:txBody>
            </p:sp>
            <p:sp>
              <p:nvSpPr>
                <p:cNvPr id="50" name="Rectangle 49"/>
                <p:cNvSpPr/>
                <p:nvPr/>
              </p:nvSpPr>
              <p:spPr>
                <a:xfrm>
                  <a:off x="6013368" y="3125715"/>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a:t>
                  </a:r>
                </a:p>
              </p:txBody>
            </p:sp>
          </p:grpSp>
          <p:grpSp>
            <p:nvGrpSpPr>
              <p:cNvPr id="33" name="Group 112"/>
              <p:cNvGrpSpPr/>
              <p:nvPr/>
            </p:nvGrpSpPr>
            <p:grpSpPr>
              <a:xfrm>
                <a:off x="4400266" y="3450703"/>
                <a:ext cx="415626" cy="458505"/>
                <a:chOff x="5672691" y="3708233"/>
                <a:chExt cx="681354" cy="674031"/>
              </a:xfrm>
            </p:grpSpPr>
            <p:sp>
              <p:nvSpPr>
                <p:cNvPr id="44" name="Rectangle 43"/>
                <p:cNvSpPr/>
                <p:nvPr/>
              </p:nvSpPr>
              <p:spPr>
                <a:xfrm>
                  <a:off x="5672691" y="3708233"/>
                  <a:ext cx="681354" cy="224677"/>
                </a:xfrm>
                <a:prstGeom prst="rect">
                  <a:avLst/>
                </a:prstGeom>
                <a:solidFill>
                  <a:srgbClr val="BFBFB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900">
                      <a:solidFill>
                        <a:schemeClr val="bg1"/>
                      </a:solidFill>
                      <a:latin typeface="Times New Roman"/>
                      <a:cs typeface="Times New Roman"/>
                    </a:rPr>
                    <a:t>SELECT</a:t>
                  </a:r>
                </a:p>
              </p:txBody>
            </p:sp>
            <p:sp>
              <p:nvSpPr>
                <p:cNvPr id="45" name="Rectangle 44"/>
                <p:cNvSpPr/>
                <p:nvPr/>
              </p:nvSpPr>
              <p:spPr>
                <a:xfrm>
                  <a:off x="5672691" y="3932910"/>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a:t>
                  </a:r>
                </a:p>
              </p:txBody>
            </p:sp>
            <p:sp>
              <p:nvSpPr>
                <p:cNvPr id="46" name="Rectangle 45"/>
                <p:cNvSpPr/>
                <p:nvPr/>
              </p:nvSpPr>
              <p:spPr>
                <a:xfrm>
                  <a:off x="5672691" y="4157587"/>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a:t>
                  </a:r>
                </a:p>
              </p:txBody>
            </p:sp>
          </p:grpSp>
          <p:sp>
            <p:nvSpPr>
              <p:cNvPr id="34" name="Rounded Rectangle 33"/>
              <p:cNvSpPr/>
              <p:nvPr/>
            </p:nvSpPr>
            <p:spPr bwMode="auto">
              <a:xfrm>
                <a:off x="5479880" y="4129692"/>
                <a:ext cx="910068" cy="795464"/>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Times New Roman"/>
                  <a:cs typeface="Times New Roman"/>
                </a:endParaRPr>
              </a:p>
            </p:txBody>
          </p:sp>
          <p:cxnSp>
            <p:nvCxnSpPr>
              <p:cNvPr id="35" name="Straight Arrow Connector 30"/>
              <p:cNvCxnSpPr>
                <a:cxnSpLocks noChangeShapeType="1"/>
                <a:stCxn id="50" idx="1"/>
                <a:endCxn id="46" idx="3"/>
              </p:cNvCxnSpPr>
              <p:nvPr/>
            </p:nvCxnSpPr>
            <p:spPr bwMode="auto">
              <a:xfrm flipH="1">
                <a:off x="4815892" y="3832788"/>
                <a:ext cx="146418" cy="0"/>
              </a:xfrm>
              <a:prstGeom prst="straightConnector1">
                <a:avLst/>
              </a:prstGeom>
              <a:noFill/>
              <a:ln w="9525" cmpd="sng">
                <a:solidFill>
                  <a:schemeClr val="tx1"/>
                </a:solidFill>
                <a:round/>
                <a:headEnd/>
                <a:tailEnd/>
              </a:ln>
            </p:spPr>
          </p:cxnSp>
          <p:cxnSp>
            <p:nvCxnSpPr>
              <p:cNvPr id="36" name="Straight Arrow Connector 30"/>
              <p:cNvCxnSpPr>
                <a:cxnSpLocks noChangeShapeType="1"/>
                <a:stCxn id="79" idx="1"/>
                <a:endCxn id="48" idx="3"/>
              </p:cNvCxnSpPr>
              <p:nvPr/>
            </p:nvCxnSpPr>
            <p:spPr bwMode="auto">
              <a:xfrm rot="10800000" flipV="1">
                <a:off x="5336777" y="2839309"/>
                <a:ext cx="445332" cy="687809"/>
              </a:xfrm>
              <a:prstGeom prst="curvedConnector3">
                <a:avLst>
                  <a:gd name="adj1" fmla="val 50000"/>
                </a:avLst>
              </a:prstGeom>
              <a:noFill/>
              <a:ln w="9525" cap="flat" cmpd="sng" algn="ctr">
                <a:solidFill>
                  <a:schemeClr val="tx1"/>
                </a:solidFill>
                <a:prstDash val="solid"/>
                <a:round/>
                <a:headEnd type="none" w="med" len="lg"/>
                <a:tailEnd type="none" w="med" len="med"/>
              </a:ln>
            </p:spPr>
          </p:cxnSp>
          <p:cxnSp>
            <p:nvCxnSpPr>
              <p:cNvPr id="37" name="Straight Arrow Connector 30"/>
              <p:cNvCxnSpPr>
                <a:cxnSpLocks noChangeShapeType="1"/>
                <a:stCxn id="77" idx="1"/>
                <a:endCxn id="81" idx="3"/>
              </p:cNvCxnSpPr>
              <p:nvPr/>
            </p:nvCxnSpPr>
            <p:spPr bwMode="auto">
              <a:xfrm flipH="1">
                <a:off x="6087735" y="2992145"/>
                <a:ext cx="307968" cy="0"/>
              </a:xfrm>
              <a:prstGeom prst="straightConnector1">
                <a:avLst/>
              </a:prstGeom>
              <a:noFill/>
              <a:ln w="9525" cmpd="sng">
                <a:solidFill>
                  <a:schemeClr val="tx1"/>
                </a:solidFill>
                <a:round/>
                <a:headEnd/>
                <a:tailEnd/>
              </a:ln>
            </p:spPr>
          </p:cxnSp>
          <p:cxnSp>
            <p:nvCxnSpPr>
              <p:cNvPr id="38" name="Straight Arrow Connector 30"/>
              <p:cNvCxnSpPr>
                <a:cxnSpLocks noChangeShapeType="1"/>
                <a:stCxn id="66" idx="1"/>
                <a:endCxn id="70" idx="3"/>
              </p:cNvCxnSpPr>
              <p:nvPr/>
            </p:nvCxnSpPr>
            <p:spPr bwMode="auto">
              <a:xfrm flipH="1">
                <a:off x="8090071" y="2839308"/>
                <a:ext cx="185969" cy="0"/>
              </a:xfrm>
              <a:prstGeom prst="straightConnector1">
                <a:avLst/>
              </a:prstGeom>
              <a:noFill/>
              <a:ln w="9525" cmpd="sng">
                <a:solidFill>
                  <a:schemeClr val="tx1"/>
                </a:solidFill>
                <a:round/>
                <a:headEnd/>
                <a:tailEnd/>
              </a:ln>
            </p:spPr>
          </p:cxnSp>
          <p:cxnSp>
            <p:nvCxnSpPr>
              <p:cNvPr id="39" name="Straight Arrow Connector 30"/>
              <p:cNvCxnSpPr>
                <a:cxnSpLocks noChangeShapeType="1"/>
                <a:stCxn id="73" idx="1"/>
                <a:endCxn id="76" idx="3"/>
              </p:cNvCxnSpPr>
              <p:nvPr/>
            </p:nvCxnSpPr>
            <p:spPr bwMode="auto">
              <a:xfrm flipH="1">
                <a:off x="6701329" y="2835656"/>
                <a:ext cx="382143" cy="0"/>
              </a:xfrm>
              <a:prstGeom prst="straightConnector1">
                <a:avLst/>
              </a:prstGeom>
              <a:noFill/>
              <a:ln w="9525" cmpd="sng">
                <a:solidFill>
                  <a:schemeClr val="tx1"/>
                </a:solidFill>
                <a:round/>
                <a:headEnd/>
                <a:tailEnd/>
              </a:ln>
            </p:spPr>
          </p:cxnSp>
          <p:cxnSp>
            <p:nvCxnSpPr>
              <p:cNvPr id="40" name="Straight Arrow Connector 30"/>
              <p:cNvCxnSpPr>
                <a:cxnSpLocks noChangeShapeType="1"/>
                <a:stCxn id="71" idx="1"/>
              </p:cNvCxnSpPr>
              <p:nvPr/>
            </p:nvCxnSpPr>
            <p:spPr bwMode="auto">
              <a:xfrm flipH="1" flipV="1">
                <a:off x="7389099" y="2991708"/>
                <a:ext cx="395346" cy="0"/>
              </a:xfrm>
              <a:prstGeom prst="straightConnector1">
                <a:avLst/>
              </a:prstGeom>
              <a:noFill/>
              <a:ln w="9525" cmpd="sng">
                <a:solidFill>
                  <a:schemeClr val="tx1"/>
                </a:solidFill>
                <a:round/>
                <a:headEnd/>
                <a:tailEnd/>
              </a:ln>
            </p:spPr>
          </p:cxnSp>
          <p:cxnSp>
            <p:nvCxnSpPr>
              <p:cNvPr id="41" name="Straight Arrow Connector 30"/>
              <p:cNvCxnSpPr>
                <a:cxnSpLocks noChangeShapeType="1"/>
                <a:stCxn id="61" idx="1"/>
                <a:endCxn id="64" idx="3"/>
              </p:cNvCxnSpPr>
              <p:nvPr/>
            </p:nvCxnSpPr>
            <p:spPr bwMode="auto">
              <a:xfrm flipH="1">
                <a:off x="6087735" y="3679956"/>
                <a:ext cx="307968" cy="0"/>
              </a:xfrm>
              <a:prstGeom prst="straightConnector1">
                <a:avLst/>
              </a:prstGeom>
              <a:noFill/>
              <a:ln w="9525" cmpd="sng">
                <a:solidFill>
                  <a:schemeClr val="tx1"/>
                </a:solidFill>
                <a:round/>
                <a:headEnd/>
                <a:tailEnd/>
              </a:ln>
            </p:spPr>
          </p:cxnSp>
          <p:cxnSp>
            <p:nvCxnSpPr>
              <p:cNvPr id="42" name="Straight Arrow Connector 30"/>
              <p:cNvCxnSpPr>
                <a:cxnSpLocks noChangeShapeType="1"/>
                <a:stCxn id="56" idx="1"/>
                <a:endCxn id="60" idx="3"/>
              </p:cNvCxnSpPr>
              <p:nvPr/>
            </p:nvCxnSpPr>
            <p:spPr bwMode="auto">
              <a:xfrm flipH="1">
                <a:off x="6701329" y="3523465"/>
                <a:ext cx="169866" cy="0"/>
              </a:xfrm>
              <a:prstGeom prst="straightConnector1">
                <a:avLst/>
              </a:prstGeom>
              <a:noFill/>
              <a:ln w="9525" cmpd="sng">
                <a:solidFill>
                  <a:schemeClr val="tx1"/>
                </a:solidFill>
                <a:round/>
                <a:headEnd/>
                <a:tailEnd/>
              </a:ln>
            </p:spPr>
          </p:cxnSp>
          <p:sp>
            <p:nvSpPr>
              <p:cNvPr id="43" name="Rounded Rectangle 42"/>
              <p:cNvSpPr/>
              <p:nvPr/>
            </p:nvSpPr>
            <p:spPr bwMode="auto">
              <a:xfrm>
                <a:off x="5684490" y="3186844"/>
                <a:ext cx="2030260" cy="822896"/>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Times New Roman"/>
                  <a:cs typeface="Times New Roman"/>
                </a:endParaRPr>
              </a:p>
            </p:txBody>
          </p:sp>
        </p:grpSp>
      </p:grpSp>
      <p:sp>
        <p:nvSpPr>
          <p:cNvPr id="175" name="Rectangle 174"/>
          <p:cNvSpPr/>
          <p:nvPr/>
        </p:nvSpPr>
        <p:spPr bwMode="auto">
          <a:xfrm>
            <a:off x="5308007" y="942976"/>
            <a:ext cx="2333625" cy="503215"/>
          </a:xfrm>
          <a:prstGeom prst="rect">
            <a:avLst/>
          </a:prstGeom>
          <a:noFill/>
          <a:ln>
            <a:noFill/>
          </a:ln>
        </p:spPr>
        <p:txBody>
          <a:bodyPr lIns="0" tIns="0" rIns="0" bIns="0">
            <a:spAutoFit/>
          </a:bodyPr>
          <a:lstStyle/>
          <a:p>
            <a:pPr defTabSz="2655340" eaLnBrk="0" hangingPunct="0">
              <a:lnSpc>
                <a:spcPct val="90000"/>
              </a:lnSpc>
              <a:tabLst>
                <a:tab pos="1790331" algn="l"/>
              </a:tabLst>
            </a:pPr>
            <a:r>
              <a:rPr lang="en-US" sz="1800">
                <a:solidFill>
                  <a:srgbClr val="008000"/>
                </a:solidFill>
                <a:latin typeface="Calibri" charset="0"/>
                <a:cs typeface="Calibri" charset="0"/>
              </a:rPr>
              <a:t>Query Browse with Query Visualization</a:t>
            </a:r>
            <a:endParaRPr lang="en-US" sz="1800" dirty="0">
              <a:solidFill>
                <a:srgbClr val="008000"/>
              </a:solidFill>
              <a:latin typeface="Calibri" charset="0"/>
              <a:cs typeface="Calibri" charset="0"/>
              <a:sym typeface="Symbol"/>
            </a:endParaRPr>
          </a:p>
        </p:txBody>
      </p:sp>
    </p:spTree>
    <p:extLst>
      <p:ext uri="{BB962C8B-B14F-4D97-AF65-F5344CB8AC3E}">
        <p14:creationId xmlns:p14="http://schemas.microsoft.com/office/powerpoint/2010/main" val="2900277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custDataLst>
              <p:tags r:id="rId1"/>
            </p:custDataLst>
          </p:nvPr>
        </p:nvSpPr>
        <p:spPr>
          <a:xfrm>
            <a:off x="562699" y="2277286"/>
            <a:ext cx="8018622" cy="1698927"/>
          </a:xfrm>
        </p:spPr>
        <p:txBody>
          <a:bodyPr/>
          <a:lstStyle/>
          <a:p>
            <a:pPr algn="ctr" eaLnBrk="1" hangingPunct="1">
              <a:lnSpc>
                <a:spcPct val="85000"/>
              </a:lnSpc>
            </a:pPr>
            <a:r>
              <a:rPr lang="en-US" sz="6400" b="1">
                <a:latin typeface="Calibri" charset="0"/>
              </a:rPr>
              <a:t>Databases will visualize </a:t>
            </a:r>
            <a:br>
              <a:rPr lang="en-US" sz="6400" b="1">
                <a:latin typeface="Calibri" charset="0"/>
              </a:rPr>
            </a:br>
            <a:r>
              <a:rPr lang="en-US" sz="6400" b="1">
                <a:latin typeface="Calibri" charset="0"/>
              </a:rPr>
              <a:t>queries too</a:t>
            </a:r>
            <a:endParaRPr lang="en-US" sz="6400">
              <a:latin typeface="Calibri" charset="0"/>
            </a:endParaRPr>
          </a:p>
        </p:txBody>
      </p:sp>
      <p:sp>
        <p:nvSpPr>
          <p:cNvPr id="7" name="Rectangle 3"/>
          <p:cNvSpPr txBox="1">
            <a:spLocks noChangeArrowheads="1"/>
          </p:cNvSpPr>
          <p:nvPr>
            <p:custDataLst>
              <p:tags r:id="rId2"/>
            </p:custDataLst>
          </p:nvPr>
        </p:nvSpPr>
        <p:spPr bwMode="auto">
          <a:xfrm>
            <a:off x="2473770" y="4015599"/>
            <a:ext cx="4196461" cy="507831"/>
          </a:xfrm>
          <a:prstGeom prst="rect">
            <a:avLst/>
          </a:prstGeom>
          <a:noFill/>
          <a:ln w="9525">
            <a:noFill/>
            <a:miter lim="800000"/>
            <a:headEnd/>
            <a:tailEnd/>
          </a:ln>
        </p:spPr>
        <p:txBody>
          <a:bodyPr wrap="none" lIns="0" tIns="0" rIns="0" bIns="0">
            <a:spAutoFit/>
          </a:bodyPr>
          <a:lstStyle/>
          <a:p>
            <a:pPr algn="ctr" defTabSz="861835">
              <a:lnSpc>
                <a:spcPct val="90000"/>
              </a:lnSpc>
              <a:defRPr/>
            </a:pPr>
            <a:r>
              <a:rPr lang="en-US" sz="3600" kern="0" dirty="0">
                <a:solidFill>
                  <a:srgbClr val="7F7F7F"/>
                </a:solidFill>
                <a:latin typeface="Calibri"/>
                <a:ea typeface="+mn-ea"/>
                <a:cs typeface="Calibri"/>
              </a:rPr>
              <a:t>Wolfgang Gatterbauer</a:t>
            </a:r>
          </a:p>
        </p:txBody>
      </p:sp>
      <p:sp>
        <p:nvSpPr>
          <p:cNvPr id="16387" name="McK Footnote"/>
          <p:cNvSpPr txBox="1">
            <a:spLocks noChangeArrowheads="1"/>
          </p:cNvSpPr>
          <p:nvPr/>
        </p:nvSpPr>
        <p:spPr bwMode="auto">
          <a:xfrm>
            <a:off x="5925676" y="6233440"/>
            <a:ext cx="29272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15900" indent="-269875" defTabSz="912813" eaLnBrk="0" hangingPunct="0">
              <a:tabLst>
                <a:tab pos="179388" algn="r"/>
              </a:tabLst>
              <a:defRPr sz="1300">
                <a:solidFill>
                  <a:schemeClr val="tx1"/>
                </a:solidFill>
                <a:latin typeface="Arial" charset="0"/>
                <a:ea typeface="ＭＳ Ｐゴシック" charset="0"/>
                <a:cs typeface="ＭＳ Ｐゴシック" charset="0"/>
              </a:defRPr>
            </a:lvl1pPr>
            <a:lvl2pPr marL="742950" indent="-285750" defTabSz="912813" eaLnBrk="0" hangingPunct="0">
              <a:tabLst>
                <a:tab pos="179388" algn="r"/>
              </a:tabLst>
              <a:defRPr sz="1300">
                <a:solidFill>
                  <a:schemeClr val="tx1"/>
                </a:solidFill>
                <a:latin typeface="Arial" charset="0"/>
                <a:ea typeface="ＭＳ Ｐゴシック" charset="0"/>
              </a:defRPr>
            </a:lvl2pPr>
            <a:lvl3pPr marL="1143000" indent="-228600" defTabSz="912813" eaLnBrk="0" hangingPunct="0">
              <a:tabLst>
                <a:tab pos="179388" algn="r"/>
              </a:tabLst>
              <a:defRPr sz="1300">
                <a:solidFill>
                  <a:schemeClr val="tx1"/>
                </a:solidFill>
                <a:latin typeface="Arial" charset="0"/>
                <a:ea typeface="ＭＳ Ｐゴシック" charset="0"/>
              </a:defRPr>
            </a:lvl3pPr>
            <a:lvl4pPr marL="1600200" indent="-228600" defTabSz="912813" eaLnBrk="0" hangingPunct="0">
              <a:tabLst>
                <a:tab pos="179388" algn="r"/>
              </a:tabLst>
              <a:defRPr sz="1300">
                <a:solidFill>
                  <a:schemeClr val="tx1"/>
                </a:solidFill>
                <a:latin typeface="Arial" charset="0"/>
                <a:ea typeface="ＭＳ Ｐゴシック" charset="0"/>
              </a:defRPr>
            </a:lvl4pPr>
            <a:lvl5pPr marL="2057400" indent="-228600" defTabSz="912813" eaLnBrk="0" hangingPunct="0">
              <a:tabLst>
                <a:tab pos="179388" algn="r"/>
              </a:tabLst>
              <a:defRPr sz="1300">
                <a:solidFill>
                  <a:schemeClr val="tx1"/>
                </a:solidFill>
                <a:latin typeface="Arial" charset="0"/>
                <a:ea typeface="ＭＳ Ｐゴシック" charset="0"/>
              </a:defRPr>
            </a:lvl5pPr>
            <a:lvl6pPr marL="25146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6pPr>
            <a:lvl7pPr marL="29718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7pPr>
            <a:lvl8pPr marL="34290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8pPr>
            <a:lvl9pPr marL="3886200" indent="-228600" defTabSz="912813" eaLnBrk="0" fontAlgn="base" hangingPunct="0">
              <a:spcBef>
                <a:spcPct val="0"/>
              </a:spcBef>
              <a:spcAft>
                <a:spcPct val="0"/>
              </a:spcAft>
              <a:tabLst>
                <a:tab pos="179388" algn="r"/>
              </a:tabLst>
              <a:defRPr sz="1300">
                <a:solidFill>
                  <a:schemeClr val="tx1"/>
                </a:solidFill>
                <a:latin typeface="Arial" charset="0"/>
                <a:ea typeface="ＭＳ Ｐゴシック" charset="0"/>
              </a:defRPr>
            </a:lvl9pPr>
          </a:lstStyle>
          <a:p>
            <a:pPr eaLnBrk="1" hangingPunct="1"/>
            <a:r>
              <a:rPr lang="en-US" sz="2800">
                <a:solidFill>
                  <a:srgbClr val="3366FF"/>
                </a:solidFill>
                <a:latin typeface="Calibri" charset="0"/>
                <a:cs typeface="Calibri" charset="0"/>
              </a:rPr>
              <a:t>http://queryviz.com</a:t>
            </a:r>
          </a:p>
        </p:txBody>
      </p:sp>
      <p:sp>
        <p:nvSpPr>
          <p:cNvPr id="16388" name="Rectangle 17"/>
          <p:cNvSpPr>
            <a:spLocks noChangeArrowheads="1"/>
          </p:cNvSpPr>
          <p:nvPr/>
        </p:nvSpPr>
        <p:spPr bwMode="auto">
          <a:xfrm>
            <a:off x="994648" y="6108701"/>
            <a:ext cx="26908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22155" eaLnBrk="0" hangingPunct="0">
              <a:lnSpc>
                <a:spcPct val="90000"/>
              </a:lnSpc>
            </a:pPr>
            <a:r>
              <a:rPr lang="en-US" sz="2000" i="1">
                <a:solidFill>
                  <a:srgbClr val="492F92"/>
                </a:solidFill>
                <a:latin typeface="Calibri" charset="0"/>
                <a:cs typeface="Calibri" charset="0"/>
              </a:rPr>
              <a:t>Database group</a:t>
            </a:r>
          </a:p>
          <a:p>
            <a:pPr defTabSz="822155" eaLnBrk="0" hangingPunct="0">
              <a:lnSpc>
                <a:spcPct val="90000"/>
              </a:lnSpc>
            </a:pPr>
            <a:r>
              <a:rPr lang="en-US" sz="2000" i="1">
                <a:solidFill>
                  <a:srgbClr val="492F92"/>
                </a:solidFill>
                <a:latin typeface="Calibri" charset="0"/>
                <a:cs typeface="Calibri" charset="0"/>
              </a:rPr>
              <a:t>University of Washington</a:t>
            </a:r>
          </a:p>
        </p:txBody>
      </p:sp>
      <p:pic>
        <p:nvPicPr>
          <p:cNvPr id="1638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999" y="6170613"/>
            <a:ext cx="6588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33"/>
          <p:cNvSpPr>
            <a:spLocks noChangeArrowheads="1"/>
          </p:cNvSpPr>
          <p:nvPr/>
        </p:nvSpPr>
        <p:spPr bwMode="auto">
          <a:xfrm>
            <a:off x="7003318" y="269876"/>
            <a:ext cx="1832708" cy="237374"/>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92" tIns="6478" rIns="2592" bIns="0">
            <a:spAutoFit/>
          </a:bodyPr>
          <a:lstStyle/>
          <a:p>
            <a:pPr algn="r" defTabSz="822155"/>
            <a:r>
              <a:rPr lang="en-US" sz="1500"/>
              <a:t>Version Aug 27, 2011</a:t>
            </a:r>
          </a:p>
        </p:txBody>
      </p:sp>
      <p:cxnSp>
        <p:nvCxnSpPr>
          <p:cNvPr id="16391" name="AutoShape 34"/>
          <p:cNvCxnSpPr>
            <a:cxnSpLocks noChangeShapeType="1"/>
            <a:stCxn id="16390" idx="2"/>
            <a:endCxn id="16390" idx="0"/>
          </p:cNvCxnSpPr>
          <p:nvPr/>
        </p:nvCxnSpPr>
        <p:spPr bwMode="auto">
          <a:xfrm>
            <a:off x="7003318" y="269876"/>
            <a:ext cx="1832708"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392" name="AutoShape 35"/>
          <p:cNvCxnSpPr>
            <a:cxnSpLocks noChangeShapeType="1"/>
            <a:stCxn id="16390" idx="4"/>
            <a:endCxn id="16390" idx="6"/>
          </p:cNvCxnSpPr>
          <p:nvPr/>
        </p:nvCxnSpPr>
        <p:spPr bwMode="auto">
          <a:xfrm>
            <a:off x="7003318" y="507250"/>
            <a:ext cx="1832708"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Rectangle 3"/>
          <p:cNvSpPr txBox="1">
            <a:spLocks noChangeArrowheads="1"/>
          </p:cNvSpPr>
          <p:nvPr>
            <p:custDataLst>
              <p:tags r:id="rId3"/>
            </p:custDataLst>
          </p:nvPr>
        </p:nvSpPr>
        <p:spPr bwMode="auto">
          <a:xfrm>
            <a:off x="7003318" y="4153677"/>
            <a:ext cx="1022791" cy="282129"/>
          </a:xfrm>
          <a:prstGeom prst="rect">
            <a:avLst/>
          </a:prstGeom>
          <a:noFill/>
          <a:ln w="9525">
            <a:noFill/>
            <a:miter lim="800000"/>
            <a:headEnd/>
            <a:tailEnd/>
          </a:ln>
        </p:spPr>
        <p:txBody>
          <a:bodyPr wrap="none" lIns="0" tIns="0" rIns="0" bIns="0">
            <a:spAutoFit/>
          </a:bodyPr>
          <a:lstStyle/>
          <a:p>
            <a:pPr algn="ctr" defTabSz="861835">
              <a:lnSpc>
                <a:spcPct val="90000"/>
              </a:lnSpc>
              <a:defRPr/>
            </a:pPr>
            <a:r>
              <a:rPr lang="en-US" sz="2000" kern="0" dirty="0">
                <a:latin typeface="Calibri"/>
                <a:ea typeface="+mn-ea"/>
                <a:cs typeface="Calibri"/>
              </a:rPr>
              <a:t>(VLDB'11)</a:t>
            </a:r>
          </a:p>
        </p:txBody>
      </p:sp>
      <p:pic>
        <p:nvPicPr>
          <p:cNvPr id="4" name="Picture 3" descr="COLOR-TEPPER-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7883" y="6053682"/>
            <a:ext cx="1507786" cy="742967"/>
          </a:xfrm>
          <a:prstGeom prst="rect">
            <a:avLst/>
          </a:prstGeom>
        </p:spPr>
      </p:pic>
    </p:spTree>
    <p:extLst>
      <p:ext uri="{BB962C8B-B14F-4D97-AF65-F5344CB8AC3E}">
        <p14:creationId xmlns:p14="http://schemas.microsoft.com/office/powerpoint/2010/main" val="30296602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325">
              <a:defRPr sz="1700" b="1">
                <a:solidFill>
                  <a:schemeClr val="tx1"/>
                </a:solidFill>
                <a:latin typeface="Arial" charset="0"/>
                <a:ea typeface="ＭＳ Ｐゴシック" charset="0"/>
                <a:cs typeface="ＭＳ Ｐゴシック" charset="0"/>
              </a:defRPr>
            </a:lvl1pPr>
            <a:lvl2pPr marL="37931725" indent="-37474525" defTabSz="822325">
              <a:defRPr sz="1700" b="1">
                <a:solidFill>
                  <a:schemeClr val="tx1"/>
                </a:solidFill>
                <a:latin typeface="Arial" charset="0"/>
                <a:ea typeface="ＭＳ Ｐゴシック" charset="0"/>
              </a:defRPr>
            </a:lvl2pPr>
            <a:lvl3pPr>
              <a:defRPr sz="1700" b="1">
                <a:solidFill>
                  <a:schemeClr val="tx1"/>
                </a:solidFill>
                <a:latin typeface="Arial" charset="0"/>
                <a:ea typeface="ＭＳ Ｐゴシック" charset="0"/>
              </a:defRPr>
            </a:lvl3pPr>
            <a:lvl4pPr>
              <a:defRPr sz="1700" b="1">
                <a:solidFill>
                  <a:schemeClr val="tx1"/>
                </a:solidFill>
                <a:latin typeface="Arial" charset="0"/>
                <a:ea typeface="ＭＳ Ｐゴシック" charset="0"/>
              </a:defRPr>
            </a:lvl4pPr>
            <a:lvl5pPr>
              <a:defRPr sz="1700" b="1">
                <a:solidFill>
                  <a:schemeClr val="tx1"/>
                </a:solidFill>
                <a:latin typeface="Arial" charset="0"/>
                <a:ea typeface="ＭＳ Ｐゴシック" charset="0"/>
              </a:defRPr>
            </a:lvl5pPr>
            <a:lvl6pPr marL="457200" eaLnBrk="0" fontAlgn="base" hangingPunct="0">
              <a:spcBef>
                <a:spcPct val="0"/>
              </a:spcBef>
              <a:spcAft>
                <a:spcPct val="0"/>
              </a:spcAft>
              <a:defRPr sz="1700" b="1">
                <a:solidFill>
                  <a:schemeClr val="tx1"/>
                </a:solidFill>
                <a:latin typeface="Arial" charset="0"/>
                <a:ea typeface="ＭＳ Ｐゴシック" charset="0"/>
              </a:defRPr>
            </a:lvl6pPr>
            <a:lvl7pPr marL="914400" eaLnBrk="0" fontAlgn="base" hangingPunct="0">
              <a:spcBef>
                <a:spcPct val="0"/>
              </a:spcBef>
              <a:spcAft>
                <a:spcPct val="0"/>
              </a:spcAft>
              <a:defRPr sz="1700" b="1">
                <a:solidFill>
                  <a:schemeClr val="tx1"/>
                </a:solidFill>
                <a:latin typeface="Arial" charset="0"/>
                <a:ea typeface="ＭＳ Ｐゴシック" charset="0"/>
              </a:defRPr>
            </a:lvl7pPr>
            <a:lvl8pPr marL="1371600" eaLnBrk="0" fontAlgn="base" hangingPunct="0">
              <a:spcBef>
                <a:spcPct val="0"/>
              </a:spcBef>
              <a:spcAft>
                <a:spcPct val="0"/>
              </a:spcAft>
              <a:defRPr sz="1700" b="1">
                <a:solidFill>
                  <a:schemeClr val="tx1"/>
                </a:solidFill>
                <a:latin typeface="Arial" charset="0"/>
                <a:ea typeface="ＭＳ Ｐゴシック" charset="0"/>
              </a:defRPr>
            </a:lvl8pPr>
            <a:lvl9pPr marL="1828800" eaLnBrk="0" fontAlgn="base" hangingPunct="0">
              <a:spcBef>
                <a:spcPct val="0"/>
              </a:spcBef>
              <a:spcAft>
                <a:spcPct val="0"/>
              </a:spcAft>
              <a:defRPr sz="1700" b="1">
                <a:solidFill>
                  <a:schemeClr val="tx1"/>
                </a:solidFill>
                <a:latin typeface="Arial" charset="0"/>
                <a:ea typeface="ＭＳ Ｐゴシック" charset="0"/>
              </a:defRPr>
            </a:lvl9pPr>
          </a:lstStyle>
          <a:p>
            <a:fld id="{EAAF7487-D690-2C41-991E-A4D84DDAEEB9}" type="slidenum">
              <a:rPr lang="de-DE" sz="1300" b="0">
                <a:solidFill>
                  <a:srgbClr val="000000"/>
                </a:solidFill>
              </a:rPr>
              <a:pPr/>
              <a:t>59</a:t>
            </a:fld>
            <a:endParaRPr lang="de-DE" sz="1300" b="0">
              <a:solidFill>
                <a:srgbClr val="000000"/>
              </a:solidFill>
            </a:endParaRPr>
          </a:p>
        </p:txBody>
      </p:sp>
      <p:grpSp>
        <p:nvGrpSpPr>
          <p:cNvPr id="2" name="Group 2"/>
          <p:cNvGrpSpPr>
            <a:grpSpLocks/>
          </p:cNvGrpSpPr>
          <p:nvPr/>
        </p:nvGrpSpPr>
        <p:grpSpPr bwMode="auto">
          <a:xfrm>
            <a:off x="4117975" y="2932113"/>
            <a:ext cx="1762125" cy="454025"/>
            <a:chOff x="2613" y="1522"/>
            <a:chExt cx="1088" cy="227"/>
          </a:xfrm>
        </p:grpSpPr>
        <p:sp>
          <p:nvSpPr>
            <p:cNvPr id="20537" name="Rectangle 3"/>
            <p:cNvSpPr>
              <a:spLocks noChangeArrowheads="1"/>
            </p:cNvSpPr>
            <p:nvPr>
              <p:custDataLst>
                <p:tags r:id="rId21"/>
              </p:custDataLst>
            </p:nvPr>
          </p:nvSpPr>
          <p:spPr bwMode="auto">
            <a:xfrm>
              <a:off x="2613" y="1522"/>
              <a:ext cx="1088" cy="227"/>
            </a:xfrm>
            <a:prstGeom prst="rect">
              <a:avLst/>
            </a:prstGeom>
            <a:solidFill>
              <a:schemeClr val="accent1"/>
            </a:solidFill>
            <a:ln w="9525">
              <a:solidFill>
                <a:schemeClr val="tx1"/>
              </a:solidFill>
              <a:miter lim="800000"/>
              <a:headEnd/>
              <a:tailEnd/>
            </a:ln>
          </p:spPr>
          <p:txBody>
            <a:bodyPr wrap="none" lIns="198000" tIns="0" rIns="0" bIns="0" anchor="ctr"/>
            <a:lstStyle/>
            <a:p>
              <a:pPr algn="l" eaLnBrk="1" hangingPunct="1"/>
              <a:r>
                <a:rPr lang="de-AT" sz="1300" b="0"/>
                <a:t>Increased </a:t>
              </a:r>
              <a:br>
                <a:rPr lang="de-AT" sz="1300" b="0"/>
              </a:br>
              <a:r>
                <a:rPr lang="de-AT" sz="1300" b="0"/>
                <a:t>workload</a:t>
              </a:r>
              <a:endParaRPr lang="de-DE" sz="1300" b="0"/>
            </a:p>
          </p:txBody>
        </p:sp>
        <p:sp>
          <p:nvSpPr>
            <p:cNvPr id="20538" name="Rectangle 4"/>
            <p:cNvSpPr>
              <a:spLocks noChangeArrowheads="1"/>
            </p:cNvSpPr>
            <p:nvPr/>
          </p:nvSpPr>
          <p:spPr bwMode="auto">
            <a:xfrm>
              <a:off x="2640" y="1549"/>
              <a:ext cx="11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2325">
                <a:lnSpc>
                  <a:spcPct val="85000"/>
                </a:lnSpc>
              </a:pPr>
              <a:r>
                <a:rPr lang="de-AT" sz="1300" b="0"/>
                <a:t>3</a:t>
              </a:r>
              <a:br>
                <a:rPr lang="de-AT" sz="1300" b="0"/>
              </a:br>
              <a:endParaRPr lang="de-DE" sz="1300" b="0"/>
            </a:p>
          </p:txBody>
        </p:sp>
      </p:grpSp>
      <p:grpSp>
        <p:nvGrpSpPr>
          <p:cNvPr id="3" name="Group 5"/>
          <p:cNvGrpSpPr>
            <a:grpSpLocks/>
          </p:cNvGrpSpPr>
          <p:nvPr/>
        </p:nvGrpSpPr>
        <p:grpSpPr bwMode="auto">
          <a:xfrm>
            <a:off x="4117635" y="2931738"/>
            <a:ext cx="1762386" cy="455149"/>
            <a:chOff x="2677" y="2075"/>
            <a:chExt cx="1088" cy="281"/>
          </a:xfrm>
          <a:solidFill>
            <a:srgbClr val="D9D9D9"/>
          </a:solidFill>
        </p:grpSpPr>
        <p:sp>
          <p:nvSpPr>
            <p:cNvPr id="926726" name="Rectangle 6"/>
            <p:cNvSpPr>
              <a:spLocks noChangeArrowheads="1"/>
            </p:cNvSpPr>
            <p:nvPr/>
          </p:nvSpPr>
          <p:spPr bwMode="auto">
            <a:xfrm>
              <a:off x="2677" y="2075"/>
              <a:ext cx="1088" cy="281"/>
            </a:xfrm>
            <a:prstGeom prst="rect">
              <a:avLst/>
            </a:prstGeom>
            <a:grpFill/>
            <a:ln w="9525">
              <a:solidFill>
                <a:schemeClr val="tx1"/>
              </a:solidFill>
              <a:miter lim="800000"/>
              <a:headEnd/>
              <a:tailEnd/>
            </a:ln>
            <a:effectLst/>
          </p:spPr>
          <p:txBody>
            <a:bodyPr wrap="none" lIns="198000" tIns="0" rIns="0" bIns="0" anchor="ctr"/>
            <a:lstStyle/>
            <a:p>
              <a:pPr algn="l" eaLnBrk="1" hangingPunct="1">
                <a:defRPr/>
              </a:pPr>
              <a:r>
                <a:rPr lang="de-AT" sz="1300" b="0" dirty="0">
                  <a:ea typeface="+mn-ea"/>
                  <a:cs typeface="+mn-cs"/>
                </a:rPr>
                <a:t>Increased </a:t>
              </a:r>
              <a:br>
                <a:rPr lang="de-AT" sz="1300" b="0" dirty="0">
                  <a:ea typeface="+mn-ea"/>
                  <a:cs typeface="+mn-cs"/>
                </a:rPr>
              </a:br>
              <a:r>
                <a:rPr lang="de-AT" sz="1300" b="0" dirty="0">
                  <a:ea typeface="+mn-ea"/>
                  <a:cs typeface="+mn-cs"/>
                </a:rPr>
                <a:t>workload**</a:t>
              </a:r>
              <a:endParaRPr lang="de-DE" sz="1300" b="0" dirty="0">
                <a:ea typeface="+mn-ea"/>
                <a:cs typeface="+mn-cs"/>
              </a:endParaRPr>
            </a:p>
          </p:txBody>
        </p:sp>
        <p:sp>
          <p:nvSpPr>
            <p:cNvPr id="926727" name="Rectangle 7"/>
            <p:cNvSpPr>
              <a:spLocks noChangeArrowheads="1"/>
            </p:cNvSpPr>
            <p:nvPr/>
          </p:nvSpPr>
          <p:spPr bwMode="auto">
            <a:xfrm>
              <a:off x="2704" y="2108"/>
              <a:ext cx="73" cy="224"/>
            </a:xfrm>
            <a:prstGeom prst="rect">
              <a:avLst/>
            </a:prstGeom>
            <a:grpFill/>
            <a:ln w="9525">
              <a:noFill/>
              <a:miter lim="800000"/>
              <a:headEnd/>
              <a:tailEnd/>
            </a:ln>
            <a:effectLst/>
          </p:spPr>
          <p:txBody>
            <a:bodyPr wrap="none" lIns="0" tIns="0" rIns="0" bIns="0" anchor="ctr"/>
            <a:lstStyle/>
            <a:p>
              <a:pPr algn="l" defTabSz="822821">
                <a:lnSpc>
                  <a:spcPct val="85000"/>
                </a:lnSpc>
                <a:defRPr/>
              </a:pPr>
              <a:r>
                <a:rPr lang="de-AT" sz="1300" b="0" dirty="0">
                  <a:ea typeface="+mn-ea"/>
                  <a:cs typeface="+mn-cs"/>
                </a:rPr>
                <a:t>3</a:t>
              </a:r>
              <a:br>
                <a:rPr lang="de-AT" sz="1300" b="0" dirty="0">
                  <a:ea typeface="+mn-ea"/>
                  <a:cs typeface="+mn-cs"/>
                </a:rPr>
              </a:br>
              <a:endParaRPr lang="de-DE" sz="1300" b="0" dirty="0">
                <a:ea typeface="+mn-ea"/>
                <a:cs typeface="+mn-cs"/>
              </a:endParaRPr>
            </a:p>
          </p:txBody>
        </p:sp>
      </p:grpSp>
      <p:sp>
        <p:nvSpPr>
          <p:cNvPr id="20485" name="Rectangle 8"/>
          <p:cNvSpPr>
            <a:spLocks noGrp="1" noChangeArrowheads="1"/>
          </p:cNvSpPr>
          <p:nvPr>
            <p:ph type="title"/>
            <p:custDataLst>
              <p:tags r:id="rId1"/>
            </p:custDataLst>
          </p:nvPr>
        </p:nvSpPr>
        <p:spPr/>
        <p:txBody>
          <a:bodyPr/>
          <a:lstStyle/>
          <a:p>
            <a:r>
              <a:rPr lang="de-DE">
                <a:latin typeface="Arial" charset="0"/>
              </a:rPr>
              <a:t>CONTROLLING NUMBER OF STUDENTS IN CLASS*</a:t>
            </a:r>
          </a:p>
        </p:txBody>
      </p:sp>
      <p:sp>
        <p:nvSpPr>
          <p:cNvPr id="926729" name="Rectangle 9"/>
          <p:cNvSpPr>
            <a:spLocks noChangeArrowheads="1"/>
          </p:cNvSpPr>
          <p:nvPr>
            <p:custDataLst>
              <p:tags r:id="rId2"/>
            </p:custDataLst>
          </p:nvPr>
        </p:nvSpPr>
        <p:spPr bwMode="auto">
          <a:xfrm>
            <a:off x="1601788" y="1966913"/>
            <a:ext cx="1501775" cy="454025"/>
          </a:xfrm>
          <a:prstGeom prst="rect">
            <a:avLst/>
          </a:prstGeom>
          <a:solidFill>
            <a:schemeClr val="accent1"/>
          </a:solidFill>
          <a:ln w="9525">
            <a:solidFill>
              <a:schemeClr val="tx1"/>
            </a:solidFill>
            <a:miter lim="800000"/>
            <a:headEnd/>
            <a:tailEnd/>
          </a:ln>
        </p:spPr>
        <p:txBody>
          <a:bodyPr wrap="none" lIns="55096" tIns="0" rIns="0" bIns="0" anchor="ctr"/>
          <a:lstStyle/>
          <a:p>
            <a:pPr algn="l" eaLnBrk="1" hangingPunct="1"/>
            <a:r>
              <a:rPr lang="de-AT" sz="1300" b="0"/>
              <a:t>Active selection </a:t>
            </a:r>
            <a:br>
              <a:rPr lang="de-AT" sz="1300" b="0"/>
            </a:br>
            <a:r>
              <a:rPr lang="de-AT" sz="1300" b="0"/>
              <a:t>by lecturer</a:t>
            </a:r>
            <a:endParaRPr lang="de-DE" sz="1300" b="0"/>
          </a:p>
        </p:txBody>
      </p:sp>
      <p:sp>
        <p:nvSpPr>
          <p:cNvPr id="926730" name="Rectangle 10"/>
          <p:cNvSpPr>
            <a:spLocks noChangeArrowheads="1"/>
          </p:cNvSpPr>
          <p:nvPr>
            <p:custDataLst>
              <p:tags r:id="rId3"/>
            </p:custDataLst>
          </p:nvPr>
        </p:nvSpPr>
        <p:spPr bwMode="auto">
          <a:xfrm>
            <a:off x="1601788" y="3240088"/>
            <a:ext cx="1501775" cy="454025"/>
          </a:xfrm>
          <a:prstGeom prst="rect">
            <a:avLst/>
          </a:prstGeom>
          <a:solidFill>
            <a:schemeClr val="accent1"/>
          </a:solidFill>
          <a:ln w="9525">
            <a:solidFill>
              <a:schemeClr val="tx1"/>
            </a:solidFill>
            <a:miter lim="800000"/>
            <a:headEnd/>
            <a:tailEnd/>
          </a:ln>
        </p:spPr>
        <p:txBody>
          <a:bodyPr wrap="none" lIns="55096" tIns="0" rIns="0" bIns="0" anchor="ctr"/>
          <a:lstStyle/>
          <a:p>
            <a:pPr algn="l" eaLnBrk="1" hangingPunct="1"/>
            <a:r>
              <a:rPr lang="de-AT" sz="1300" b="0"/>
              <a:t>Self-selection </a:t>
            </a:r>
            <a:br>
              <a:rPr lang="de-AT" sz="1300" b="0"/>
            </a:br>
            <a:r>
              <a:rPr lang="de-AT" sz="1300" b="0"/>
              <a:t>by students</a:t>
            </a:r>
            <a:endParaRPr lang="de-DE" sz="1300" b="0"/>
          </a:p>
        </p:txBody>
      </p:sp>
      <p:sp>
        <p:nvSpPr>
          <p:cNvPr id="926731" name="Rectangle 11"/>
          <p:cNvSpPr>
            <a:spLocks noChangeArrowheads="1"/>
          </p:cNvSpPr>
          <p:nvPr>
            <p:custDataLst>
              <p:tags r:id="rId4"/>
            </p:custDataLst>
          </p:nvPr>
        </p:nvSpPr>
        <p:spPr bwMode="auto">
          <a:xfrm>
            <a:off x="1601788" y="4868863"/>
            <a:ext cx="1501775" cy="455612"/>
          </a:xfrm>
          <a:prstGeom prst="rect">
            <a:avLst/>
          </a:prstGeom>
          <a:solidFill>
            <a:schemeClr val="accent1"/>
          </a:solidFill>
          <a:ln w="9525">
            <a:solidFill>
              <a:schemeClr val="tx1"/>
            </a:solidFill>
            <a:miter lim="800000"/>
            <a:headEnd/>
            <a:tailEnd/>
          </a:ln>
        </p:spPr>
        <p:txBody>
          <a:bodyPr wrap="none" lIns="55096" tIns="0" rIns="0" bIns="0" anchor="ctr"/>
          <a:lstStyle/>
          <a:p>
            <a:pPr algn="l" eaLnBrk="1" hangingPunct="1"/>
            <a:r>
              <a:rPr lang="de-AT" sz="1300" b="0"/>
              <a:t>Other processes</a:t>
            </a:r>
            <a:br>
              <a:rPr lang="de-AT" sz="1300" b="0"/>
            </a:br>
            <a:r>
              <a:rPr lang="de-AT" sz="1300" b="0"/>
              <a:t>(non-deterministic)</a:t>
            </a:r>
            <a:endParaRPr lang="de-DE" sz="1300" b="0"/>
          </a:p>
        </p:txBody>
      </p:sp>
      <p:cxnSp>
        <p:nvCxnSpPr>
          <p:cNvPr id="926732" name="AutoShape 12"/>
          <p:cNvCxnSpPr>
            <a:cxnSpLocks noChangeShapeType="1"/>
            <a:stCxn id="926729" idx="3"/>
            <a:endCxn id="20535" idx="1"/>
          </p:cNvCxnSpPr>
          <p:nvPr/>
        </p:nvCxnSpPr>
        <p:spPr bwMode="auto">
          <a:xfrm flipV="1">
            <a:off x="3103563" y="1868488"/>
            <a:ext cx="1014412" cy="327025"/>
          </a:xfrm>
          <a:prstGeom prst="bentConnector3">
            <a:avLst>
              <a:gd name="adj1" fmla="val 4983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6733" name="AutoShape 13"/>
          <p:cNvCxnSpPr>
            <a:cxnSpLocks noChangeShapeType="1"/>
            <a:stCxn id="926729" idx="3"/>
            <a:endCxn id="20533" idx="1"/>
          </p:cNvCxnSpPr>
          <p:nvPr/>
        </p:nvCxnSpPr>
        <p:spPr bwMode="auto">
          <a:xfrm>
            <a:off x="3103563" y="2195513"/>
            <a:ext cx="1014412" cy="319087"/>
          </a:xfrm>
          <a:prstGeom prst="bentConnector3">
            <a:avLst>
              <a:gd name="adj1" fmla="val 4983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6734" name="AutoShape 14"/>
          <p:cNvCxnSpPr>
            <a:cxnSpLocks noChangeShapeType="1"/>
            <a:stCxn id="926730" idx="3"/>
            <a:endCxn id="20537" idx="1"/>
          </p:cNvCxnSpPr>
          <p:nvPr/>
        </p:nvCxnSpPr>
        <p:spPr bwMode="auto">
          <a:xfrm flipV="1">
            <a:off x="3103563" y="3160713"/>
            <a:ext cx="1014412" cy="306387"/>
          </a:xfrm>
          <a:prstGeom prst="bentConnector3">
            <a:avLst>
              <a:gd name="adj1" fmla="val 4983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6735" name="AutoShape 15"/>
          <p:cNvCxnSpPr>
            <a:cxnSpLocks noChangeShapeType="1"/>
            <a:stCxn id="926730" idx="3"/>
            <a:endCxn id="20531" idx="1"/>
          </p:cNvCxnSpPr>
          <p:nvPr/>
        </p:nvCxnSpPr>
        <p:spPr bwMode="auto">
          <a:xfrm>
            <a:off x="3103563" y="3467100"/>
            <a:ext cx="1014412" cy="339725"/>
          </a:xfrm>
          <a:prstGeom prst="bentConnector3">
            <a:avLst>
              <a:gd name="adj1" fmla="val 4983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6736" name="AutoShape 16"/>
          <p:cNvCxnSpPr>
            <a:cxnSpLocks noChangeShapeType="1"/>
            <a:stCxn id="926731" idx="3"/>
            <a:endCxn id="20529" idx="1"/>
          </p:cNvCxnSpPr>
          <p:nvPr/>
        </p:nvCxnSpPr>
        <p:spPr bwMode="auto">
          <a:xfrm flipV="1">
            <a:off x="3103563" y="4451350"/>
            <a:ext cx="1014412" cy="646113"/>
          </a:xfrm>
          <a:prstGeom prst="bentConnector3">
            <a:avLst>
              <a:gd name="adj1" fmla="val 4983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6737" name="AutoShape 17"/>
          <p:cNvCxnSpPr>
            <a:cxnSpLocks noChangeShapeType="1"/>
            <a:stCxn id="926731" idx="3"/>
            <a:endCxn id="20527" idx="1"/>
          </p:cNvCxnSpPr>
          <p:nvPr/>
        </p:nvCxnSpPr>
        <p:spPr bwMode="auto">
          <a:xfrm>
            <a:off x="3103563" y="5097463"/>
            <a:ext cx="1014412"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4" name="Group 18"/>
          <p:cNvGrpSpPr>
            <a:grpSpLocks/>
          </p:cNvGrpSpPr>
          <p:nvPr/>
        </p:nvGrpSpPr>
        <p:grpSpPr bwMode="auto">
          <a:xfrm>
            <a:off x="4117975" y="1641475"/>
            <a:ext cx="1762125" cy="454025"/>
            <a:chOff x="2613" y="472"/>
            <a:chExt cx="1088" cy="227"/>
          </a:xfrm>
        </p:grpSpPr>
        <p:sp>
          <p:nvSpPr>
            <p:cNvPr id="20535" name="Rectangle 19"/>
            <p:cNvSpPr>
              <a:spLocks noChangeArrowheads="1"/>
            </p:cNvSpPr>
            <p:nvPr>
              <p:custDataLst>
                <p:tags r:id="rId20"/>
              </p:custDataLst>
            </p:nvPr>
          </p:nvSpPr>
          <p:spPr bwMode="auto">
            <a:xfrm>
              <a:off x="2613" y="472"/>
              <a:ext cx="1088" cy="227"/>
            </a:xfrm>
            <a:prstGeom prst="rect">
              <a:avLst/>
            </a:prstGeom>
            <a:solidFill>
              <a:schemeClr val="accent1"/>
            </a:solidFill>
            <a:ln w="9525">
              <a:solidFill>
                <a:schemeClr val="tx1"/>
              </a:solidFill>
              <a:miter lim="800000"/>
              <a:headEnd/>
              <a:tailEnd/>
            </a:ln>
          </p:spPr>
          <p:txBody>
            <a:bodyPr wrap="none" lIns="198000" tIns="0" rIns="0" bIns="0" anchor="ctr"/>
            <a:lstStyle/>
            <a:p>
              <a:pPr algn="l" eaLnBrk="1" hangingPunct="1"/>
              <a:r>
                <a:rPr lang="de-AT" sz="1300" b="0"/>
                <a:t>Previous</a:t>
              </a:r>
              <a:br>
                <a:rPr lang="de-AT" sz="1300" b="0"/>
              </a:br>
              <a:r>
                <a:rPr lang="de-AT" sz="1300" b="0"/>
                <a:t>achievements</a:t>
              </a:r>
              <a:endParaRPr lang="de-DE" sz="1300" b="0"/>
            </a:p>
          </p:txBody>
        </p:sp>
        <p:sp>
          <p:nvSpPr>
            <p:cNvPr id="20536" name="Rectangle 20"/>
            <p:cNvSpPr>
              <a:spLocks noChangeArrowheads="1"/>
            </p:cNvSpPr>
            <p:nvPr/>
          </p:nvSpPr>
          <p:spPr bwMode="auto">
            <a:xfrm>
              <a:off x="2640" y="499"/>
              <a:ext cx="11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l" defTabSz="822325">
                <a:lnSpc>
                  <a:spcPct val="85000"/>
                </a:lnSpc>
              </a:pPr>
              <a:r>
                <a:rPr lang="de-DE" sz="1300" b="0"/>
                <a:t>1</a:t>
              </a:r>
              <a:br>
                <a:rPr lang="de-DE" sz="1300" b="0"/>
              </a:br>
              <a:endParaRPr lang="de-DE" sz="1300" b="0"/>
            </a:p>
          </p:txBody>
        </p:sp>
      </p:grpSp>
      <p:grpSp>
        <p:nvGrpSpPr>
          <p:cNvPr id="5" name="Group 21"/>
          <p:cNvGrpSpPr>
            <a:grpSpLocks/>
          </p:cNvGrpSpPr>
          <p:nvPr/>
        </p:nvGrpSpPr>
        <p:grpSpPr bwMode="auto">
          <a:xfrm>
            <a:off x="4117975" y="2286000"/>
            <a:ext cx="1762125" cy="454025"/>
            <a:chOff x="2613" y="822"/>
            <a:chExt cx="1088" cy="227"/>
          </a:xfrm>
        </p:grpSpPr>
        <p:sp>
          <p:nvSpPr>
            <p:cNvPr id="20533" name="Rectangle 22"/>
            <p:cNvSpPr>
              <a:spLocks noChangeArrowheads="1"/>
            </p:cNvSpPr>
            <p:nvPr>
              <p:custDataLst>
                <p:tags r:id="rId19"/>
              </p:custDataLst>
            </p:nvPr>
          </p:nvSpPr>
          <p:spPr bwMode="auto">
            <a:xfrm>
              <a:off x="2613" y="822"/>
              <a:ext cx="1088" cy="227"/>
            </a:xfrm>
            <a:prstGeom prst="rect">
              <a:avLst/>
            </a:prstGeom>
            <a:solidFill>
              <a:schemeClr val="accent1"/>
            </a:solidFill>
            <a:ln w="9525">
              <a:solidFill>
                <a:schemeClr val="tx1"/>
              </a:solidFill>
              <a:miter lim="800000"/>
              <a:headEnd/>
              <a:tailEnd/>
            </a:ln>
          </p:spPr>
          <p:txBody>
            <a:bodyPr wrap="none" lIns="198000" tIns="0" rIns="0" bIns="0" anchor="ctr"/>
            <a:lstStyle/>
            <a:p>
              <a:pPr algn="l" eaLnBrk="1" hangingPunct="1"/>
              <a:r>
                <a:rPr lang="de-AT" sz="1300" b="0"/>
                <a:t>Qualification exam </a:t>
              </a:r>
              <a:br>
                <a:rPr lang="de-AT" sz="1300" b="0"/>
              </a:br>
              <a:r>
                <a:rPr lang="de-AT" sz="1300" b="0"/>
                <a:t>or interview</a:t>
              </a:r>
              <a:endParaRPr lang="de-DE" sz="1300" b="0"/>
            </a:p>
          </p:txBody>
        </p:sp>
        <p:sp>
          <p:nvSpPr>
            <p:cNvPr id="20534" name="Rectangle 23"/>
            <p:cNvSpPr>
              <a:spLocks noChangeArrowheads="1"/>
            </p:cNvSpPr>
            <p:nvPr/>
          </p:nvSpPr>
          <p:spPr bwMode="auto">
            <a:xfrm>
              <a:off x="2640" y="850"/>
              <a:ext cx="11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l" defTabSz="822325">
                <a:lnSpc>
                  <a:spcPct val="85000"/>
                </a:lnSpc>
              </a:pPr>
              <a:r>
                <a:rPr lang="de-AT" sz="1300" b="0"/>
                <a:t>2</a:t>
              </a:r>
              <a:br>
                <a:rPr lang="de-AT" sz="1300" b="0"/>
              </a:br>
              <a:endParaRPr lang="de-DE" sz="1300" b="0"/>
            </a:p>
          </p:txBody>
        </p:sp>
      </p:grpSp>
      <p:grpSp>
        <p:nvGrpSpPr>
          <p:cNvPr id="6" name="Group 24"/>
          <p:cNvGrpSpPr>
            <a:grpSpLocks/>
          </p:cNvGrpSpPr>
          <p:nvPr/>
        </p:nvGrpSpPr>
        <p:grpSpPr bwMode="auto">
          <a:xfrm>
            <a:off x="4117975" y="3578225"/>
            <a:ext cx="1762125" cy="455613"/>
            <a:chOff x="2613" y="1872"/>
            <a:chExt cx="1088" cy="227"/>
          </a:xfrm>
        </p:grpSpPr>
        <p:sp>
          <p:nvSpPr>
            <p:cNvPr id="20531" name="Rectangle 25"/>
            <p:cNvSpPr>
              <a:spLocks noChangeArrowheads="1"/>
            </p:cNvSpPr>
            <p:nvPr>
              <p:custDataLst>
                <p:tags r:id="rId18"/>
              </p:custDataLst>
            </p:nvPr>
          </p:nvSpPr>
          <p:spPr bwMode="auto">
            <a:xfrm>
              <a:off x="2613" y="1872"/>
              <a:ext cx="1088" cy="227"/>
            </a:xfrm>
            <a:prstGeom prst="rect">
              <a:avLst/>
            </a:prstGeom>
            <a:solidFill>
              <a:schemeClr val="accent1"/>
            </a:solidFill>
            <a:ln w="9525">
              <a:solidFill>
                <a:schemeClr val="tx1"/>
              </a:solidFill>
              <a:miter lim="800000"/>
              <a:headEnd/>
              <a:tailEnd/>
            </a:ln>
          </p:spPr>
          <p:txBody>
            <a:bodyPr wrap="none" lIns="198000" tIns="0" rIns="0" bIns="0" anchor="ctr"/>
            <a:lstStyle/>
            <a:p>
              <a:pPr algn="l" eaLnBrk="1" hangingPunct="1"/>
              <a:r>
                <a:rPr lang="de-AT" sz="1300" b="0"/>
                <a:t>Enforced </a:t>
              </a:r>
              <a:br>
                <a:rPr lang="de-AT" sz="1300" b="0"/>
              </a:br>
              <a:r>
                <a:rPr lang="de-AT" sz="1300" b="0"/>
                <a:t>grading</a:t>
              </a:r>
              <a:endParaRPr lang="de-DE" sz="1300" b="0"/>
            </a:p>
          </p:txBody>
        </p:sp>
        <p:sp>
          <p:nvSpPr>
            <p:cNvPr id="20532" name="Rectangle 26"/>
            <p:cNvSpPr>
              <a:spLocks noChangeArrowheads="1"/>
            </p:cNvSpPr>
            <p:nvPr/>
          </p:nvSpPr>
          <p:spPr bwMode="auto">
            <a:xfrm>
              <a:off x="2640" y="1899"/>
              <a:ext cx="11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l" defTabSz="822325">
                <a:lnSpc>
                  <a:spcPct val="85000"/>
                </a:lnSpc>
              </a:pPr>
              <a:r>
                <a:rPr lang="de-AT" sz="1300" b="0"/>
                <a:t>4</a:t>
              </a:r>
              <a:br>
                <a:rPr lang="de-AT" sz="1300" b="0"/>
              </a:br>
              <a:endParaRPr lang="de-DE" sz="1300" b="0"/>
            </a:p>
          </p:txBody>
        </p:sp>
      </p:grpSp>
      <p:grpSp>
        <p:nvGrpSpPr>
          <p:cNvPr id="7" name="Group 27"/>
          <p:cNvGrpSpPr>
            <a:grpSpLocks/>
          </p:cNvGrpSpPr>
          <p:nvPr/>
        </p:nvGrpSpPr>
        <p:grpSpPr bwMode="auto">
          <a:xfrm>
            <a:off x="4117975" y="4222750"/>
            <a:ext cx="1762125" cy="455613"/>
            <a:chOff x="2613" y="2223"/>
            <a:chExt cx="1088" cy="227"/>
          </a:xfrm>
        </p:grpSpPr>
        <p:sp>
          <p:nvSpPr>
            <p:cNvPr id="20529" name="Rectangle 28"/>
            <p:cNvSpPr>
              <a:spLocks noChangeArrowheads="1"/>
            </p:cNvSpPr>
            <p:nvPr>
              <p:custDataLst>
                <p:tags r:id="rId17"/>
              </p:custDataLst>
            </p:nvPr>
          </p:nvSpPr>
          <p:spPr bwMode="auto">
            <a:xfrm>
              <a:off x="2613" y="2223"/>
              <a:ext cx="1088" cy="227"/>
            </a:xfrm>
            <a:prstGeom prst="rect">
              <a:avLst/>
            </a:prstGeom>
            <a:solidFill>
              <a:schemeClr val="accent1"/>
            </a:solidFill>
            <a:ln w="9525">
              <a:solidFill>
                <a:schemeClr val="tx1"/>
              </a:solidFill>
              <a:miter lim="800000"/>
              <a:headEnd/>
              <a:tailEnd/>
            </a:ln>
          </p:spPr>
          <p:txBody>
            <a:bodyPr wrap="none" lIns="198000" tIns="0" rIns="0" bIns="0" anchor="ctr"/>
            <a:lstStyle/>
            <a:p>
              <a:pPr algn="l" eaLnBrk="1" hangingPunct="1"/>
              <a:r>
                <a:rPr lang="de-AT" sz="1300" b="0"/>
                <a:t>First come, </a:t>
              </a:r>
              <a:br>
                <a:rPr lang="de-AT" sz="1300" b="0"/>
              </a:br>
              <a:r>
                <a:rPr lang="de-AT" sz="1300" b="0"/>
                <a:t>first serve</a:t>
              </a:r>
              <a:endParaRPr lang="de-DE" sz="1300" b="0"/>
            </a:p>
          </p:txBody>
        </p:sp>
        <p:sp>
          <p:nvSpPr>
            <p:cNvPr id="20530" name="Rectangle 29"/>
            <p:cNvSpPr>
              <a:spLocks noChangeArrowheads="1"/>
            </p:cNvSpPr>
            <p:nvPr/>
          </p:nvSpPr>
          <p:spPr bwMode="auto">
            <a:xfrm>
              <a:off x="2640" y="2252"/>
              <a:ext cx="11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l" defTabSz="822325">
                <a:lnSpc>
                  <a:spcPct val="85000"/>
                </a:lnSpc>
              </a:pPr>
              <a:r>
                <a:rPr lang="de-DE" sz="1300" b="0"/>
                <a:t>5</a:t>
              </a:r>
            </a:p>
            <a:p>
              <a:pPr algn="l" defTabSz="822325">
                <a:lnSpc>
                  <a:spcPct val="85000"/>
                </a:lnSpc>
              </a:pPr>
              <a:endParaRPr lang="de-DE" sz="1300" b="0"/>
            </a:p>
          </p:txBody>
        </p:sp>
      </p:grpSp>
      <p:grpSp>
        <p:nvGrpSpPr>
          <p:cNvPr id="8" name="Group 30"/>
          <p:cNvGrpSpPr>
            <a:grpSpLocks/>
          </p:cNvGrpSpPr>
          <p:nvPr/>
        </p:nvGrpSpPr>
        <p:grpSpPr bwMode="auto">
          <a:xfrm>
            <a:off x="4117975" y="4868863"/>
            <a:ext cx="1762125" cy="455612"/>
            <a:chOff x="2613" y="2573"/>
            <a:chExt cx="1088" cy="227"/>
          </a:xfrm>
        </p:grpSpPr>
        <p:sp>
          <p:nvSpPr>
            <p:cNvPr id="20527" name="Rectangle 31"/>
            <p:cNvSpPr>
              <a:spLocks noChangeArrowheads="1"/>
            </p:cNvSpPr>
            <p:nvPr>
              <p:custDataLst>
                <p:tags r:id="rId16"/>
              </p:custDataLst>
            </p:nvPr>
          </p:nvSpPr>
          <p:spPr bwMode="auto">
            <a:xfrm>
              <a:off x="2613" y="2573"/>
              <a:ext cx="1088" cy="227"/>
            </a:xfrm>
            <a:prstGeom prst="rect">
              <a:avLst/>
            </a:prstGeom>
            <a:solidFill>
              <a:schemeClr val="accent1"/>
            </a:solidFill>
            <a:ln w="9525">
              <a:solidFill>
                <a:schemeClr val="tx1"/>
              </a:solidFill>
              <a:miter lim="800000"/>
              <a:headEnd/>
              <a:tailEnd/>
            </a:ln>
          </p:spPr>
          <p:txBody>
            <a:bodyPr wrap="none" lIns="198000" tIns="0" rIns="0" bIns="0" anchor="ctr"/>
            <a:lstStyle/>
            <a:p>
              <a:pPr algn="l" eaLnBrk="1" hangingPunct="1"/>
              <a:r>
                <a:rPr lang="de-AT" sz="1300" b="0"/>
                <a:t>Small visibility of </a:t>
              </a:r>
              <a:br>
                <a:rPr lang="de-AT" sz="1300" b="0"/>
              </a:br>
              <a:r>
                <a:rPr lang="de-AT" sz="1300" b="0"/>
                <a:t>announcement</a:t>
              </a:r>
              <a:endParaRPr lang="de-DE" sz="1300" b="0"/>
            </a:p>
          </p:txBody>
        </p:sp>
        <p:sp>
          <p:nvSpPr>
            <p:cNvPr id="20528" name="Rectangle 32"/>
            <p:cNvSpPr>
              <a:spLocks noChangeArrowheads="1"/>
            </p:cNvSpPr>
            <p:nvPr/>
          </p:nvSpPr>
          <p:spPr bwMode="auto">
            <a:xfrm>
              <a:off x="2640" y="2593"/>
              <a:ext cx="11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l" defTabSz="822325">
                <a:lnSpc>
                  <a:spcPct val="85000"/>
                </a:lnSpc>
              </a:pPr>
              <a:r>
                <a:rPr lang="de-AT" sz="1300" b="0"/>
                <a:t>6</a:t>
              </a:r>
            </a:p>
            <a:p>
              <a:pPr algn="l" defTabSz="822325">
                <a:lnSpc>
                  <a:spcPct val="85000"/>
                </a:lnSpc>
              </a:pPr>
              <a:endParaRPr lang="de-DE" sz="1300" b="0"/>
            </a:p>
          </p:txBody>
        </p:sp>
      </p:grpSp>
      <p:sp>
        <p:nvSpPr>
          <p:cNvPr id="926753" name="Rectangle 33"/>
          <p:cNvSpPr>
            <a:spLocks noChangeArrowheads="1"/>
          </p:cNvSpPr>
          <p:nvPr>
            <p:custDataLst>
              <p:tags r:id="rId5"/>
            </p:custDataLst>
          </p:nvPr>
        </p:nvSpPr>
        <p:spPr bwMode="auto">
          <a:xfrm>
            <a:off x="6227763" y="1677988"/>
            <a:ext cx="2576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38113" lvl="1" indent="-136525" algn="l" defTabSz="822325">
              <a:spcAft>
                <a:spcPct val="15000"/>
              </a:spcAft>
              <a:buSzPct val="120000"/>
              <a:buFontTx/>
              <a:buChar char="•"/>
            </a:pPr>
            <a:r>
              <a:rPr lang="en-US" sz="1100" b="0"/>
              <a:t>Numerus clausus</a:t>
            </a:r>
          </a:p>
          <a:p>
            <a:pPr marL="138113" lvl="1" indent="-136525" algn="l" defTabSz="822325">
              <a:spcAft>
                <a:spcPct val="15000"/>
              </a:spcAft>
              <a:buSzPct val="120000"/>
              <a:buFontTx/>
              <a:buChar char="•"/>
            </a:pPr>
            <a:endParaRPr lang="en-US" sz="1100" b="0"/>
          </a:p>
        </p:txBody>
      </p:sp>
      <p:sp>
        <p:nvSpPr>
          <p:cNvPr id="926754" name="Rectangle 34"/>
          <p:cNvSpPr>
            <a:spLocks noChangeArrowheads="1"/>
          </p:cNvSpPr>
          <p:nvPr/>
        </p:nvSpPr>
        <p:spPr bwMode="auto">
          <a:xfrm>
            <a:off x="6251575" y="1184275"/>
            <a:ext cx="11223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l" defTabSz="822325">
              <a:lnSpc>
                <a:spcPct val="85000"/>
              </a:lnSpc>
            </a:pPr>
            <a:r>
              <a:rPr lang="de-DE" sz="1300"/>
              <a:t>Examples</a:t>
            </a:r>
          </a:p>
        </p:txBody>
      </p:sp>
      <p:sp>
        <p:nvSpPr>
          <p:cNvPr id="926755" name="Line 35"/>
          <p:cNvSpPr>
            <a:spLocks noChangeShapeType="1"/>
          </p:cNvSpPr>
          <p:nvPr/>
        </p:nvSpPr>
        <p:spPr bwMode="auto">
          <a:xfrm>
            <a:off x="6243638" y="1376363"/>
            <a:ext cx="22098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926756" name="Rectangle 36"/>
          <p:cNvSpPr>
            <a:spLocks noChangeArrowheads="1"/>
          </p:cNvSpPr>
          <p:nvPr>
            <p:custDataLst>
              <p:tags r:id="rId6"/>
            </p:custDataLst>
          </p:nvPr>
        </p:nvSpPr>
        <p:spPr bwMode="auto">
          <a:xfrm>
            <a:off x="6227763" y="2286000"/>
            <a:ext cx="2576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38113" lvl="1" indent="-136525" algn="l" defTabSz="822325">
              <a:spcAft>
                <a:spcPct val="15000"/>
              </a:spcAft>
              <a:buSzPct val="120000"/>
              <a:buFontTx/>
              <a:buChar char="•"/>
            </a:pPr>
            <a:r>
              <a:rPr lang="en-US" sz="1100" b="0"/>
              <a:t>Bucerius Law School in Hamburg</a:t>
            </a:r>
          </a:p>
          <a:p>
            <a:pPr marL="138113" lvl="1" indent="-136525" algn="l" defTabSz="822325">
              <a:spcAft>
                <a:spcPct val="15000"/>
              </a:spcAft>
              <a:buSzPct val="120000"/>
              <a:buFontTx/>
              <a:buChar char="•"/>
            </a:pPr>
            <a:r>
              <a:rPr lang="en-US" sz="1100" b="0"/>
              <a:t>US universities (SAT tests)</a:t>
            </a:r>
          </a:p>
        </p:txBody>
      </p:sp>
      <p:sp>
        <p:nvSpPr>
          <p:cNvPr id="926757" name="Rectangle 37"/>
          <p:cNvSpPr>
            <a:spLocks noChangeArrowheads="1"/>
          </p:cNvSpPr>
          <p:nvPr>
            <p:custDataLst>
              <p:tags r:id="rId7"/>
            </p:custDataLst>
          </p:nvPr>
        </p:nvSpPr>
        <p:spPr bwMode="auto">
          <a:xfrm>
            <a:off x="6227763" y="2932113"/>
            <a:ext cx="25765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38113" lvl="1" indent="-136525" algn="l" defTabSz="822325">
              <a:spcAft>
                <a:spcPct val="15000"/>
              </a:spcAft>
              <a:buSzPct val="120000"/>
              <a:buFontTx/>
              <a:buChar char="•"/>
            </a:pPr>
            <a:r>
              <a:rPr lang="en-US" sz="1100" b="0"/>
              <a:t>Proseminar Web Information Extraction WS 2005/06</a:t>
            </a:r>
          </a:p>
        </p:txBody>
      </p:sp>
      <p:sp>
        <p:nvSpPr>
          <p:cNvPr id="926758" name="Rectangle 38"/>
          <p:cNvSpPr>
            <a:spLocks noChangeArrowheads="1"/>
          </p:cNvSpPr>
          <p:nvPr>
            <p:custDataLst>
              <p:tags r:id="rId8"/>
            </p:custDataLst>
          </p:nvPr>
        </p:nvSpPr>
        <p:spPr bwMode="auto">
          <a:xfrm>
            <a:off x="6227763" y="3578225"/>
            <a:ext cx="2576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38113" lvl="1" indent="-136525" algn="l" defTabSz="822325">
              <a:spcAft>
                <a:spcPct val="15000"/>
              </a:spcAft>
              <a:buSzPct val="120000"/>
              <a:buFontTx/>
              <a:buChar char="•"/>
            </a:pPr>
            <a:r>
              <a:rPr lang="en-US" sz="1100" b="0"/>
              <a:t>WU-Wien; Same lecture, 2 Professors</a:t>
            </a:r>
          </a:p>
          <a:p>
            <a:pPr marL="138113" lvl="1" indent="-136525" algn="l" defTabSz="822325">
              <a:spcAft>
                <a:spcPct val="15000"/>
              </a:spcAft>
              <a:buSzPct val="120000"/>
              <a:buFontTx/>
              <a:buChar char="•"/>
            </a:pPr>
            <a:endParaRPr lang="en-US" sz="1100" b="0"/>
          </a:p>
        </p:txBody>
      </p:sp>
      <p:sp>
        <p:nvSpPr>
          <p:cNvPr id="926759" name="Rectangle 39"/>
          <p:cNvSpPr>
            <a:spLocks noChangeArrowheads="1"/>
          </p:cNvSpPr>
          <p:nvPr>
            <p:custDataLst>
              <p:tags r:id="rId9"/>
            </p:custDataLst>
          </p:nvPr>
        </p:nvSpPr>
        <p:spPr bwMode="auto">
          <a:xfrm>
            <a:off x="6227763" y="4941888"/>
            <a:ext cx="2576512"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38113" lvl="1" indent="-136525" algn="l" defTabSz="822325">
              <a:spcAft>
                <a:spcPct val="15000"/>
              </a:spcAft>
              <a:buSzPct val="120000"/>
              <a:buFontTx/>
              <a:buChar char="•"/>
            </a:pPr>
            <a:r>
              <a:rPr lang="en-US" sz="1100" b="0"/>
              <a:t>Kärntner Approch in Alpbach</a:t>
            </a:r>
          </a:p>
        </p:txBody>
      </p:sp>
      <p:sp>
        <p:nvSpPr>
          <p:cNvPr id="926760" name="Rectangle 40"/>
          <p:cNvSpPr>
            <a:spLocks noChangeArrowheads="1"/>
          </p:cNvSpPr>
          <p:nvPr>
            <p:custDataLst>
              <p:tags r:id="rId10"/>
            </p:custDataLst>
          </p:nvPr>
        </p:nvSpPr>
        <p:spPr bwMode="auto">
          <a:xfrm>
            <a:off x="6227763" y="4222750"/>
            <a:ext cx="25765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38113" lvl="1" indent="-136525" algn="l" defTabSz="822325">
              <a:spcAft>
                <a:spcPct val="15000"/>
              </a:spcAft>
              <a:buSzPct val="120000"/>
              <a:buFontTx/>
              <a:buChar char="•"/>
            </a:pPr>
            <a:r>
              <a:rPr lang="en-US" sz="1100" b="0"/>
              <a:t>Medizin Wien WS 05/06</a:t>
            </a:r>
          </a:p>
          <a:p>
            <a:pPr marL="138113" lvl="1" indent="-136525" algn="l" defTabSz="822325">
              <a:spcAft>
                <a:spcPct val="15000"/>
              </a:spcAft>
              <a:buSzPct val="120000"/>
              <a:buFontTx/>
              <a:buChar char="•"/>
            </a:pPr>
            <a:r>
              <a:rPr lang="en-US" sz="1100" b="0"/>
              <a:t>Some courses at TU-Wien, WU-Wien</a:t>
            </a:r>
          </a:p>
          <a:p>
            <a:pPr marL="138113" lvl="1" indent="-136525" algn="l" defTabSz="822325">
              <a:spcAft>
                <a:spcPct val="15000"/>
              </a:spcAft>
              <a:buSzPct val="120000"/>
              <a:buFontTx/>
              <a:buChar char="•"/>
            </a:pPr>
            <a:r>
              <a:rPr lang="en-US" sz="1100" b="0" i="1"/>
              <a:t>? USI Graz (Hanggliding course) ?</a:t>
            </a:r>
          </a:p>
        </p:txBody>
      </p:sp>
      <p:sp>
        <p:nvSpPr>
          <p:cNvPr id="20508" name="McK Footnote"/>
          <p:cNvSpPr txBox="1">
            <a:spLocks noChangeArrowheads="1"/>
          </p:cNvSpPr>
          <p:nvPr/>
        </p:nvSpPr>
        <p:spPr bwMode="auto">
          <a:xfrm>
            <a:off x="128588" y="6265863"/>
            <a:ext cx="833278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a:tabLst>
                <a:tab pos="542925" algn="r"/>
              </a:tabLst>
              <a:defRPr sz="1700" b="1">
                <a:solidFill>
                  <a:schemeClr val="tx1"/>
                </a:solidFill>
                <a:latin typeface="Arial" charset="0"/>
                <a:ea typeface="ＭＳ Ｐゴシック" charset="0"/>
                <a:cs typeface="ＭＳ Ｐゴシック" charset="0"/>
              </a:defRPr>
            </a:lvl1pPr>
            <a:lvl2pPr marL="37931725" indent="-37474525" defTabSz="912813">
              <a:tabLst>
                <a:tab pos="542925" algn="r"/>
              </a:tabLst>
              <a:defRPr sz="1700" b="1">
                <a:solidFill>
                  <a:schemeClr val="tx1"/>
                </a:solidFill>
                <a:latin typeface="Arial" charset="0"/>
                <a:ea typeface="ＭＳ Ｐゴシック" charset="0"/>
              </a:defRPr>
            </a:lvl2pPr>
            <a:lvl3pPr>
              <a:tabLst>
                <a:tab pos="542925" algn="r"/>
              </a:tabLst>
              <a:defRPr sz="1700" b="1">
                <a:solidFill>
                  <a:schemeClr val="tx1"/>
                </a:solidFill>
                <a:latin typeface="Arial" charset="0"/>
                <a:ea typeface="ＭＳ Ｐゴシック" charset="0"/>
              </a:defRPr>
            </a:lvl3pPr>
            <a:lvl4pPr>
              <a:tabLst>
                <a:tab pos="542925" algn="r"/>
              </a:tabLst>
              <a:defRPr sz="1700" b="1">
                <a:solidFill>
                  <a:schemeClr val="tx1"/>
                </a:solidFill>
                <a:latin typeface="Arial" charset="0"/>
                <a:ea typeface="ＭＳ Ｐゴシック" charset="0"/>
              </a:defRPr>
            </a:lvl4pPr>
            <a:lvl5pPr>
              <a:tabLst>
                <a:tab pos="542925" algn="r"/>
              </a:tabLst>
              <a:defRPr sz="1700" b="1">
                <a:solidFill>
                  <a:schemeClr val="tx1"/>
                </a:solidFill>
                <a:latin typeface="Arial" charset="0"/>
                <a:ea typeface="ＭＳ Ｐゴシック" charset="0"/>
              </a:defRPr>
            </a:lvl5pPr>
            <a:lvl6pPr marL="457200" eaLnBrk="0" fontAlgn="base" hangingPunct="0">
              <a:spcBef>
                <a:spcPct val="0"/>
              </a:spcBef>
              <a:spcAft>
                <a:spcPct val="0"/>
              </a:spcAft>
              <a:tabLst>
                <a:tab pos="542925" algn="r"/>
              </a:tabLst>
              <a:defRPr sz="1700" b="1">
                <a:solidFill>
                  <a:schemeClr val="tx1"/>
                </a:solidFill>
                <a:latin typeface="Arial" charset="0"/>
                <a:ea typeface="ＭＳ Ｐゴシック" charset="0"/>
              </a:defRPr>
            </a:lvl6pPr>
            <a:lvl7pPr marL="914400" eaLnBrk="0" fontAlgn="base" hangingPunct="0">
              <a:spcBef>
                <a:spcPct val="0"/>
              </a:spcBef>
              <a:spcAft>
                <a:spcPct val="0"/>
              </a:spcAft>
              <a:tabLst>
                <a:tab pos="542925" algn="r"/>
              </a:tabLst>
              <a:defRPr sz="1700" b="1">
                <a:solidFill>
                  <a:schemeClr val="tx1"/>
                </a:solidFill>
                <a:latin typeface="Arial" charset="0"/>
                <a:ea typeface="ＭＳ Ｐゴシック" charset="0"/>
              </a:defRPr>
            </a:lvl7pPr>
            <a:lvl8pPr marL="1371600" eaLnBrk="0" fontAlgn="base" hangingPunct="0">
              <a:spcBef>
                <a:spcPct val="0"/>
              </a:spcBef>
              <a:spcAft>
                <a:spcPct val="0"/>
              </a:spcAft>
              <a:tabLst>
                <a:tab pos="542925" algn="r"/>
              </a:tabLst>
              <a:defRPr sz="1700" b="1">
                <a:solidFill>
                  <a:schemeClr val="tx1"/>
                </a:solidFill>
                <a:latin typeface="Arial" charset="0"/>
                <a:ea typeface="ＭＳ Ｐゴシック" charset="0"/>
              </a:defRPr>
            </a:lvl8pPr>
            <a:lvl9pPr marL="1828800" eaLnBrk="0" fontAlgn="base" hangingPunct="0">
              <a:spcBef>
                <a:spcPct val="0"/>
              </a:spcBef>
              <a:spcAft>
                <a:spcPct val="0"/>
              </a:spcAft>
              <a:tabLst>
                <a:tab pos="542925" algn="r"/>
              </a:tabLst>
              <a:defRPr sz="1700" b="1">
                <a:solidFill>
                  <a:schemeClr val="tx1"/>
                </a:solidFill>
                <a:latin typeface="Arial" charset="0"/>
                <a:ea typeface="ＭＳ Ｐゴシック" charset="0"/>
              </a:defRPr>
            </a:lvl9pPr>
          </a:lstStyle>
          <a:p>
            <a:pPr algn="l" eaLnBrk="1" hangingPunct="1"/>
            <a:r>
              <a:rPr lang="en-US" sz="1200" b="0"/>
              <a:t>	*	Assuming capacity constraints that cannot be removed</a:t>
            </a:r>
          </a:p>
          <a:p>
            <a:pPr algn="l" eaLnBrk="1" hangingPunct="1"/>
            <a:r>
              <a:rPr lang="en-US" sz="1200" b="0"/>
              <a:t>	**	Mainly content related workload, but also increased administrative efforts, such as inconvenient lecture times</a:t>
            </a:r>
          </a:p>
          <a:p>
            <a:pPr algn="l" eaLnBrk="1" hangingPunct="1"/>
            <a:r>
              <a:rPr lang="en-US" sz="1200" b="0"/>
              <a:t>	Source:	Wolfgang</a:t>
            </a:r>
          </a:p>
        </p:txBody>
      </p:sp>
      <p:grpSp>
        <p:nvGrpSpPr>
          <p:cNvPr id="9" name="Group 42"/>
          <p:cNvGrpSpPr>
            <a:grpSpLocks/>
          </p:cNvGrpSpPr>
          <p:nvPr/>
        </p:nvGrpSpPr>
        <p:grpSpPr bwMode="auto">
          <a:xfrm>
            <a:off x="4117975" y="2841625"/>
            <a:ext cx="4343400" cy="1281113"/>
            <a:chOff x="2326" y="1854"/>
            <a:chExt cx="3212" cy="906"/>
          </a:xfrm>
        </p:grpSpPr>
        <p:sp>
          <p:nvSpPr>
            <p:cNvPr id="20525" name="Line 43"/>
            <p:cNvSpPr>
              <a:spLocks noChangeShapeType="1"/>
            </p:cNvSpPr>
            <p:nvPr/>
          </p:nvSpPr>
          <p:spPr bwMode="auto">
            <a:xfrm>
              <a:off x="2326" y="2760"/>
              <a:ext cx="321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26" name="Line 44"/>
            <p:cNvSpPr>
              <a:spLocks noChangeShapeType="1"/>
            </p:cNvSpPr>
            <p:nvPr/>
          </p:nvSpPr>
          <p:spPr bwMode="auto">
            <a:xfrm>
              <a:off x="2326" y="1854"/>
              <a:ext cx="321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6765" name="Rectangle 45"/>
          <p:cNvSpPr>
            <a:spLocks noChangeArrowheads="1"/>
          </p:cNvSpPr>
          <p:nvPr/>
        </p:nvSpPr>
        <p:spPr bwMode="auto">
          <a:xfrm>
            <a:off x="4151313" y="1184275"/>
            <a:ext cx="130016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l" defTabSz="822325">
              <a:lnSpc>
                <a:spcPct val="85000"/>
              </a:lnSpc>
            </a:pPr>
            <a:r>
              <a:rPr lang="de-DE" sz="1300"/>
              <a:t>Actual options</a:t>
            </a:r>
          </a:p>
        </p:txBody>
      </p:sp>
      <p:sp>
        <p:nvSpPr>
          <p:cNvPr id="926766" name="Rectangle 46"/>
          <p:cNvSpPr>
            <a:spLocks noChangeArrowheads="1"/>
          </p:cNvSpPr>
          <p:nvPr/>
        </p:nvSpPr>
        <p:spPr bwMode="auto">
          <a:xfrm>
            <a:off x="1350963" y="1016000"/>
            <a:ext cx="19669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defTabSz="822325">
              <a:lnSpc>
                <a:spcPct val="85000"/>
              </a:lnSpc>
            </a:pPr>
            <a:r>
              <a:rPr lang="de-DE" sz="1300"/>
              <a:t>Who decides about </a:t>
            </a:r>
          </a:p>
          <a:p>
            <a:pPr algn="l" defTabSz="822325">
              <a:lnSpc>
                <a:spcPct val="85000"/>
              </a:lnSpc>
            </a:pPr>
            <a:r>
              <a:rPr lang="de-DE" sz="1300"/>
              <a:t>people taking the class?</a:t>
            </a:r>
          </a:p>
        </p:txBody>
      </p:sp>
      <p:sp>
        <p:nvSpPr>
          <p:cNvPr id="926767" name="Line 47"/>
          <p:cNvSpPr>
            <a:spLocks noChangeShapeType="1"/>
          </p:cNvSpPr>
          <p:nvPr/>
        </p:nvSpPr>
        <p:spPr bwMode="auto">
          <a:xfrm>
            <a:off x="1309688" y="1376363"/>
            <a:ext cx="2008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926768" name="Line 48"/>
          <p:cNvSpPr>
            <a:spLocks noChangeShapeType="1"/>
          </p:cNvSpPr>
          <p:nvPr/>
        </p:nvSpPr>
        <p:spPr bwMode="auto">
          <a:xfrm>
            <a:off x="4108450" y="1376363"/>
            <a:ext cx="1762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926769" name="Rectangle 49"/>
          <p:cNvSpPr>
            <a:spLocks noChangeArrowheads="1"/>
          </p:cNvSpPr>
          <p:nvPr>
            <p:custDataLst>
              <p:tags r:id="rId11"/>
            </p:custDataLst>
          </p:nvPr>
        </p:nvSpPr>
        <p:spPr bwMode="auto">
          <a:xfrm>
            <a:off x="125413" y="3240088"/>
            <a:ext cx="738187" cy="454025"/>
          </a:xfrm>
          <a:prstGeom prst="rect">
            <a:avLst/>
          </a:prstGeom>
          <a:solidFill>
            <a:schemeClr val="accent1"/>
          </a:solidFill>
          <a:ln w="9525">
            <a:solidFill>
              <a:schemeClr val="tx1"/>
            </a:solidFill>
            <a:miter lim="800000"/>
            <a:headEnd/>
            <a:tailEnd/>
          </a:ln>
        </p:spPr>
        <p:txBody>
          <a:bodyPr wrap="none" lIns="55096" tIns="0" rIns="0" bIns="0" anchor="ctr"/>
          <a:lstStyle/>
          <a:p>
            <a:pPr algn="l" eaLnBrk="1" hangingPunct="1"/>
            <a:r>
              <a:rPr lang="de-AT" sz="1300" b="0"/>
              <a:t>Control</a:t>
            </a:r>
            <a:endParaRPr lang="de-DE" sz="1300" b="0"/>
          </a:p>
        </p:txBody>
      </p:sp>
      <p:cxnSp>
        <p:nvCxnSpPr>
          <p:cNvPr id="926770" name="AutoShape 50"/>
          <p:cNvCxnSpPr>
            <a:cxnSpLocks noChangeShapeType="1"/>
            <a:stCxn id="926769" idx="3"/>
            <a:endCxn id="926729" idx="1"/>
          </p:cNvCxnSpPr>
          <p:nvPr/>
        </p:nvCxnSpPr>
        <p:spPr bwMode="auto">
          <a:xfrm flipV="1">
            <a:off x="863600" y="2195513"/>
            <a:ext cx="738188" cy="127158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6771" name="AutoShape 51"/>
          <p:cNvCxnSpPr>
            <a:cxnSpLocks noChangeShapeType="1"/>
            <a:stCxn id="926769" idx="3"/>
            <a:endCxn id="926731" idx="1"/>
          </p:cNvCxnSpPr>
          <p:nvPr/>
        </p:nvCxnSpPr>
        <p:spPr bwMode="auto">
          <a:xfrm>
            <a:off x="863600" y="3467100"/>
            <a:ext cx="738188" cy="163036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6772" name="AutoShape 52"/>
          <p:cNvCxnSpPr>
            <a:cxnSpLocks noChangeShapeType="1"/>
            <a:stCxn id="926769" idx="3"/>
            <a:endCxn id="926730" idx="1"/>
          </p:cNvCxnSpPr>
          <p:nvPr/>
        </p:nvCxnSpPr>
        <p:spPr bwMode="auto">
          <a:xfrm>
            <a:off x="863600" y="3467100"/>
            <a:ext cx="738188"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926773" name="Rectangle 53"/>
          <p:cNvSpPr>
            <a:spLocks noChangeArrowheads="1"/>
          </p:cNvSpPr>
          <p:nvPr>
            <p:custDataLst>
              <p:tags r:id="rId12"/>
            </p:custDataLst>
          </p:nvPr>
        </p:nvSpPr>
        <p:spPr bwMode="auto">
          <a:xfrm>
            <a:off x="7432675" y="333375"/>
            <a:ext cx="249238" cy="171450"/>
          </a:xfrm>
          <a:prstGeom prst="rect">
            <a:avLst/>
          </a:prstGeom>
          <a:solidFill>
            <a:srgbClr val="D9D9D9"/>
          </a:solidFill>
          <a:ln w="9525">
            <a:solidFill>
              <a:schemeClr val="tx1"/>
            </a:solidFill>
            <a:miter lim="800000"/>
            <a:headEnd/>
            <a:tailEnd/>
          </a:ln>
        </p:spPr>
        <p:txBody>
          <a:bodyPr wrap="none" lIns="55096" tIns="0" rIns="0" bIns="0" anchor="ctr"/>
          <a:lstStyle/>
          <a:p>
            <a:pPr algn="l" eaLnBrk="1" hangingPunct="1"/>
            <a:endParaRPr lang="de-DE" sz="1300" b="0"/>
          </a:p>
        </p:txBody>
      </p:sp>
      <p:sp>
        <p:nvSpPr>
          <p:cNvPr id="926774" name="Rectangle 54"/>
          <p:cNvSpPr>
            <a:spLocks noChangeArrowheads="1"/>
          </p:cNvSpPr>
          <p:nvPr>
            <p:custDataLst>
              <p:tags r:id="rId13"/>
            </p:custDataLst>
          </p:nvPr>
        </p:nvSpPr>
        <p:spPr bwMode="auto">
          <a:xfrm>
            <a:off x="7778750" y="285750"/>
            <a:ext cx="1212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822325">
              <a:spcAft>
                <a:spcPct val="15000"/>
              </a:spcAft>
            </a:pPr>
            <a:r>
              <a:rPr lang="en-US" sz="1100" b="0"/>
              <a:t>Choice Proseminar</a:t>
            </a:r>
            <a:br>
              <a:rPr lang="en-US" sz="1100" b="0"/>
            </a:br>
            <a:r>
              <a:rPr lang="en-US" sz="1100" b="0"/>
              <a:t>WIE WS 2005/06</a:t>
            </a:r>
          </a:p>
        </p:txBody>
      </p:sp>
      <p:grpSp>
        <p:nvGrpSpPr>
          <p:cNvPr id="10" name="Group 55"/>
          <p:cNvGrpSpPr>
            <a:grpSpLocks/>
          </p:cNvGrpSpPr>
          <p:nvPr/>
        </p:nvGrpSpPr>
        <p:grpSpPr bwMode="auto">
          <a:xfrm>
            <a:off x="4117975" y="5514975"/>
            <a:ext cx="1762125" cy="455613"/>
            <a:chOff x="2613" y="2573"/>
            <a:chExt cx="1088" cy="227"/>
          </a:xfrm>
        </p:grpSpPr>
        <p:sp>
          <p:nvSpPr>
            <p:cNvPr id="20523" name="Rectangle 56"/>
            <p:cNvSpPr>
              <a:spLocks noChangeArrowheads="1"/>
            </p:cNvSpPr>
            <p:nvPr>
              <p:custDataLst>
                <p:tags r:id="rId15"/>
              </p:custDataLst>
            </p:nvPr>
          </p:nvSpPr>
          <p:spPr bwMode="auto">
            <a:xfrm>
              <a:off x="2613" y="2573"/>
              <a:ext cx="1088" cy="227"/>
            </a:xfrm>
            <a:prstGeom prst="rect">
              <a:avLst/>
            </a:prstGeom>
            <a:solidFill>
              <a:schemeClr val="accent1"/>
            </a:solidFill>
            <a:ln w="9525">
              <a:solidFill>
                <a:schemeClr val="tx1"/>
              </a:solidFill>
              <a:miter lim="800000"/>
              <a:headEnd/>
              <a:tailEnd/>
            </a:ln>
          </p:spPr>
          <p:txBody>
            <a:bodyPr wrap="none" lIns="198000" tIns="0" rIns="0" bIns="0" anchor="ctr"/>
            <a:lstStyle/>
            <a:p>
              <a:pPr algn="l" eaLnBrk="1" hangingPunct="1"/>
              <a:r>
                <a:rPr lang="de-AT" sz="1300" b="0"/>
                <a:t>Auctions or </a:t>
              </a:r>
              <a:br>
                <a:rPr lang="de-AT" sz="1300" b="0"/>
              </a:br>
              <a:r>
                <a:rPr lang="de-AT" sz="1300" b="0"/>
                <a:t>similar processes</a:t>
              </a:r>
              <a:endParaRPr lang="de-DE" sz="1300" b="0"/>
            </a:p>
          </p:txBody>
        </p:sp>
        <p:sp>
          <p:nvSpPr>
            <p:cNvPr id="20524" name="Rectangle 57"/>
            <p:cNvSpPr>
              <a:spLocks noChangeArrowheads="1"/>
            </p:cNvSpPr>
            <p:nvPr/>
          </p:nvSpPr>
          <p:spPr bwMode="auto">
            <a:xfrm>
              <a:off x="2640" y="2593"/>
              <a:ext cx="11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l" defTabSz="822325">
                <a:lnSpc>
                  <a:spcPct val="85000"/>
                </a:lnSpc>
              </a:pPr>
              <a:r>
                <a:rPr lang="de-AT" sz="1300" b="0"/>
                <a:t>7</a:t>
              </a:r>
            </a:p>
            <a:p>
              <a:pPr algn="l" defTabSz="822325">
                <a:lnSpc>
                  <a:spcPct val="85000"/>
                </a:lnSpc>
              </a:pPr>
              <a:endParaRPr lang="de-DE" sz="1300" b="0"/>
            </a:p>
          </p:txBody>
        </p:sp>
      </p:grpSp>
      <p:sp>
        <p:nvSpPr>
          <p:cNvPr id="926778" name="Rectangle 58"/>
          <p:cNvSpPr>
            <a:spLocks noChangeArrowheads="1"/>
          </p:cNvSpPr>
          <p:nvPr>
            <p:custDataLst>
              <p:tags r:id="rId14"/>
            </p:custDataLst>
          </p:nvPr>
        </p:nvSpPr>
        <p:spPr bwMode="auto">
          <a:xfrm>
            <a:off x="6227763" y="5595938"/>
            <a:ext cx="2576512"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38113" lvl="1" indent="-136525" algn="l" defTabSz="822325">
              <a:spcAft>
                <a:spcPct val="15000"/>
              </a:spcAft>
              <a:buSzPct val="120000"/>
              <a:buFontTx/>
              <a:buChar char="•"/>
            </a:pPr>
            <a:r>
              <a:rPr lang="ja-JP" altLang="en-US" sz="1100" b="0"/>
              <a:t>“</a:t>
            </a:r>
            <a:r>
              <a:rPr lang="en-US" sz="1100" b="0"/>
              <a:t>3er Vorschlag</a:t>
            </a:r>
            <a:r>
              <a:rPr lang="ja-JP" altLang="en-US" sz="1100" b="0"/>
              <a:t>”</a:t>
            </a:r>
            <a:r>
              <a:rPr lang="en-US" sz="1100" b="0"/>
              <a:t> WU-Wien</a:t>
            </a:r>
          </a:p>
        </p:txBody>
      </p:sp>
      <p:cxnSp>
        <p:nvCxnSpPr>
          <p:cNvPr id="926779" name="AutoShape 59"/>
          <p:cNvCxnSpPr>
            <a:cxnSpLocks noChangeShapeType="1"/>
            <a:stCxn id="926731" idx="3"/>
            <a:endCxn id="20523" idx="1"/>
          </p:cNvCxnSpPr>
          <p:nvPr/>
        </p:nvCxnSpPr>
        <p:spPr bwMode="auto">
          <a:xfrm>
            <a:off x="3103563" y="5097463"/>
            <a:ext cx="1014412" cy="646112"/>
          </a:xfrm>
          <a:prstGeom prst="bentConnector3">
            <a:avLst>
              <a:gd name="adj1" fmla="val 4983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61868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6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67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67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67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67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67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67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67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67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67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67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67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67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267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67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9267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267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2677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267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267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2675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675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67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67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267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67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67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267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26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9" grpId="0" animBg="1"/>
      <p:bldP spid="926730" grpId="0" animBg="1"/>
      <p:bldP spid="926731" grpId="0" animBg="1"/>
      <p:bldP spid="926753" grpId="0"/>
      <p:bldP spid="926754" grpId="0"/>
      <p:bldP spid="926755" grpId="0" animBg="1"/>
      <p:bldP spid="926756" grpId="0"/>
      <p:bldP spid="926757" grpId="0"/>
      <p:bldP spid="926758" grpId="0"/>
      <p:bldP spid="926759" grpId="0"/>
      <p:bldP spid="926760" grpId="0"/>
      <p:bldP spid="926765" grpId="0"/>
      <p:bldP spid="926766" grpId="0"/>
      <p:bldP spid="926767" grpId="0" animBg="1"/>
      <p:bldP spid="926768" grpId="0" animBg="1"/>
      <p:bldP spid="926769" grpId="0" animBg="1"/>
      <p:bldP spid="926773" grpId="0" animBg="1"/>
      <p:bldP spid="926774" grpId="0"/>
      <p:bldP spid="9267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802" y="13731"/>
            <a:ext cx="5031438" cy="523220"/>
          </a:xfrm>
        </p:spPr>
        <p:txBody>
          <a:bodyPr/>
          <a:lstStyle/>
          <a:p>
            <a:r>
              <a:rPr lang="en-US"/>
              <a:t>"One picture &gt; 1000 words"</a:t>
            </a:r>
            <a:endParaRPr lang="en-US"/>
          </a:p>
        </p:txBody>
      </p:sp>
      <p:sp>
        <p:nvSpPr>
          <p:cNvPr id="20483" name="Foliennummernplatzhalter 2"/>
          <p:cNvSpPr>
            <a:spLocks noGrp="1"/>
          </p:cNvSpPr>
          <p:nvPr>
            <p:ph type="sldNum" sz="quarter" idx="10"/>
          </p:nvPr>
        </p:nvSpPr>
        <p:spPr>
          <a:noFill/>
        </p:spPr>
        <p:txBody>
          <a:bodyPr/>
          <a:lstStyle/>
          <a:p>
            <a:pPr defTabSz="861835"/>
            <a:fld id="{62AE3650-F558-1C4B-9E70-5E655371C28D}" type="slidenum">
              <a:rPr lang="de-DE">
                <a:latin typeface="Arial" pitchFamily="-106" charset="0"/>
                <a:ea typeface="ＭＳ Ｐゴシック" pitchFamily="-106" charset="-128"/>
                <a:cs typeface="ＭＳ Ｐゴシック" pitchFamily="-106" charset="-128"/>
              </a:rPr>
              <a:pPr defTabSz="861835"/>
              <a:t>6</a:t>
            </a:fld>
            <a:endParaRPr lang="de-DE">
              <a:latin typeface="Arial" pitchFamily="-106" charset="0"/>
              <a:ea typeface="ＭＳ Ｐゴシック" pitchFamily="-106" charset="-128"/>
              <a:cs typeface="ＭＳ Ｐゴシック" pitchFamily="-106" charset="-128"/>
            </a:endParaRPr>
          </a:p>
        </p:txBody>
      </p:sp>
      <p:sp>
        <p:nvSpPr>
          <p:cNvPr id="131" name="TextBox 130"/>
          <p:cNvSpPr txBox="1"/>
          <p:nvPr/>
        </p:nvSpPr>
        <p:spPr>
          <a:xfrm>
            <a:off x="5473719" y="5443814"/>
            <a:ext cx="2414486"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 Erickson [lecture notes’09]</a:t>
            </a:r>
          </a:p>
        </p:txBody>
      </p:sp>
      <p:sp>
        <p:nvSpPr>
          <p:cNvPr id="132" name="Rectangle 46"/>
          <p:cNvSpPr>
            <a:spLocks noChangeArrowheads="1"/>
          </p:cNvSpPr>
          <p:nvPr/>
        </p:nvSpPr>
        <p:spPr bwMode="auto">
          <a:xfrm>
            <a:off x="587904" y="5472500"/>
            <a:ext cx="47927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p>
            <a:pPr defTabSz="822325">
              <a:lnSpc>
                <a:spcPct val="85000"/>
              </a:lnSpc>
            </a:pPr>
            <a:r>
              <a:rPr lang="en-US" sz="1800">
                <a:latin typeface="Calibri"/>
                <a:cs typeface="Calibri"/>
              </a:rPr>
              <a:t>"...what we think the world looks like" according to </a:t>
            </a:r>
            <a:endParaRPr lang="de-DE" sz="1800">
              <a:latin typeface="Calibri"/>
              <a:cs typeface="Calibri"/>
            </a:endParaRPr>
          </a:p>
        </p:txBody>
      </p:sp>
      <p:sp>
        <p:nvSpPr>
          <p:cNvPr id="133" name="Rectangle 3"/>
          <p:cNvSpPr>
            <a:spLocks noChangeArrowheads="1"/>
          </p:cNvSpPr>
          <p:nvPr/>
        </p:nvSpPr>
        <p:spPr bwMode="auto">
          <a:xfrm>
            <a:off x="1715022" y="1447958"/>
            <a:ext cx="733487" cy="3770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800" i="1">
                <a:latin typeface="Calibri"/>
                <a:cs typeface="Calibri"/>
              </a:rPr>
              <a:t>Text</a:t>
            </a:r>
          </a:p>
        </p:txBody>
      </p:sp>
      <p:sp>
        <p:nvSpPr>
          <p:cNvPr id="134" name="Rectangle 3"/>
          <p:cNvSpPr>
            <a:spLocks noChangeArrowheads="1"/>
          </p:cNvSpPr>
          <p:nvPr/>
        </p:nvSpPr>
        <p:spPr bwMode="auto">
          <a:xfrm>
            <a:off x="5743715" y="1447958"/>
            <a:ext cx="998934" cy="3770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800" i="1">
                <a:latin typeface="Calibri"/>
                <a:cs typeface="Calibri"/>
              </a:rPr>
              <a:t>Visual</a:t>
            </a:r>
          </a:p>
        </p:txBody>
      </p:sp>
      <p:sp>
        <p:nvSpPr>
          <p:cNvPr id="135" name="Rectangle 46"/>
          <p:cNvSpPr>
            <a:spLocks noChangeArrowheads="1"/>
          </p:cNvSpPr>
          <p:nvPr/>
        </p:nvSpPr>
        <p:spPr bwMode="auto">
          <a:xfrm>
            <a:off x="587904" y="2011152"/>
            <a:ext cx="2987722"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p>
            <a:pPr algn="just"/>
            <a:r>
              <a:rPr lang="en-US" sz="1500">
                <a:latin typeface="Calibri"/>
                <a:cs typeface="Calibri"/>
              </a:rPr>
              <a:t>"... </a:t>
            </a:r>
            <a:r>
              <a:rPr lang="en-US" sz="1500" b="1">
                <a:latin typeface="Calibri"/>
                <a:cs typeface="Calibri"/>
              </a:rPr>
              <a:t>P</a:t>
            </a:r>
            <a:r>
              <a:rPr lang="en-US" sz="1500">
                <a:latin typeface="Calibri"/>
                <a:cs typeface="Calibri"/>
              </a:rPr>
              <a:t> is the set of problems that can be solved quickly... </a:t>
            </a:r>
            <a:r>
              <a:rPr lang="en-US" sz="1500" b="1">
                <a:latin typeface="Calibri"/>
                <a:cs typeface="Calibri"/>
              </a:rPr>
              <a:t>NP</a:t>
            </a:r>
            <a:r>
              <a:rPr lang="en-US" sz="1500">
                <a:latin typeface="Calibri"/>
                <a:cs typeface="Calibri"/>
              </a:rPr>
              <a:t> is the set of decision problems where we can verify a YES answer quickly if we have the solution in front of us... A problem is </a:t>
            </a:r>
            <a:r>
              <a:rPr lang="en-US" sz="1500" b="1" i="1">
                <a:latin typeface="Calibri"/>
                <a:cs typeface="Calibri"/>
              </a:rPr>
              <a:t>NP-hard </a:t>
            </a:r>
            <a:r>
              <a:rPr lang="en-US" sz="1500">
                <a:latin typeface="Calibri"/>
                <a:cs typeface="Calibri"/>
              </a:rPr>
              <a:t>if a polynomial-time algorithm for  would imply a polynomial-time algorithm for </a:t>
            </a:r>
            <a:r>
              <a:rPr lang="en-US" sz="1500" i="1">
                <a:latin typeface="Calibri"/>
                <a:cs typeface="Calibri"/>
              </a:rPr>
              <a:t>every problem in NP... </a:t>
            </a:r>
            <a:r>
              <a:rPr lang="en-US" sz="1500">
                <a:latin typeface="Calibri"/>
                <a:cs typeface="Calibri"/>
              </a:rPr>
              <a:t>a problem is </a:t>
            </a:r>
            <a:r>
              <a:rPr lang="en-US" sz="1500" b="1" i="1">
                <a:latin typeface="Calibri"/>
                <a:cs typeface="Calibri"/>
              </a:rPr>
              <a:t>NP-complete </a:t>
            </a:r>
            <a:r>
              <a:rPr lang="en-US" sz="1500">
                <a:latin typeface="Calibri"/>
                <a:cs typeface="Calibri"/>
              </a:rPr>
              <a:t>if it is both NP-hard and an element of NP."</a:t>
            </a:r>
            <a:endParaRPr lang="de-DE" sz="1500">
              <a:latin typeface="Calibri"/>
              <a:cs typeface="Calibri"/>
            </a:endParaRPr>
          </a:p>
        </p:txBody>
      </p:sp>
      <p:pic>
        <p:nvPicPr>
          <p:cNvPr id="12" name="Picture 11" descr="Screen shot 2011-08-30 at 12.43.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65" y="2101859"/>
            <a:ext cx="4368799" cy="2154558"/>
          </a:xfrm>
          <a:prstGeom prst="rect">
            <a:avLst/>
          </a:prstGeom>
        </p:spPr>
      </p:pic>
    </p:spTree>
    <p:extLst>
      <p:ext uri="{BB962C8B-B14F-4D97-AF65-F5344CB8AC3E}">
        <p14:creationId xmlns:p14="http://schemas.microsoft.com/office/powerpoint/2010/main" val="3415026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ounded Rectangle 222"/>
          <p:cNvSpPr/>
          <p:nvPr/>
        </p:nvSpPr>
        <p:spPr>
          <a:xfrm>
            <a:off x="322831" y="1708507"/>
            <a:ext cx="3765376" cy="3316535"/>
          </a:xfrm>
          <a:prstGeom prst="roundRect">
            <a:avLst>
              <a:gd name="adj" fmla="val 5939"/>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203"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sp>
        <p:nvSpPr>
          <p:cNvPr id="226" name="Rounded Rectangle 225"/>
          <p:cNvSpPr/>
          <p:nvPr/>
        </p:nvSpPr>
        <p:spPr>
          <a:xfrm>
            <a:off x="280541" y="1752053"/>
            <a:ext cx="3765376" cy="3316535"/>
          </a:xfrm>
          <a:prstGeom prst="roundRect">
            <a:avLst>
              <a:gd name="adj" fmla="val 5939"/>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77"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sp>
        <p:nvSpPr>
          <p:cNvPr id="228" name="Rounded Rectangle 227"/>
          <p:cNvSpPr/>
          <p:nvPr/>
        </p:nvSpPr>
        <p:spPr>
          <a:xfrm>
            <a:off x="238251" y="1795599"/>
            <a:ext cx="3765376" cy="3316535"/>
          </a:xfrm>
          <a:prstGeom prst="roundRect">
            <a:avLst>
              <a:gd name="adj" fmla="val 5939"/>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45" name="Rectangle 3"/>
          <p:cNvSpPr>
            <a:spLocks noChangeArrowheads="1"/>
          </p:cNvSpPr>
          <p:nvPr/>
        </p:nvSpPr>
        <p:spPr bwMode="auto">
          <a:xfrm>
            <a:off x="415966" y="2068872"/>
            <a:ext cx="3511633" cy="2769989"/>
          </a:xfrm>
          <a:prstGeom prst="rect">
            <a:avLst/>
          </a:prstGeom>
          <a:noFill/>
          <a:ln w="9525">
            <a:noFill/>
            <a:miter lim="800000"/>
            <a:headEnd/>
            <a:tailEnd/>
          </a:ln>
        </p:spPr>
        <p:txBody>
          <a:bodyPr wrap="square" lIns="0" tIns="0" rIns="0" bIns="0">
            <a:prstTxWarp prst="textNoShape">
              <a:avLst/>
            </a:prstTxWarp>
            <a:spAutoFit/>
          </a:bodyPr>
          <a:lstStyle/>
          <a:p>
            <a:pPr>
              <a:tabLst>
                <a:tab pos="571500" algn="l"/>
                <a:tab pos="1143000" algn="l"/>
                <a:tab pos="1714500" algn="l"/>
              </a:tabLst>
            </a:pPr>
            <a:r>
              <a:rPr lang="en-US" sz="1500">
                <a:latin typeface="Calibri"/>
                <a:cs typeface="Calibri"/>
              </a:rPr>
              <a:t>select 	F1.person</a:t>
            </a:r>
          </a:p>
          <a:p>
            <a:pPr>
              <a:tabLst>
                <a:tab pos="571500" algn="l"/>
                <a:tab pos="1143000" algn="l"/>
                <a:tab pos="1714500" algn="l"/>
              </a:tabLst>
            </a:pPr>
            <a:r>
              <a:rPr lang="en-US" sz="1500">
                <a:latin typeface="Calibri"/>
                <a:cs typeface="Calibri"/>
              </a:rPr>
              <a:t>from 	Frequents F1</a:t>
            </a:r>
          </a:p>
          <a:p>
            <a:pPr>
              <a:tabLst>
                <a:tab pos="571500" algn="l"/>
                <a:tab pos="1143000" algn="l"/>
                <a:tab pos="1714500" algn="l"/>
              </a:tabLst>
            </a:pPr>
            <a:r>
              <a:rPr lang="en-US" sz="1500">
                <a:latin typeface="Calibri"/>
                <a:cs typeface="Calibri"/>
              </a:rPr>
              <a:t>where 	not exists</a:t>
            </a:r>
          </a:p>
          <a:p>
            <a:pPr>
              <a:tabLst>
                <a:tab pos="571500" algn="l"/>
                <a:tab pos="1143000" algn="l"/>
                <a:tab pos="1714500" algn="l"/>
              </a:tabLst>
            </a:pPr>
            <a:r>
              <a:rPr lang="en-US" sz="1500">
                <a:latin typeface="Calibri"/>
                <a:cs typeface="Calibri"/>
              </a:rPr>
              <a:t>	(select 	F2.bar</a:t>
            </a:r>
          </a:p>
          <a:p>
            <a:pPr>
              <a:tabLst>
                <a:tab pos="571500" algn="l"/>
                <a:tab pos="1143000" algn="l"/>
                <a:tab pos="1714500" algn="l"/>
              </a:tabLst>
            </a:pPr>
            <a:r>
              <a:rPr lang="en-US" sz="1500">
                <a:latin typeface="Calibri"/>
                <a:cs typeface="Calibri"/>
              </a:rPr>
              <a:t>	from 	Frequents F2</a:t>
            </a:r>
          </a:p>
          <a:p>
            <a:pPr>
              <a:tabLst>
                <a:tab pos="571500" algn="l"/>
                <a:tab pos="1143000" algn="l"/>
                <a:tab pos="1714500" algn="l"/>
              </a:tabLst>
            </a:pPr>
            <a:r>
              <a:rPr lang="en-US" sz="1500">
                <a:latin typeface="Calibri"/>
                <a:cs typeface="Calibri"/>
              </a:rPr>
              <a:t>	where	F2.person = F1.person</a:t>
            </a:r>
          </a:p>
          <a:p>
            <a:pPr>
              <a:tabLst>
                <a:tab pos="571500" algn="l"/>
                <a:tab pos="1143000" algn="l"/>
                <a:tab pos="1714500" algn="l"/>
              </a:tabLst>
            </a:pPr>
            <a:r>
              <a:rPr lang="en-US" sz="1500">
                <a:latin typeface="Calibri"/>
                <a:cs typeface="Calibri"/>
              </a:rPr>
              <a:t>	and	not exists</a:t>
            </a:r>
          </a:p>
          <a:p>
            <a:pPr>
              <a:tabLst>
                <a:tab pos="571500" algn="l"/>
                <a:tab pos="1143000" algn="l"/>
                <a:tab pos="1714500" algn="l"/>
              </a:tabLst>
            </a:pPr>
            <a:r>
              <a:rPr lang="en-US" sz="1500">
                <a:latin typeface="Calibri"/>
                <a:cs typeface="Calibri"/>
              </a:rPr>
              <a:t>		(select  S3.drink</a:t>
            </a:r>
          </a:p>
          <a:p>
            <a:pPr>
              <a:tabLst>
                <a:tab pos="571500" algn="l"/>
                <a:tab pos="1143000" algn="l"/>
                <a:tab pos="1714500" algn="l"/>
              </a:tabLst>
            </a:pPr>
            <a:r>
              <a:rPr lang="en-US" sz="1500">
                <a:latin typeface="Calibri"/>
                <a:cs typeface="Calibri"/>
              </a:rPr>
              <a:t>		from     Serves S3, Likes L4</a:t>
            </a:r>
          </a:p>
          <a:p>
            <a:pPr>
              <a:tabLst>
                <a:tab pos="571500" algn="l"/>
                <a:tab pos="1143000" algn="l"/>
                <a:tab pos="1714500" algn="l"/>
              </a:tabLst>
            </a:pPr>
            <a:r>
              <a:rPr lang="en-US" sz="1500">
                <a:latin typeface="Calibri"/>
                <a:cs typeface="Calibri"/>
              </a:rPr>
              <a:t>		where	L4.person = F1.person</a:t>
            </a:r>
          </a:p>
          <a:p>
            <a:pPr>
              <a:tabLst>
                <a:tab pos="571500" algn="l"/>
                <a:tab pos="1143000" algn="l"/>
                <a:tab pos="1714500" algn="l"/>
              </a:tabLst>
            </a:pPr>
            <a:r>
              <a:rPr lang="en-US" sz="1500">
                <a:latin typeface="Calibri"/>
                <a:cs typeface="Calibri"/>
              </a:rPr>
              <a:t>		and       L4.drink = S3.drink</a:t>
            </a:r>
          </a:p>
          <a:p>
            <a:pPr>
              <a:tabLst>
                <a:tab pos="571500" algn="l"/>
                <a:tab pos="1143000" algn="l"/>
                <a:tab pos="1714500" algn="l"/>
              </a:tabLst>
            </a:pPr>
            <a:r>
              <a:rPr lang="en-US" sz="1500">
                <a:latin typeface="Calibri"/>
                <a:cs typeface="Calibri"/>
              </a:rPr>
              <a:t>		and       S3.bar = F2.bar))</a:t>
            </a:r>
          </a:p>
        </p:txBody>
      </p:sp>
      <p:sp>
        <p:nvSpPr>
          <p:cNvPr id="80" name="Title 79"/>
          <p:cNvSpPr>
            <a:spLocks noGrp="1"/>
          </p:cNvSpPr>
          <p:nvPr>
            <p:ph type="title"/>
          </p:nvPr>
        </p:nvSpPr>
        <p:spPr>
          <a:xfrm>
            <a:off x="177801" y="13729"/>
            <a:ext cx="7106137" cy="523220"/>
          </a:xfrm>
        </p:spPr>
        <p:txBody>
          <a:bodyPr/>
          <a:lstStyle/>
          <a:p>
            <a:r>
              <a:rPr lang="en-US"/>
              <a:t>Query Browse with Query Visualization</a:t>
            </a:r>
          </a:p>
        </p:txBody>
      </p:sp>
      <p:sp>
        <p:nvSpPr>
          <p:cNvPr id="230" name="Rounded Rectangle 229"/>
          <p:cNvSpPr/>
          <p:nvPr/>
        </p:nvSpPr>
        <p:spPr>
          <a:xfrm>
            <a:off x="195961" y="1839145"/>
            <a:ext cx="3765376" cy="3316535"/>
          </a:xfrm>
          <a:prstGeom prst="roundRect">
            <a:avLst>
              <a:gd name="adj" fmla="val 5939"/>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15" name="Rectangle 3"/>
          <p:cNvSpPr>
            <a:spLocks noChangeArrowheads="1"/>
          </p:cNvSpPr>
          <p:nvPr/>
        </p:nvSpPr>
        <p:spPr bwMode="auto">
          <a:xfrm>
            <a:off x="310260" y="1881585"/>
            <a:ext cx="3575049" cy="3231654"/>
          </a:xfrm>
          <a:prstGeom prst="rect">
            <a:avLst/>
          </a:prstGeom>
          <a:noFill/>
          <a:ln w="9525">
            <a:noFill/>
            <a:miter lim="800000"/>
            <a:headEnd/>
            <a:tailEnd/>
          </a:ln>
        </p:spPr>
        <p:txBody>
          <a:bodyPr wrap="square" lIns="0" tIns="0" rIns="0" bIns="0">
            <a:prstTxWarp prst="textNoShape">
              <a:avLst/>
            </a:prstTxWarp>
            <a:spAutoFit/>
          </a:bodyPr>
          <a:lstStyle/>
          <a:p>
            <a:pPr>
              <a:tabLst>
                <a:tab pos="514350" algn="l"/>
                <a:tab pos="1028700" algn="l"/>
                <a:tab pos="1543050" algn="l"/>
                <a:tab pos="2114550" algn="l"/>
              </a:tabLst>
            </a:pPr>
            <a:r>
              <a:rPr lang="en-US" sz="1400">
                <a:latin typeface="Calibri"/>
                <a:cs typeface="Calibri"/>
              </a:rPr>
              <a:t>select 	W1.wid</a:t>
            </a:r>
          </a:p>
          <a:p>
            <a:pPr>
              <a:tabLst>
                <a:tab pos="514350" algn="l"/>
                <a:tab pos="1028700" algn="l"/>
                <a:tab pos="1543050" algn="l"/>
                <a:tab pos="2114550" algn="l"/>
              </a:tabLst>
            </a:pPr>
            <a:r>
              <a:rPr lang="en-US" sz="1400">
                <a:latin typeface="Calibri"/>
                <a:cs typeface="Calibri"/>
              </a:rPr>
              <a:t>from 	Worlds W1</a:t>
            </a:r>
          </a:p>
          <a:p>
            <a:pPr>
              <a:tabLst>
                <a:tab pos="514350" algn="l"/>
                <a:tab pos="1028700" algn="l"/>
                <a:tab pos="1543050" algn="l"/>
                <a:tab pos="2114550" algn="l"/>
              </a:tabLst>
            </a:pPr>
            <a:r>
              <a:rPr lang="en-US" sz="1400">
                <a:latin typeface="Calibri"/>
                <a:cs typeface="Calibri"/>
              </a:rPr>
              <a:t>where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W2</a:t>
            </a:r>
          </a:p>
          <a:p>
            <a:pPr>
              <a:tabLst>
                <a:tab pos="514350" algn="l"/>
                <a:tab pos="1028700" algn="l"/>
                <a:tab pos="1543050" algn="l"/>
                <a:tab pos="2114550" algn="l"/>
              </a:tabLst>
            </a:pPr>
            <a:r>
              <a:rPr lang="en-US" sz="1400">
                <a:latin typeface="Calibri"/>
                <a:cs typeface="Calibri"/>
              </a:rPr>
              <a:t>	where 	W2.wid &lt;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W3</a:t>
            </a:r>
          </a:p>
          <a:p>
            <a:pPr>
              <a:tabLst>
                <a:tab pos="514350" algn="l"/>
                <a:tab pos="1028700" algn="l"/>
                <a:tab pos="1543050" algn="l"/>
                <a:tab pos="2114550" algn="l"/>
              </a:tabLst>
            </a:pPr>
            <a:r>
              <a:rPr lang="en-US" sz="1400">
                <a:latin typeface="Calibri"/>
                <a:cs typeface="Calibri"/>
              </a:rPr>
              <a:t>		where 	W3.wid =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W4</a:t>
            </a:r>
          </a:p>
          <a:p>
            <a:pPr>
              <a:tabLst>
                <a:tab pos="514350" algn="l"/>
                <a:tab pos="1028700" algn="l"/>
                <a:tab pos="1543050" algn="l"/>
                <a:tab pos="2114550" algn="l"/>
              </a:tabLst>
            </a:pPr>
            <a:r>
              <a:rPr lang="en-US" sz="1400">
                <a:latin typeface="Calibri"/>
                <a:cs typeface="Calibri"/>
              </a:rPr>
              <a:t>			where 	W4.wid = W2.wid</a:t>
            </a:r>
          </a:p>
          <a:p>
            <a:pPr>
              <a:tabLst>
                <a:tab pos="514350" algn="l"/>
                <a:tab pos="1028700" algn="l"/>
                <a:tab pos="1543050" algn="l"/>
                <a:tab pos="2114550" algn="l"/>
              </a:tabLst>
            </a:pPr>
            <a:r>
              <a:rPr lang="en-US" sz="1400">
                <a:latin typeface="Calibri"/>
                <a:cs typeface="Calibri"/>
              </a:rPr>
              <a:t>			and 	W4.tid = W3.tid)))</a:t>
            </a:r>
          </a:p>
        </p:txBody>
      </p:sp>
      <p:sp>
        <p:nvSpPr>
          <p:cNvPr id="15" name="Rounded Rectangle 14"/>
          <p:cNvSpPr/>
          <p:nvPr/>
        </p:nvSpPr>
        <p:spPr>
          <a:xfrm>
            <a:off x="153481" y="1882690"/>
            <a:ext cx="3765376" cy="3316535"/>
          </a:xfrm>
          <a:prstGeom prst="roundRect">
            <a:avLst>
              <a:gd name="adj" fmla="val 5939"/>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6" name="Rectangle 3"/>
          <p:cNvSpPr>
            <a:spLocks noChangeArrowheads="1"/>
          </p:cNvSpPr>
          <p:nvPr/>
        </p:nvSpPr>
        <p:spPr bwMode="auto">
          <a:xfrm>
            <a:off x="213535" y="2041403"/>
            <a:ext cx="3734260" cy="3000822"/>
          </a:xfrm>
          <a:prstGeom prst="rect">
            <a:avLst/>
          </a:prstGeom>
          <a:noFill/>
          <a:ln w="9525">
            <a:noFill/>
            <a:miter lim="800000"/>
            <a:headEnd/>
            <a:tailEnd/>
          </a:ln>
        </p:spPr>
        <p:txBody>
          <a:bodyPr wrap="square" lIns="0" tIns="0" rIns="0" bIns="0">
            <a:prstTxWarp prst="textNoShape">
              <a:avLst/>
            </a:prstTxWarp>
            <a:spAutoFit/>
          </a:bodyPr>
          <a:lstStyle/>
          <a:p>
            <a:pPr>
              <a:tabLst>
                <a:tab pos="171450" algn="l"/>
                <a:tab pos="342900" algn="l"/>
                <a:tab pos="685800" algn="l"/>
                <a:tab pos="2625725" algn="l"/>
              </a:tabLst>
            </a:pPr>
            <a:r>
              <a:rPr lang="en-US" dirty="0">
                <a:latin typeface="Calibri"/>
                <a:cs typeface="Calibri"/>
              </a:rPr>
              <a:t>select distinct a3.fname, a3.lname </a:t>
            </a:r>
          </a:p>
          <a:p>
            <a:pPr>
              <a:tabLst>
                <a:tab pos="171450" algn="l"/>
                <a:tab pos="342900" algn="l"/>
                <a:tab pos="685800" algn="l"/>
                <a:tab pos="2625725" algn="l"/>
              </a:tabLst>
            </a:pPr>
            <a:r>
              <a:rPr lang="en-US" dirty="0">
                <a:latin typeface="Calibri"/>
                <a:cs typeface="Calibri"/>
              </a:rPr>
              <a:t>from Actor a0, Casts c0, Casts c1, Casts c2, Casts c3, </a:t>
            </a:r>
          </a:p>
          <a:p>
            <a:pPr>
              <a:tabLst>
                <a:tab pos="171450" algn="l"/>
                <a:tab pos="342900" algn="l"/>
                <a:tab pos="685800" algn="l"/>
                <a:tab pos="2625725" algn="l"/>
              </a:tabLst>
            </a:pPr>
            <a:r>
              <a:rPr lang="en-US" dirty="0">
                <a:latin typeface="Calibri"/>
                <a:cs typeface="Calibri"/>
              </a:rPr>
              <a:t>	    	Actor a3</a:t>
            </a:r>
          </a:p>
          <a:p>
            <a:pPr>
              <a:tabLst>
                <a:tab pos="171450" algn="l"/>
                <a:tab pos="342900" algn="l"/>
                <a:tab pos="685800" algn="l"/>
                <a:tab pos="2625725" algn="l"/>
              </a:tabLst>
            </a:pPr>
            <a:r>
              <a:rPr lang="en-US" dirty="0">
                <a:latin typeface="Calibri"/>
                <a:cs typeface="Calibri"/>
              </a:rPr>
              <a:t>where a0.fname = 'Kevin' and a0.lname = 'Bacon' </a:t>
            </a:r>
          </a:p>
          <a:p>
            <a:pPr>
              <a:tabLst>
                <a:tab pos="171450" algn="l"/>
                <a:tab pos="342900" algn="l"/>
                <a:tab pos="685800" algn="l"/>
                <a:tab pos="2625725" algn="l"/>
              </a:tabLst>
            </a:pPr>
            <a:r>
              <a:rPr lang="en-US" dirty="0">
                <a:latin typeface="Calibri"/>
                <a:cs typeface="Calibri"/>
              </a:rPr>
              <a:t>and c0.pid = a0.id and c0.mid = c1.mid </a:t>
            </a:r>
          </a:p>
          <a:p>
            <a:pPr>
              <a:tabLst>
                <a:tab pos="171450" algn="l"/>
                <a:tab pos="342900" algn="l"/>
                <a:tab pos="685800" algn="l"/>
                <a:tab pos="2625725" algn="l"/>
              </a:tabLst>
            </a:pPr>
            <a:r>
              <a:rPr lang="en-US" dirty="0">
                <a:latin typeface="Calibri"/>
                <a:cs typeface="Calibri"/>
              </a:rPr>
              <a:t>and c1.pid = c2.pid and c2.mid = c3.mid </a:t>
            </a:r>
          </a:p>
          <a:p>
            <a:pPr>
              <a:tabLst>
                <a:tab pos="171450" algn="l"/>
                <a:tab pos="342900" algn="l"/>
                <a:tab pos="685800" algn="l"/>
                <a:tab pos="2625725" algn="l"/>
              </a:tabLst>
            </a:pPr>
            <a:r>
              <a:rPr lang="en-US" dirty="0">
                <a:latin typeface="Calibri"/>
                <a:cs typeface="Calibri"/>
              </a:rPr>
              <a:t>and c3.pid = a3.id </a:t>
            </a:r>
          </a:p>
          <a:p>
            <a:pPr>
              <a:tabLst>
                <a:tab pos="171450" algn="l"/>
                <a:tab pos="342900" algn="l"/>
                <a:tab pos="685800" algn="l"/>
                <a:tab pos="2625725" algn="l"/>
              </a:tabLst>
            </a:pPr>
            <a:r>
              <a:rPr lang="en-US" dirty="0">
                <a:latin typeface="Calibri"/>
                <a:cs typeface="Calibri"/>
              </a:rPr>
              <a:t>and not exists (select xc1.pid </a:t>
            </a:r>
          </a:p>
          <a:p>
            <a:pPr>
              <a:tabLst>
                <a:tab pos="171450" algn="l"/>
                <a:tab pos="342900" algn="l"/>
                <a:tab pos="685800" algn="l"/>
                <a:tab pos="2625725" algn="l"/>
              </a:tabLst>
            </a:pPr>
            <a:r>
              <a:rPr lang="en-US" dirty="0">
                <a:latin typeface="Calibri"/>
                <a:cs typeface="Calibri"/>
              </a:rPr>
              <a:t>	from </a:t>
            </a:r>
            <a:r>
              <a:rPr lang="en-US" dirty="0" smtClean="0">
                <a:latin typeface="Calibri"/>
                <a:cs typeface="Calibri"/>
              </a:rPr>
              <a:t>Actor </a:t>
            </a:r>
            <a:r>
              <a:rPr lang="en-US" dirty="0">
                <a:latin typeface="Calibri"/>
                <a:cs typeface="Calibri"/>
              </a:rPr>
              <a:t>xa0, Casts xc0, Casts xc1</a:t>
            </a:r>
          </a:p>
          <a:p>
            <a:pPr>
              <a:tabLst>
                <a:tab pos="171450" algn="l"/>
                <a:tab pos="342900" algn="l"/>
                <a:tab pos="685800" algn="l"/>
                <a:tab pos="2625725" algn="l"/>
              </a:tabLst>
            </a:pPr>
            <a:r>
              <a:rPr lang="en-US" dirty="0">
                <a:latin typeface="Calibri"/>
                <a:cs typeface="Calibri"/>
              </a:rPr>
              <a:t>	where xa0.fname = 'Kevin' and xa0.lname = 'Bacon' </a:t>
            </a:r>
          </a:p>
          <a:p>
            <a:pPr>
              <a:tabLst>
                <a:tab pos="171450" algn="l"/>
                <a:tab pos="342900" algn="l"/>
                <a:tab pos="685800" algn="l"/>
                <a:tab pos="2625725" algn="l"/>
              </a:tabLst>
            </a:pPr>
            <a:r>
              <a:rPr lang="en-US" dirty="0">
                <a:latin typeface="Calibri"/>
                <a:cs typeface="Calibri"/>
              </a:rPr>
              <a:t>	and xa0.id = xc0.pid and xc0.mid = xc1.mid </a:t>
            </a:r>
          </a:p>
          <a:p>
            <a:pPr>
              <a:tabLst>
                <a:tab pos="171450" algn="l"/>
                <a:tab pos="342900" algn="l"/>
                <a:tab pos="685800" algn="l"/>
                <a:tab pos="2625725" algn="l"/>
              </a:tabLst>
            </a:pPr>
            <a:r>
              <a:rPr lang="en-US" dirty="0">
                <a:latin typeface="Calibri"/>
                <a:cs typeface="Calibri"/>
              </a:rPr>
              <a:t>	and xc1.pid = a3.id)</a:t>
            </a:r>
          </a:p>
          <a:p>
            <a:pPr>
              <a:tabLst>
                <a:tab pos="171450" algn="l"/>
                <a:tab pos="342900" algn="l"/>
                <a:tab pos="685800" algn="l"/>
                <a:tab pos="2625725" algn="l"/>
              </a:tabLst>
            </a:pPr>
            <a:r>
              <a:rPr lang="en-US" dirty="0">
                <a:latin typeface="Calibri"/>
                <a:cs typeface="Calibri"/>
              </a:rPr>
              <a:t>and not exists (select ya0.id</a:t>
            </a:r>
          </a:p>
          <a:p>
            <a:pPr>
              <a:tabLst>
                <a:tab pos="171450" algn="l"/>
                <a:tab pos="342900" algn="l"/>
                <a:tab pos="685800" algn="l"/>
                <a:tab pos="2625725" algn="l"/>
              </a:tabLst>
            </a:pPr>
            <a:r>
              <a:rPr lang="en-US" dirty="0">
                <a:latin typeface="Calibri"/>
                <a:cs typeface="Calibri"/>
              </a:rPr>
              <a:t>	from Actor ya0</a:t>
            </a:r>
          </a:p>
          <a:p>
            <a:pPr>
              <a:tabLst>
                <a:tab pos="171450" algn="l"/>
                <a:tab pos="342900" algn="l"/>
                <a:tab pos="685800" algn="l"/>
                <a:tab pos="2625725" algn="l"/>
              </a:tabLst>
            </a:pPr>
            <a:r>
              <a:rPr lang="en-US" dirty="0">
                <a:latin typeface="Calibri"/>
                <a:cs typeface="Calibri"/>
              </a:rPr>
              <a:t>	where ya0.fname = 'Kevin' and ya0.lname = 'Bacon’)</a:t>
            </a:r>
          </a:p>
        </p:txBody>
      </p:sp>
    </p:spTree>
    <p:extLst>
      <p:ext uri="{BB962C8B-B14F-4D97-AF65-F5344CB8AC3E}">
        <p14:creationId xmlns:p14="http://schemas.microsoft.com/office/powerpoint/2010/main" val="1335845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ounded Rectangle 221"/>
          <p:cNvSpPr/>
          <p:nvPr/>
        </p:nvSpPr>
        <p:spPr>
          <a:xfrm>
            <a:off x="322831" y="1708507"/>
            <a:ext cx="8700231" cy="3318248"/>
          </a:xfrm>
          <a:prstGeom prst="roundRect">
            <a:avLst>
              <a:gd name="adj" fmla="val 6035"/>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3" name="Rectangle 3"/>
          <p:cNvSpPr>
            <a:spLocks noChangeArrowheads="1"/>
          </p:cNvSpPr>
          <p:nvPr/>
        </p:nvSpPr>
        <p:spPr bwMode="auto">
          <a:xfrm>
            <a:off x="500545" y="1981779"/>
            <a:ext cx="3409949" cy="2769990"/>
          </a:xfrm>
          <a:prstGeom prst="rect">
            <a:avLst/>
          </a:prstGeom>
          <a:noFill/>
          <a:ln w="9525">
            <a:noFill/>
            <a:miter lim="800000"/>
            <a:headEnd/>
            <a:tailEnd/>
          </a:ln>
        </p:spPr>
        <p:txBody>
          <a:bodyPr wrap="square" lIns="0" tIns="0" rIns="0" bIns="0">
            <a:prstTxWarp prst="textNoShape">
              <a:avLst/>
            </a:prstTxWarp>
            <a:spAutoFit/>
          </a:bodyPr>
          <a:lstStyle/>
          <a:p>
            <a:pPr>
              <a:tabLst>
                <a:tab pos="685800" algn="l"/>
                <a:tab pos="1371600" algn="l"/>
                <a:tab pos="2114550" algn="l"/>
              </a:tabLst>
            </a:pPr>
            <a:r>
              <a:rPr lang="en-US" sz="1800">
                <a:latin typeface="Calibri"/>
                <a:cs typeface="Calibri"/>
              </a:rPr>
              <a:t>select	S.sname</a:t>
            </a:r>
          </a:p>
          <a:p>
            <a:pPr>
              <a:tabLst>
                <a:tab pos="685800" algn="l"/>
                <a:tab pos="1371600" algn="l"/>
                <a:tab pos="2114550" algn="l"/>
              </a:tabLst>
            </a:pPr>
            <a:r>
              <a:rPr lang="en-US" sz="1800">
                <a:latin typeface="Calibri"/>
                <a:cs typeface="Calibri"/>
              </a:rPr>
              <a:t>from 	Sailors S</a:t>
            </a:r>
          </a:p>
          <a:p>
            <a:pPr>
              <a:tabLst>
                <a:tab pos="685800" algn="l"/>
                <a:tab pos="1371600" algn="l"/>
                <a:tab pos="2114550" algn="l"/>
              </a:tabLst>
            </a:pPr>
            <a:r>
              <a:rPr lang="en-US" sz="1800">
                <a:latin typeface="Calibri"/>
                <a:cs typeface="Calibri"/>
              </a:rPr>
              <a:t>where	not exists</a:t>
            </a:r>
          </a:p>
          <a:p>
            <a:pPr>
              <a:tabLst>
                <a:tab pos="685800" algn="l"/>
                <a:tab pos="1371600" algn="l"/>
                <a:tab pos="2114550" algn="l"/>
              </a:tabLst>
            </a:pPr>
            <a:r>
              <a:rPr lang="en-US" sz="1800">
                <a:latin typeface="Calibri"/>
                <a:cs typeface="Calibri"/>
              </a:rPr>
              <a:t>	(select	B.bid</a:t>
            </a:r>
          </a:p>
          <a:p>
            <a:pPr>
              <a:tabLst>
                <a:tab pos="685800" algn="l"/>
                <a:tab pos="1371600" algn="l"/>
                <a:tab pos="2114550" algn="l"/>
              </a:tabLst>
            </a:pPr>
            <a:r>
              <a:rPr lang="en-US" sz="1800">
                <a:latin typeface="Calibri"/>
                <a:cs typeface="Calibri"/>
              </a:rPr>
              <a:t>	from  	Boats B</a:t>
            </a:r>
          </a:p>
          <a:p>
            <a:pPr>
              <a:tabLst>
                <a:tab pos="685800" algn="l"/>
                <a:tab pos="1371600" algn="l"/>
                <a:tab pos="2114550" algn="l"/>
              </a:tabLst>
            </a:pPr>
            <a:r>
              <a:rPr lang="en-US" sz="1800">
                <a:latin typeface="Calibri"/>
                <a:cs typeface="Calibri"/>
              </a:rPr>
              <a:t>	where	not exists </a:t>
            </a:r>
          </a:p>
          <a:p>
            <a:pPr>
              <a:tabLst>
                <a:tab pos="685800" algn="l"/>
                <a:tab pos="1371600" algn="l"/>
                <a:tab pos="2114550" algn="l"/>
              </a:tabLst>
            </a:pPr>
            <a:r>
              <a:rPr lang="en-US" sz="1800">
                <a:latin typeface="Calibri"/>
                <a:cs typeface="Calibri"/>
              </a:rPr>
              <a:t>		(select	R.bid</a:t>
            </a:r>
          </a:p>
          <a:p>
            <a:pPr>
              <a:tabLst>
                <a:tab pos="685800" algn="l"/>
                <a:tab pos="1371600" algn="l"/>
                <a:tab pos="2114550" algn="l"/>
              </a:tabLst>
            </a:pPr>
            <a:r>
              <a:rPr lang="en-US" sz="1800">
                <a:latin typeface="Calibri"/>
                <a:cs typeface="Calibri"/>
              </a:rPr>
              <a:t>		from  	Reserves R</a:t>
            </a:r>
          </a:p>
          <a:p>
            <a:pPr>
              <a:tabLst>
                <a:tab pos="685800" algn="l"/>
                <a:tab pos="1371600" algn="l"/>
                <a:tab pos="2114550" algn="l"/>
              </a:tabLst>
            </a:pPr>
            <a:r>
              <a:rPr lang="en-US" sz="1800">
                <a:latin typeface="Calibri"/>
                <a:cs typeface="Calibri"/>
              </a:rPr>
              <a:t>		where 	R.bid = B.bid</a:t>
            </a:r>
          </a:p>
          <a:p>
            <a:pPr>
              <a:tabLst>
                <a:tab pos="685800" algn="l"/>
                <a:tab pos="1371600" algn="l"/>
                <a:tab pos="2114550" algn="l"/>
              </a:tabLst>
            </a:pPr>
            <a:r>
              <a:rPr lang="en-US" sz="1800">
                <a:latin typeface="Calibri"/>
                <a:cs typeface="Calibri"/>
              </a:rPr>
              <a:t>		and   	R.sid = S.sid))</a:t>
            </a:r>
          </a:p>
        </p:txBody>
      </p:sp>
      <p:grpSp>
        <p:nvGrpSpPr>
          <p:cNvPr id="206" name="Group 205"/>
          <p:cNvGrpSpPr/>
          <p:nvPr/>
        </p:nvGrpSpPr>
        <p:grpSpPr>
          <a:xfrm>
            <a:off x="4475909" y="2872686"/>
            <a:ext cx="4155204" cy="989891"/>
            <a:chOff x="3461323" y="3245701"/>
            <a:chExt cx="2770656" cy="660051"/>
          </a:xfrm>
        </p:grpSpPr>
        <p:sp>
          <p:nvSpPr>
            <p:cNvPr id="207" name="Rectangle 206"/>
            <p:cNvSpPr/>
            <p:nvPr/>
          </p:nvSpPr>
          <p:spPr>
            <a:xfrm>
              <a:off x="4190414" y="3337735"/>
              <a:ext cx="421477"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Sailors</a:t>
              </a:r>
            </a:p>
          </p:txBody>
        </p:sp>
        <p:sp>
          <p:nvSpPr>
            <p:cNvPr id="208" name="Rectangle 207"/>
            <p:cNvSpPr/>
            <p:nvPr/>
          </p:nvSpPr>
          <p:spPr>
            <a:xfrm>
              <a:off x="4190414" y="3527074"/>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sp>
          <p:nvSpPr>
            <p:cNvPr id="209" name="Rectangle 208"/>
            <p:cNvSpPr/>
            <p:nvPr/>
          </p:nvSpPr>
          <p:spPr>
            <a:xfrm>
              <a:off x="4190414" y="3716413"/>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sp>
          <p:nvSpPr>
            <p:cNvPr id="210" name="Rectangle 209"/>
            <p:cNvSpPr/>
            <p:nvPr/>
          </p:nvSpPr>
          <p:spPr>
            <a:xfrm>
              <a:off x="3461323" y="3337741"/>
              <a:ext cx="412519" cy="189339"/>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select</a:t>
              </a:r>
            </a:p>
          </p:txBody>
        </p:sp>
        <p:sp>
          <p:nvSpPr>
            <p:cNvPr id="211" name="Rectangle 210"/>
            <p:cNvSpPr/>
            <p:nvPr/>
          </p:nvSpPr>
          <p:spPr>
            <a:xfrm>
              <a:off x="3461323" y="3527080"/>
              <a:ext cx="412519"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name</a:t>
              </a:r>
            </a:p>
          </p:txBody>
        </p:sp>
        <p:cxnSp>
          <p:nvCxnSpPr>
            <p:cNvPr id="212" name="Straight Arrow Connector 30"/>
            <p:cNvCxnSpPr>
              <a:cxnSpLocks noChangeShapeType="1"/>
            </p:cNvCxnSpPr>
            <p:nvPr/>
          </p:nvCxnSpPr>
          <p:spPr bwMode="auto">
            <a:xfrm flipH="1">
              <a:off x="5456171" y="3621266"/>
              <a:ext cx="307535" cy="1588"/>
            </a:xfrm>
            <a:prstGeom prst="straightConnector1">
              <a:avLst/>
            </a:prstGeom>
            <a:noFill/>
            <a:ln w="19050">
              <a:solidFill>
                <a:schemeClr val="tx1"/>
              </a:solidFill>
              <a:round/>
              <a:headEnd/>
              <a:tailEnd type="triangle" w="med" len="lg"/>
            </a:ln>
          </p:spPr>
        </p:cxnSp>
        <p:cxnSp>
          <p:nvCxnSpPr>
            <p:cNvPr id="213" name="Straight Arrow Connector 30"/>
            <p:cNvCxnSpPr>
              <a:cxnSpLocks noChangeShapeType="1"/>
            </p:cNvCxnSpPr>
            <p:nvPr/>
          </p:nvCxnSpPr>
          <p:spPr bwMode="auto">
            <a:xfrm rot="10800000" flipH="1">
              <a:off x="3873355" y="3622854"/>
              <a:ext cx="317058" cy="1588"/>
            </a:xfrm>
            <a:prstGeom prst="straightConnector1">
              <a:avLst/>
            </a:prstGeom>
            <a:noFill/>
            <a:ln w="19050">
              <a:solidFill>
                <a:schemeClr val="tx1"/>
              </a:solidFill>
              <a:round/>
              <a:headEnd/>
              <a:tailEnd type="triangle" w="med" len="lg"/>
            </a:ln>
          </p:spPr>
        </p:cxnSp>
        <p:sp>
          <p:nvSpPr>
            <p:cNvPr id="214" name="Rectangle 213"/>
            <p:cNvSpPr/>
            <p:nvPr/>
          </p:nvSpPr>
          <p:spPr>
            <a:xfrm>
              <a:off x="5763707" y="3327106"/>
              <a:ext cx="384901"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Boats</a:t>
              </a:r>
            </a:p>
          </p:txBody>
        </p:sp>
        <p:sp>
          <p:nvSpPr>
            <p:cNvPr id="215" name="Rectangle 214"/>
            <p:cNvSpPr/>
            <p:nvPr/>
          </p:nvSpPr>
          <p:spPr>
            <a:xfrm>
              <a:off x="5763707" y="3516445"/>
              <a:ext cx="384901"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6" name="Rectangle 215"/>
            <p:cNvSpPr/>
            <p:nvPr/>
          </p:nvSpPr>
          <p:spPr>
            <a:xfrm>
              <a:off x="4921479" y="3327106"/>
              <a:ext cx="531206"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a:solidFill>
                    <a:schemeClr val="bg1"/>
                  </a:solidFill>
                  <a:latin typeface="Calibri"/>
                  <a:cs typeface="Calibri"/>
                </a:rPr>
                <a:t> Reserves</a:t>
              </a:r>
            </a:p>
          </p:txBody>
        </p:sp>
        <p:sp>
          <p:nvSpPr>
            <p:cNvPr id="217" name="Rectangle 216"/>
            <p:cNvSpPr/>
            <p:nvPr/>
          </p:nvSpPr>
          <p:spPr>
            <a:xfrm>
              <a:off x="4921479" y="3516445"/>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bid</a:t>
              </a:r>
            </a:p>
          </p:txBody>
        </p:sp>
        <p:sp>
          <p:nvSpPr>
            <p:cNvPr id="218" name="Rectangle 217"/>
            <p:cNvSpPr/>
            <p:nvPr/>
          </p:nvSpPr>
          <p:spPr>
            <a:xfrm>
              <a:off x="4921479" y="3705784"/>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600" i="1">
                  <a:solidFill>
                    <a:schemeClr val="tx1"/>
                  </a:solidFill>
                  <a:latin typeface="Calibri"/>
                  <a:cs typeface="Calibri"/>
                </a:rPr>
                <a:t> sid</a:t>
              </a:r>
            </a:p>
          </p:txBody>
        </p:sp>
        <p:cxnSp>
          <p:nvCxnSpPr>
            <p:cNvPr id="219" name="Straight Arrow Connector 30"/>
            <p:cNvCxnSpPr>
              <a:cxnSpLocks noChangeShapeType="1"/>
            </p:cNvCxnSpPr>
            <p:nvPr/>
          </p:nvCxnSpPr>
          <p:spPr bwMode="auto">
            <a:xfrm flipH="1">
              <a:off x="4617135" y="3817724"/>
              <a:ext cx="307535" cy="1588"/>
            </a:xfrm>
            <a:prstGeom prst="straightConnector1">
              <a:avLst/>
            </a:prstGeom>
            <a:noFill/>
            <a:ln w="19050">
              <a:solidFill>
                <a:schemeClr val="tx1"/>
              </a:solidFill>
              <a:round/>
              <a:headEnd/>
              <a:tailEnd type="triangle" w="med" len="lg"/>
            </a:ln>
          </p:spPr>
        </p:cxnSp>
        <p:sp>
          <p:nvSpPr>
            <p:cNvPr id="220" name="Rounded Rectangle 219"/>
            <p:cNvSpPr/>
            <p:nvPr/>
          </p:nvSpPr>
          <p:spPr bwMode="auto">
            <a:xfrm>
              <a:off x="5681497" y="3245701"/>
              <a:ext cx="550482" cy="547568"/>
            </a:xfrm>
            <a:prstGeom prst="roundRect">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600" smtClean="0">
                <a:latin typeface="Calibri"/>
                <a:cs typeface="Calibri"/>
              </a:endParaRPr>
            </a:p>
          </p:txBody>
        </p:sp>
      </p:grpSp>
      <p:sp>
        <p:nvSpPr>
          <p:cNvPr id="224" name="Rounded Rectangle 223"/>
          <p:cNvSpPr/>
          <p:nvPr/>
        </p:nvSpPr>
        <p:spPr>
          <a:xfrm>
            <a:off x="280541" y="1752053"/>
            <a:ext cx="8700231" cy="3318248"/>
          </a:xfrm>
          <a:prstGeom prst="roundRect">
            <a:avLst>
              <a:gd name="adj" fmla="val 6035"/>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7" name="Rectangle 3"/>
          <p:cNvSpPr>
            <a:spLocks noChangeArrowheads="1"/>
          </p:cNvSpPr>
          <p:nvPr/>
        </p:nvSpPr>
        <p:spPr bwMode="auto">
          <a:xfrm>
            <a:off x="458256" y="2302324"/>
            <a:ext cx="3511634" cy="2215992"/>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685800" algn="l"/>
                <a:tab pos="1143000" algn="l"/>
                <a:tab pos="1828800" algn="l"/>
              </a:tabLst>
            </a:pPr>
            <a:r>
              <a:rPr lang="en-US" sz="1800">
                <a:latin typeface="Calibri"/>
                <a:cs typeface="Calibri"/>
              </a:rPr>
              <a:t>select 	Team, Day</a:t>
            </a:r>
          </a:p>
          <a:p>
            <a:pPr>
              <a:tabLst>
                <a:tab pos="457200" algn="l"/>
                <a:tab pos="685800" algn="l"/>
                <a:tab pos="1143000" algn="l"/>
                <a:tab pos="1828800" algn="l"/>
              </a:tabLst>
            </a:pPr>
            <a:r>
              <a:rPr lang="en-US" sz="1800">
                <a:latin typeface="Calibri"/>
                <a:cs typeface="Calibri"/>
              </a:rPr>
              <a:t>from 	Scores S1</a:t>
            </a:r>
          </a:p>
          <a:p>
            <a:pPr>
              <a:tabLst>
                <a:tab pos="457200" algn="l"/>
                <a:tab pos="685800" algn="l"/>
                <a:tab pos="1143000" algn="l"/>
                <a:tab pos="1828800" algn="l"/>
              </a:tabLst>
            </a:pPr>
            <a:r>
              <a:rPr lang="en-US" sz="1800">
                <a:latin typeface="Calibri"/>
                <a:cs typeface="Calibri"/>
              </a:rPr>
              <a:t>where	not exists</a:t>
            </a:r>
          </a:p>
          <a:p>
            <a:pPr>
              <a:tabLst>
                <a:tab pos="457200" algn="l"/>
                <a:tab pos="685800" algn="l"/>
                <a:tab pos="1143000" algn="l"/>
                <a:tab pos="1828800" algn="l"/>
              </a:tabLst>
            </a:pPr>
            <a:r>
              <a:rPr lang="en-US" sz="1800">
                <a:latin typeface="Calibri"/>
                <a:cs typeface="Calibri"/>
              </a:rPr>
              <a:t>  	(select	* </a:t>
            </a:r>
          </a:p>
          <a:p>
            <a:pPr>
              <a:tabLst>
                <a:tab pos="457200" algn="l"/>
                <a:tab pos="685800" algn="l"/>
                <a:tab pos="1143000" algn="l"/>
                <a:tab pos="1828800" algn="l"/>
              </a:tabLst>
            </a:pPr>
            <a:r>
              <a:rPr lang="en-US" sz="1800">
                <a:latin typeface="Calibri"/>
                <a:cs typeface="Calibri"/>
              </a:rPr>
              <a:t>	from	Scores S2</a:t>
            </a:r>
          </a:p>
          <a:p>
            <a:pPr>
              <a:tabLst>
                <a:tab pos="457200" algn="l"/>
                <a:tab pos="685800" algn="l"/>
                <a:tab pos="1143000" algn="l"/>
                <a:tab pos="1828800" algn="l"/>
              </a:tabLst>
            </a:pPr>
            <a:r>
              <a:rPr lang="en-US" sz="1800">
                <a:latin typeface="Calibri"/>
                <a:cs typeface="Calibri"/>
              </a:rPr>
              <a:t>	where 	S1.Runs = S2.Runs</a:t>
            </a:r>
          </a:p>
          <a:p>
            <a:pPr>
              <a:tabLst>
                <a:tab pos="457200" algn="l"/>
                <a:tab pos="685800" algn="l"/>
                <a:tab pos="1143000" algn="l"/>
                <a:tab pos="1828800" algn="l"/>
              </a:tabLst>
            </a:pPr>
            <a:r>
              <a:rPr lang="en-US" sz="1800">
                <a:latin typeface="Calibri"/>
                <a:cs typeface="Calibri"/>
              </a:rPr>
              <a:t>	and 	(S1.Team &lt;&gt; S2.Team </a:t>
            </a:r>
          </a:p>
          <a:p>
            <a:pPr>
              <a:tabLst>
                <a:tab pos="457200" algn="l"/>
                <a:tab pos="685800" algn="l"/>
                <a:tab pos="1143000" algn="l"/>
                <a:tab pos="1828800" algn="l"/>
              </a:tabLst>
            </a:pPr>
            <a:r>
              <a:rPr lang="en-US" sz="1800">
                <a:latin typeface="Calibri"/>
                <a:cs typeface="Calibri"/>
              </a:rPr>
              <a:t>	        	or S1.Day &lt;&gt; S2.Day))</a:t>
            </a:r>
          </a:p>
        </p:txBody>
      </p:sp>
      <p:grpSp>
        <p:nvGrpSpPr>
          <p:cNvPr id="180" name="Group 179"/>
          <p:cNvGrpSpPr/>
          <p:nvPr/>
        </p:nvGrpSpPr>
        <p:grpSpPr>
          <a:xfrm>
            <a:off x="4784599" y="2685561"/>
            <a:ext cx="3477579" cy="1451233"/>
            <a:chOff x="4939841" y="1454948"/>
            <a:chExt cx="2705145" cy="1128888"/>
          </a:xfrm>
        </p:grpSpPr>
        <p:cxnSp>
          <p:nvCxnSpPr>
            <p:cNvPr id="181" name="Straight Arrow Connector 180"/>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182" name="Group 106"/>
            <p:cNvGrpSpPr/>
            <p:nvPr/>
          </p:nvGrpSpPr>
          <p:grpSpPr>
            <a:xfrm>
              <a:off x="5939226" y="1574027"/>
              <a:ext cx="593596" cy="874724"/>
              <a:chOff x="6013368" y="2451684"/>
              <a:chExt cx="579733" cy="898708"/>
            </a:xfrm>
          </p:grpSpPr>
          <p:sp>
            <p:nvSpPr>
              <p:cNvPr id="197" name="Rectangle 196"/>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8" name="Rectangle 197"/>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9" name="Rectangle 198"/>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200" name="Rectangle 199"/>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grpSp>
          <p:nvGrpSpPr>
            <p:cNvPr id="183" name="Group 112"/>
            <p:cNvGrpSpPr/>
            <p:nvPr/>
          </p:nvGrpSpPr>
          <p:grpSpPr>
            <a:xfrm>
              <a:off x="4939841" y="1574032"/>
              <a:ext cx="592482" cy="656037"/>
              <a:chOff x="5672691" y="3708233"/>
              <a:chExt cx="681354" cy="674025"/>
            </a:xfrm>
          </p:grpSpPr>
          <p:sp>
            <p:nvSpPr>
              <p:cNvPr id="194" name="Rectangle 193"/>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select</a:t>
                </a:r>
              </a:p>
            </p:txBody>
          </p:sp>
          <p:sp>
            <p:nvSpPr>
              <p:cNvPr id="195" name="Rectangle 194"/>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6" name="Rectangle 195"/>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grpSp>
        <p:sp>
          <p:nvSpPr>
            <p:cNvPr id="184" name="Rounded Rectangle 183"/>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500" smtClean="0">
                <a:latin typeface="Arial" pitchFamily="34" charset="0"/>
              </a:endParaRPr>
            </a:p>
          </p:txBody>
        </p:sp>
        <p:grpSp>
          <p:nvGrpSpPr>
            <p:cNvPr id="185" name="Group 106"/>
            <p:cNvGrpSpPr/>
            <p:nvPr/>
          </p:nvGrpSpPr>
          <p:grpSpPr>
            <a:xfrm>
              <a:off x="6939724" y="1574027"/>
              <a:ext cx="593596" cy="874724"/>
              <a:chOff x="6013368" y="2451684"/>
              <a:chExt cx="579733" cy="898708"/>
            </a:xfrm>
          </p:grpSpPr>
          <p:sp>
            <p:nvSpPr>
              <p:cNvPr id="190" name="Rectangle 189"/>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a:solidFill>
                      <a:schemeClr val="bg1"/>
                    </a:solidFill>
                    <a:latin typeface="Arial"/>
                    <a:cs typeface="Arial"/>
                  </a:rPr>
                  <a:t> Scores</a:t>
                </a:r>
              </a:p>
            </p:txBody>
          </p:sp>
          <p:sp>
            <p:nvSpPr>
              <p:cNvPr id="191" name="Rectangle 190"/>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Team</a:t>
                </a:r>
              </a:p>
            </p:txBody>
          </p:sp>
          <p:sp>
            <p:nvSpPr>
              <p:cNvPr id="192" name="Rectangle 191"/>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Day</a:t>
                </a:r>
              </a:p>
            </p:txBody>
          </p:sp>
          <p:sp>
            <p:nvSpPr>
              <p:cNvPr id="193" name="Rectangle 192"/>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500" i="1">
                    <a:solidFill>
                      <a:schemeClr val="tx1"/>
                    </a:solidFill>
                    <a:latin typeface="Arial"/>
                    <a:cs typeface="Arial"/>
                  </a:rPr>
                  <a:t> Runs</a:t>
                </a:r>
              </a:p>
            </p:txBody>
          </p:sp>
        </p:grpSp>
        <p:cxnSp>
          <p:nvCxnSpPr>
            <p:cNvPr id="186" name="Straight Arrow Connector 185"/>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187" name="Straight Arrow Connector 186"/>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188" name="Straight Arrow Connector 187"/>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189" name="Straight Arrow Connector 188"/>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sp>
        <p:nvSpPr>
          <p:cNvPr id="227" name="Rounded Rectangle 226"/>
          <p:cNvSpPr/>
          <p:nvPr/>
        </p:nvSpPr>
        <p:spPr>
          <a:xfrm>
            <a:off x="238251" y="1795599"/>
            <a:ext cx="8700231" cy="3318248"/>
          </a:xfrm>
          <a:prstGeom prst="roundRect">
            <a:avLst>
              <a:gd name="adj" fmla="val 6035"/>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48" name="Group 147"/>
          <p:cNvGrpSpPr/>
          <p:nvPr/>
        </p:nvGrpSpPr>
        <p:grpSpPr>
          <a:xfrm>
            <a:off x="4186076" y="2714949"/>
            <a:ext cx="4513517" cy="1479549"/>
            <a:chOff x="4659627" y="1985846"/>
            <a:chExt cx="3871650" cy="1269143"/>
          </a:xfrm>
        </p:grpSpPr>
        <p:grpSp>
          <p:nvGrpSpPr>
            <p:cNvPr id="149" name="Group 39"/>
            <p:cNvGrpSpPr/>
            <p:nvPr/>
          </p:nvGrpSpPr>
          <p:grpSpPr>
            <a:xfrm>
              <a:off x="5571246" y="2097938"/>
              <a:ext cx="660795" cy="340476"/>
              <a:chOff x="4101704" y="1896761"/>
              <a:chExt cx="660795" cy="437189"/>
            </a:xfrm>
          </p:grpSpPr>
          <p:sp>
            <p:nvSpPr>
              <p:cNvPr id="173" name="Rectangle 17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74" name="Rectangle 173"/>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50" name="Group 40"/>
            <p:cNvGrpSpPr/>
            <p:nvPr/>
          </p:nvGrpSpPr>
          <p:grpSpPr>
            <a:xfrm>
              <a:off x="4659627" y="2097938"/>
              <a:ext cx="536969" cy="340476"/>
              <a:chOff x="4101704" y="1896761"/>
              <a:chExt cx="660795" cy="437189"/>
            </a:xfrm>
          </p:grpSpPr>
          <p:sp>
            <p:nvSpPr>
              <p:cNvPr id="171" name="Rectangle 170"/>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172" name="Rectangle 17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grpSp>
        <p:grpSp>
          <p:nvGrpSpPr>
            <p:cNvPr id="151" name="Group 45"/>
            <p:cNvGrpSpPr/>
            <p:nvPr/>
          </p:nvGrpSpPr>
          <p:grpSpPr>
            <a:xfrm>
              <a:off x="6599946" y="2104482"/>
              <a:ext cx="660795" cy="510781"/>
              <a:chOff x="4101704" y="1896761"/>
              <a:chExt cx="660795" cy="655870"/>
            </a:xfrm>
          </p:grpSpPr>
          <p:sp>
            <p:nvSpPr>
              <p:cNvPr id="168" name="Rectangle 167"/>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Frequents</a:t>
                </a:r>
              </a:p>
            </p:txBody>
          </p:sp>
          <p:sp>
            <p:nvSpPr>
              <p:cNvPr id="169" name="Rectangle 168"/>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70" name="Rectangle 169"/>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bar</a:t>
                </a:r>
              </a:p>
            </p:txBody>
          </p:sp>
        </p:grpSp>
        <p:grpSp>
          <p:nvGrpSpPr>
            <p:cNvPr id="152" name="Group 49"/>
            <p:cNvGrpSpPr/>
            <p:nvPr/>
          </p:nvGrpSpPr>
          <p:grpSpPr>
            <a:xfrm>
              <a:off x="7679982" y="2103260"/>
              <a:ext cx="660795" cy="510781"/>
              <a:chOff x="4101704" y="1896761"/>
              <a:chExt cx="660795" cy="655870"/>
            </a:xfrm>
          </p:grpSpPr>
          <p:sp>
            <p:nvSpPr>
              <p:cNvPr id="165" name="Rectangle 16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Serves</a:t>
                </a:r>
              </a:p>
            </p:txBody>
          </p:sp>
          <p:sp>
            <p:nvSpPr>
              <p:cNvPr id="166" name="Rectangle 16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bar</a:t>
                </a:r>
              </a:p>
            </p:txBody>
          </p:sp>
          <p:sp>
            <p:nvSpPr>
              <p:cNvPr id="167" name="Rectangle 16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53" name="Straight Arrow Connector 30"/>
            <p:cNvCxnSpPr>
              <a:cxnSpLocks noChangeShapeType="1"/>
            </p:cNvCxnSpPr>
            <p:nvPr/>
          </p:nvCxnSpPr>
          <p:spPr bwMode="auto">
            <a:xfrm rot="10800000">
              <a:off x="5196596" y="2356699"/>
              <a:ext cx="365125" cy="1588"/>
            </a:xfrm>
            <a:prstGeom prst="straightConnector1">
              <a:avLst/>
            </a:prstGeom>
            <a:noFill/>
            <a:ln w="19050">
              <a:solidFill>
                <a:schemeClr val="tx1"/>
              </a:solidFill>
              <a:round/>
              <a:headEnd/>
              <a:tailEnd/>
            </a:ln>
          </p:spPr>
        </p:cxnSp>
        <p:cxnSp>
          <p:nvCxnSpPr>
            <p:cNvPr id="154" name="Straight Arrow Connector 30"/>
            <p:cNvCxnSpPr>
              <a:cxnSpLocks noChangeShapeType="1"/>
              <a:endCxn id="166" idx="1"/>
            </p:cNvCxnSpPr>
            <p:nvPr/>
          </p:nvCxnSpPr>
          <p:spPr bwMode="auto">
            <a:xfrm flipV="1">
              <a:off x="7260741" y="2358584"/>
              <a:ext cx="419241" cy="171527"/>
            </a:xfrm>
            <a:prstGeom prst="straightConnector1">
              <a:avLst/>
            </a:prstGeom>
            <a:noFill/>
            <a:ln w="19050">
              <a:solidFill>
                <a:schemeClr val="tx1"/>
              </a:solidFill>
              <a:round/>
              <a:headEnd/>
              <a:tailEnd type="triangle" w="med" len="lg"/>
            </a:ln>
          </p:spPr>
        </p:cxnSp>
        <p:grpSp>
          <p:nvGrpSpPr>
            <p:cNvPr id="155" name="Group 49"/>
            <p:cNvGrpSpPr/>
            <p:nvPr/>
          </p:nvGrpSpPr>
          <p:grpSpPr>
            <a:xfrm>
              <a:off x="7679982" y="2744208"/>
              <a:ext cx="660795" cy="510781"/>
              <a:chOff x="4101704" y="1896761"/>
              <a:chExt cx="660795" cy="655870"/>
            </a:xfrm>
          </p:grpSpPr>
          <p:sp>
            <p:nvSpPr>
              <p:cNvPr id="162" name="Rectangle 16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Likes</a:t>
                </a:r>
              </a:p>
            </p:txBody>
          </p:sp>
          <p:sp>
            <p:nvSpPr>
              <p:cNvPr id="163" name="Rectangle 16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person</a:t>
                </a:r>
              </a:p>
            </p:txBody>
          </p:sp>
          <p:sp>
            <p:nvSpPr>
              <p:cNvPr id="164" name="Rectangle 163"/>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drink</a:t>
                </a:r>
              </a:p>
            </p:txBody>
          </p:sp>
        </p:grpSp>
        <p:cxnSp>
          <p:nvCxnSpPr>
            <p:cNvPr id="156" name="Straight Arrow Connector 30"/>
            <p:cNvCxnSpPr>
              <a:cxnSpLocks noChangeShapeType="1"/>
            </p:cNvCxnSpPr>
            <p:nvPr/>
          </p:nvCxnSpPr>
          <p:spPr bwMode="auto">
            <a:xfrm flipV="1">
              <a:off x="6242196" y="2359806"/>
              <a:ext cx="356483" cy="0"/>
            </a:xfrm>
            <a:prstGeom prst="straightConnector1">
              <a:avLst/>
            </a:prstGeom>
            <a:noFill/>
            <a:ln w="19050">
              <a:solidFill>
                <a:schemeClr val="tx1"/>
              </a:solidFill>
              <a:round/>
              <a:headEnd/>
              <a:tailEnd type="triangle" w="med" len="lg"/>
            </a:ln>
          </p:spPr>
        </p:cxnSp>
        <p:grpSp>
          <p:nvGrpSpPr>
            <p:cNvPr id="157" name="Group 71"/>
            <p:cNvGrpSpPr>
              <a:grpSpLocks/>
            </p:cNvGrpSpPr>
            <p:nvPr/>
          </p:nvGrpSpPr>
          <p:grpSpPr bwMode="auto">
            <a:xfrm>
              <a:off x="8340777" y="2528889"/>
              <a:ext cx="190500" cy="648877"/>
              <a:chOff x="5257800" y="3594100"/>
              <a:chExt cx="190500" cy="984250"/>
            </a:xfrm>
          </p:grpSpPr>
          <p:cxnSp>
            <p:nvCxnSpPr>
              <p:cNvPr id="160"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161"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2000"/>
              </a:p>
            </p:txBody>
          </p:sp>
        </p:grpSp>
        <p:sp>
          <p:nvSpPr>
            <p:cNvPr id="158" name="Freeform 157"/>
            <p:cNvSpPr/>
            <p:nvPr/>
          </p:nvSpPr>
          <p:spPr bwMode="auto">
            <a:xfrm>
              <a:off x="5311561" y="2361810"/>
              <a:ext cx="2366434" cy="677154"/>
            </a:xfrm>
            <a:custGeom>
              <a:avLst/>
              <a:gdLst>
                <a:gd name="connsiteX0" fmla="*/ 2494140 w 2494140"/>
                <a:gd name="connsiteY0" fmla="*/ 732366 h 793750"/>
                <a:gd name="connsiteX1" fmla="*/ 394406 w 2494140"/>
                <a:gd name="connsiteY1" fmla="*/ 740833 h 793750"/>
                <a:gd name="connsiteX2" fmla="*/ 127706 w 2494140"/>
                <a:gd name="connsiteY2" fmla="*/ 414866 h 793750"/>
                <a:gd name="connsiteX3" fmla="*/ 377473 w 2494140"/>
                <a:gd name="connsiteY3" fmla="*/ 0 h 793750"/>
                <a:gd name="connsiteX0" fmla="*/ 2398890 w 2398890"/>
                <a:gd name="connsiteY0" fmla="*/ 732366 h 793750"/>
                <a:gd name="connsiteX1" fmla="*/ 476956 w 2398890"/>
                <a:gd name="connsiteY1" fmla="*/ 740833 h 793750"/>
                <a:gd name="connsiteX2" fmla="*/ 32456 w 2398890"/>
                <a:gd name="connsiteY2" fmla="*/ 414866 h 793750"/>
                <a:gd name="connsiteX3" fmla="*/ 282223 w 2398890"/>
                <a:gd name="connsiteY3" fmla="*/ 0 h 793750"/>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474 h 763166"/>
                <a:gd name="connsiteX1" fmla="*/ 444500 w 2366434"/>
                <a:gd name="connsiteY1" fmla="*/ 686680 h 763166"/>
                <a:gd name="connsiteX2" fmla="*/ 0 w 2366434"/>
                <a:gd name="connsiteY2" fmla="*/ 414974 h 763166"/>
                <a:gd name="connsiteX3" fmla="*/ 249767 w 2366434"/>
                <a:gd name="connsiteY3" fmla="*/ 108 h 763166"/>
              </a:gdLst>
              <a:ahLst/>
              <a:cxnLst>
                <a:cxn ang="0">
                  <a:pos x="connsiteX0" y="connsiteY0"/>
                </a:cxn>
                <a:cxn ang="0">
                  <a:pos x="connsiteX1" y="connsiteY1"/>
                </a:cxn>
                <a:cxn ang="0">
                  <a:pos x="connsiteX2" y="connsiteY2"/>
                </a:cxn>
                <a:cxn ang="0">
                  <a:pos x="connsiteX3" y="connsiteY3"/>
                </a:cxn>
              </a:cxnLst>
              <a:rect l="l" t="t" r="r" b="b"/>
              <a:pathLst>
                <a:path w="2366434" h="763166">
                  <a:moveTo>
                    <a:pt x="2366434" y="732474"/>
                  </a:moveTo>
                  <a:cubicBezTo>
                    <a:pt x="1513770" y="763166"/>
                    <a:pt x="838906" y="739597"/>
                    <a:pt x="444500" y="686680"/>
                  </a:cubicBezTo>
                  <a:cubicBezTo>
                    <a:pt x="50094" y="633763"/>
                    <a:pt x="7054" y="570604"/>
                    <a:pt x="0" y="414974"/>
                  </a:cubicBezTo>
                  <a:cubicBezTo>
                    <a:pt x="0" y="312812"/>
                    <a:pt x="72336" y="0"/>
                    <a:pt x="249767" y="108"/>
                  </a:cubicBezTo>
                </a:path>
              </a:pathLst>
            </a:custGeom>
            <a:noFill/>
            <a:ln w="19050" cap="flat" cmpd="sng" algn="ctr">
              <a:solidFill>
                <a:schemeClr val="tx1"/>
              </a:solidFill>
              <a:prstDash val="solid"/>
              <a:round/>
              <a:headEnd type="none" w="med" len="med"/>
              <a:tailEnd type="triangle" w="med" len="lg"/>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800" smtClean="0">
                <a:latin typeface="Arial" pitchFamily="34" charset="0"/>
              </a:endParaRPr>
            </a:p>
          </p:txBody>
        </p:sp>
        <p:sp>
          <p:nvSpPr>
            <p:cNvPr id="159" name="Rounded Rectangle 158"/>
            <p:cNvSpPr/>
            <p:nvPr/>
          </p:nvSpPr>
          <p:spPr bwMode="auto">
            <a:xfrm>
              <a:off x="6486442" y="1985846"/>
              <a:ext cx="878992" cy="758362"/>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145" name="Rectangle 3"/>
          <p:cNvSpPr>
            <a:spLocks noChangeArrowheads="1"/>
          </p:cNvSpPr>
          <p:nvPr/>
        </p:nvSpPr>
        <p:spPr bwMode="auto">
          <a:xfrm>
            <a:off x="415966" y="2068872"/>
            <a:ext cx="3511633" cy="2769989"/>
          </a:xfrm>
          <a:prstGeom prst="rect">
            <a:avLst/>
          </a:prstGeom>
          <a:noFill/>
          <a:ln w="9525">
            <a:noFill/>
            <a:miter lim="800000"/>
            <a:headEnd/>
            <a:tailEnd/>
          </a:ln>
        </p:spPr>
        <p:txBody>
          <a:bodyPr wrap="square" lIns="0" tIns="0" rIns="0" bIns="0">
            <a:prstTxWarp prst="textNoShape">
              <a:avLst/>
            </a:prstTxWarp>
            <a:spAutoFit/>
          </a:bodyPr>
          <a:lstStyle/>
          <a:p>
            <a:pPr>
              <a:tabLst>
                <a:tab pos="571500" algn="l"/>
                <a:tab pos="1143000" algn="l"/>
                <a:tab pos="1714500" algn="l"/>
              </a:tabLst>
            </a:pPr>
            <a:r>
              <a:rPr lang="en-US" sz="1500">
                <a:latin typeface="Calibri"/>
                <a:cs typeface="Calibri"/>
              </a:rPr>
              <a:t>select 	F1.person</a:t>
            </a:r>
          </a:p>
          <a:p>
            <a:pPr>
              <a:tabLst>
                <a:tab pos="571500" algn="l"/>
                <a:tab pos="1143000" algn="l"/>
                <a:tab pos="1714500" algn="l"/>
              </a:tabLst>
            </a:pPr>
            <a:r>
              <a:rPr lang="en-US" sz="1500">
                <a:latin typeface="Calibri"/>
                <a:cs typeface="Calibri"/>
              </a:rPr>
              <a:t>from 	Frequents F1</a:t>
            </a:r>
          </a:p>
          <a:p>
            <a:pPr>
              <a:tabLst>
                <a:tab pos="571500" algn="l"/>
                <a:tab pos="1143000" algn="l"/>
                <a:tab pos="1714500" algn="l"/>
              </a:tabLst>
            </a:pPr>
            <a:r>
              <a:rPr lang="en-US" sz="1500">
                <a:latin typeface="Calibri"/>
                <a:cs typeface="Calibri"/>
              </a:rPr>
              <a:t>where 	not exists</a:t>
            </a:r>
          </a:p>
          <a:p>
            <a:pPr>
              <a:tabLst>
                <a:tab pos="571500" algn="l"/>
                <a:tab pos="1143000" algn="l"/>
                <a:tab pos="1714500" algn="l"/>
              </a:tabLst>
            </a:pPr>
            <a:r>
              <a:rPr lang="en-US" sz="1500">
                <a:latin typeface="Calibri"/>
                <a:cs typeface="Calibri"/>
              </a:rPr>
              <a:t>	(select 	F2.bar</a:t>
            </a:r>
          </a:p>
          <a:p>
            <a:pPr>
              <a:tabLst>
                <a:tab pos="571500" algn="l"/>
                <a:tab pos="1143000" algn="l"/>
                <a:tab pos="1714500" algn="l"/>
              </a:tabLst>
            </a:pPr>
            <a:r>
              <a:rPr lang="en-US" sz="1500">
                <a:latin typeface="Calibri"/>
                <a:cs typeface="Calibri"/>
              </a:rPr>
              <a:t>	from 	Frequents F2</a:t>
            </a:r>
          </a:p>
          <a:p>
            <a:pPr>
              <a:tabLst>
                <a:tab pos="571500" algn="l"/>
                <a:tab pos="1143000" algn="l"/>
                <a:tab pos="1714500" algn="l"/>
              </a:tabLst>
            </a:pPr>
            <a:r>
              <a:rPr lang="en-US" sz="1500">
                <a:latin typeface="Calibri"/>
                <a:cs typeface="Calibri"/>
              </a:rPr>
              <a:t>	where	F2.person = F1.person</a:t>
            </a:r>
          </a:p>
          <a:p>
            <a:pPr>
              <a:tabLst>
                <a:tab pos="571500" algn="l"/>
                <a:tab pos="1143000" algn="l"/>
                <a:tab pos="1714500" algn="l"/>
              </a:tabLst>
            </a:pPr>
            <a:r>
              <a:rPr lang="en-US" sz="1500">
                <a:latin typeface="Calibri"/>
                <a:cs typeface="Calibri"/>
              </a:rPr>
              <a:t>	and	not exists</a:t>
            </a:r>
          </a:p>
          <a:p>
            <a:pPr>
              <a:tabLst>
                <a:tab pos="571500" algn="l"/>
                <a:tab pos="1143000" algn="l"/>
                <a:tab pos="1714500" algn="l"/>
              </a:tabLst>
            </a:pPr>
            <a:r>
              <a:rPr lang="en-US" sz="1500">
                <a:latin typeface="Calibri"/>
                <a:cs typeface="Calibri"/>
              </a:rPr>
              <a:t>		(select  S3.drink</a:t>
            </a:r>
          </a:p>
          <a:p>
            <a:pPr>
              <a:tabLst>
                <a:tab pos="571500" algn="l"/>
                <a:tab pos="1143000" algn="l"/>
                <a:tab pos="1714500" algn="l"/>
              </a:tabLst>
            </a:pPr>
            <a:r>
              <a:rPr lang="en-US" sz="1500">
                <a:latin typeface="Calibri"/>
                <a:cs typeface="Calibri"/>
              </a:rPr>
              <a:t>		from     Serves S3, Likes L4</a:t>
            </a:r>
          </a:p>
          <a:p>
            <a:pPr>
              <a:tabLst>
                <a:tab pos="571500" algn="l"/>
                <a:tab pos="1143000" algn="l"/>
                <a:tab pos="1714500" algn="l"/>
              </a:tabLst>
            </a:pPr>
            <a:r>
              <a:rPr lang="en-US" sz="1500">
                <a:latin typeface="Calibri"/>
                <a:cs typeface="Calibri"/>
              </a:rPr>
              <a:t>		where	L4.person = F1.person</a:t>
            </a:r>
          </a:p>
          <a:p>
            <a:pPr>
              <a:tabLst>
                <a:tab pos="571500" algn="l"/>
                <a:tab pos="1143000" algn="l"/>
                <a:tab pos="1714500" algn="l"/>
              </a:tabLst>
            </a:pPr>
            <a:r>
              <a:rPr lang="en-US" sz="1500">
                <a:latin typeface="Calibri"/>
                <a:cs typeface="Calibri"/>
              </a:rPr>
              <a:t>		and       L4.drink = S3.drink</a:t>
            </a:r>
          </a:p>
          <a:p>
            <a:pPr>
              <a:tabLst>
                <a:tab pos="571500" algn="l"/>
                <a:tab pos="1143000" algn="l"/>
                <a:tab pos="1714500" algn="l"/>
              </a:tabLst>
            </a:pPr>
            <a:r>
              <a:rPr lang="en-US" sz="1500">
                <a:latin typeface="Calibri"/>
                <a:cs typeface="Calibri"/>
              </a:rPr>
              <a:t>		and       S3.bar = F2.bar))</a:t>
            </a:r>
          </a:p>
        </p:txBody>
      </p:sp>
      <p:sp>
        <p:nvSpPr>
          <p:cNvPr id="80" name="Title 79"/>
          <p:cNvSpPr>
            <a:spLocks noGrp="1"/>
          </p:cNvSpPr>
          <p:nvPr>
            <p:ph type="title"/>
          </p:nvPr>
        </p:nvSpPr>
        <p:spPr>
          <a:xfrm>
            <a:off x="177801" y="13729"/>
            <a:ext cx="7106137" cy="523220"/>
          </a:xfrm>
        </p:spPr>
        <p:txBody>
          <a:bodyPr/>
          <a:lstStyle/>
          <a:p>
            <a:r>
              <a:rPr lang="en-US"/>
              <a:t>Query Browse with Query Visualization</a:t>
            </a:r>
          </a:p>
        </p:txBody>
      </p:sp>
      <p:sp>
        <p:nvSpPr>
          <p:cNvPr id="229" name="Rounded Rectangle 228"/>
          <p:cNvSpPr/>
          <p:nvPr/>
        </p:nvSpPr>
        <p:spPr>
          <a:xfrm>
            <a:off x="195961" y="1839145"/>
            <a:ext cx="8700231" cy="3318248"/>
          </a:xfrm>
          <a:prstGeom prst="roundRect">
            <a:avLst>
              <a:gd name="adj" fmla="val 6035"/>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18" name="Group 117"/>
          <p:cNvGrpSpPr/>
          <p:nvPr/>
        </p:nvGrpSpPr>
        <p:grpSpPr>
          <a:xfrm>
            <a:off x="4291710" y="2599126"/>
            <a:ext cx="4282495" cy="1798287"/>
            <a:chOff x="4356933" y="824812"/>
            <a:chExt cx="3157284" cy="1325793"/>
          </a:xfrm>
        </p:grpSpPr>
        <p:grpSp>
          <p:nvGrpSpPr>
            <p:cNvPr id="119" name="Group 39"/>
            <p:cNvGrpSpPr/>
            <p:nvPr/>
          </p:nvGrpSpPr>
          <p:grpSpPr>
            <a:xfrm>
              <a:off x="5284947" y="1219519"/>
              <a:ext cx="386862" cy="340476"/>
              <a:chOff x="4101704" y="1896761"/>
              <a:chExt cx="660795" cy="437189"/>
            </a:xfrm>
          </p:grpSpPr>
          <p:sp>
            <p:nvSpPr>
              <p:cNvPr id="142" name="Rectangle 14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43" name="Rectangle 14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grpSp>
          <p:nvGrpSpPr>
            <p:cNvPr id="120" name="Group 40"/>
            <p:cNvGrpSpPr/>
            <p:nvPr/>
          </p:nvGrpSpPr>
          <p:grpSpPr>
            <a:xfrm>
              <a:off x="4356933" y="1219451"/>
              <a:ext cx="459690" cy="340476"/>
              <a:chOff x="4101704" y="1896761"/>
              <a:chExt cx="660795" cy="437189"/>
            </a:xfrm>
          </p:grpSpPr>
          <p:sp>
            <p:nvSpPr>
              <p:cNvPr id="140" name="Rectangle 139"/>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select</a:t>
                </a:r>
              </a:p>
            </p:txBody>
          </p:sp>
          <p:sp>
            <p:nvSpPr>
              <p:cNvPr id="141" name="Rectangle 140"/>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sp>
          <p:nvSpPr>
            <p:cNvPr id="121" name="Rounded Rectangle 120"/>
            <p:cNvSpPr/>
            <p:nvPr/>
          </p:nvSpPr>
          <p:spPr bwMode="auto">
            <a:xfrm>
              <a:off x="5968662" y="824812"/>
              <a:ext cx="679730" cy="5537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Arial" pitchFamily="34" charset="0"/>
              </a:endParaRPr>
            </a:p>
          </p:txBody>
        </p:sp>
        <p:cxnSp>
          <p:nvCxnSpPr>
            <p:cNvPr id="122" name="Straight Arrow Connector 30"/>
            <p:cNvCxnSpPr>
              <a:cxnSpLocks noChangeShapeType="1"/>
            </p:cNvCxnSpPr>
            <p:nvPr/>
          </p:nvCxnSpPr>
          <p:spPr bwMode="auto">
            <a:xfrm>
              <a:off x="4816623" y="1474775"/>
              <a:ext cx="468324" cy="67"/>
            </a:xfrm>
            <a:prstGeom prst="straightConnector1">
              <a:avLst/>
            </a:prstGeom>
            <a:noFill/>
            <a:ln w="19050">
              <a:solidFill>
                <a:schemeClr val="tx1"/>
              </a:solidFill>
              <a:round/>
              <a:headEnd/>
              <a:tailEnd type="triangle" w="med" len="lg"/>
            </a:ln>
          </p:spPr>
        </p:cxnSp>
        <p:grpSp>
          <p:nvGrpSpPr>
            <p:cNvPr id="123" name="Group 39"/>
            <p:cNvGrpSpPr/>
            <p:nvPr/>
          </p:nvGrpSpPr>
          <p:grpSpPr>
            <a:xfrm>
              <a:off x="6140133" y="928544"/>
              <a:ext cx="386862" cy="340476"/>
              <a:chOff x="4101704" y="1896761"/>
              <a:chExt cx="660795" cy="437189"/>
            </a:xfrm>
          </p:grpSpPr>
          <p:sp>
            <p:nvSpPr>
              <p:cNvPr id="138" name="Rectangle 137"/>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39" name="Rectangle 138"/>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grpSp>
        <p:cxnSp>
          <p:nvCxnSpPr>
            <p:cNvPr id="124" name="Straight Arrow Connector 30"/>
            <p:cNvCxnSpPr>
              <a:cxnSpLocks noChangeShapeType="1"/>
            </p:cNvCxnSpPr>
            <p:nvPr/>
          </p:nvCxnSpPr>
          <p:spPr bwMode="auto">
            <a:xfrm flipV="1">
              <a:off x="5671809" y="1183868"/>
              <a:ext cx="468324" cy="290975"/>
            </a:xfrm>
            <a:prstGeom prst="straightConnector1">
              <a:avLst/>
            </a:prstGeom>
            <a:noFill/>
            <a:ln w="19050">
              <a:solidFill>
                <a:schemeClr val="tx1"/>
              </a:solidFill>
              <a:round/>
              <a:headEnd/>
              <a:tailEnd type="triangle" w="med" len="lg"/>
            </a:ln>
          </p:spPr>
        </p:cxnSp>
        <p:grpSp>
          <p:nvGrpSpPr>
            <p:cNvPr id="125" name="Group 39"/>
            <p:cNvGrpSpPr/>
            <p:nvPr/>
          </p:nvGrpSpPr>
          <p:grpSpPr>
            <a:xfrm>
              <a:off x="6140133" y="1639824"/>
              <a:ext cx="386862" cy="510781"/>
              <a:chOff x="4101704" y="1896761"/>
              <a:chExt cx="660795" cy="655870"/>
            </a:xfrm>
          </p:grpSpPr>
          <p:sp>
            <p:nvSpPr>
              <p:cNvPr id="135" name="Rectangle 13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36" name="Rectangle 13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137" name="Rectangle 13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grpSp>
          <p:nvGrpSpPr>
            <p:cNvPr id="126" name="Group 39"/>
            <p:cNvGrpSpPr/>
            <p:nvPr/>
          </p:nvGrpSpPr>
          <p:grpSpPr>
            <a:xfrm>
              <a:off x="6995319" y="1217680"/>
              <a:ext cx="386862" cy="510781"/>
              <a:chOff x="4101704" y="1896761"/>
              <a:chExt cx="660795" cy="655870"/>
            </a:xfrm>
          </p:grpSpPr>
          <p:sp>
            <p:nvSpPr>
              <p:cNvPr id="132" name="Rectangle 13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bg1"/>
                    </a:solidFill>
                    <a:latin typeface="Arial"/>
                    <a:cs typeface="Arial"/>
                  </a:rPr>
                  <a:t> W</a:t>
                </a:r>
              </a:p>
            </p:txBody>
          </p:sp>
          <p:sp>
            <p:nvSpPr>
              <p:cNvPr id="133" name="Rectangle 13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a:solidFill>
                      <a:schemeClr val="tx1"/>
                    </a:solidFill>
                    <a:latin typeface="Arial"/>
                    <a:cs typeface="Arial"/>
                  </a:rPr>
                  <a:t> </a:t>
                </a:r>
                <a:r>
                  <a:rPr lang="en-US" sz="1400" i="1">
                    <a:solidFill>
                      <a:schemeClr val="tx1"/>
                    </a:solidFill>
                    <a:latin typeface="Arial"/>
                    <a:cs typeface="Arial"/>
                  </a:rPr>
                  <a:t>wid</a:t>
                </a:r>
              </a:p>
            </p:txBody>
          </p:sp>
          <p:sp>
            <p:nvSpPr>
              <p:cNvPr id="134" name="Rectangle 133"/>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400" i="1">
                    <a:solidFill>
                      <a:schemeClr val="tx1"/>
                    </a:solidFill>
                    <a:latin typeface="Arial"/>
                    <a:cs typeface="Arial"/>
                  </a:rPr>
                  <a:t> tid</a:t>
                </a:r>
              </a:p>
            </p:txBody>
          </p:sp>
        </p:grpSp>
        <p:cxnSp>
          <p:nvCxnSpPr>
            <p:cNvPr id="127" name="Straight Arrow Connector 30"/>
            <p:cNvCxnSpPr>
              <a:cxnSpLocks noChangeShapeType="1"/>
            </p:cNvCxnSpPr>
            <p:nvPr/>
          </p:nvCxnSpPr>
          <p:spPr bwMode="auto">
            <a:xfrm rot="10800000">
              <a:off x="6526995" y="1183868"/>
              <a:ext cx="468324" cy="289138"/>
            </a:xfrm>
            <a:prstGeom prst="straightConnector1">
              <a:avLst/>
            </a:prstGeom>
            <a:noFill/>
            <a:ln w="19050">
              <a:solidFill>
                <a:schemeClr val="tx1"/>
              </a:solidFill>
              <a:round/>
              <a:headEnd/>
              <a:tailEnd type="triangle" w="med" len="lg"/>
            </a:ln>
          </p:spPr>
        </p:cxnSp>
        <p:sp>
          <p:nvSpPr>
            <p:cNvPr id="128" name="Oval 41"/>
            <p:cNvSpPr>
              <a:spLocks noChangeAspect="1" noChangeArrowheads="1"/>
            </p:cNvSpPr>
            <p:nvPr/>
          </p:nvSpPr>
          <p:spPr bwMode="auto">
            <a:xfrm>
              <a:off x="5750258" y="1272274"/>
              <a:ext cx="145255" cy="141578"/>
            </a:xfrm>
            <a:prstGeom prst="ellipse">
              <a:avLst/>
            </a:prstGeom>
            <a:solidFill>
              <a:schemeClr val="bg1"/>
            </a:solidFill>
            <a:ln w="19050">
              <a:solidFill>
                <a:schemeClr val="tx1"/>
              </a:solid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r>
                <a:rPr lang="en-US" sz="1400">
                  <a:latin typeface="Arial"/>
                  <a:ea typeface="Times New Roman" pitchFamily="-106" charset="0"/>
                  <a:cs typeface="Arial"/>
                  <a:sym typeface="Symbol" pitchFamily="-106" charset="2"/>
                </a:rPr>
                <a:t>&gt;</a:t>
              </a:r>
              <a:endParaRPr lang="en-US" sz="1400"/>
            </a:p>
          </p:txBody>
        </p:sp>
        <p:sp>
          <p:nvSpPr>
            <p:cNvPr id="129" name="Rounded Rectangle 128"/>
            <p:cNvSpPr/>
            <p:nvPr/>
          </p:nvSpPr>
          <p:spPr bwMode="auto">
            <a:xfrm>
              <a:off x="6834487" y="1113949"/>
              <a:ext cx="679730" cy="721786"/>
            </a:xfrm>
            <a:prstGeom prst="roundRect">
              <a:avLst>
                <a:gd name="adj" fmla="val 12549"/>
              </a:avLst>
            </a:prstGeom>
            <a:noFill/>
            <a:ln w="19050"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400" b="0" i="0" u="none" strike="noStrike" cap="none" normalizeH="0" baseline="0" smtClean="0">
                <a:ln>
                  <a:noFill/>
                </a:ln>
                <a:solidFill>
                  <a:schemeClr val="tx1"/>
                </a:solidFill>
                <a:effectLst/>
                <a:latin typeface="Arial" pitchFamily="34" charset="0"/>
              </a:endParaRPr>
            </a:p>
          </p:txBody>
        </p:sp>
        <p:cxnSp>
          <p:nvCxnSpPr>
            <p:cNvPr id="130" name="Straight Arrow Connector 30"/>
            <p:cNvCxnSpPr>
              <a:cxnSpLocks noChangeShapeType="1"/>
            </p:cNvCxnSpPr>
            <p:nvPr/>
          </p:nvCxnSpPr>
          <p:spPr bwMode="auto">
            <a:xfrm>
              <a:off x="5671809" y="1474842"/>
              <a:ext cx="468324" cy="420306"/>
            </a:xfrm>
            <a:prstGeom prst="straightConnector1">
              <a:avLst/>
            </a:prstGeom>
            <a:noFill/>
            <a:ln w="19050">
              <a:solidFill>
                <a:schemeClr val="tx1"/>
              </a:solidFill>
              <a:round/>
              <a:headEnd type="triangle" w="med" len="lg"/>
              <a:tailEnd type="none" w="med" len="lg"/>
            </a:ln>
          </p:spPr>
        </p:cxnSp>
        <p:cxnSp>
          <p:nvCxnSpPr>
            <p:cNvPr id="131" name="Straight Arrow Connector 30"/>
            <p:cNvCxnSpPr>
              <a:cxnSpLocks noChangeShapeType="1"/>
            </p:cNvCxnSpPr>
            <p:nvPr/>
          </p:nvCxnSpPr>
          <p:spPr bwMode="auto">
            <a:xfrm flipV="1">
              <a:off x="6526995" y="1643310"/>
              <a:ext cx="468323" cy="422143"/>
            </a:xfrm>
            <a:prstGeom prst="straightConnector1">
              <a:avLst/>
            </a:prstGeom>
            <a:noFill/>
            <a:ln w="19050">
              <a:solidFill>
                <a:schemeClr val="tx1"/>
              </a:solidFill>
              <a:round/>
              <a:headEnd/>
              <a:tailEnd type="triangle" w="med" len="lg"/>
            </a:ln>
          </p:spPr>
        </p:cxnSp>
      </p:grpSp>
      <p:sp>
        <p:nvSpPr>
          <p:cNvPr id="115" name="Rectangle 3"/>
          <p:cNvSpPr>
            <a:spLocks noChangeArrowheads="1"/>
          </p:cNvSpPr>
          <p:nvPr/>
        </p:nvSpPr>
        <p:spPr bwMode="auto">
          <a:xfrm>
            <a:off x="310260" y="1881585"/>
            <a:ext cx="3575049" cy="3231654"/>
          </a:xfrm>
          <a:prstGeom prst="rect">
            <a:avLst/>
          </a:prstGeom>
          <a:noFill/>
          <a:ln w="9525">
            <a:noFill/>
            <a:miter lim="800000"/>
            <a:headEnd/>
            <a:tailEnd/>
          </a:ln>
        </p:spPr>
        <p:txBody>
          <a:bodyPr wrap="square" lIns="0" tIns="0" rIns="0" bIns="0">
            <a:prstTxWarp prst="textNoShape">
              <a:avLst/>
            </a:prstTxWarp>
            <a:spAutoFit/>
          </a:bodyPr>
          <a:lstStyle/>
          <a:p>
            <a:pPr>
              <a:tabLst>
                <a:tab pos="514350" algn="l"/>
                <a:tab pos="1028700" algn="l"/>
                <a:tab pos="1543050" algn="l"/>
                <a:tab pos="2114550" algn="l"/>
              </a:tabLst>
            </a:pPr>
            <a:r>
              <a:rPr lang="en-US" sz="1400">
                <a:latin typeface="Calibri"/>
                <a:cs typeface="Calibri"/>
              </a:rPr>
              <a:t>select 	W1.wid</a:t>
            </a:r>
          </a:p>
          <a:p>
            <a:pPr>
              <a:tabLst>
                <a:tab pos="514350" algn="l"/>
                <a:tab pos="1028700" algn="l"/>
                <a:tab pos="1543050" algn="l"/>
                <a:tab pos="2114550" algn="l"/>
              </a:tabLst>
            </a:pPr>
            <a:r>
              <a:rPr lang="en-US" sz="1400">
                <a:latin typeface="Calibri"/>
                <a:cs typeface="Calibri"/>
              </a:rPr>
              <a:t>from 	Worlds W1</a:t>
            </a:r>
          </a:p>
          <a:p>
            <a:pPr>
              <a:tabLst>
                <a:tab pos="514350" algn="l"/>
                <a:tab pos="1028700" algn="l"/>
                <a:tab pos="1543050" algn="l"/>
                <a:tab pos="2114550" algn="l"/>
              </a:tabLst>
            </a:pPr>
            <a:r>
              <a:rPr lang="en-US" sz="1400">
                <a:latin typeface="Calibri"/>
                <a:cs typeface="Calibri"/>
              </a:rPr>
              <a:t>where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W2</a:t>
            </a:r>
          </a:p>
          <a:p>
            <a:pPr>
              <a:tabLst>
                <a:tab pos="514350" algn="l"/>
                <a:tab pos="1028700" algn="l"/>
                <a:tab pos="1543050" algn="l"/>
                <a:tab pos="2114550" algn="l"/>
              </a:tabLst>
            </a:pPr>
            <a:r>
              <a:rPr lang="en-US" sz="1400">
                <a:latin typeface="Calibri"/>
                <a:cs typeface="Calibri"/>
              </a:rPr>
              <a:t>	where 	W2.wid &lt;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W3</a:t>
            </a:r>
          </a:p>
          <a:p>
            <a:pPr>
              <a:tabLst>
                <a:tab pos="514350" algn="l"/>
                <a:tab pos="1028700" algn="l"/>
                <a:tab pos="1543050" algn="l"/>
                <a:tab pos="2114550" algn="l"/>
              </a:tabLst>
            </a:pPr>
            <a:r>
              <a:rPr lang="en-US" sz="1400">
                <a:latin typeface="Calibri"/>
                <a:cs typeface="Calibri"/>
              </a:rPr>
              <a:t>		where 	W3.wid = W1.wid</a:t>
            </a:r>
          </a:p>
          <a:p>
            <a:pPr>
              <a:tabLst>
                <a:tab pos="514350" algn="l"/>
                <a:tab pos="1028700" algn="l"/>
                <a:tab pos="1543050" algn="l"/>
                <a:tab pos="2114550" algn="l"/>
              </a:tabLst>
            </a:pPr>
            <a:r>
              <a:rPr lang="en-US" sz="1400">
                <a:latin typeface="Calibri"/>
                <a:cs typeface="Calibri"/>
              </a:rPr>
              <a:t>		and not exists</a:t>
            </a:r>
          </a:p>
          <a:p>
            <a:pPr>
              <a:tabLst>
                <a:tab pos="514350" algn="l"/>
                <a:tab pos="1028700" algn="l"/>
                <a:tab pos="1543050" algn="l"/>
                <a:tab pos="2114550" algn="l"/>
              </a:tabLst>
            </a:pPr>
            <a:r>
              <a:rPr lang="en-US" sz="1400">
                <a:latin typeface="Calibri"/>
                <a:cs typeface="Calibri"/>
              </a:rPr>
              <a:t>			(select 	*</a:t>
            </a:r>
          </a:p>
          <a:p>
            <a:pPr>
              <a:tabLst>
                <a:tab pos="514350" algn="l"/>
                <a:tab pos="1028700" algn="l"/>
                <a:tab pos="1543050" algn="l"/>
                <a:tab pos="2114550" algn="l"/>
              </a:tabLst>
            </a:pPr>
            <a:r>
              <a:rPr lang="en-US" sz="1400">
                <a:latin typeface="Calibri"/>
                <a:cs typeface="Calibri"/>
              </a:rPr>
              <a:t>			from 	Worlds W4</a:t>
            </a:r>
          </a:p>
          <a:p>
            <a:pPr>
              <a:tabLst>
                <a:tab pos="514350" algn="l"/>
                <a:tab pos="1028700" algn="l"/>
                <a:tab pos="1543050" algn="l"/>
                <a:tab pos="2114550" algn="l"/>
              </a:tabLst>
            </a:pPr>
            <a:r>
              <a:rPr lang="en-US" sz="1400">
                <a:latin typeface="Calibri"/>
                <a:cs typeface="Calibri"/>
              </a:rPr>
              <a:t>			where 	W4.wid = W2.wid</a:t>
            </a:r>
          </a:p>
          <a:p>
            <a:pPr>
              <a:tabLst>
                <a:tab pos="514350" algn="l"/>
                <a:tab pos="1028700" algn="l"/>
                <a:tab pos="1543050" algn="l"/>
                <a:tab pos="2114550" algn="l"/>
              </a:tabLst>
            </a:pPr>
            <a:r>
              <a:rPr lang="en-US" sz="1400">
                <a:latin typeface="Calibri"/>
                <a:cs typeface="Calibri"/>
              </a:rPr>
              <a:t>			and 	W4.tid = W3.tid)))</a:t>
            </a:r>
          </a:p>
        </p:txBody>
      </p:sp>
      <p:sp>
        <p:nvSpPr>
          <p:cNvPr id="18" name="Rounded Rectangle 17"/>
          <p:cNvSpPr/>
          <p:nvPr/>
        </p:nvSpPr>
        <p:spPr>
          <a:xfrm>
            <a:off x="153671" y="1882690"/>
            <a:ext cx="8700231" cy="3318248"/>
          </a:xfrm>
          <a:prstGeom prst="roundRect">
            <a:avLst>
              <a:gd name="adj" fmla="val 6035"/>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Rectangle 3"/>
          <p:cNvSpPr>
            <a:spLocks noChangeArrowheads="1"/>
          </p:cNvSpPr>
          <p:nvPr/>
        </p:nvSpPr>
        <p:spPr bwMode="auto">
          <a:xfrm>
            <a:off x="213535" y="2041403"/>
            <a:ext cx="3734260" cy="3000822"/>
          </a:xfrm>
          <a:prstGeom prst="rect">
            <a:avLst/>
          </a:prstGeom>
          <a:noFill/>
          <a:ln w="9525">
            <a:noFill/>
            <a:miter lim="800000"/>
            <a:headEnd/>
            <a:tailEnd/>
          </a:ln>
        </p:spPr>
        <p:txBody>
          <a:bodyPr wrap="square" lIns="0" tIns="0" rIns="0" bIns="0">
            <a:prstTxWarp prst="textNoShape">
              <a:avLst/>
            </a:prstTxWarp>
            <a:spAutoFit/>
          </a:bodyPr>
          <a:lstStyle/>
          <a:p>
            <a:pPr>
              <a:tabLst>
                <a:tab pos="171450" algn="l"/>
                <a:tab pos="342900" algn="l"/>
                <a:tab pos="685800" algn="l"/>
                <a:tab pos="2625725" algn="l"/>
              </a:tabLst>
            </a:pPr>
            <a:r>
              <a:rPr lang="en-US" dirty="0">
                <a:latin typeface="Calibri"/>
                <a:cs typeface="Calibri"/>
              </a:rPr>
              <a:t>select distinct a3.fname, a3.lname </a:t>
            </a:r>
          </a:p>
          <a:p>
            <a:pPr>
              <a:tabLst>
                <a:tab pos="171450" algn="l"/>
                <a:tab pos="342900" algn="l"/>
                <a:tab pos="685800" algn="l"/>
                <a:tab pos="2625725" algn="l"/>
              </a:tabLst>
            </a:pPr>
            <a:r>
              <a:rPr lang="en-US" dirty="0">
                <a:latin typeface="Calibri"/>
                <a:cs typeface="Calibri"/>
              </a:rPr>
              <a:t>from Actor a0, Casts c0, Casts c1, Casts c2, Casts c3, </a:t>
            </a:r>
          </a:p>
          <a:p>
            <a:pPr>
              <a:tabLst>
                <a:tab pos="171450" algn="l"/>
                <a:tab pos="342900" algn="l"/>
                <a:tab pos="685800" algn="l"/>
                <a:tab pos="2625725" algn="l"/>
              </a:tabLst>
            </a:pPr>
            <a:r>
              <a:rPr lang="en-US" dirty="0">
                <a:latin typeface="Calibri"/>
                <a:cs typeface="Calibri"/>
              </a:rPr>
              <a:t>	    	Actor a3</a:t>
            </a:r>
          </a:p>
          <a:p>
            <a:pPr>
              <a:tabLst>
                <a:tab pos="171450" algn="l"/>
                <a:tab pos="342900" algn="l"/>
                <a:tab pos="685800" algn="l"/>
                <a:tab pos="2625725" algn="l"/>
              </a:tabLst>
            </a:pPr>
            <a:r>
              <a:rPr lang="en-US" dirty="0">
                <a:latin typeface="Calibri"/>
                <a:cs typeface="Calibri"/>
              </a:rPr>
              <a:t>where a0.fname = 'Kevin' and a0.lname = 'Bacon' </a:t>
            </a:r>
          </a:p>
          <a:p>
            <a:pPr>
              <a:tabLst>
                <a:tab pos="171450" algn="l"/>
                <a:tab pos="342900" algn="l"/>
                <a:tab pos="685800" algn="l"/>
                <a:tab pos="2625725" algn="l"/>
              </a:tabLst>
            </a:pPr>
            <a:r>
              <a:rPr lang="en-US" dirty="0">
                <a:latin typeface="Calibri"/>
                <a:cs typeface="Calibri"/>
              </a:rPr>
              <a:t>and c0.pid = a0.id and c0.mid = c1.mid </a:t>
            </a:r>
          </a:p>
          <a:p>
            <a:pPr>
              <a:tabLst>
                <a:tab pos="171450" algn="l"/>
                <a:tab pos="342900" algn="l"/>
                <a:tab pos="685800" algn="l"/>
                <a:tab pos="2625725" algn="l"/>
              </a:tabLst>
            </a:pPr>
            <a:r>
              <a:rPr lang="en-US" dirty="0">
                <a:latin typeface="Calibri"/>
                <a:cs typeface="Calibri"/>
              </a:rPr>
              <a:t>and c1.pid = c2.pid and c2.mid = c3.mid </a:t>
            </a:r>
          </a:p>
          <a:p>
            <a:pPr>
              <a:tabLst>
                <a:tab pos="171450" algn="l"/>
                <a:tab pos="342900" algn="l"/>
                <a:tab pos="685800" algn="l"/>
                <a:tab pos="2625725" algn="l"/>
              </a:tabLst>
            </a:pPr>
            <a:r>
              <a:rPr lang="en-US" dirty="0">
                <a:latin typeface="Calibri"/>
                <a:cs typeface="Calibri"/>
              </a:rPr>
              <a:t>and c3.pid = a3.id </a:t>
            </a:r>
          </a:p>
          <a:p>
            <a:pPr>
              <a:tabLst>
                <a:tab pos="171450" algn="l"/>
                <a:tab pos="342900" algn="l"/>
                <a:tab pos="685800" algn="l"/>
                <a:tab pos="2625725" algn="l"/>
              </a:tabLst>
            </a:pPr>
            <a:r>
              <a:rPr lang="en-US" dirty="0">
                <a:latin typeface="Calibri"/>
                <a:cs typeface="Calibri"/>
              </a:rPr>
              <a:t>and not exists (select xc1.pid </a:t>
            </a:r>
          </a:p>
          <a:p>
            <a:pPr>
              <a:tabLst>
                <a:tab pos="171450" algn="l"/>
                <a:tab pos="342900" algn="l"/>
                <a:tab pos="685800" algn="l"/>
                <a:tab pos="2625725" algn="l"/>
              </a:tabLst>
            </a:pPr>
            <a:r>
              <a:rPr lang="en-US" dirty="0">
                <a:latin typeface="Calibri"/>
                <a:cs typeface="Calibri"/>
              </a:rPr>
              <a:t>	from </a:t>
            </a:r>
            <a:r>
              <a:rPr lang="en-US" dirty="0" smtClean="0">
                <a:latin typeface="Calibri"/>
                <a:cs typeface="Calibri"/>
              </a:rPr>
              <a:t>Actor </a:t>
            </a:r>
            <a:r>
              <a:rPr lang="en-US" dirty="0">
                <a:latin typeface="Calibri"/>
                <a:cs typeface="Calibri"/>
              </a:rPr>
              <a:t>xa0, Casts xc0, Casts xc1</a:t>
            </a:r>
          </a:p>
          <a:p>
            <a:pPr>
              <a:tabLst>
                <a:tab pos="171450" algn="l"/>
                <a:tab pos="342900" algn="l"/>
                <a:tab pos="685800" algn="l"/>
                <a:tab pos="2625725" algn="l"/>
              </a:tabLst>
            </a:pPr>
            <a:r>
              <a:rPr lang="en-US" dirty="0">
                <a:latin typeface="Calibri"/>
                <a:cs typeface="Calibri"/>
              </a:rPr>
              <a:t>	where xa0.fname = 'Kevin' and xa0.lname = 'Bacon' </a:t>
            </a:r>
          </a:p>
          <a:p>
            <a:pPr>
              <a:tabLst>
                <a:tab pos="171450" algn="l"/>
                <a:tab pos="342900" algn="l"/>
                <a:tab pos="685800" algn="l"/>
                <a:tab pos="2625725" algn="l"/>
              </a:tabLst>
            </a:pPr>
            <a:r>
              <a:rPr lang="en-US" dirty="0">
                <a:latin typeface="Calibri"/>
                <a:cs typeface="Calibri"/>
              </a:rPr>
              <a:t>	and xa0.id = xc0.pid and xc0.mid = xc1.mid </a:t>
            </a:r>
          </a:p>
          <a:p>
            <a:pPr>
              <a:tabLst>
                <a:tab pos="171450" algn="l"/>
                <a:tab pos="342900" algn="l"/>
                <a:tab pos="685800" algn="l"/>
                <a:tab pos="2625725" algn="l"/>
              </a:tabLst>
            </a:pPr>
            <a:r>
              <a:rPr lang="en-US" dirty="0">
                <a:latin typeface="Calibri"/>
                <a:cs typeface="Calibri"/>
              </a:rPr>
              <a:t>	and xc1.pid = a3.id)</a:t>
            </a:r>
          </a:p>
          <a:p>
            <a:pPr>
              <a:tabLst>
                <a:tab pos="171450" algn="l"/>
                <a:tab pos="342900" algn="l"/>
                <a:tab pos="685800" algn="l"/>
                <a:tab pos="2625725" algn="l"/>
              </a:tabLst>
            </a:pPr>
            <a:r>
              <a:rPr lang="en-US" dirty="0">
                <a:latin typeface="Calibri"/>
                <a:cs typeface="Calibri"/>
              </a:rPr>
              <a:t>and not exists (select ya0.id</a:t>
            </a:r>
          </a:p>
          <a:p>
            <a:pPr>
              <a:tabLst>
                <a:tab pos="171450" algn="l"/>
                <a:tab pos="342900" algn="l"/>
                <a:tab pos="685800" algn="l"/>
                <a:tab pos="2625725" algn="l"/>
              </a:tabLst>
            </a:pPr>
            <a:r>
              <a:rPr lang="en-US" dirty="0">
                <a:latin typeface="Calibri"/>
                <a:cs typeface="Calibri"/>
              </a:rPr>
              <a:t>	from Actor ya0</a:t>
            </a:r>
          </a:p>
          <a:p>
            <a:pPr>
              <a:tabLst>
                <a:tab pos="171450" algn="l"/>
                <a:tab pos="342900" algn="l"/>
                <a:tab pos="685800" algn="l"/>
                <a:tab pos="2625725" algn="l"/>
              </a:tabLst>
            </a:pPr>
            <a:r>
              <a:rPr lang="en-US" dirty="0">
                <a:latin typeface="Calibri"/>
                <a:cs typeface="Calibri"/>
              </a:rPr>
              <a:t>	where ya0.fname = 'Kevin' and ya0.lname = 'Bacon’)</a:t>
            </a:r>
          </a:p>
        </p:txBody>
      </p:sp>
      <p:grpSp>
        <p:nvGrpSpPr>
          <p:cNvPr id="19" name="Group 18"/>
          <p:cNvGrpSpPr/>
          <p:nvPr/>
        </p:nvGrpSpPr>
        <p:grpSpPr>
          <a:xfrm>
            <a:off x="3989931" y="2335401"/>
            <a:ext cx="4792824" cy="2412827"/>
            <a:chOff x="4400266" y="2606403"/>
            <a:chExt cx="4605955" cy="2318753"/>
          </a:xfrm>
        </p:grpSpPr>
        <p:cxnSp>
          <p:nvCxnSpPr>
            <p:cNvPr id="20" name="Straight Arrow Connector 30"/>
            <p:cNvCxnSpPr>
              <a:cxnSpLocks noChangeShapeType="1"/>
              <a:stCxn id="49" idx="1"/>
              <a:endCxn id="45" idx="3"/>
            </p:cNvCxnSpPr>
            <p:nvPr/>
          </p:nvCxnSpPr>
          <p:spPr bwMode="auto">
            <a:xfrm flipH="1">
              <a:off x="4815892" y="3679954"/>
              <a:ext cx="146418" cy="0"/>
            </a:xfrm>
            <a:prstGeom prst="straightConnector1">
              <a:avLst/>
            </a:prstGeom>
            <a:noFill/>
            <a:ln w="9525" cmpd="sng">
              <a:solidFill>
                <a:schemeClr val="tx1"/>
              </a:solidFill>
              <a:round/>
              <a:headEnd/>
              <a:tailEnd/>
            </a:ln>
          </p:spPr>
        </p:cxnSp>
        <p:cxnSp>
          <p:nvCxnSpPr>
            <p:cNvPr id="21" name="Straight Arrow Connector 30"/>
            <p:cNvCxnSpPr>
              <a:cxnSpLocks noChangeShapeType="1"/>
              <a:stCxn id="63" idx="1"/>
              <a:endCxn id="48" idx="3"/>
            </p:cNvCxnSpPr>
            <p:nvPr/>
          </p:nvCxnSpPr>
          <p:spPr bwMode="auto">
            <a:xfrm flipH="1" flipV="1">
              <a:off x="5336777" y="3527119"/>
              <a:ext cx="445332" cy="0"/>
            </a:xfrm>
            <a:prstGeom prst="straightConnector1">
              <a:avLst/>
            </a:prstGeom>
            <a:noFill/>
            <a:ln w="9525" cap="flat" cmpd="sng" algn="ctr">
              <a:solidFill>
                <a:schemeClr val="tx1"/>
              </a:solidFill>
              <a:prstDash val="solid"/>
              <a:round/>
              <a:headEnd type="triangle" w="med" len="lg"/>
              <a:tailEnd type="none" w="med" len="med"/>
            </a:ln>
          </p:spPr>
        </p:cxnSp>
        <p:cxnSp>
          <p:nvCxnSpPr>
            <p:cNvPr id="22" name="Straight Arrow Connector 30"/>
            <p:cNvCxnSpPr>
              <a:cxnSpLocks noChangeShapeType="1"/>
              <a:stCxn id="52" idx="1"/>
              <a:endCxn id="48" idx="3"/>
            </p:cNvCxnSpPr>
            <p:nvPr/>
          </p:nvCxnSpPr>
          <p:spPr bwMode="auto">
            <a:xfrm rot="10800000">
              <a:off x="5336777" y="3527120"/>
              <a:ext cx="232298" cy="923861"/>
            </a:xfrm>
            <a:prstGeom prst="curvedConnector3">
              <a:avLst>
                <a:gd name="adj1" fmla="val 50000"/>
              </a:avLst>
            </a:prstGeom>
            <a:noFill/>
            <a:ln w="9525" cap="flat" cmpd="sng" algn="ctr">
              <a:solidFill>
                <a:schemeClr val="tx1"/>
              </a:solidFill>
              <a:prstDash val="solid"/>
              <a:round/>
              <a:headEnd type="triangle" w="med" len="lg"/>
              <a:tailEnd type="none" w="med" len="med"/>
            </a:ln>
          </p:spPr>
        </p:cxnSp>
        <p:grpSp>
          <p:nvGrpSpPr>
            <p:cNvPr id="23" name="Group 41"/>
            <p:cNvGrpSpPr/>
            <p:nvPr/>
          </p:nvGrpSpPr>
          <p:grpSpPr>
            <a:xfrm>
              <a:off x="5782109" y="2610057"/>
              <a:ext cx="305626" cy="458505"/>
              <a:chOff x="5672691" y="3708233"/>
              <a:chExt cx="681354" cy="674031"/>
            </a:xfrm>
          </p:grpSpPr>
          <p:sp>
            <p:nvSpPr>
              <p:cNvPr id="78" name="Rectangle 77"/>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79" name="Rectangle 78"/>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81" name="Rectangle 8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4" name="Group 54"/>
            <p:cNvGrpSpPr/>
            <p:nvPr/>
          </p:nvGrpSpPr>
          <p:grpSpPr>
            <a:xfrm>
              <a:off x="6395703" y="2610057"/>
              <a:ext cx="305626" cy="458505"/>
              <a:chOff x="5672691" y="3708233"/>
              <a:chExt cx="681354" cy="674031"/>
            </a:xfrm>
          </p:grpSpPr>
          <p:sp>
            <p:nvSpPr>
              <p:cNvPr id="75" name="Rectangle 74"/>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76" name="Rectangle 75"/>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77" name="Rectangle 76"/>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5" name="Group 71"/>
            <p:cNvGrpSpPr/>
            <p:nvPr/>
          </p:nvGrpSpPr>
          <p:grpSpPr>
            <a:xfrm>
              <a:off x="7083472" y="2606403"/>
              <a:ext cx="305626" cy="458505"/>
              <a:chOff x="5672691" y="3708233"/>
              <a:chExt cx="681354" cy="674031"/>
            </a:xfrm>
          </p:grpSpPr>
          <p:sp>
            <p:nvSpPr>
              <p:cNvPr id="72" name="Rectangle 71"/>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73" name="Rectangle 72"/>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74" name="Rectangle 73"/>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6" name="Group 76"/>
            <p:cNvGrpSpPr/>
            <p:nvPr/>
          </p:nvGrpSpPr>
          <p:grpSpPr>
            <a:xfrm>
              <a:off x="7784445" y="2610057"/>
              <a:ext cx="305626" cy="458505"/>
              <a:chOff x="5672691" y="3708233"/>
              <a:chExt cx="681354" cy="674031"/>
            </a:xfrm>
          </p:grpSpPr>
          <p:sp>
            <p:nvSpPr>
              <p:cNvPr id="69" name="Rectangle 68"/>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70" name="Rectangle 69"/>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71" name="Rectangle 7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7" name="Group 85"/>
            <p:cNvGrpSpPr/>
            <p:nvPr/>
          </p:nvGrpSpPr>
          <p:grpSpPr>
            <a:xfrm>
              <a:off x="8276040" y="2610055"/>
              <a:ext cx="730181" cy="611339"/>
              <a:chOff x="6013368" y="2451684"/>
              <a:chExt cx="579733" cy="898708"/>
            </a:xfrm>
          </p:grpSpPr>
          <p:sp>
            <p:nvSpPr>
              <p:cNvPr id="65" name="Rectangle 64"/>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66" name="Rectangle 65"/>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id</a:t>
                </a:r>
              </a:p>
            </p:txBody>
          </p:sp>
          <p:sp>
            <p:nvSpPr>
              <p:cNvPr id="67" name="Rectangle 66"/>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fname='Kevin'</a:t>
                </a:r>
              </a:p>
            </p:txBody>
          </p:sp>
          <p:sp>
            <p:nvSpPr>
              <p:cNvPr id="68" name="Rectangle 67"/>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lname='Bacon'</a:t>
                </a:r>
              </a:p>
            </p:txBody>
          </p:sp>
        </p:grpSp>
        <p:grpSp>
          <p:nvGrpSpPr>
            <p:cNvPr id="28" name="Group 88"/>
            <p:cNvGrpSpPr/>
            <p:nvPr/>
          </p:nvGrpSpPr>
          <p:grpSpPr>
            <a:xfrm>
              <a:off x="5782109" y="3297868"/>
              <a:ext cx="305626" cy="458505"/>
              <a:chOff x="5672691" y="3708233"/>
              <a:chExt cx="681354" cy="674031"/>
            </a:xfrm>
          </p:grpSpPr>
          <p:sp>
            <p:nvSpPr>
              <p:cNvPr id="62" name="Rectangle 61"/>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63" name="Rectangle 62"/>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64" name="Rectangle 63"/>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29" name="Group 92"/>
            <p:cNvGrpSpPr/>
            <p:nvPr/>
          </p:nvGrpSpPr>
          <p:grpSpPr>
            <a:xfrm>
              <a:off x="6395703" y="3297868"/>
              <a:ext cx="305626" cy="458505"/>
              <a:chOff x="5672691" y="3708233"/>
              <a:chExt cx="681354" cy="674031"/>
            </a:xfrm>
          </p:grpSpPr>
          <p:sp>
            <p:nvSpPr>
              <p:cNvPr id="59" name="Rectangle 58"/>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Casts</a:t>
                </a:r>
              </a:p>
            </p:txBody>
          </p:sp>
          <p:sp>
            <p:nvSpPr>
              <p:cNvPr id="60" name="Rectangle 59"/>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pid</a:t>
                </a:r>
              </a:p>
            </p:txBody>
          </p:sp>
          <p:sp>
            <p:nvSpPr>
              <p:cNvPr id="61" name="Rectangle 6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mid</a:t>
                </a:r>
              </a:p>
            </p:txBody>
          </p:sp>
        </p:grpSp>
        <p:grpSp>
          <p:nvGrpSpPr>
            <p:cNvPr id="30" name="Group 96"/>
            <p:cNvGrpSpPr/>
            <p:nvPr/>
          </p:nvGrpSpPr>
          <p:grpSpPr>
            <a:xfrm>
              <a:off x="6871195" y="3294212"/>
              <a:ext cx="730181" cy="611339"/>
              <a:chOff x="6013368" y="2451684"/>
              <a:chExt cx="579733" cy="898708"/>
            </a:xfrm>
          </p:grpSpPr>
          <p:sp>
            <p:nvSpPr>
              <p:cNvPr id="55" name="Rectangle 54"/>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56" name="Rectangle 55"/>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57" name="Rectangle 56"/>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fname='Kevin'</a:t>
                </a:r>
              </a:p>
            </p:txBody>
          </p:sp>
          <p:sp>
            <p:nvSpPr>
              <p:cNvPr id="58" name="Rectangle 57"/>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 lname='Bacon'</a:t>
                </a:r>
              </a:p>
            </p:txBody>
          </p:sp>
        </p:grpSp>
        <p:grpSp>
          <p:nvGrpSpPr>
            <p:cNvPr id="31" name="Group 101"/>
            <p:cNvGrpSpPr/>
            <p:nvPr/>
          </p:nvGrpSpPr>
          <p:grpSpPr>
            <a:xfrm>
              <a:off x="5569075" y="4221727"/>
              <a:ext cx="731694" cy="611339"/>
              <a:chOff x="6013368" y="2451684"/>
              <a:chExt cx="579733" cy="898708"/>
            </a:xfrm>
          </p:grpSpPr>
          <p:sp>
            <p:nvSpPr>
              <p:cNvPr id="51" name="Rectangle 50"/>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52" name="Rectangle 51"/>
              <p:cNvSpPr/>
              <p:nvPr/>
            </p:nvSpPr>
            <p:spPr>
              <a:xfrm>
                <a:off x="6013368" y="2676361"/>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53" name="Rectangle 52"/>
              <p:cNvSpPr/>
              <p:nvPr/>
            </p:nvSpPr>
            <p:spPr>
              <a:xfrm>
                <a:off x="6013368" y="2901038"/>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fname='Kevin'</a:t>
                </a:r>
              </a:p>
            </p:txBody>
          </p:sp>
          <p:sp>
            <p:nvSpPr>
              <p:cNvPr id="54" name="Rectangle 53"/>
              <p:cNvSpPr/>
              <p:nvPr/>
            </p:nvSpPr>
            <p:spPr>
              <a:xfrm>
                <a:off x="6013368" y="3125715"/>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lname='Bacon'</a:t>
                </a:r>
              </a:p>
            </p:txBody>
          </p:sp>
        </p:grpSp>
        <p:grpSp>
          <p:nvGrpSpPr>
            <p:cNvPr id="32" name="Group 106"/>
            <p:cNvGrpSpPr/>
            <p:nvPr/>
          </p:nvGrpSpPr>
          <p:grpSpPr>
            <a:xfrm>
              <a:off x="4962310" y="3297866"/>
              <a:ext cx="374467" cy="611339"/>
              <a:chOff x="6013368" y="2451684"/>
              <a:chExt cx="579733" cy="898708"/>
            </a:xfrm>
          </p:grpSpPr>
          <p:sp>
            <p:nvSpPr>
              <p:cNvPr id="47" name="Rectangle 46"/>
              <p:cNvSpPr/>
              <p:nvPr/>
            </p:nvSpPr>
            <p:spPr>
              <a:xfrm>
                <a:off x="6013368" y="2451684"/>
                <a:ext cx="579733" cy="224677"/>
              </a:xfrm>
              <a:prstGeom prst="rect">
                <a:avLst/>
              </a:prstGeom>
              <a:solidFill>
                <a:srgbClr val="000000"/>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bg1"/>
                    </a:solidFill>
                    <a:latin typeface="Times New Roman"/>
                    <a:cs typeface="Times New Roman"/>
                  </a:rPr>
                  <a:t>Actor</a:t>
                </a:r>
              </a:p>
            </p:txBody>
          </p:sp>
          <p:sp>
            <p:nvSpPr>
              <p:cNvPr id="48" name="Rectangle 47"/>
              <p:cNvSpPr/>
              <p:nvPr/>
            </p:nvSpPr>
            <p:spPr>
              <a:xfrm>
                <a:off x="6013368" y="2676361"/>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id</a:t>
                </a:r>
              </a:p>
            </p:txBody>
          </p:sp>
          <p:sp>
            <p:nvSpPr>
              <p:cNvPr id="49" name="Rectangle 48"/>
              <p:cNvSpPr/>
              <p:nvPr/>
            </p:nvSpPr>
            <p:spPr>
              <a:xfrm>
                <a:off x="6013368" y="2901038"/>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a:t>
                </a:r>
              </a:p>
            </p:txBody>
          </p:sp>
          <p:sp>
            <p:nvSpPr>
              <p:cNvPr id="50" name="Rectangle 49"/>
              <p:cNvSpPr/>
              <p:nvPr/>
            </p:nvSpPr>
            <p:spPr>
              <a:xfrm>
                <a:off x="6013368" y="3125715"/>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a:t>
                </a:r>
              </a:p>
            </p:txBody>
          </p:sp>
        </p:grpSp>
        <p:grpSp>
          <p:nvGrpSpPr>
            <p:cNvPr id="33" name="Group 112"/>
            <p:cNvGrpSpPr/>
            <p:nvPr/>
          </p:nvGrpSpPr>
          <p:grpSpPr>
            <a:xfrm>
              <a:off x="4400266" y="3450703"/>
              <a:ext cx="415626" cy="458505"/>
              <a:chOff x="5672691" y="3708233"/>
              <a:chExt cx="681354" cy="674031"/>
            </a:xfrm>
          </p:grpSpPr>
          <p:sp>
            <p:nvSpPr>
              <p:cNvPr id="44" name="Rectangle 43"/>
              <p:cNvSpPr/>
              <p:nvPr/>
            </p:nvSpPr>
            <p:spPr>
              <a:xfrm>
                <a:off x="5672691" y="3708233"/>
                <a:ext cx="681354" cy="224677"/>
              </a:xfrm>
              <a:prstGeom prst="rect">
                <a:avLst/>
              </a:prstGeom>
              <a:solidFill>
                <a:srgbClr val="BFBFB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900">
                    <a:solidFill>
                      <a:schemeClr val="bg1"/>
                    </a:solidFill>
                    <a:latin typeface="Times New Roman"/>
                    <a:cs typeface="Times New Roman"/>
                  </a:rPr>
                  <a:t>SELECT</a:t>
                </a:r>
              </a:p>
            </p:txBody>
          </p:sp>
          <p:sp>
            <p:nvSpPr>
              <p:cNvPr id="45" name="Rectangle 44"/>
              <p:cNvSpPr/>
              <p:nvPr/>
            </p:nvSpPr>
            <p:spPr>
              <a:xfrm>
                <a:off x="5672691" y="3932910"/>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fname</a:t>
                </a:r>
              </a:p>
            </p:txBody>
          </p:sp>
          <p:sp>
            <p:nvSpPr>
              <p:cNvPr id="46" name="Rectangle 45"/>
              <p:cNvSpPr/>
              <p:nvPr/>
            </p:nvSpPr>
            <p:spPr>
              <a:xfrm>
                <a:off x="5672691" y="4157587"/>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000">
                    <a:solidFill>
                      <a:schemeClr val="tx1"/>
                    </a:solidFill>
                    <a:latin typeface="Times New Roman"/>
                    <a:cs typeface="Times New Roman"/>
                  </a:rPr>
                  <a:t>lname</a:t>
                </a:r>
              </a:p>
            </p:txBody>
          </p:sp>
        </p:grpSp>
        <p:sp>
          <p:nvSpPr>
            <p:cNvPr id="34" name="Rounded Rectangle 33"/>
            <p:cNvSpPr/>
            <p:nvPr/>
          </p:nvSpPr>
          <p:spPr bwMode="auto">
            <a:xfrm>
              <a:off x="5479880" y="4129692"/>
              <a:ext cx="910068" cy="795464"/>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Times New Roman"/>
                <a:cs typeface="Times New Roman"/>
              </a:endParaRPr>
            </a:p>
          </p:txBody>
        </p:sp>
        <p:cxnSp>
          <p:nvCxnSpPr>
            <p:cNvPr id="35" name="Straight Arrow Connector 30"/>
            <p:cNvCxnSpPr>
              <a:cxnSpLocks noChangeShapeType="1"/>
              <a:stCxn id="50" idx="1"/>
              <a:endCxn id="46" idx="3"/>
            </p:cNvCxnSpPr>
            <p:nvPr/>
          </p:nvCxnSpPr>
          <p:spPr bwMode="auto">
            <a:xfrm flipH="1">
              <a:off x="4815892" y="3832788"/>
              <a:ext cx="146418" cy="0"/>
            </a:xfrm>
            <a:prstGeom prst="straightConnector1">
              <a:avLst/>
            </a:prstGeom>
            <a:noFill/>
            <a:ln w="9525" cmpd="sng">
              <a:solidFill>
                <a:schemeClr val="tx1"/>
              </a:solidFill>
              <a:round/>
              <a:headEnd/>
              <a:tailEnd/>
            </a:ln>
          </p:spPr>
        </p:cxnSp>
        <p:cxnSp>
          <p:nvCxnSpPr>
            <p:cNvPr id="36" name="Straight Arrow Connector 30"/>
            <p:cNvCxnSpPr>
              <a:cxnSpLocks noChangeShapeType="1"/>
              <a:stCxn id="79" idx="1"/>
              <a:endCxn id="48" idx="3"/>
            </p:cNvCxnSpPr>
            <p:nvPr/>
          </p:nvCxnSpPr>
          <p:spPr bwMode="auto">
            <a:xfrm rot="10800000" flipV="1">
              <a:off x="5336777" y="2839309"/>
              <a:ext cx="445332" cy="687809"/>
            </a:xfrm>
            <a:prstGeom prst="curvedConnector3">
              <a:avLst>
                <a:gd name="adj1" fmla="val 50000"/>
              </a:avLst>
            </a:prstGeom>
            <a:noFill/>
            <a:ln w="9525" cap="flat" cmpd="sng" algn="ctr">
              <a:solidFill>
                <a:schemeClr val="tx1"/>
              </a:solidFill>
              <a:prstDash val="solid"/>
              <a:round/>
              <a:headEnd type="none" w="med" len="lg"/>
              <a:tailEnd type="none" w="med" len="med"/>
            </a:ln>
          </p:spPr>
        </p:cxnSp>
        <p:cxnSp>
          <p:nvCxnSpPr>
            <p:cNvPr id="37" name="Straight Arrow Connector 30"/>
            <p:cNvCxnSpPr>
              <a:cxnSpLocks noChangeShapeType="1"/>
              <a:stCxn id="77" idx="1"/>
              <a:endCxn id="81" idx="3"/>
            </p:cNvCxnSpPr>
            <p:nvPr/>
          </p:nvCxnSpPr>
          <p:spPr bwMode="auto">
            <a:xfrm flipH="1">
              <a:off x="6087735" y="2992145"/>
              <a:ext cx="307968" cy="0"/>
            </a:xfrm>
            <a:prstGeom prst="straightConnector1">
              <a:avLst/>
            </a:prstGeom>
            <a:noFill/>
            <a:ln w="9525" cmpd="sng">
              <a:solidFill>
                <a:schemeClr val="tx1"/>
              </a:solidFill>
              <a:round/>
              <a:headEnd/>
              <a:tailEnd/>
            </a:ln>
          </p:spPr>
        </p:cxnSp>
        <p:cxnSp>
          <p:nvCxnSpPr>
            <p:cNvPr id="38" name="Straight Arrow Connector 30"/>
            <p:cNvCxnSpPr>
              <a:cxnSpLocks noChangeShapeType="1"/>
              <a:stCxn id="66" idx="1"/>
              <a:endCxn id="70" idx="3"/>
            </p:cNvCxnSpPr>
            <p:nvPr/>
          </p:nvCxnSpPr>
          <p:spPr bwMode="auto">
            <a:xfrm flipH="1">
              <a:off x="8090071" y="2839308"/>
              <a:ext cx="185969" cy="0"/>
            </a:xfrm>
            <a:prstGeom prst="straightConnector1">
              <a:avLst/>
            </a:prstGeom>
            <a:noFill/>
            <a:ln w="9525" cmpd="sng">
              <a:solidFill>
                <a:schemeClr val="tx1"/>
              </a:solidFill>
              <a:round/>
              <a:headEnd/>
              <a:tailEnd/>
            </a:ln>
          </p:spPr>
        </p:cxnSp>
        <p:cxnSp>
          <p:nvCxnSpPr>
            <p:cNvPr id="39" name="Straight Arrow Connector 30"/>
            <p:cNvCxnSpPr>
              <a:cxnSpLocks noChangeShapeType="1"/>
              <a:stCxn id="73" idx="1"/>
              <a:endCxn id="76" idx="3"/>
            </p:cNvCxnSpPr>
            <p:nvPr/>
          </p:nvCxnSpPr>
          <p:spPr bwMode="auto">
            <a:xfrm flipH="1">
              <a:off x="6701329" y="2835656"/>
              <a:ext cx="382143" cy="0"/>
            </a:xfrm>
            <a:prstGeom prst="straightConnector1">
              <a:avLst/>
            </a:prstGeom>
            <a:noFill/>
            <a:ln w="9525" cmpd="sng">
              <a:solidFill>
                <a:schemeClr val="tx1"/>
              </a:solidFill>
              <a:round/>
              <a:headEnd/>
              <a:tailEnd/>
            </a:ln>
          </p:spPr>
        </p:cxnSp>
        <p:cxnSp>
          <p:nvCxnSpPr>
            <p:cNvPr id="40" name="Straight Arrow Connector 30"/>
            <p:cNvCxnSpPr>
              <a:cxnSpLocks noChangeShapeType="1"/>
              <a:stCxn id="71" idx="1"/>
            </p:cNvCxnSpPr>
            <p:nvPr/>
          </p:nvCxnSpPr>
          <p:spPr bwMode="auto">
            <a:xfrm flipH="1" flipV="1">
              <a:off x="7389099" y="2991708"/>
              <a:ext cx="395346" cy="0"/>
            </a:xfrm>
            <a:prstGeom prst="straightConnector1">
              <a:avLst/>
            </a:prstGeom>
            <a:noFill/>
            <a:ln w="9525" cmpd="sng">
              <a:solidFill>
                <a:schemeClr val="tx1"/>
              </a:solidFill>
              <a:round/>
              <a:headEnd/>
              <a:tailEnd/>
            </a:ln>
          </p:spPr>
        </p:cxnSp>
        <p:cxnSp>
          <p:nvCxnSpPr>
            <p:cNvPr id="41" name="Straight Arrow Connector 30"/>
            <p:cNvCxnSpPr>
              <a:cxnSpLocks noChangeShapeType="1"/>
              <a:stCxn id="61" idx="1"/>
              <a:endCxn id="64" idx="3"/>
            </p:cNvCxnSpPr>
            <p:nvPr/>
          </p:nvCxnSpPr>
          <p:spPr bwMode="auto">
            <a:xfrm flipH="1">
              <a:off x="6087735" y="3679956"/>
              <a:ext cx="307968" cy="0"/>
            </a:xfrm>
            <a:prstGeom prst="straightConnector1">
              <a:avLst/>
            </a:prstGeom>
            <a:noFill/>
            <a:ln w="9525" cmpd="sng">
              <a:solidFill>
                <a:schemeClr val="tx1"/>
              </a:solidFill>
              <a:round/>
              <a:headEnd/>
              <a:tailEnd/>
            </a:ln>
          </p:spPr>
        </p:cxnSp>
        <p:cxnSp>
          <p:nvCxnSpPr>
            <p:cNvPr id="42" name="Straight Arrow Connector 30"/>
            <p:cNvCxnSpPr>
              <a:cxnSpLocks noChangeShapeType="1"/>
              <a:stCxn id="56" idx="1"/>
              <a:endCxn id="60" idx="3"/>
            </p:cNvCxnSpPr>
            <p:nvPr/>
          </p:nvCxnSpPr>
          <p:spPr bwMode="auto">
            <a:xfrm flipH="1">
              <a:off x="6701329" y="3523465"/>
              <a:ext cx="169866" cy="0"/>
            </a:xfrm>
            <a:prstGeom prst="straightConnector1">
              <a:avLst/>
            </a:prstGeom>
            <a:noFill/>
            <a:ln w="9525" cmpd="sng">
              <a:solidFill>
                <a:schemeClr val="tx1"/>
              </a:solidFill>
              <a:round/>
              <a:headEnd/>
              <a:tailEnd/>
            </a:ln>
          </p:spPr>
        </p:cxnSp>
        <p:sp>
          <p:nvSpPr>
            <p:cNvPr id="43" name="Rounded Rectangle 42"/>
            <p:cNvSpPr/>
            <p:nvPr/>
          </p:nvSpPr>
          <p:spPr bwMode="auto">
            <a:xfrm>
              <a:off x="5684490" y="3186844"/>
              <a:ext cx="2030260" cy="822896"/>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Times New Roman"/>
                <a:cs typeface="Times New Roman"/>
              </a:endParaRPr>
            </a:p>
          </p:txBody>
        </p:sp>
      </p:grpSp>
    </p:spTree>
    <p:extLst>
      <p:ext uri="{BB962C8B-B14F-4D97-AF65-F5344CB8AC3E}">
        <p14:creationId xmlns:p14="http://schemas.microsoft.com/office/powerpoint/2010/main" val="432527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title"/>
          </p:nvPr>
        </p:nvSpPr>
        <p:spPr>
          <a:xfrm>
            <a:off x="177801" y="13729"/>
            <a:ext cx="8170706" cy="492443"/>
          </a:xfrm>
        </p:spPr>
        <p:txBody>
          <a:bodyPr/>
          <a:lstStyle/>
          <a:p>
            <a:r>
              <a:rPr lang="en-US"/>
              <a:t>QueryViz: helping users understand SQL queries</a:t>
            </a:r>
          </a:p>
        </p:txBody>
      </p:sp>
      <p:sp>
        <p:nvSpPr>
          <p:cNvPr id="6" name="Text Placeholder 6"/>
          <p:cNvSpPr txBox="1">
            <a:spLocks/>
          </p:cNvSpPr>
          <p:nvPr/>
        </p:nvSpPr>
        <p:spPr>
          <a:xfrm>
            <a:off x="366594" y="583394"/>
            <a:ext cx="6279283" cy="1323439"/>
          </a:xfrm>
          <a:prstGeom prst="rect">
            <a:avLst/>
          </a:prstGeom>
        </p:spPr>
        <p:txBody>
          <a:bodyPr wrap="none">
            <a:spAutoFit/>
          </a:bodyPr>
          <a:lstStyle>
            <a:lvl1pPr marL="339725" marR="0" indent="-339725" algn="l" defTabSz="862013" rtl="0" eaLnBrk="0" fontAlgn="base" latinLnBrk="0" hangingPunct="0">
              <a:lnSpc>
                <a:spcPct val="100000"/>
              </a:lnSpc>
              <a:spcBef>
                <a:spcPct val="0"/>
              </a:spcBef>
              <a:spcAft>
                <a:spcPts val="0"/>
              </a:spcAft>
              <a:buClrTx/>
              <a:buSzPct val="80000"/>
              <a:buFontTx/>
              <a:buChar char="•"/>
              <a:tabLst/>
              <a:defRPr sz="3000">
                <a:solidFill>
                  <a:schemeClr val="tx1"/>
                </a:solidFill>
                <a:latin typeface="Calibri"/>
                <a:ea typeface="+mn-ea"/>
                <a:cs typeface="Calibri"/>
              </a:defRPr>
            </a:lvl1pPr>
            <a:lvl2pPr marL="746125" marR="0" indent="-287338" algn="l" defTabSz="862013" rtl="0" eaLnBrk="0" fontAlgn="base" latinLnBrk="0" hangingPunct="0">
              <a:lnSpc>
                <a:spcPct val="100000"/>
              </a:lnSpc>
              <a:spcBef>
                <a:spcPct val="0"/>
              </a:spcBef>
              <a:spcAft>
                <a:spcPts val="0"/>
              </a:spcAft>
              <a:buClrTx/>
              <a:buSzPct val="80000"/>
              <a:buFontTx/>
              <a:buChar char="•"/>
              <a:tabLst/>
              <a:defRPr lang="en-US" sz="2800">
                <a:solidFill>
                  <a:schemeClr val="tx1"/>
                </a:solidFill>
                <a:latin typeface="Calibri"/>
                <a:cs typeface="Calibri"/>
              </a:defRPr>
            </a:lvl2pPr>
            <a:lvl3pPr marL="739775" marR="0" indent="-279400" algn="l" defTabSz="862013" rtl="0" eaLnBrk="0" fontAlgn="base" latinLnBrk="0" hangingPunct="0">
              <a:lnSpc>
                <a:spcPct val="100000"/>
              </a:lnSpc>
              <a:spcBef>
                <a:spcPct val="0"/>
              </a:spcBef>
              <a:spcAft>
                <a:spcPts val="0"/>
              </a:spcAft>
              <a:buClrTx/>
              <a:buSzTx/>
              <a:buFontTx/>
              <a:buChar char="–"/>
              <a:tabLst/>
              <a:defRPr sz="2600">
                <a:solidFill>
                  <a:schemeClr val="tx1"/>
                </a:solidFill>
                <a:latin typeface="Calibri"/>
                <a:cs typeface="Calibri"/>
              </a:defRPr>
            </a:lvl3pPr>
            <a:lvl4pPr marL="1087438" marR="0" indent="-234950" algn="l" defTabSz="862013" rtl="0" eaLnBrk="0" fontAlgn="base" latinLnBrk="0" hangingPunct="0">
              <a:lnSpc>
                <a:spcPct val="100000"/>
              </a:lnSpc>
              <a:spcBef>
                <a:spcPct val="0"/>
              </a:spcBef>
              <a:spcAft>
                <a:spcPts val="0"/>
              </a:spcAft>
              <a:buClrTx/>
              <a:buSzPct val="89000"/>
              <a:buFontTx/>
              <a:buChar char="•"/>
              <a:tabLst/>
              <a:defRPr sz="2200">
                <a:solidFill>
                  <a:schemeClr val="tx1"/>
                </a:solidFill>
                <a:latin typeface="Calibri"/>
                <a:cs typeface="Calibri"/>
              </a:defRPr>
            </a:lvl4pPr>
            <a:lvl5pPr marL="1487488" marR="0" indent="-234950" algn="l" defTabSz="862013" rtl="0" eaLnBrk="0" fontAlgn="base" latinLnBrk="0" hangingPunct="0">
              <a:lnSpc>
                <a:spcPct val="100000"/>
              </a:lnSpc>
              <a:spcBef>
                <a:spcPct val="0"/>
              </a:spcBef>
              <a:spcAft>
                <a:spcPts val="0"/>
              </a:spcAft>
              <a:buClrTx/>
              <a:buSzPct val="75000"/>
              <a:buFontTx/>
              <a:buChar char="–"/>
              <a:tabLst/>
              <a:defRPr sz="2000">
                <a:solidFill>
                  <a:schemeClr val="tx1"/>
                </a:solidFill>
                <a:latin typeface="Calibri"/>
                <a:cs typeface="Calibri"/>
              </a:defRPr>
            </a:lvl5pPr>
            <a:lvl6pPr marL="1148787" indent="-174779" algn="l" defTabSz="862014" rtl="0" eaLnBrk="1" fontAlgn="base" hangingPunct="1">
              <a:spcBef>
                <a:spcPct val="0"/>
              </a:spcBef>
              <a:spcAft>
                <a:spcPct val="0"/>
              </a:spcAft>
              <a:buSzPct val="75000"/>
              <a:buChar char="–"/>
              <a:defRPr sz="1400">
                <a:solidFill>
                  <a:schemeClr val="tx1"/>
                </a:solidFill>
                <a:latin typeface="+mn-lt"/>
              </a:defRPr>
            </a:lvl6pPr>
            <a:lvl7pPr marL="1776413" indent="-174625" algn="l" defTabSz="862014" rtl="0" eaLnBrk="1" fontAlgn="base" hangingPunct="1">
              <a:spcBef>
                <a:spcPct val="0"/>
              </a:spcBef>
              <a:spcAft>
                <a:spcPct val="0"/>
              </a:spcAft>
              <a:buSzPct val="75000"/>
              <a:buFont typeface="Lucida Grande"/>
              <a:buChar char="»"/>
              <a:defRPr sz="1800">
                <a:solidFill>
                  <a:schemeClr val="tx1"/>
                </a:solidFill>
                <a:latin typeface="+mn-lt"/>
              </a:defRPr>
            </a:lvl7pPr>
            <a:lvl8pPr marL="2126190" indent="-174779" algn="l" defTabSz="862014" rtl="0" eaLnBrk="1" fontAlgn="base" hangingPunct="1">
              <a:spcBef>
                <a:spcPct val="0"/>
              </a:spcBef>
              <a:spcAft>
                <a:spcPct val="0"/>
              </a:spcAft>
              <a:buSzPct val="75000"/>
              <a:buChar char="–"/>
              <a:defRPr sz="1800">
                <a:solidFill>
                  <a:schemeClr val="tx1"/>
                </a:solidFill>
                <a:latin typeface="+mn-lt"/>
              </a:defRPr>
            </a:lvl8pPr>
            <a:lvl9pPr marL="2614891" indent="-174779" algn="l" defTabSz="862014" rtl="0" eaLnBrk="1" fontAlgn="base" hangingPunct="1">
              <a:spcBef>
                <a:spcPct val="0"/>
              </a:spcBef>
              <a:spcAft>
                <a:spcPct val="0"/>
              </a:spcAft>
              <a:buSzPct val="75000"/>
              <a:buChar char="–"/>
              <a:defRPr sz="1800">
                <a:solidFill>
                  <a:schemeClr val="tx1"/>
                </a:solidFill>
                <a:latin typeface="+mn-lt"/>
              </a:defRPr>
            </a:lvl9pPr>
          </a:lstStyle>
          <a:p>
            <a:r>
              <a:rPr lang="en-US" sz="2800" dirty="0"/>
              <a:t>Focus: Usability of Databases</a:t>
            </a:r>
          </a:p>
          <a:p>
            <a:pPr lvl="2"/>
            <a:r>
              <a:rPr lang="en-US" sz="2400" dirty="0"/>
              <a:t>How to help users re-using existing queries</a:t>
            </a:r>
          </a:p>
          <a:p>
            <a:pPr marL="0" indent="0">
              <a:buNone/>
            </a:pPr>
            <a:r>
              <a:rPr lang="en-US" sz="2800" dirty="0">
                <a:solidFill>
                  <a:srgbClr val="0000FF"/>
                </a:solidFill>
              </a:rPr>
              <a:t> </a:t>
            </a:r>
          </a:p>
        </p:txBody>
      </p:sp>
      <p:sp>
        <p:nvSpPr>
          <p:cNvPr id="8" name="Text Placeholder 6"/>
          <p:cNvSpPr txBox="1">
            <a:spLocks/>
          </p:cNvSpPr>
          <p:nvPr/>
        </p:nvSpPr>
        <p:spPr>
          <a:xfrm>
            <a:off x="366594" y="5081585"/>
            <a:ext cx="7292381" cy="1631216"/>
          </a:xfrm>
          <a:prstGeom prst="rect">
            <a:avLst/>
          </a:prstGeom>
        </p:spPr>
        <p:txBody>
          <a:bodyPr wrap="none">
            <a:spAutoFit/>
          </a:bodyPr>
          <a:lstStyle>
            <a:lvl1pPr marL="339725" marR="0" indent="-339725" algn="l" defTabSz="862013" rtl="0" eaLnBrk="0" fontAlgn="base" latinLnBrk="0" hangingPunct="0">
              <a:lnSpc>
                <a:spcPct val="100000"/>
              </a:lnSpc>
              <a:spcBef>
                <a:spcPct val="0"/>
              </a:spcBef>
              <a:spcAft>
                <a:spcPts val="0"/>
              </a:spcAft>
              <a:buClrTx/>
              <a:buSzPct val="80000"/>
              <a:buFontTx/>
              <a:buChar char="•"/>
              <a:tabLst/>
              <a:defRPr sz="3000">
                <a:solidFill>
                  <a:schemeClr val="tx1"/>
                </a:solidFill>
                <a:latin typeface="Calibri"/>
                <a:ea typeface="+mn-ea"/>
                <a:cs typeface="Calibri"/>
              </a:defRPr>
            </a:lvl1pPr>
            <a:lvl2pPr marL="746125" marR="0" indent="-287338" algn="l" defTabSz="862013" rtl="0" eaLnBrk="0" fontAlgn="base" latinLnBrk="0" hangingPunct="0">
              <a:lnSpc>
                <a:spcPct val="100000"/>
              </a:lnSpc>
              <a:spcBef>
                <a:spcPct val="0"/>
              </a:spcBef>
              <a:spcAft>
                <a:spcPts val="0"/>
              </a:spcAft>
              <a:buClrTx/>
              <a:buSzPct val="80000"/>
              <a:buFontTx/>
              <a:buChar char="•"/>
              <a:tabLst/>
              <a:defRPr lang="en-US" sz="2800">
                <a:solidFill>
                  <a:schemeClr val="tx1"/>
                </a:solidFill>
                <a:latin typeface="Calibri"/>
                <a:cs typeface="Calibri"/>
              </a:defRPr>
            </a:lvl2pPr>
            <a:lvl3pPr marL="739775" marR="0" indent="-279400" algn="l" defTabSz="862013" rtl="0" eaLnBrk="0" fontAlgn="base" latinLnBrk="0" hangingPunct="0">
              <a:lnSpc>
                <a:spcPct val="100000"/>
              </a:lnSpc>
              <a:spcBef>
                <a:spcPct val="0"/>
              </a:spcBef>
              <a:spcAft>
                <a:spcPts val="0"/>
              </a:spcAft>
              <a:buClrTx/>
              <a:buSzTx/>
              <a:buFontTx/>
              <a:buChar char="–"/>
              <a:tabLst/>
              <a:defRPr sz="2600">
                <a:solidFill>
                  <a:schemeClr val="tx1"/>
                </a:solidFill>
                <a:latin typeface="Calibri"/>
                <a:cs typeface="Calibri"/>
              </a:defRPr>
            </a:lvl3pPr>
            <a:lvl4pPr marL="1087438" marR="0" indent="-234950" algn="l" defTabSz="862013" rtl="0" eaLnBrk="0" fontAlgn="base" latinLnBrk="0" hangingPunct="0">
              <a:lnSpc>
                <a:spcPct val="100000"/>
              </a:lnSpc>
              <a:spcBef>
                <a:spcPct val="0"/>
              </a:spcBef>
              <a:spcAft>
                <a:spcPts val="0"/>
              </a:spcAft>
              <a:buClrTx/>
              <a:buSzPct val="89000"/>
              <a:buFontTx/>
              <a:buChar char="•"/>
              <a:tabLst/>
              <a:defRPr sz="2200">
                <a:solidFill>
                  <a:schemeClr val="tx1"/>
                </a:solidFill>
                <a:latin typeface="Calibri"/>
                <a:cs typeface="Calibri"/>
              </a:defRPr>
            </a:lvl4pPr>
            <a:lvl5pPr marL="1487488" marR="0" indent="-234950" algn="l" defTabSz="862013" rtl="0" eaLnBrk="0" fontAlgn="base" latinLnBrk="0" hangingPunct="0">
              <a:lnSpc>
                <a:spcPct val="100000"/>
              </a:lnSpc>
              <a:spcBef>
                <a:spcPct val="0"/>
              </a:spcBef>
              <a:spcAft>
                <a:spcPts val="0"/>
              </a:spcAft>
              <a:buClrTx/>
              <a:buSzPct val="75000"/>
              <a:buFontTx/>
              <a:buChar char="–"/>
              <a:tabLst/>
              <a:defRPr sz="2000">
                <a:solidFill>
                  <a:schemeClr val="tx1"/>
                </a:solidFill>
                <a:latin typeface="Calibri"/>
                <a:cs typeface="Calibri"/>
              </a:defRPr>
            </a:lvl5pPr>
            <a:lvl6pPr marL="1148787" indent="-174779" algn="l" defTabSz="862014" rtl="0" eaLnBrk="1" fontAlgn="base" hangingPunct="1">
              <a:spcBef>
                <a:spcPct val="0"/>
              </a:spcBef>
              <a:spcAft>
                <a:spcPct val="0"/>
              </a:spcAft>
              <a:buSzPct val="75000"/>
              <a:buChar char="–"/>
              <a:defRPr sz="1400">
                <a:solidFill>
                  <a:schemeClr val="tx1"/>
                </a:solidFill>
                <a:latin typeface="+mn-lt"/>
              </a:defRPr>
            </a:lvl6pPr>
            <a:lvl7pPr marL="1776413" indent="-174625" algn="l" defTabSz="862014" rtl="0" eaLnBrk="1" fontAlgn="base" hangingPunct="1">
              <a:spcBef>
                <a:spcPct val="0"/>
              </a:spcBef>
              <a:spcAft>
                <a:spcPct val="0"/>
              </a:spcAft>
              <a:buSzPct val="75000"/>
              <a:buFont typeface="Lucida Grande"/>
              <a:buChar char="»"/>
              <a:defRPr sz="1800">
                <a:solidFill>
                  <a:schemeClr val="tx1"/>
                </a:solidFill>
                <a:latin typeface="+mn-lt"/>
              </a:defRPr>
            </a:lvl7pPr>
            <a:lvl8pPr marL="2126190" indent="-174779" algn="l" defTabSz="862014" rtl="0" eaLnBrk="1" fontAlgn="base" hangingPunct="1">
              <a:spcBef>
                <a:spcPct val="0"/>
              </a:spcBef>
              <a:spcAft>
                <a:spcPct val="0"/>
              </a:spcAft>
              <a:buSzPct val="75000"/>
              <a:buChar char="–"/>
              <a:defRPr sz="1800">
                <a:solidFill>
                  <a:schemeClr val="tx1"/>
                </a:solidFill>
                <a:latin typeface="+mn-lt"/>
              </a:defRPr>
            </a:lvl8pPr>
            <a:lvl9pPr marL="2614891" indent="-174779" algn="l" defTabSz="862014" rtl="0" eaLnBrk="1" fontAlgn="base" hangingPunct="1">
              <a:spcBef>
                <a:spcPct val="0"/>
              </a:spcBef>
              <a:spcAft>
                <a:spcPct val="0"/>
              </a:spcAft>
              <a:buSzPct val="75000"/>
              <a:buChar char="–"/>
              <a:defRPr sz="1800">
                <a:solidFill>
                  <a:schemeClr val="tx1"/>
                </a:solidFill>
                <a:latin typeface="+mn-lt"/>
              </a:defRPr>
            </a:lvl9pPr>
          </a:lstStyle>
          <a:p>
            <a:r>
              <a:rPr lang="en-US" sz="2800"/>
              <a:t>Query Visualization:</a:t>
            </a:r>
            <a:r>
              <a:rPr lang="en-US" sz="2800">
                <a:solidFill>
                  <a:srgbClr val="0000FF"/>
                </a:solidFill>
              </a:rPr>
              <a:t> QueryViz</a:t>
            </a:r>
          </a:p>
          <a:p>
            <a:pPr lvl="2"/>
            <a:r>
              <a:rPr lang="en-US" sz="2400" dirty="0"/>
              <a:t>minimal yet expressive visual vocabulary</a:t>
            </a:r>
          </a:p>
          <a:p>
            <a:pPr lvl="2"/>
            <a:r>
              <a:rPr lang="en-GB" sz="2400"/>
              <a:t>combines succinctness ideas from SQL and Datalog</a:t>
            </a:r>
          </a:p>
          <a:p>
            <a:pPr lvl="2"/>
            <a:r>
              <a:rPr lang="en-US" sz="2400"/>
              <a:t>Online interface at </a:t>
            </a:r>
            <a:r>
              <a:rPr lang="en-US" sz="2400">
                <a:solidFill>
                  <a:srgbClr val="0000FF"/>
                </a:solidFill>
              </a:rPr>
              <a:t>http://QueryViz.com</a:t>
            </a:r>
          </a:p>
        </p:txBody>
      </p:sp>
      <p:sp>
        <p:nvSpPr>
          <p:cNvPr id="13" name="TextBox 12"/>
          <p:cNvSpPr txBox="1"/>
          <p:nvPr/>
        </p:nvSpPr>
        <p:spPr>
          <a:xfrm>
            <a:off x="5283548" y="4658255"/>
            <a:ext cx="2829801" cy="369332"/>
          </a:xfrm>
          <a:prstGeom prst="rect">
            <a:avLst/>
          </a:prstGeom>
          <a:solidFill>
            <a:srgbClr val="CCFFCC"/>
          </a:solidFill>
          <a:ln w="9525" cap="flat" cmpd="sng" algn="ctr">
            <a:solidFill>
              <a:srgbClr val="00A465"/>
            </a:solidFill>
            <a:prstDash val="solid"/>
          </a:ln>
          <a:effectLst>
            <a:outerShdw blurRad="38100" dist="25400" dir="5400000" rotWithShape="0">
              <a:srgbClr val="000000">
                <a:alpha val="40000"/>
              </a:srgbClr>
            </a:outerShdw>
          </a:effectLst>
        </p:spPr>
        <p:txBody>
          <a:bodyPr wrap="none" lIns="0" tIns="0" rIns="0" bIns="0" rtlCol="0">
            <a:spAutoFit/>
          </a:bodyPr>
          <a:lstStyle>
            <a:defPPr>
              <a:defRPr lang="en-US"/>
            </a:defPPr>
            <a:lvl1pPr defTabSz="2656912" eaLnBrk="0" hangingPunct="0">
              <a:spcAft>
                <a:spcPts val="0"/>
              </a:spcAft>
              <a:tabLst>
                <a:tab pos="1790700" algn="l"/>
              </a:tabLst>
              <a:defRPr sz="2400" kern="0">
                <a:solidFill>
                  <a:srgbClr val="0000FF"/>
                </a:solidFill>
                <a:latin typeface="Calibri"/>
                <a:cs typeface="Calibri"/>
              </a:defRPr>
            </a:lvl1pPr>
          </a:lstStyle>
          <a:p>
            <a:r>
              <a:rPr lang="en-US">
                <a:sym typeface="Symbol"/>
              </a:rPr>
              <a:t> D</a:t>
            </a:r>
            <a:r>
              <a:rPr lang="en-US" b="1">
                <a:sym typeface="Symbol"/>
              </a:rPr>
              <a:t>G</a:t>
            </a:r>
            <a:r>
              <a:rPr lang="en-US">
                <a:sym typeface="Symbol"/>
              </a:rPr>
              <a:t> [EDBT</a:t>
            </a:r>
            <a:r>
              <a:rPr lang="fr-FR">
                <a:sym typeface="Symbol"/>
              </a:rPr>
              <a:t>’</a:t>
            </a:r>
            <a:r>
              <a:rPr lang="en-US">
                <a:sym typeface="Symbol"/>
              </a:rPr>
              <a:t>11 (demo)]</a:t>
            </a:r>
            <a:endParaRPr lang="en-US" dirty="0"/>
          </a:p>
        </p:txBody>
      </p:sp>
      <p:sp>
        <p:nvSpPr>
          <p:cNvPr id="14" name="TextBox 13"/>
          <p:cNvSpPr txBox="1"/>
          <p:nvPr/>
        </p:nvSpPr>
        <p:spPr>
          <a:xfrm>
            <a:off x="404635" y="4658255"/>
            <a:ext cx="3720820" cy="369332"/>
          </a:xfrm>
          <a:prstGeom prst="rect">
            <a:avLst/>
          </a:prstGeom>
          <a:solidFill>
            <a:srgbClr val="CCFFCC"/>
          </a:solidFill>
          <a:ln w="9525" cap="flat" cmpd="sng" algn="ctr">
            <a:solidFill>
              <a:srgbClr val="00A465"/>
            </a:solidFill>
            <a:prstDash val="solid"/>
          </a:ln>
          <a:effectLst>
            <a:outerShdw blurRad="38100" dist="25400" dir="5400000" rotWithShape="0">
              <a:srgbClr val="000000">
                <a:alpha val="40000"/>
              </a:srgbClr>
            </a:outerShdw>
          </a:effectLst>
        </p:spPr>
        <p:txBody>
          <a:bodyPr wrap="none" lIns="0" tIns="0" rIns="0" bIns="0" rtlCol="0">
            <a:spAutoFit/>
          </a:bodyPr>
          <a:lstStyle/>
          <a:p>
            <a:pPr defTabSz="2656912" eaLnBrk="0" hangingPunct="0">
              <a:spcAft>
                <a:spcPts val="0"/>
              </a:spcAft>
              <a:tabLst>
                <a:tab pos="1790700" algn="l"/>
              </a:tabLst>
              <a:defRPr/>
            </a:pPr>
            <a:r>
              <a:rPr lang="en-US" sz="2400" kern="0">
                <a:solidFill>
                  <a:srgbClr val="0000FF"/>
                </a:solidFill>
                <a:latin typeface="Calibri"/>
                <a:cs typeface="Calibri"/>
                <a:sym typeface="Symbol"/>
              </a:rPr>
              <a:t> Khoussainova et al. [CIDR</a:t>
            </a:r>
            <a:r>
              <a:rPr lang="fr-FR" sz="2400" kern="0">
                <a:solidFill>
                  <a:srgbClr val="0000FF"/>
                </a:solidFill>
                <a:latin typeface="Calibri"/>
                <a:cs typeface="Calibri"/>
                <a:sym typeface="Symbol"/>
              </a:rPr>
              <a:t>’</a:t>
            </a:r>
            <a:r>
              <a:rPr lang="en-US" sz="2400" kern="0">
                <a:solidFill>
                  <a:srgbClr val="0000FF"/>
                </a:solidFill>
                <a:latin typeface="Calibri"/>
                <a:cs typeface="Calibri"/>
                <a:sym typeface="Symbol"/>
              </a:rPr>
              <a:t>09]</a:t>
            </a:r>
            <a:endParaRPr lang="en-US" sz="2400" kern="0" dirty="0">
              <a:solidFill>
                <a:srgbClr val="0000FF"/>
              </a:solidFill>
              <a:latin typeface="Calibri"/>
              <a:cs typeface="Calibri"/>
            </a:endParaRPr>
          </a:p>
        </p:txBody>
      </p:sp>
      <p:sp>
        <p:nvSpPr>
          <p:cNvPr id="10" name="TextBox 9"/>
          <p:cNvSpPr txBox="1"/>
          <p:nvPr/>
        </p:nvSpPr>
        <p:spPr>
          <a:xfrm>
            <a:off x="5410547" y="632441"/>
            <a:ext cx="3385242" cy="369332"/>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0" rtlCol="0">
            <a:spAutoFit/>
          </a:bodyPr>
          <a:lstStyle>
            <a:defPPr>
              <a:defRPr lang="en-US"/>
            </a:defPPr>
            <a:lvl1pPr defTabSz="2656912" eaLnBrk="0" hangingPunct="0">
              <a:spcAft>
                <a:spcPts val="0"/>
              </a:spcAft>
              <a:tabLst>
                <a:tab pos="1790700" algn="l"/>
              </a:tabLst>
              <a:defRPr sz="1400" kern="0">
                <a:solidFill>
                  <a:srgbClr val="0000FF"/>
                </a:solidFill>
                <a:latin typeface="Calibri"/>
                <a:cs typeface="Calibri"/>
              </a:defRPr>
            </a:lvl1pPr>
          </a:lstStyle>
          <a:p>
            <a:r>
              <a:rPr lang="en-US" sz="2400" dirty="0">
                <a:sym typeface="Symbol"/>
              </a:rPr>
              <a:t> Jagadish et al. [Sigmod</a:t>
            </a:r>
            <a:r>
              <a:rPr lang="fr-FR" sz="2400">
                <a:sym typeface="Symbol"/>
              </a:rPr>
              <a:t>’</a:t>
            </a:r>
            <a:r>
              <a:rPr lang="en-US" sz="2400" dirty="0">
                <a:sym typeface="Symbol"/>
              </a:rPr>
              <a:t>07] </a:t>
            </a:r>
          </a:p>
        </p:txBody>
      </p:sp>
      <p:grpSp>
        <p:nvGrpSpPr>
          <p:cNvPr id="7" name="Group 6"/>
          <p:cNvGrpSpPr/>
          <p:nvPr/>
        </p:nvGrpSpPr>
        <p:grpSpPr>
          <a:xfrm>
            <a:off x="442382" y="2065863"/>
            <a:ext cx="3505279" cy="2367766"/>
            <a:chOff x="188382" y="2471146"/>
            <a:chExt cx="3788038" cy="2558766"/>
          </a:xfrm>
        </p:grpSpPr>
        <p:sp>
          <p:nvSpPr>
            <p:cNvPr id="15" name="Rounded Rectangle 14"/>
            <p:cNvSpPr/>
            <p:nvPr/>
          </p:nvSpPr>
          <p:spPr>
            <a:xfrm>
              <a:off x="188382" y="2471146"/>
              <a:ext cx="3788038" cy="2558766"/>
            </a:xfrm>
            <a:prstGeom prst="roundRect">
              <a:avLst>
                <a:gd name="adj" fmla="val 6513"/>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solidFill>
                  <a:schemeClr val="tx1"/>
                </a:solidFill>
                <a:latin typeface="Arial" pitchFamily="34" charset="0"/>
              </a:endParaRPr>
            </a:p>
          </p:txBody>
        </p:sp>
        <p:sp>
          <p:nvSpPr>
            <p:cNvPr id="16" name="Rectangle 3"/>
            <p:cNvSpPr>
              <a:spLocks noChangeArrowheads="1"/>
            </p:cNvSpPr>
            <p:nvPr/>
          </p:nvSpPr>
          <p:spPr bwMode="auto">
            <a:xfrm>
              <a:off x="335369" y="2582425"/>
              <a:ext cx="3533898" cy="2378118"/>
            </a:xfrm>
            <a:prstGeom prst="rect">
              <a:avLst/>
            </a:prstGeom>
            <a:noFill/>
            <a:ln w="9525">
              <a:noFill/>
              <a:miter lim="800000"/>
              <a:headEnd/>
              <a:tailEnd/>
            </a:ln>
          </p:spPr>
          <p:txBody>
            <a:bodyPr wrap="square" lIns="0" tIns="0" rIns="0" bIns="0">
              <a:prstTxWarp prst="textNoShape">
                <a:avLst/>
              </a:prstTxWarp>
              <a:spAutoFit/>
            </a:bodyPr>
            <a:lstStyle/>
            <a:p>
              <a:pPr>
                <a:tabLst>
                  <a:tab pos="342900" algn="l"/>
                  <a:tab pos="742950" algn="l"/>
                  <a:tab pos="2625725" algn="l"/>
                </a:tabLst>
              </a:pPr>
              <a:r>
                <a:rPr lang="en-US" sz="650" dirty="0">
                  <a:latin typeface="Courier"/>
                  <a:cs typeface="Courier"/>
                </a:rPr>
                <a:t>select	distinct a3.fname, a3.lname </a:t>
              </a:r>
            </a:p>
            <a:p>
              <a:pPr>
                <a:tabLst>
                  <a:tab pos="342900" algn="l"/>
                  <a:tab pos="742950" algn="l"/>
                  <a:tab pos="2625725" algn="l"/>
                </a:tabLst>
              </a:pPr>
              <a:r>
                <a:rPr lang="en-US" sz="650" dirty="0">
                  <a:latin typeface="Courier"/>
                  <a:cs typeface="Courier"/>
                </a:rPr>
                <a:t>from 	Actor a0, Casts c0, Casts c1, Casts c2, Casts c3, Actor a3</a:t>
              </a:r>
            </a:p>
            <a:p>
              <a:pPr>
                <a:tabLst>
                  <a:tab pos="342900" algn="l"/>
                  <a:tab pos="742950" algn="l"/>
                  <a:tab pos="2625725" algn="l"/>
                </a:tabLst>
              </a:pPr>
              <a:r>
                <a:rPr lang="en-US" sz="650" dirty="0">
                  <a:latin typeface="Courier"/>
                  <a:cs typeface="Courier"/>
                </a:rPr>
                <a:t>where 	a0.fname = 'Kevin' </a:t>
              </a:r>
            </a:p>
            <a:p>
              <a:pPr>
                <a:tabLst>
                  <a:tab pos="342900" algn="l"/>
                  <a:tab pos="742950" algn="l"/>
                  <a:tab pos="2625725" algn="l"/>
                </a:tabLst>
              </a:pPr>
              <a:r>
                <a:rPr lang="en-US" sz="650" dirty="0">
                  <a:latin typeface="Courier"/>
                  <a:cs typeface="Courier"/>
                </a:rPr>
                <a:t>and 	a0.lname = 'Bacon' </a:t>
              </a:r>
            </a:p>
            <a:p>
              <a:pPr>
                <a:tabLst>
                  <a:tab pos="342900" algn="l"/>
                  <a:tab pos="742950" algn="l"/>
                  <a:tab pos="2625725" algn="l"/>
                </a:tabLst>
              </a:pPr>
              <a:r>
                <a:rPr lang="en-US" sz="650" dirty="0">
                  <a:latin typeface="Courier"/>
                  <a:cs typeface="Courier"/>
                </a:rPr>
                <a:t>and	c0.pid = a0.id </a:t>
              </a:r>
            </a:p>
            <a:p>
              <a:pPr>
                <a:tabLst>
                  <a:tab pos="342900" algn="l"/>
                  <a:tab pos="742950" algn="l"/>
                  <a:tab pos="2625725" algn="l"/>
                </a:tabLst>
              </a:pPr>
              <a:r>
                <a:rPr lang="en-US" sz="650" dirty="0">
                  <a:latin typeface="Courier"/>
                  <a:cs typeface="Courier"/>
                </a:rPr>
                <a:t>and 	c0.mid = c1.mid </a:t>
              </a:r>
            </a:p>
            <a:p>
              <a:pPr>
                <a:tabLst>
                  <a:tab pos="342900" algn="l"/>
                  <a:tab pos="742950" algn="l"/>
                  <a:tab pos="2625725" algn="l"/>
                </a:tabLst>
              </a:pPr>
              <a:r>
                <a:rPr lang="en-US" sz="650" dirty="0">
                  <a:latin typeface="Courier"/>
                  <a:cs typeface="Courier"/>
                </a:rPr>
                <a:t>and	c1.pid = c2.pid </a:t>
              </a:r>
            </a:p>
            <a:p>
              <a:pPr>
                <a:tabLst>
                  <a:tab pos="342900" algn="l"/>
                  <a:tab pos="742950" algn="l"/>
                  <a:tab pos="2625725" algn="l"/>
                </a:tabLst>
              </a:pPr>
              <a:r>
                <a:rPr lang="en-US" sz="650" dirty="0">
                  <a:latin typeface="Courier"/>
                  <a:cs typeface="Courier"/>
                </a:rPr>
                <a:t>and	c2.mid = c3.mid </a:t>
              </a:r>
            </a:p>
            <a:p>
              <a:pPr>
                <a:tabLst>
                  <a:tab pos="342900" algn="l"/>
                  <a:tab pos="742950" algn="l"/>
                  <a:tab pos="2625725" algn="l"/>
                </a:tabLst>
              </a:pPr>
              <a:r>
                <a:rPr lang="en-US" sz="650" dirty="0">
                  <a:latin typeface="Courier"/>
                  <a:cs typeface="Courier"/>
                </a:rPr>
                <a:t>and	c3.pid = a3.id </a:t>
              </a:r>
            </a:p>
            <a:p>
              <a:pPr>
                <a:tabLst>
                  <a:tab pos="342900" algn="l"/>
                  <a:tab pos="742950" algn="l"/>
                  <a:tab pos="2625725" algn="l"/>
                </a:tabLst>
              </a:pPr>
              <a:r>
                <a:rPr lang="en-US" sz="650" dirty="0">
                  <a:latin typeface="Courier"/>
                  <a:cs typeface="Courier"/>
                </a:rPr>
                <a:t>and	not exists</a:t>
              </a:r>
            </a:p>
            <a:p>
              <a:pPr>
                <a:tabLst>
                  <a:tab pos="342900" algn="l"/>
                  <a:tab pos="742950" algn="l"/>
                  <a:tab pos="2625725" algn="l"/>
                </a:tabLst>
              </a:pPr>
              <a:r>
                <a:rPr lang="en-US" sz="650" dirty="0">
                  <a:latin typeface="Courier"/>
                  <a:cs typeface="Courier"/>
                </a:rPr>
                <a:t>	(select	xc1.pid </a:t>
              </a:r>
            </a:p>
            <a:p>
              <a:pPr>
                <a:tabLst>
                  <a:tab pos="342900" algn="l"/>
                  <a:tab pos="742950" algn="l"/>
                  <a:tab pos="2625725" algn="l"/>
                </a:tabLst>
              </a:pPr>
              <a:r>
                <a:rPr lang="en-US" sz="650" dirty="0">
                  <a:latin typeface="Courier"/>
                  <a:cs typeface="Courier"/>
                </a:rPr>
                <a:t>	from </a:t>
              </a:r>
              <a:r>
                <a:rPr lang="en-US" sz="650" dirty="0" smtClean="0">
                  <a:latin typeface="Courier"/>
                  <a:cs typeface="Courier"/>
                </a:rPr>
                <a:t> 	Actor </a:t>
              </a:r>
              <a:r>
                <a:rPr lang="en-US" sz="650" dirty="0">
                  <a:latin typeface="Courier"/>
                  <a:cs typeface="Courier"/>
                </a:rPr>
                <a:t>xa0, Casts xc0, Casts xc1</a:t>
              </a:r>
            </a:p>
            <a:p>
              <a:pPr>
                <a:tabLst>
                  <a:tab pos="342900" algn="l"/>
                  <a:tab pos="742950" algn="l"/>
                  <a:tab pos="2625725" algn="l"/>
                </a:tabLst>
              </a:pPr>
              <a:r>
                <a:rPr lang="en-US" sz="650" dirty="0">
                  <a:latin typeface="Courier"/>
                  <a:cs typeface="Courier"/>
                </a:rPr>
                <a:t>	where 	xa0.fname = 'Kevin' </a:t>
              </a:r>
            </a:p>
            <a:p>
              <a:pPr>
                <a:tabLst>
                  <a:tab pos="342900" algn="l"/>
                  <a:tab pos="742950" algn="l"/>
                  <a:tab pos="2625725" algn="l"/>
                </a:tabLst>
              </a:pPr>
              <a:r>
                <a:rPr lang="en-US" sz="650" dirty="0">
                  <a:latin typeface="Courier"/>
                  <a:cs typeface="Courier"/>
                </a:rPr>
                <a:t>	and	xa0.lname = 'Bacon' </a:t>
              </a:r>
            </a:p>
            <a:p>
              <a:pPr>
                <a:tabLst>
                  <a:tab pos="342900" algn="l"/>
                  <a:tab pos="742950" algn="l"/>
                  <a:tab pos="2625725" algn="l"/>
                </a:tabLst>
              </a:pPr>
              <a:r>
                <a:rPr lang="en-US" sz="650" dirty="0">
                  <a:latin typeface="Courier"/>
                  <a:cs typeface="Courier"/>
                </a:rPr>
                <a:t>	and	xa0.id = xc0.pid </a:t>
              </a:r>
            </a:p>
            <a:p>
              <a:pPr>
                <a:tabLst>
                  <a:tab pos="342900" algn="l"/>
                  <a:tab pos="742950" algn="l"/>
                  <a:tab pos="2625725" algn="l"/>
                </a:tabLst>
              </a:pPr>
              <a:r>
                <a:rPr lang="en-US" sz="650" dirty="0">
                  <a:latin typeface="Courier"/>
                  <a:cs typeface="Courier"/>
                </a:rPr>
                <a:t>	and	xc0.mid = xc1.mid </a:t>
              </a:r>
            </a:p>
            <a:p>
              <a:pPr>
                <a:tabLst>
                  <a:tab pos="342900" algn="l"/>
                  <a:tab pos="742950" algn="l"/>
                  <a:tab pos="2625725" algn="l"/>
                </a:tabLst>
              </a:pPr>
              <a:r>
                <a:rPr lang="en-US" sz="650" dirty="0">
                  <a:latin typeface="Courier"/>
                  <a:cs typeface="Courier"/>
                </a:rPr>
                <a:t>	and	xc1.pid = a3.id)</a:t>
              </a:r>
            </a:p>
            <a:p>
              <a:pPr>
                <a:tabLst>
                  <a:tab pos="342900" algn="l"/>
                  <a:tab pos="742950" algn="l"/>
                  <a:tab pos="2625725" algn="l"/>
                </a:tabLst>
              </a:pPr>
              <a:r>
                <a:rPr lang="en-US" sz="650" dirty="0">
                  <a:latin typeface="Courier"/>
                  <a:cs typeface="Courier"/>
                </a:rPr>
                <a:t>and 	not exists</a:t>
              </a:r>
            </a:p>
            <a:p>
              <a:pPr>
                <a:tabLst>
                  <a:tab pos="342900" algn="l"/>
                  <a:tab pos="742950" algn="l"/>
                  <a:tab pos="2625725" algn="l"/>
                </a:tabLst>
              </a:pPr>
              <a:r>
                <a:rPr lang="en-US" sz="650" dirty="0">
                  <a:latin typeface="Courier"/>
                  <a:cs typeface="Courier"/>
                </a:rPr>
                <a:t>	(select	ya0.id</a:t>
              </a:r>
            </a:p>
            <a:p>
              <a:pPr>
                <a:tabLst>
                  <a:tab pos="342900" algn="l"/>
                  <a:tab pos="742950" algn="l"/>
                  <a:tab pos="2625725" algn="l"/>
                </a:tabLst>
              </a:pPr>
              <a:r>
                <a:rPr lang="en-US" sz="650" dirty="0">
                  <a:latin typeface="Courier"/>
                  <a:cs typeface="Courier"/>
                </a:rPr>
                <a:t>	from 	Actor ya0</a:t>
              </a:r>
            </a:p>
            <a:p>
              <a:pPr>
                <a:tabLst>
                  <a:tab pos="342900" algn="l"/>
                  <a:tab pos="742950" algn="l"/>
                  <a:tab pos="2625725" algn="l"/>
                </a:tabLst>
              </a:pPr>
              <a:r>
                <a:rPr lang="en-US" sz="650" dirty="0">
                  <a:latin typeface="Courier"/>
                  <a:cs typeface="Courier"/>
                </a:rPr>
                <a:t>	where 	ya0.fname = 'Kevin' </a:t>
              </a:r>
            </a:p>
            <a:p>
              <a:pPr>
                <a:tabLst>
                  <a:tab pos="342900" algn="l"/>
                  <a:tab pos="742950" algn="l"/>
                  <a:tab pos="2625725" algn="l"/>
                </a:tabLst>
              </a:pPr>
              <a:r>
                <a:rPr lang="en-US" sz="650" dirty="0">
                  <a:latin typeface="Courier"/>
                  <a:cs typeface="Courier"/>
                </a:rPr>
                <a:t>	and	ya0.lname = 'Bacon’)</a:t>
              </a:r>
            </a:p>
          </p:txBody>
        </p:sp>
      </p:grpSp>
      <p:grpSp>
        <p:nvGrpSpPr>
          <p:cNvPr id="17" name="Group 16"/>
          <p:cNvGrpSpPr/>
          <p:nvPr/>
        </p:nvGrpSpPr>
        <p:grpSpPr>
          <a:xfrm>
            <a:off x="4475746" y="2066552"/>
            <a:ext cx="4193739" cy="2375538"/>
            <a:chOff x="4281766" y="2471891"/>
            <a:chExt cx="4532034" cy="2567165"/>
          </a:xfrm>
        </p:grpSpPr>
        <p:sp>
          <p:nvSpPr>
            <p:cNvPr id="18" name="Rounded Rectangle 17"/>
            <p:cNvSpPr/>
            <p:nvPr/>
          </p:nvSpPr>
          <p:spPr>
            <a:xfrm>
              <a:off x="4281766" y="2471891"/>
              <a:ext cx="4532034" cy="2567165"/>
            </a:xfrm>
            <a:prstGeom prst="roundRect">
              <a:avLst>
                <a:gd name="adj" fmla="val 6513"/>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9" name="Group 18"/>
            <p:cNvGrpSpPr/>
            <p:nvPr/>
          </p:nvGrpSpPr>
          <p:grpSpPr>
            <a:xfrm>
              <a:off x="4447944" y="2740697"/>
              <a:ext cx="4199678" cy="2114223"/>
              <a:chOff x="4400266" y="2606403"/>
              <a:chExt cx="4605955" cy="2318753"/>
            </a:xfrm>
          </p:grpSpPr>
          <p:cxnSp>
            <p:nvCxnSpPr>
              <p:cNvPr id="20" name="Straight Arrow Connector 30"/>
              <p:cNvCxnSpPr>
                <a:cxnSpLocks noChangeShapeType="1"/>
                <a:stCxn id="49" idx="1"/>
                <a:endCxn id="45" idx="3"/>
              </p:cNvCxnSpPr>
              <p:nvPr/>
            </p:nvCxnSpPr>
            <p:spPr bwMode="auto">
              <a:xfrm flipH="1">
                <a:off x="4815892" y="3679954"/>
                <a:ext cx="146418" cy="0"/>
              </a:xfrm>
              <a:prstGeom prst="straightConnector1">
                <a:avLst/>
              </a:prstGeom>
              <a:noFill/>
              <a:ln w="9525" cmpd="sng">
                <a:solidFill>
                  <a:schemeClr val="tx1"/>
                </a:solidFill>
                <a:round/>
                <a:headEnd/>
                <a:tailEnd/>
              </a:ln>
            </p:spPr>
          </p:cxnSp>
          <p:cxnSp>
            <p:nvCxnSpPr>
              <p:cNvPr id="21" name="Straight Arrow Connector 30"/>
              <p:cNvCxnSpPr>
                <a:cxnSpLocks noChangeShapeType="1"/>
                <a:stCxn id="63" idx="1"/>
                <a:endCxn id="48" idx="3"/>
              </p:cNvCxnSpPr>
              <p:nvPr/>
            </p:nvCxnSpPr>
            <p:spPr bwMode="auto">
              <a:xfrm flipH="1" flipV="1">
                <a:off x="5336777" y="3527119"/>
                <a:ext cx="445332" cy="0"/>
              </a:xfrm>
              <a:prstGeom prst="straightConnector1">
                <a:avLst/>
              </a:prstGeom>
              <a:noFill/>
              <a:ln w="9525" cap="flat" cmpd="sng" algn="ctr">
                <a:solidFill>
                  <a:schemeClr val="tx1"/>
                </a:solidFill>
                <a:prstDash val="solid"/>
                <a:round/>
                <a:headEnd type="triangle" w="med" len="lg"/>
                <a:tailEnd type="none" w="med" len="med"/>
              </a:ln>
            </p:spPr>
          </p:cxnSp>
          <p:cxnSp>
            <p:nvCxnSpPr>
              <p:cNvPr id="22" name="Straight Arrow Connector 30"/>
              <p:cNvCxnSpPr>
                <a:cxnSpLocks noChangeShapeType="1"/>
                <a:stCxn id="52" idx="1"/>
                <a:endCxn id="48" idx="3"/>
              </p:cNvCxnSpPr>
              <p:nvPr/>
            </p:nvCxnSpPr>
            <p:spPr bwMode="auto">
              <a:xfrm rot="10800000">
                <a:off x="5336777" y="3527120"/>
                <a:ext cx="232298" cy="923861"/>
              </a:xfrm>
              <a:prstGeom prst="curvedConnector3">
                <a:avLst>
                  <a:gd name="adj1" fmla="val 50000"/>
                </a:avLst>
              </a:prstGeom>
              <a:noFill/>
              <a:ln w="9525" cap="flat" cmpd="sng" algn="ctr">
                <a:solidFill>
                  <a:schemeClr val="tx1"/>
                </a:solidFill>
                <a:prstDash val="solid"/>
                <a:round/>
                <a:headEnd type="triangle" w="med" len="lg"/>
                <a:tailEnd type="none" w="med" len="med"/>
              </a:ln>
            </p:spPr>
          </p:cxnSp>
          <p:grpSp>
            <p:nvGrpSpPr>
              <p:cNvPr id="23" name="Group 41"/>
              <p:cNvGrpSpPr/>
              <p:nvPr/>
            </p:nvGrpSpPr>
            <p:grpSpPr>
              <a:xfrm>
                <a:off x="5782109" y="2610057"/>
                <a:ext cx="305626" cy="458505"/>
                <a:chOff x="5672691" y="3708233"/>
                <a:chExt cx="681354" cy="674031"/>
              </a:xfrm>
            </p:grpSpPr>
            <p:sp>
              <p:nvSpPr>
                <p:cNvPr id="78" name="Rectangle 77"/>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Casts</a:t>
                  </a:r>
                </a:p>
              </p:txBody>
            </p:sp>
            <p:sp>
              <p:nvSpPr>
                <p:cNvPr id="79" name="Rectangle 78"/>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pid</a:t>
                  </a:r>
                </a:p>
              </p:txBody>
            </p:sp>
            <p:sp>
              <p:nvSpPr>
                <p:cNvPr id="81" name="Rectangle 8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mid</a:t>
                  </a:r>
                </a:p>
              </p:txBody>
            </p:sp>
          </p:grpSp>
          <p:grpSp>
            <p:nvGrpSpPr>
              <p:cNvPr id="24" name="Group 54"/>
              <p:cNvGrpSpPr/>
              <p:nvPr/>
            </p:nvGrpSpPr>
            <p:grpSpPr>
              <a:xfrm>
                <a:off x="6395703" y="2610057"/>
                <a:ext cx="305626" cy="458505"/>
                <a:chOff x="5672691" y="3708233"/>
                <a:chExt cx="681354" cy="674031"/>
              </a:xfrm>
            </p:grpSpPr>
            <p:sp>
              <p:nvSpPr>
                <p:cNvPr id="75" name="Rectangle 74"/>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Casts</a:t>
                  </a:r>
                </a:p>
              </p:txBody>
            </p:sp>
            <p:sp>
              <p:nvSpPr>
                <p:cNvPr id="76" name="Rectangle 75"/>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pid</a:t>
                  </a:r>
                </a:p>
              </p:txBody>
            </p:sp>
            <p:sp>
              <p:nvSpPr>
                <p:cNvPr id="77" name="Rectangle 76"/>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mid</a:t>
                  </a:r>
                </a:p>
              </p:txBody>
            </p:sp>
          </p:grpSp>
          <p:grpSp>
            <p:nvGrpSpPr>
              <p:cNvPr id="25" name="Group 71"/>
              <p:cNvGrpSpPr/>
              <p:nvPr/>
            </p:nvGrpSpPr>
            <p:grpSpPr>
              <a:xfrm>
                <a:off x="7083472" y="2606403"/>
                <a:ext cx="305626" cy="458505"/>
                <a:chOff x="5672691" y="3708233"/>
                <a:chExt cx="681354" cy="674031"/>
              </a:xfrm>
            </p:grpSpPr>
            <p:sp>
              <p:nvSpPr>
                <p:cNvPr id="72" name="Rectangle 71"/>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Casts</a:t>
                  </a:r>
                </a:p>
              </p:txBody>
            </p:sp>
            <p:sp>
              <p:nvSpPr>
                <p:cNvPr id="73" name="Rectangle 72"/>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pid</a:t>
                  </a:r>
                </a:p>
              </p:txBody>
            </p:sp>
            <p:sp>
              <p:nvSpPr>
                <p:cNvPr id="74" name="Rectangle 73"/>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mid</a:t>
                  </a:r>
                </a:p>
              </p:txBody>
            </p:sp>
          </p:grpSp>
          <p:grpSp>
            <p:nvGrpSpPr>
              <p:cNvPr id="26" name="Group 76"/>
              <p:cNvGrpSpPr/>
              <p:nvPr/>
            </p:nvGrpSpPr>
            <p:grpSpPr>
              <a:xfrm>
                <a:off x="7784445" y="2610057"/>
                <a:ext cx="305626" cy="458505"/>
                <a:chOff x="5672691" y="3708233"/>
                <a:chExt cx="681354" cy="674031"/>
              </a:xfrm>
            </p:grpSpPr>
            <p:sp>
              <p:nvSpPr>
                <p:cNvPr id="69" name="Rectangle 68"/>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Casts</a:t>
                  </a:r>
                </a:p>
              </p:txBody>
            </p:sp>
            <p:sp>
              <p:nvSpPr>
                <p:cNvPr id="70" name="Rectangle 69"/>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pid</a:t>
                  </a:r>
                </a:p>
              </p:txBody>
            </p:sp>
            <p:sp>
              <p:nvSpPr>
                <p:cNvPr id="71" name="Rectangle 7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mid</a:t>
                  </a:r>
                </a:p>
              </p:txBody>
            </p:sp>
          </p:grpSp>
          <p:grpSp>
            <p:nvGrpSpPr>
              <p:cNvPr id="27" name="Group 85"/>
              <p:cNvGrpSpPr/>
              <p:nvPr/>
            </p:nvGrpSpPr>
            <p:grpSpPr>
              <a:xfrm>
                <a:off x="8276040" y="2610055"/>
                <a:ext cx="730181" cy="611339"/>
                <a:chOff x="6013368" y="2451684"/>
                <a:chExt cx="579733" cy="898708"/>
              </a:xfrm>
            </p:grpSpPr>
            <p:sp>
              <p:nvSpPr>
                <p:cNvPr id="65" name="Rectangle 64"/>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Actor</a:t>
                  </a:r>
                </a:p>
              </p:txBody>
            </p:sp>
            <p:sp>
              <p:nvSpPr>
                <p:cNvPr id="66" name="Rectangle 65"/>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 id</a:t>
                  </a:r>
                </a:p>
              </p:txBody>
            </p:sp>
            <p:sp>
              <p:nvSpPr>
                <p:cNvPr id="67" name="Rectangle 66"/>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fname='Kevin'</a:t>
                  </a:r>
                </a:p>
              </p:txBody>
            </p:sp>
            <p:sp>
              <p:nvSpPr>
                <p:cNvPr id="68" name="Rectangle 67"/>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lname='Bacon'</a:t>
                  </a:r>
                </a:p>
              </p:txBody>
            </p:sp>
          </p:grpSp>
          <p:grpSp>
            <p:nvGrpSpPr>
              <p:cNvPr id="28" name="Group 88"/>
              <p:cNvGrpSpPr/>
              <p:nvPr/>
            </p:nvGrpSpPr>
            <p:grpSpPr>
              <a:xfrm>
                <a:off x="5782109" y="3297868"/>
                <a:ext cx="305626" cy="458505"/>
                <a:chOff x="5672691" y="3708233"/>
                <a:chExt cx="681354" cy="674031"/>
              </a:xfrm>
            </p:grpSpPr>
            <p:sp>
              <p:nvSpPr>
                <p:cNvPr id="62" name="Rectangle 61"/>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Casts</a:t>
                  </a:r>
                </a:p>
              </p:txBody>
            </p:sp>
            <p:sp>
              <p:nvSpPr>
                <p:cNvPr id="63" name="Rectangle 62"/>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pid</a:t>
                  </a:r>
                </a:p>
              </p:txBody>
            </p:sp>
            <p:sp>
              <p:nvSpPr>
                <p:cNvPr id="64" name="Rectangle 63"/>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mid</a:t>
                  </a:r>
                </a:p>
              </p:txBody>
            </p:sp>
          </p:grpSp>
          <p:grpSp>
            <p:nvGrpSpPr>
              <p:cNvPr id="29" name="Group 92"/>
              <p:cNvGrpSpPr/>
              <p:nvPr/>
            </p:nvGrpSpPr>
            <p:grpSpPr>
              <a:xfrm>
                <a:off x="6395703" y="3297868"/>
                <a:ext cx="305626" cy="458505"/>
                <a:chOff x="5672691" y="3708233"/>
                <a:chExt cx="681354" cy="674031"/>
              </a:xfrm>
            </p:grpSpPr>
            <p:sp>
              <p:nvSpPr>
                <p:cNvPr id="59" name="Rectangle 58"/>
                <p:cNvSpPr/>
                <p:nvPr/>
              </p:nvSpPr>
              <p:spPr>
                <a:xfrm>
                  <a:off x="5672691" y="3708233"/>
                  <a:ext cx="681354"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Casts</a:t>
                  </a:r>
                </a:p>
              </p:txBody>
            </p:sp>
            <p:sp>
              <p:nvSpPr>
                <p:cNvPr id="60" name="Rectangle 59"/>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pid</a:t>
                  </a:r>
                </a:p>
              </p:txBody>
            </p:sp>
            <p:sp>
              <p:nvSpPr>
                <p:cNvPr id="61" name="Rectangle 60"/>
                <p:cNvSpPr/>
                <p:nvPr/>
              </p:nvSpPr>
              <p:spPr>
                <a:xfrm>
                  <a:off x="5672691" y="4157587"/>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mid</a:t>
                  </a:r>
                </a:p>
              </p:txBody>
            </p:sp>
          </p:grpSp>
          <p:grpSp>
            <p:nvGrpSpPr>
              <p:cNvPr id="30" name="Group 96"/>
              <p:cNvGrpSpPr/>
              <p:nvPr/>
            </p:nvGrpSpPr>
            <p:grpSpPr>
              <a:xfrm>
                <a:off x="6871195" y="3294212"/>
                <a:ext cx="730181" cy="611339"/>
                <a:chOff x="6013368" y="2451684"/>
                <a:chExt cx="579733" cy="898708"/>
              </a:xfrm>
            </p:grpSpPr>
            <p:sp>
              <p:nvSpPr>
                <p:cNvPr id="55" name="Rectangle 54"/>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Actor</a:t>
                  </a:r>
                </a:p>
              </p:txBody>
            </p:sp>
            <p:sp>
              <p:nvSpPr>
                <p:cNvPr id="56" name="Rectangle 55"/>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id</a:t>
                  </a:r>
                </a:p>
              </p:txBody>
            </p:sp>
            <p:sp>
              <p:nvSpPr>
                <p:cNvPr id="57" name="Rectangle 56"/>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 fname='Kevin'</a:t>
                  </a:r>
                </a:p>
              </p:txBody>
            </p:sp>
            <p:sp>
              <p:nvSpPr>
                <p:cNvPr id="58" name="Rectangle 57"/>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 lname='Bacon'</a:t>
                  </a:r>
                </a:p>
              </p:txBody>
            </p:sp>
          </p:grpSp>
          <p:grpSp>
            <p:nvGrpSpPr>
              <p:cNvPr id="31" name="Group 101"/>
              <p:cNvGrpSpPr/>
              <p:nvPr/>
            </p:nvGrpSpPr>
            <p:grpSpPr>
              <a:xfrm>
                <a:off x="5569075" y="4221727"/>
                <a:ext cx="731694" cy="611339"/>
                <a:chOff x="6013368" y="2451684"/>
                <a:chExt cx="579733" cy="898708"/>
              </a:xfrm>
            </p:grpSpPr>
            <p:sp>
              <p:nvSpPr>
                <p:cNvPr id="51" name="Rectangle 50"/>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Actor</a:t>
                  </a:r>
                </a:p>
              </p:txBody>
            </p:sp>
            <p:sp>
              <p:nvSpPr>
                <p:cNvPr id="52" name="Rectangle 51"/>
                <p:cNvSpPr/>
                <p:nvPr/>
              </p:nvSpPr>
              <p:spPr>
                <a:xfrm>
                  <a:off x="6013368" y="2676361"/>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id</a:t>
                  </a:r>
                </a:p>
              </p:txBody>
            </p:sp>
            <p:sp>
              <p:nvSpPr>
                <p:cNvPr id="53" name="Rectangle 52"/>
                <p:cNvSpPr/>
                <p:nvPr/>
              </p:nvSpPr>
              <p:spPr>
                <a:xfrm>
                  <a:off x="6013368" y="2901038"/>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fname='Kevin'</a:t>
                  </a:r>
                </a:p>
              </p:txBody>
            </p:sp>
            <p:sp>
              <p:nvSpPr>
                <p:cNvPr id="54" name="Rectangle 53"/>
                <p:cNvSpPr/>
                <p:nvPr/>
              </p:nvSpPr>
              <p:spPr>
                <a:xfrm>
                  <a:off x="6013368" y="3125715"/>
                  <a:ext cx="579733" cy="224677"/>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lname='Bacon'</a:t>
                  </a:r>
                </a:p>
              </p:txBody>
            </p:sp>
          </p:grpSp>
          <p:grpSp>
            <p:nvGrpSpPr>
              <p:cNvPr id="32" name="Group 106"/>
              <p:cNvGrpSpPr/>
              <p:nvPr/>
            </p:nvGrpSpPr>
            <p:grpSpPr>
              <a:xfrm>
                <a:off x="4962310" y="3297866"/>
                <a:ext cx="374467" cy="611339"/>
                <a:chOff x="6013368" y="2451684"/>
                <a:chExt cx="579733" cy="898708"/>
              </a:xfrm>
            </p:grpSpPr>
            <p:sp>
              <p:nvSpPr>
                <p:cNvPr id="47" name="Rectangle 46"/>
                <p:cNvSpPr/>
                <p:nvPr/>
              </p:nvSpPr>
              <p:spPr>
                <a:xfrm>
                  <a:off x="6013368" y="2451684"/>
                  <a:ext cx="579733" cy="224677"/>
                </a:xfrm>
                <a:prstGeom prst="rect">
                  <a:avLst/>
                </a:prstGeom>
                <a:solidFill>
                  <a:srgbClr val="000000"/>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bg1"/>
                      </a:solidFill>
                      <a:latin typeface="Times New Roman"/>
                      <a:cs typeface="Times New Roman"/>
                    </a:rPr>
                    <a:t>Actor</a:t>
                  </a:r>
                </a:p>
              </p:txBody>
            </p:sp>
            <p:sp>
              <p:nvSpPr>
                <p:cNvPr id="48" name="Rectangle 47"/>
                <p:cNvSpPr/>
                <p:nvPr/>
              </p:nvSpPr>
              <p:spPr>
                <a:xfrm>
                  <a:off x="6013368" y="2676361"/>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id</a:t>
                  </a:r>
                </a:p>
              </p:txBody>
            </p:sp>
            <p:sp>
              <p:nvSpPr>
                <p:cNvPr id="49" name="Rectangle 48"/>
                <p:cNvSpPr/>
                <p:nvPr/>
              </p:nvSpPr>
              <p:spPr>
                <a:xfrm>
                  <a:off x="6013368" y="2901038"/>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fname</a:t>
                  </a:r>
                </a:p>
              </p:txBody>
            </p:sp>
            <p:sp>
              <p:nvSpPr>
                <p:cNvPr id="50" name="Rectangle 49"/>
                <p:cNvSpPr/>
                <p:nvPr/>
              </p:nvSpPr>
              <p:spPr>
                <a:xfrm>
                  <a:off x="6013368" y="3125715"/>
                  <a:ext cx="579733"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lname</a:t>
                  </a:r>
                </a:p>
              </p:txBody>
            </p:sp>
          </p:grpSp>
          <p:grpSp>
            <p:nvGrpSpPr>
              <p:cNvPr id="33" name="Group 112"/>
              <p:cNvGrpSpPr/>
              <p:nvPr/>
            </p:nvGrpSpPr>
            <p:grpSpPr>
              <a:xfrm>
                <a:off x="4400266" y="3450703"/>
                <a:ext cx="415626" cy="458505"/>
                <a:chOff x="5672691" y="3708233"/>
                <a:chExt cx="681354" cy="674031"/>
              </a:xfrm>
            </p:grpSpPr>
            <p:sp>
              <p:nvSpPr>
                <p:cNvPr id="44" name="Rectangle 43"/>
                <p:cNvSpPr/>
                <p:nvPr/>
              </p:nvSpPr>
              <p:spPr>
                <a:xfrm>
                  <a:off x="5672691" y="3708233"/>
                  <a:ext cx="681354" cy="224677"/>
                </a:xfrm>
                <a:prstGeom prst="rect">
                  <a:avLst/>
                </a:prstGeom>
                <a:solidFill>
                  <a:srgbClr val="BFBFB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600">
                      <a:solidFill>
                        <a:schemeClr val="bg1"/>
                      </a:solidFill>
                      <a:latin typeface="Times New Roman"/>
                      <a:cs typeface="Times New Roman"/>
                    </a:rPr>
                    <a:t>SELECT</a:t>
                  </a:r>
                </a:p>
              </p:txBody>
            </p:sp>
            <p:sp>
              <p:nvSpPr>
                <p:cNvPr id="45" name="Rectangle 44"/>
                <p:cNvSpPr/>
                <p:nvPr/>
              </p:nvSpPr>
              <p:spPr>
                <a:xfrm>
                  <a:off x="5672691" y="3932910"/>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fname</a:t>
                  </a:r>
                </a:p>
              </p:txBody>
            </p:sp>
            <p:sp>
              <p:nvSpPr>
                <p:cNvPr id="46" name="Rectangle 45"/>
                <p:cNvSpPr/>
                <p:nvPr/>
              </p:nvSpPr>
              <p:spPr>
                <a:xfrm>
                  <a:off x="5672691" y="4157587"/>
                  <a:ext cx="681354" cy="224677"/>
                </a:xfrm>
                <a:prstGeom prst="rect">
                  <a:avLst/>
                </a:prstGeom>
                <a:solidFill>
                  <a:srgbClr val="FFFF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00">
                      <a:solidFill>
                        <a:schemeClr val="tx1"/>
                      </a:solidFill>
                      <a:latin typeface="Times New Roman"/>
                      <a:cs typeface="Times New Roman"/>
                    </a:rPr>
                    <a:t>lname</a:t>
                  </a:r>
                </a:p>
              </p:txBody>
            </p:sp>
          </p:grpSp>
          <p:sp>
            <p:nvSpPr>
              <p:cNvPr id="34" name="Rounded Rectangle 33"/>
              <p:cNvSpPr/>
              <p:nvPr/>
            </p:nvSpPr>
            <p:spPr bwMode="auto">
              <a:xfrm>
                <a:off x="5479880" y="4129692"/>
                <a:ext cx="910068" cy="795464"/>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050" smtClean="0">
                  <a:latin typeface="Times New Roman"/>
                  <a:cs typeface="Times New Roman"/>
                </a:endParaRPr>
              </a:p>
            </p:txBody>
          </p:sp>
          <p:cxnSp>
            <p:nvCxnSpPr>
              <p:cNvPr id="35" name="Straight Arrow Connector 30"/>
              <p:cNvCxnSpPr>
                <a:cxnSpLocks noChangeShapeType="1"/>
                <a:stCxn id="50" idx="1"/>
                <a:endCxn id="46" idx="3"/>
              </p:cNvCxnSpPr>
              <p:nvPr/>
            </p:nvCxnSpPr>
            <p:spPr bwMode="auto">
              <a:xfrm flipH="1">
                <a:off x="4815892" y="3832788"/>
                <a:ext cx="146418" cy="0"/>
              </a:xfrm>
              <a:prstGeom prst="straightConnector1">
                <a:avLst/>
              </a:prstGeom>
              <a:noFill/>
              <a:ln w="9525" cmpd="sng">
                <a:solidFill>
                  <a:schemeClr val="tx1"/>
                </a:solidFill>
                <a:round/>
                <a:headEnd/>
                <a:tailEnd/>
              </a:ln>
            </p:spPr>
          </p:cxnSp>
          <p:cxnSp>
            <p:nvCxnSpPr>
              <p:cNvPr id="36" name="Straight Arrow Connector 30"/>
              <p:cNvCxnSpPr>
                <a:cxnSpLocks noChangeShapeType="1"/>
                <a:stCxn id="79" idx="1"/>
                <a:endCxn id="48" idx="3"/>
              </p:cNvCxnSpPr>
              <p:nvPr/>
            </p:nvCxnSpPr>
            <p:spPr bwMode="auto">
              <a:xfrm rot="10800000" flipV="1">
                <a:off x="5336777" y="2839309"/>
                <a:ext cx="445332" cy="687809"/>
              </a:xfrm>
              <a:prstGeom prst="curvedConnector3">
                <a:avLst>
                  <a:gd name="adj1" fmla="val 50000"/>
                </a:avLst>
              </a:prstGeom>
              <a:noFill/>
              <a:ln w="9525" cap="flat" cmpd="sng" algn="ctr">
                <a:solidFill>
                  <a:schemeClr val="tx1"/>
                </a:solidFill>
                <a:prstDash val="solid"/>
                <a:round/>
                <a:headEnd type="none" w="med" len="lg"/>
                <a:tailEnd type="none" w="med" len="med"/>
              </a:ln>
            </p:spPr>
          </p:cxnSp>
          <p:cxnSp>
            <p:nvCxnSpPr>
              <p:cNvPr id="37" name="Straight Arrow Connector 30"/>
              <p:cNvCxnSpPr>
                <a:cxnSpLocks noChangeShapeType="1"/>
                <a:stCxn id="77" idx="1"/>
                <a:endCxn id="81" idx="3"/>
              </p:cNvCxnSpPr>
              <p:nvPr/>
            </p:nvCxnSpPr>
            <p:spPr bwMode="auto">
              <a:xfrm flipH="1">
                <a:off x="6087735" y="2992145"/>
                <a:ext cx="307968" cy="0"/>
              </a:xfrm>
              <a:prstGeom prst="straightConnector1">
                <a:avLst/>
              </a:prstGeom>
              <a:noFill/>
              <a:ln w="9525" cmpd="sng">
                <a:solidFill>
                  <a:schemeClr val="tx1"/>
                </a:solidFill>
                <a:round/>
                <a:headEnd/>
                <a:tailEnd/>
              </a:ln>
            </p:spPr>
          </p:cxnSp>
          <p:cxnSp>
            <p:nvCxnSpPr>
              <p:cNvPr id="38" name="Straight Arrow Connector 30"/>
              <p:cNvCxnSpPr>
                <a:cxnSpLocks noChangeShapeType="1"/>
                <a:stCxn id="66" idx="1"/>
                <a:endCxn id="70" idx="3"/>
              </p:cNvCxnSpPr>
              <p:nvPr/>
            </p:nvCxnSpPr>
            <p:spPr bwMode="auto">
              <a:xfrm flipH="1">
                <a:off x="8090071" y="2839308"/>
                <a:ext cx="185969" cy="0"/>
              </a:xfrm>
              <a:prstGeom prst="straightConnector1">
                <a:avLst/>
              </a:prstGeom>
              <a:noFill/>
              <a:ln w="9525" cmpd="sng">
                <a:solidFill>
                  <a:schemeClr val="tx1"/>
                </a:solidFill>
                <a:round/>
                <a:headEnd/>
                <a:tailEnd/>
              </a:ln>
            </p:spPr>
          </p:cxnSp>
          <p:cxnSp>
            <p:nvCxnSpPr>
              <p:cNvPr id="39" name="Straight Arrow Connector 30"/>
              <p:cNvCxnSpPr>
                <a:cxnSpLocks noChangeShapeType="1"/>
                <a:stCxn id="73" idx="1"/>
                <a:endCxn id="76" idx="3"/>
              </p:cNvCxnSpPr>
              <p:nvPr/>
            </p:nvCxnSpPr>
            <p:spPr bwMode="auto">
              <a:xfrm flipH="1">
                <a:off x="6701329" y="2835656"/>
                <a:ext cx="382143" cy="0"/>
              </a:xfrm>
              <a:prstGeom prst="straightConnector1">
                <a:avLst/>
              </a:prstGeom>
              <a:noFill/>
              <a:ln w="9525" cmpd="sng">
                <a:solidFill>
                  <a:schemeClr val="tx1"/>
                </a:solidFill>
                <a:round/>
                <a:headEnd/>
                <a:tailEnd/>
              </a:ln>
            </p:spPr>
          </p:cxnSp>
          <p:cxnSp>
            <p:nvCxnSpPr>
              <p:cNvPr id="40" name="Straight Arrow Connector 30"/>
              <p:cNvCxnSpPr>
                <a:cxnSpLocks noChangeShapeType="1"/>
                <a:stCxn id="71" idx="1"/>
              </p:cNvCxnSpPr>
              <p:nvPr/>
            </p:nvCxnSpPr>
            <p:spPr bwMode="auto">
              <a:xfrm flipH="1" flipV="1">
                <a:off x="7389099" y="2991708"/>
                <a:ext cx="395346" cy="0"/>
              </a:xfrm>
              <a:prstGeom prst="straightConnector1">
                <a:avLst/>
              </a:prstGeom>
              <a:noFill/>
              <a:ln w="9525" cmpd="sng">
                <a:solidFill>
                  <a:schemeClr val="tx1"/>
                </a:solidFill>
                <a:round/>
                <a:headEnd/>
                <a:tailEnd/>
              </a:ln>
            </p:spPr>
          </p:cxnSp>
          <p:cxnSp>
            <p:nvCxnSpPr>
              <p:cNvPr id="41" name="Straight Arrow Connector 30"/>
              <p:cNvCxnSpPr>
                <a:cxnSpLocks noChangeShapeType="1"/>
                <a:stCxn id="61" idx="1"/>
                <a:endCxn id="64" idx="3"/>
              </p:cNvCxnSpPr>
              <p:nvPr/>
            </p:nvCxnSpPr>
            <p:spPr bwMode="auto">
              <a:xfrm flipH="1">
                <a:off x="6087735" y="3679956"/>
                <a:ext cx="307968" cy="0"/>
              </a:xfrm>
              <a:prstGeom prst="straightConnector1">
                <a:avLst/>
              </a:prstGeom>
              <a:noFill/>
              <a:ln w="9525" cmpd="sng">
                <a:solidFill>
                  <a:schemeClr val="tx1"/>
                </a:solidFill>
                <a:round/>
                <a:headEnd/>
                <a:tailEnd/>
              </a:ln>
            </p:spPr>
          </p:cxnSp>
          <p:cxnSp>
            <p:nvCxnSpPr>
              <p:cNvPr id="42" name="Straight Arrow Connector 30"/>
              <p:cNvCxnSpPr>
                <a:cxnSpLocks noChangeShapeType="1"/>
                <a:stCxn id="56" idx="1"/>
                <a:endCxn id="60" idx="3"/>
              </p:cNvCxnSpPr>
              <p:nvPr/>
            </p:nvCxnSpPr>
            <p:spPr bwMode="auto">
              <a:xfrm flipH="1">
                <a:off x="6701329" y="3523465"/>
                <a:ext cx="169866" cy="0"/>
              </a:xfrm>
              <a:prstGeom prst="straightConnector1">
                <a:avLst/>
              </a:prstGeom>
              <a:noFill/>
              <a:ln w="9525" cmpd="sng">
                <a:solidFill>
                  <a:schemeClr val="tx1"/>
                </a:solidFill>
                <a:round/>
                <a:headEnd/>
                <a:tailEnd/>
              </a:ln>
            </p:spPr>
          </p:cxnSp>
          <p:sp>
            <p:nvSpPr>
              <p:cNvPr id="43" name="Rounded Rectangle 42"/>
              <p:cNvSpPr/>
              <p:nvPr/>
            </p:nvSpPr>
            <p:spPr bwMode="auto">
              <a:xfrm>
                <a:off x="5684490" y="3186844"/>
                <a:ext cx="2030260" cy="822896"/>
              </a:xfrm>
              <a:prstGeom prst="roundRect">
                <a:avLst>
                  <a:gd name="adj" fmla="val 12549"/>
                </a:avLst>
              </a:prstGeom>
              <a:noFill/>
              <a:ln w="952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050" smtClean="0">
                  <a:latin typeface="Times New Roman"/>
                  <a:cs typeface="Times New Roman"/>
                </a:endParaRPr>
              </a:p>
            </p:txBody>
          </p:sp>
        </p:grpSp>
      </p:grpSp>
      <p:grpSp>
        <p:nvGrpSpPr>
          <p:cNvPr id="2" name="Group 1"/>
          <p:cNvGrpSpPr/>
          <p:nvPr/>
        </p:nvGrpSpPr>
        <p:grpSpPr>
          <a:xfrm>
            <a:off x="482520" y="2105032"/>
            <a:ext cx="3505279" cy="2367766"/>
            <a:chOff x="4650263" y="2623546"/>
            <a:chExt cx="3788038" cy="2558766"/>
          </a:xfrm>
        </p:grpSpPr>
        <p:sp>
          <p:nvSpPr>
            <p:cNvPr id="114" name="Rounded Rectangle 113"/>
            <p:cNvSpPr/>
            <p:nvPr/>
          </p:nvSpPr>
          <p:spPr>
            <a:xfrm>
              <a:off x="4650263" y="2623546"/>
              <a:ext cx="3788038" cy="2558766"/>
            </a:xfrm>
            <a:prstGeom prst="roundRect">
              <a:avLst>
                <a:gd name="adj" fmla="val 6513"/>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p>
          </p:txBody>
        </p:sp>
        <p:sp>
          <p:nvSpPr>
            <p:cNvPr id="115" name="Rectangle 3"/>
            <p:cNvSpPr>
              <a:spLocks noChangeArrowheads="1"/>
            </p:cNvSpPr>
            <p:nvPr/>
          </p:nvSpPr>
          <p:spPr bwMode="auto">
            <a:xfrm>
              <a:off x="4942295" y="2651651"/>
              <a:ext cx="3203974" cy="2494529"/>
            </a:xfrm>
            <a:prstGeom prst="rect">
              <a:avLst/>
            </a:prstGeom>
            <a:noFill/>
            <a:ln w="9525">
              <a:noFill/>
              <a:miter lim="800000"/>
              <a:headEnd/>
              <a:tailEnd/>
            </a:ln>
          </p:spPr>
          <p:txBody>
            <a:bodyPr wrap="square" lIns="0" tIns="0" rIns="0" bIns="0">
              <a:prstTxWarp prst="textNoShape">
                <a:avLst/>
              </a:prstTxWarp>
              <a:spAutoFit/>
            </a:bodyPr>
            <a:lstStyle/>
            <a:p>
              <a:pPr>
                <a:tabLst>
                  <a:tab pos="457200" algn="l"/>
                  <a:tab pos="914400" algn="l"/>
                  <a:tab pos="1371600" algn="l"/>
                  <a:tab pos="1828800" algn="l"/>
                </a:tabLst>
              </a:pPr>
              <a:r>
                <a:rPr lang="en-US" sz="1000">
                  <a:latin typeface="Calibri"/>
                  <a:cs typeface="Calibri"/>
                </a:rPr>
                <a:t>select 	W1.wid</a:t>
              </a:r>
            </a:p>
            <a:p>
              <a:pPr>
                <a:tabLst>
                  <a:tab pos="457200" algn="l"/>
                  <a:tab pos="914400" algn="l"/>
                  <a:tab pos="1371600" algn="l"/>
                  <a:tab pos="1828800" algn="l"/>
                </a:tabLst>
              </a:pPr>
              <a:r>
                <a:rPr lang="en-US" sz="1000">
                  <a:latin typeface="Calibri"/>
                  <a:cs typeface="Calibri"/>
                </a:rPr>
                <a:t>from 	Worlds W1</a:t>
              </a:r>
            </a:p>
            <a:p>
              <a:pPr>
                <a:tabLst>
                  <a:tab pos="457200" algn="l"/>
                  <a:tab pos="914400" algn="l"/>
                  <a:tab pos="1371600" algn="l"/>
                  <a:tab pos="1828800" algn="l"/>
                </a:tabLst>
              </a:pPr>
              <a:r>
                <a:rPr lang="en-US" sz="1000">
                  <a:latin typeface="Calibri"/>
                  <a:cs typeface="Calibri"/>
                </a:rPr>
                <a:t>where 	not exists</a:t>
              </a:r>
            </a:p>
            <a:p>
              <a:pPr>
                <a:tabLst>
                  <a:tab pos="457200" algn="l"/>
                  <a:tab pos="914400" algn="l"/>
                  <a:tab pos="1371600" algn="l"/>
                  <a:tab pos="1828800" algn="l"/>
                </a:tabLst>
              </a:pPr>
              <a:r>
                <a:rPr lang="en-US" sz="1000">
                  <a:latin typeface="Calibri"/>
                  <a:cs typeface="Calibri"/>
                </a:rPr>
                <a:t>	(select 	*</a:t>
              </a:r>
            </a:p>
            <a:p>
              <a:pPr>
                <a:tabLst>
                  <a:tab pos="457200" algn="l"/>
                  <a:tab pos="914400" algn="l"/>
                  <a:tab pos="1371600" algn="l"/>
                  <a:tab pos="1828800" algn="l"/>
                </a:tabLst>
              </a:pPr>
              <a:r>
                <a:rPr lang="en-US" sz="1000">
                  <a:latin typeface="Calibri"/>
                  <a:cs typeface="Calibri"/>
                </a:rPr>
                <a:t>	from 	Worlds W2</a:t>
              </a:r>
            </a:p>
            <a:p>
              <a:pPr>
                <a:tabLst>
                  <a:tab pos="457200" algn="l"/>
                  <a:tab pos="914400" algn="l"/>
                  <a:tab pos="1371600" algn="l"/>
                  <a:tab pos="1828800" algn="l"/>
                </a:tabLst>
              </a:pPr>
              <a:r>
                <a:rPr lang="en-US" sz="1000">
                  <a:latin typeface="Calibri"/>
                  <a:cs typeface="Calibri"/>
                </a:rPr>
                <a:t>	where 	W2.wid &lt; W1.wid</a:t>
              </a:r>
            </a:p>
            <a:p>
              <a:pPr>
                <a:tabLst>
                  <a:tab pos="457200" algn="l"/>
                  <a:tab pos="914400" algn="l"/>
                  <a:tab pos="1371600" algn="l"/>
                  <a:tab pos="1828800" algn="l"/>
                </a:tabLst>
              </a:pPr>
              <a:r>
                <a:rPr lang="en-US" sz="1000">
                  <a:latin typeface="Calibri"/>
                  <a:cs typeface="Calibri"/>
                </a:rPr>
                <a:t>	and not exists</a:t>
              </a:r>
            </a:p>
            <a:p>
              <a:pPr>
                <a:tabLst>
                  <a:tab pos="457200" algn="l"/>
                  <a:tab pos="914400" algn="l"/>
                  <a:tab pos="1371600" algn="l"/>
                  <a:tab pos="1828800" algn="l"/>
                </a:tabLst>
              </a:pPr>
              <a:r>
                <a:rPr lang="en-US" sz="1000">
                  <a:latin typeface="Calibri"/>
                  <a:cs typeface="Calibri"/>
                </a:rPr>
                <a:t>		(select 	*</a:t>
              </a:r>
            </a:p>
            <a:p>
              <a:pPr>
                <a:tabLst>
                  <a:tab pos="457200" algn="l"/>
                  <a:tab pos="914400" algn="l"/>
                  <a:tab pos="1371600" algn="l"/>
                  <a:tab pos="1828800" algn="l"/>
                </a:tabLst>
              </a:pPr>
              <a:r>
                <a:rPr lang="en-US" sz="1000">
                  <a:latin typeface="Calibri"/>
                  <a:cs typeface="Calibri"/>
                </a:rPr>
                <a:t>		from 	Worlds W3</a:t>
              </a:r>
            </a:p>
            <a:p>
              <a:pPr>
                <a:tabLst>
                  <a:tab pos="457200" algn="l"/>
                  <a:tab pos="914400" algn="l"/>
                  <a:tab pos="1371600" algn="l"/>
                  <a:tab pos="1828800" algn="l"/>
                </a:tabLst>
              </a:pPr>
              <a:r>
                <a:rPr lang="en-US" sz="1000">
                  <a:latin typeface="Calibri"/>
                  <a:cs typeface="Calibri"/>
                </a:rPr>
                <a:t>		where 	W3.wid = W1.wid</a:t>
              </a:r>
            </a:p>
            <a:p>
              <a:pPr>
                <a:tabLst>
                  <a:tab pos="457200" algn="l"/>
                  <a:tab pos="914400" algn="l"/>
                  <a:tab pos="1371600" algn="l"/>
                  <a:tab pos="1828800" algn="l"/>
                </a:tabLst>
              </a:pPr>
              <a:r>
                <a:rPr lang="en-US" sz="1000">
                  <a:latin typeface="Calibri"/>
                  <a:cs typeface="Calibri"/>
                </a:rPr>
                <a:t>		and not exists</a:t>
              </a:r>
            </a:p>
            <a:p>
              <a:pPr>
                <a:tabLst>
                  <a:tab pos="457200" algn="l"/>
                  <a:tab pos="914400" algn="l"/>
                  <a:tab pos="1371600" algn="l"/>
                  <a:tab pos="1828800" algn="l"/>
                </a:tabLst>
              </a:pPr>
              <a:r>
                <a:rPr lang="en-US" sz="1000">
                  <a:latin typeface="Calibri"/>
                  <a:cs typeface="Calibri"/>
                </a:rPr>
                <a:t>			(select 	*</a:t>
              </a:r>
            </a:p>
            <a:p>
              <a:pPr>
                <a:tabLst>
                  <a:tab pos="457200" algn="l"/>
                  <a:tab pos="914400" algn="l"/>
                  <a:tab pos="1371600" algn="l"/>
                  <a:tab pos="1828800" algn="l"/>
                </a:tabLst>
              </a:pPr>
              <a:r>
                <a:rPr lang="en-US" sz="1000">
                  <a:latin typeface="Calibri"/>
                  <a:cs typeface="Calibri"/>
                </a:rPr>
                <a:t>			from 	Worlds W4</a:t>
              </a:r>
            </a:p>
            <a:p>
              <a:pPr>
                <a:tabLst>
                  <a:tab pos="457200" algn="l"/>
                  <a:tab pos="914400" algn="l"/>
                  <a:tab pos="1371600" algn="l"/>
                  <a:tab pos="1828800" algn="l"/>
                </a:tabLst>
              </a:pPr>
              <a:r>
                <a:rPr lang="en-US" sz="1000">
                  <a:latin typeface="Calibri"/>
                  <a:cs typeface="Calibri"/>
                </a:rPr>
                <a:t>			where 	W4.wid = W2.wid</a:t>
              </a:r>
            </a:p>
            <a:p>
              <a:pPr>
                <a:tabLst>
                  <a:tab pos="457200" algn="l"/>
                  <a:tab pos="914400" algn="l"/>
                  <a:tab pos="1371600" algn="l"/>
                  <a:tab pos="1828800" algn="l"/>
                </a:tabLst>
              </a:pPr>
              <a:r>
                <a:rPr lang="en-US" sz="1000">
                  <a:latin typeface="Calibri"/>
                  <a:cs typeface="Calibri"/>
                </a:rPr>
                <a:t>			and 	W4.tid = W3.tid)))</a:t>
              </a:r>
            </a:p>
          </p:txBody>
        </p:sp>
      </p:grpSp>
      <p:grpSp>
        <p:nvGrpSpPr>
          <p:cNvPr id="116" name="Group 115"/>
          <p:cNvGrpSpPr/>
          <p:nvPr/>
        </p:nvGrpSpPr>
        <p:grpSpPr>
          <a:xfrm>
            <a:off x="4514916" y="2105722"/>
            <a:ext cx="4193739" cy="2375538"/>
            <a:chOff x="4281766" y="2471891"/>
            <a:chExt cx="4532034" cy="2567165"/>
          </a:xfrm>
        </p:grpSpPr>
        <p:sp>
          <p:nvSpPr>
            <p:cNvPr id="117" name="Rounded Rectangle 116"/>
            <p:cNvSpPr/>
            <p:nvPr/>
          </p:nvSpPr>
          <p:spPr>
            <a:xfrm>
              <a:off x="4281766" y="2471891"/>
              <a:ext cx="4532034" cy="2567165"/>
            </a:xfrm>
            <a:prstGeom prst="roundRect">
              <a:avLst>
                <a:gd name="adj" fmla="val 6513"/>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18" name="Group 117"/>
            <p:cNvGrpSpPr/>
            <p:nvPr/>
          </p:nvGrpSpPr>
          <p:grpSpPr>
            <a:xfrm>
              <a:off x="4606296" y="2940212"/>
              <a:ext cx="3882975" cy="1630522"/>
              <a:chOff x="4356933" y="824812"/>
              <a:chExt cx="3157284" cy="1325793"/>
            </a:xfrm>
          </p:grpSpPr>
          <p:grpSp>
            <p:nvGrpSpPr>
              <p:cNvPr id="119" name="Group 39"/>
              <p:cNvGrpSpPr/>
              <p:nvPr/>
            </p:nvGrpSpPr>
            <p:grpSpPr>
              <a:xfrm>
                <a:off x="5284947" y="1219519"/>
                <a:ext cx="386862" cy="340476"/>
                <a:chOff x="4101704" y="1896761"/>
                <a:chExt cx="660795" cy="437189"/>
              </a:xfrm>
            </p:grpSpPr>
            <p:sp>
              <p:nvSpPr>
                <p:cNvPr id="142" name="Rectangle 14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W</a:t>
                  </a:r>
                </a:p>
              </p:txBody>
            </p:sp>
            <p:sp>
              <p:nvSpPr>
                <p:cNvPr id="143" name="Rectangle 14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wid</a:t>
                  </a:r>
                </a:p>
              </p:txBody>
            </p:sp>
          </p:grpSp>
          <p:grpSp>
            <p:nvGrpSpPr>
              <p:cNvPr id="120" name="Group 40"/>
              <p:cNvGrpSpPr/>
              <p:nvPr/>
            </p:nvGrpSpPr>
            <p:grpSpPr>
              <a:xfrm>
                <a:off x="4356933" y="1219451"/>
                <a:ext cx="459690" cy="340476"/>
                <a:chOff x="4101704" y="1896761"/>
                <a:chExt cx="660795" cy="437189"/>
              </a:xfrm>
            </p:grpSpPr>
            <p:sp>
              <p:nvSpPr>
                <p:cNvPr id="140" name="Rectangle 139"/>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141" name="Rectangle 140"/>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wid</a:t>
                  </a:r>
                </a:p>
              </p:txBody>
            </p:sp>
          </p:grpSp>
          <p:sp>
            <p:nvSpPr>
              <p:cNvPr id="121" name="Rounded Rectangle 120"/>
              <p:cNvSpPr/>
              <p:nvPr/>
            </p:nvSpPr>
            <p:spPr bwMode="auto">
              <a:xfrm>
                <a:off x="5968662" y="824812"/>
                <a:ext cx="679730" cy="5537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200" smtClean="0">
                  <a:latin typeface="Arial" pitchFamily="34" charset="0"/>
                </a:endParaRPr>
              </a:p>
            </p:txBody>
          </p:sp>
          <p:cxnSp>
            <p:nvCxnSpPr>
              <p:cNvPr id="122" name="Straight Arrow Connector 30"/>
              <p:cNvCxnSpPr>
                <a:cxnSpLocks noChangeShapeType="1"/>
              </p:cNvCxnSpPr>
              <p:nvPr/>
            </p:nvCxnSpPr>
            <p:spPr bwMode="auto">
              <a:xfrm>
                <a:off x="4816623" y="1474775"/>
                <a:ext cx="468324" cy="67"/>
              </a:xfrm>
              <a:prstGeom prst="straightConnector1">
                <a:avLst/>
              </a:prstGeom>
              <a:noFill/>
              <a:ln w="19050">
                <a:solidFill>
                  <a:schemeClr val="tx1"/>
                </a:solidFill>
                <a:round/>
                <a:headEnd/>
                <a:tailEnd type="triangle" w="med" len="lg"/>
              </a:ln>
            </p:spPr>
          </p:cxnSp>
          <p:grpSp>
            <p:nvGrpSpPr>
              <p:cNvPr id="123" name="Group 39"/>
              <p:cNvGrpSpPr/>
              <p:nvPr/>
            </p:nvGrpSpPr>
            <p:grpSpPr>
              <a:xfrm>
                <a:off x="6140133" y="928544"/>
                <a:ext cx="386862" cy="340476"/>
                <a:chOff x="4101704" y="1896761"/>
                <a:chExt cx="660795" cy="437189"/>
              </a:xfrm>
            </p:grpSpPr>
            <p:sp>
              <p:nvSpPr>
                <p:cNvPr id="138" name="Rectangle 137"/>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W</a:t>
                  </a:r>
                </a:p>
              </p:txBody>
            </p:sp>
            <p:sp>
              <p:nvSpPr>
                <p:cNvPr id="139" name="Rectangle 138"/>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wid</a:t>
                  </a:r>
                </a:p>
              </p:txBody>
            </p:sp>
          </p:grpSp>
          <p:cxnSp>
            <p:nvCxnSpPr>
              <p:cNvPr id="124" name="Straight Arrow Connector 30"/>
              <p:cNvCxnSpPr>
                <a:cxnSpLocks noChangeShapeType="1"/>
              </p:cNvCxnSpPr>
              <p:nvPr/>
            </p:nvCxnSpPr>
            <p:spPr bwMode="auto">
              <a:xfrm flipV="1">
                <a:off x="5671809" y="1183868"/>
                <a:ext cx="468324" cy="290975"/>
              </a:xfrm>
              <a:prstGeom prst="straightConnector1">
                <a:avLst/>
              </a:prstGeom>
              <a:noFill/>
              <a:ln w="19050">
                <a:solidFill>
                  <a:schemeClr val="tx1"/>
                </a:solidFill>
                <a:round/>
                <a:headEnd/>
                <a:tailEnd type="triangle" w="med" len="lg"/>
              </a:ln>
            </p:spPr>
          </p:cxnSp>
          <p:grpSp>
            <p:nvGrpSpPr>
              <p:cNvPr id="125" name="Group 39"/>
              <p:cNvGrpSpPr/>
              <p:nvPr/>
            </p:nvGrpSpPr>
            <p:grpSpPr>
              <a:xfrm>
                <a:off x="6140133" y="1639824"/>
                <a:ext cx="386862" cy="510781"/>
                <a:chOff x="4101704" y="1896761"/>
                <a:chExt cx="660795" cy="655870"/>
              </a:xfrm>
            </p:grpSpPr>
            <p:sp>
              <p:nvSpPr>
                <p:cNvPr id="135" name="Rectangle 13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W</a:t>
                  </a:r>
                </a:p>
              </p:txBody>
            </p:sp>
            <p:sp>
              <p:nvSpPr>
                <p:cNvPr id="136" name="Rectangle 13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wid</a:t>
                  </a:r>
                </a:p>
              </p:txBody>
            </p:sp>
            <p:sp>
              <p:nvSpPr>
                <p:cNvPr id="137" name="Rectangle 13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tid</a:t>
                  </a:r>
                </a:p>
              </p:txBody>
            </p:sp>
          </p:grpSp>
          <p:grpSp>
            <p:nvGrpSpPr>
              <p:cNvPr id="126" name="Group 39"/>
              <p:cNvGrpSpPr/>
              <p:nvPr/>
            </p:nvGrpSpPr>
            <p:grpSpPr>
              <a:xfrm>
                <a:off x="6995319" y="1217680"/>
                <a:ext cx="386862" cy="510781"/>
                <a:chOff x="4101704" y="1896761"/>
                <a:chExt cx="660795" cy="655870"/>
              </a:xfrm>
            </p:grpSpPr>
            <p:sp>
              <p:nvSpPr>
                <p:cNvPr id="132" name="Rectangle 13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W</a:t>
                  </a:r>
                </a:p>
              </p:txBody>
            </p:sp>
            <p:sp>
              <p:nvSpPr>
                <p:cNvPr id="133" name="Rectangle 13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tx1"/>
                      </a:solidFill>
                      <a:latin typeface="Arial"/>
                      <a:cs typeface="Arial"/>
                    </a:rPr>
                    <a:t> </a:t>
                  </a:r>
                  <a:r>
                    <a:rPr lang="en-US" sz="1200" i="1">
                      <a:solidFill>
                        <a:schemeClr val="tx1"/>
                      </a:solidFill>
                      <a:latin typeface="Arial"/>
                      <a:cs typeface="Arial"/>
                    </a:rPr>
                    <a:t>wid</a:t>
                  </a:r>
                </a:p>
              </p:txBody>
            </p:sp>
            <p:sp>
              <p:nvSpPr>
                <p:cNvPr id="134" name="Rectangle 133"/>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tid</a:t>
                  </a:r>
                </a:p>
              </p:txBody>
            </p:sp>
          </p:grpSp>
          <p:cxnSp>
            <p:nvCxnSpPr>
              <p:cNvPr id="127" name="Straight Arrow Connector 30"/>
              <p:cNvCxnSpPr>
                <a:cxnSpLocks noChangeShapeType="1"/>
              </p:cNvCxnSpPr>
              <p:nvPr/>
            </p:nvCxnSpPr>
            <p:spPr bwMode="auto">
              <a:xfrm rot="10800000">
                <a:off x="6526995" y="1183868"/>
                <a:ext cx="468324" cy="289138"/>
              </a:xfrm>
              <a:prstGeom prst="straightConnector1">
                <a:avLst/>
              </a:prstGeom>
              <a:noFill/>
              <a:ln w="19050">
                <a:solidFill>
                  <a:schemeClr val="tx1"/>
                </a:solidFill>
                <a:round/>
                <a:headEnd/>
                <a:tailEnd type="triangle" w="med" len="lg"/>
              </a:ln>
            </p:spPr>
          </p:cxnSp>
          <p:sp>
            <p:nvSpPr>
              <p:cNvPr id="128" name="Oval 41"/>
              <p:cNvSpPr>
                <a:spLocks noChangeAspect="1" noChangeArrowheads="1"/>
              </p:cNvSpPr>
              <p:nvPr/>
            </p:nvSpPr>
            <p:spPr bwMode="auto">
              <a:xfrm>
                <a:off x="5750258" y="1272274"/>
                <a:ext cx="145255" cy="141578"/>
              </a:xfrm>
              <a:prstGeom prst="ellipse">
                <a:avLst/>
              </a:prstGeom>
              <a:solidFill>
                <a:schemeClr val="bg1"/>
              </a:solidFill>
              <a:ln w="19050">
                <a:solidFill>
                  <a:schemeClr val="tx1"/>
                </a:solid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r>
                  <a:rPr lang="en-US" sz="1200">
                    <a:latin typeface="Arial"/>
                    <a:ea typeface="Times New Roman" pitchFamily="-106" charset="0"/>
                    <a:cs typeface="Arial"/>
                    <a:sym typeface="Symbol" pitchFamily="-106" charset="2"/>
                  </a:rPr>
                  <a:t>&gt;</a:t>
                </a:r>
                <a:endParaRPr lang="en-US" sz="1200"/>
              </a:p>
            </p:txBody>
          </p:sp>
          <p:sp>
            <p:nvSpPr>
              <p:cNvPr id="129" name="Rounded Rectangle 128"/>
              <p:cNvSpPr/>
              <p:nvPr/>
            </p:nvSpPr>
            <p:spPr bwMode="auto">
              <a:xfrm>
                <a:off x="6834487" y="1113949"/>
                <a:ext cx="679730" cy="721786"/>
              </a:xfrm>
              <a:prstGeom prst="roundRect">
                <a:avLst>
                  <a:gd name="adj" fmla="val 12549"/>
                </a:avLst>
              </a:prstGeom>
              <a:noFill/>
              <a:ln w="19050"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cxnSp>
            <p:nvCxnSpPr>
              <p:cNvPr id="130" name="Straight Arrow Connector 30"/>
              <p:cNvCxnSpPr>
                <a:cxnSpLocks noChangeShapeType="1"/>
              </p:cNvCxnSpPr>
              <p:nvPr/>
            </p:nvCxnSpPr>
            <p:spPr bwMode="auto">
              <a:xfrm>
                <a:off x="5671809" y="1474842"/>
                <a:ext cx="468324" cy="420306"/>
              </a:xfrm>
              <a:prstGeom prst="straightConnector1">
                <a:avLst/>
              </a:prstGeom>
              <a:noFill/>
              <a:ln w="19050">
                <a:solidFill>
                  <a:schemeClr val="tx1"/>
                </a:solidFill>
                <a:round/>
                <a:headEnd type="triangle" w="med" len="lg"/>
                <a:tailEnd type="none" w="med" len="lg"/>
              </a:ln>
            </p:spPr>
          </p:cxnSp>
          <p:cxnSp>
            <p:nvCxnSpPr>
              <p:cNvPr id="131" name="Straight Arrow Connector 30"/>
              <p:cNvCxnSpPr>
                <a:cxnSpLocks noChangeShapeType="1"/>
              </p:cNvCxnSpPr>
              <p:nvPr/>
            </p:nvCxnSpPr>
            <p:spPr bwMode="auto">
              <a:xfrm flipV="1">
                <a:off x="6526995" y="1643310"/>
                <a:ext cx="468323" cy="422143"/>
              </a:xfrm>
              <a:prstGeom prst="straightConnector1">
                <a:avLst/>
              </a:prstGeom>
              <a:noFill/>
              <a:ln w="19050">
                <a:solidFill>
                  <a:schemeClr val="tx1"/>
                </a:solidFill>
                <a:round/>
                <a:headEnd/>
                <a:tailEnd type="triangle" w="med" len="lg"/>
              </a:ln>
            </p:spPr>
          </p:cxnSp>
        </p:grpSp>
      </p:grpSp>
      <p:grpSp>
        <p:nvGrpSpPr>
          <p:cNvPr id="3" name="Group 2"/>
          <p:cNvGrpSpPr/>
          <p:nvPr/>
        </p:nvGrpSpPr>
        <p:grpSpPr>
          <a:xfrm>
            <a:off x="520722" y="2144202"/>
            <a:ext cx="3505279" cy="2367766"/>
            <a:chOff x="493182" y="2775946"/>
            <a:chExt cx="3788038" cy="2558766"/>
          </a:xfrm>
        </p:grpSpPr>
        <p:sp>
          <p:nvSpPr>
            <p:cNvPr id="144" name="Rounded Rectangle 143"/>
            <p:cNvSpPr/>
            <p:nvPr/>
          </p:nvSpPr>
          <p:spPr>
            <a:xfrm>
              <a:off x="493182" y="2775946"/>
              <a:ext cx="3788038" cy="2558766"/>
            </a:xfrm>
            <a:prstGeom prst="roundRect">
              <a:avLst>
                <a:gd name="adj" fmla="val 6513"/>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p>
          </p:txBody>
        </p:sp>
        <p:sp>
          <p:nvSpPr>
            <p:cNvPr id="145" name="Rectangle 3"/>
            <p:cNvSpPr>
              <a:spLocks noChangeArrowheads="1"/>
            </p:cNvSpPr>
            <p:nvPr/>
          </p:nvSpPr>
          <p:spPr bwMode="auto">
            <a:xfrm>
              <a:off x="828242" y="2855001"/>
              <a:ext cx="3117919" cy="2394748"/>
            </a:xfrm>
            <a:prstGeom prst="rect">
              <a:avLst/>
            </a:prstGeom>
            <a:noFill/>
            <a:ln w="9525">
              <a:noFill/>
              <a:miter lim="800000"/>
              <a:headEnd/>
              <a:tailEnd/>
            </a:ln>
          </p:spPr>
          <p:txBody>
            <a:bodyPr wrap="square" lIns="0" tIns="0" rIns="0" bIns="0">
              <a:prstTxWarp prst="textNoShape">
                <a:avLst/>
              </a:prstTxWarp>
              <a:spAutoFit/>
            </a:bodyPr>
            <a:lstStyle/>
            <a:p>
              <a:pPr>
                <a:tabLst>
                  <a:tab pos="515938" algn="l"/>
                  <a:tab pos="1033463" algn="l"/>
                  <a:tab pos="1541463" algn="l"/>
                  <a:tab pos="1828800" algn="l"/>
                </a:tabLst>
              </a:pPr>
              <a:r>
                <a:rPr lang="en-US" sz="1200">
                  <a:latin typeface="Calibri"/>
                  <a:cs typeface="Calibri"/>
                </a:rPr>
                <a:t>select 	F1.person</a:t>
              </a:r>
            </a:p>
            <a:p>
              <a:pPr>
                <a:tabLst>
                  <a:tab pos="515938" algn="l"/>
                  <a:tab pos="1033463" algn="l"/>
                  <a:tab pos="1541463" algn="l"/>
                  <a:tab pos="1828800" algn="l"/>
                </a:tabLst>
              </a:pPr>
              <a:r>
                <a:rPr lang="en-US" sz="1200">
                  <a:latin typeface="Calibri"/>
                  <a:cs typeface="Calibri"/>
                </a:rPr>
                <a:t>from 	Frequents F1</a:t>
              </a:r>
            </a:p>
            <a:p>
              <a:pPr>
                <a:tabLst>
                  <a:tab pos="515938" algn="l"/>
                  <a:tab pos="1033463" algn="l"/>
                  <a:tab pos="1541463" algn="l"/>
                  <a:tab pos="1828800" algn="l"/>
                </a:tabLst>
              </a:pPr>
              <a:r>
                <a:rPr lang="en-US" sz="1200">
                  <a:latin typeface="Calibri"/>
                  <a:cs typeface="Calibri"/>
                </a:rPr>
                <a:t>where 	not exists</a:t>
              </a:r>
            </a:p>
            <a:p>
              <a:pPr>
                <a:tabLst>
                  <a:tab pos="515938" algn="l"/>
                  <a:tab pos="1033463" algn="l"/>
                  <a:tab pos="1541463" algn="l"/>
                  <a:tab pos="1828800" algn="l"/>
                </a:tabLst>
              </a:pPr>
              <a:r>
                <a:rPr lang="en-US" sz="1200">
                  <a:latin typeface="Calibri"/>
                  <a:cs typeface="Calibri"/>
                </a:rPr>
                <a:t>	(select 	F2.bar</a:t>
              </a:r>
            </a:p>
            <a:p>
              <a:pPr>
                <a:tabLst>
                  <a:tab pos="515938" algn="l"/>
                  <a:tab pos="1033463" algn="l"/>
                  <a:tab pos="1541463" algn="l"/>
                  <a:tab pos="1828800" algn="l"/>
                </a:tabLst>
              </a:pPr>
              <a:r>
                <a:rPr lang="en-US" sz="1200">
                  <a:latin typeface="Calibri"/>
                  <a:cs typeface="Calibri"/>
                </a:rPr>
                <a:t>	from 	Frequents F2</a:t>
              </a:r>
            </a:p>
            <a:p>
              <a:pPr>
                <a:tabLst>
                  <a:tab pos="515938" algn="l"/>
                  <a:tab pos="1033463" algn="l"/>
                  <a:tab pos="1541463" algn="l"/>
                  <a:tab pos="1828800" algn="l"/>
                </a:tabLst>
              </a:pPr>
              <a:r>
                <a:rPr lang="en-US" sz="1200">
                  <a:latin typeface="Calibri"/>
                  <a:cs typeface="Calibri"/>
                </a:rPr>
                <a:t>	where	F2.person = F1.person</a:t>
              </a:r>
            </a:p>
            <a:p>
              <a:pPr>
                <a:tabLst>
                  <a:tab pos="515938" algn="l"/>
                  <a:tab pos="1033463" algn="l"/>
                  <a:tab pos="1541463" algn="l"/>
                  <a:tab pos="1828800" algn="l"/>
                </a:tabLst>
              </a:pPr>
              <a:r>
                <a:rPr lang="en-US" sz="1200">
                  <a:latin typeface="Calibri"/>
                  <a:cs typeface="Calibri"/>
                </a:rPr>
                <a:t>	and	not exists</a:t>
              </a:r>
            </a:p>
            <a:p>
              <a:pPr>
                <a:tabLst>
                  <a:tab pos="515938" algn="l"/>
                  <a:tab pos="1033463" algn="l"/>
                  <a:tab pos="1541463" algn="l"/>
                  <a:tab pos="1828800" algn="l"/>
                </a:tabLst>
              </a:pPr>
              <a:r>
                <a:rPr lang="en-US" sz="1200">
                  <a:latin typeface="Calibri"/>
                  <a:cs typeface="Calibri"/>
                </a:rPr>
                <a:t>		(select  S3.drink</a:t>
              </a:r>
            </a:p>
            <a:p>
              <a:pPr>
                <a:tabLst>
                  <a:tab pos="515938" algn="l"/>
                  <a:tab pos="1033463" algn="l"/>
                  <a:tab pos="1541463" algn="l"/>
                  <a:tab pos="1828800" algn="l"/>
                </a:tabLst>
              </a:pPr>
              <a:r>
                <a:rPr lang="en-US" sz="1200">
                  <a:latin typeface="Calibri"/>
                  <a:cs typeface="Calibri"/>
                </a:rPr>
                <a:t>		from     Serves S3, Likes L4</a:t>
              </a:r>
            </a:p>
            <a:p>
              <a:pPr>
                <a:tabLst>
                  <a:tab pos="515938" algn="l"/>
                  <a:tab pos="1033463" algn="l"/>
                  <a:tab pos="1541463" algn="l"/>
                  <a:tab pos="1828800" algn="l"/>
                </a:tabLst>
              </a:pPr>
              <a:r>
                <a:rPr lang="en-US" sz="1200">
                  <a:latin typeface="Calibri"/>
                  <a:cs typeface="Calibri"/>
                </a:rPr>
                <a:t>		where   L4.person = F1.person</a:t>
              </a:r>
            </a:p>
            <a:p>
              <a:pPr>
                <a:tabLst>
                  <a:tab pos="515938" algn="l"/>
                  <a:tab pos="1033463" algn="l"/>
                  <a:tab pos="1541463" algn="l"/>
                  <a:tab pos="1828800" algn="l"/>
                </a:tabLst>
              </a:pPr>
              <a:r>
                <a:rPr lang="en-US" sz="1200">
                  <a:latin typeface="Calibri"/>
                  <a:cs typeface="Calibri"/>
                </a:rPr>
                <a:t>		and       L4.drink = S3.drink</a:t>
              </a:r>
            </a:p>
            <a:p>
              <a:pPr>
                <a:tabLst>
                  <a:tab pos="515938" algn="l"/>
                  <a:tab pos="1033463" algn="l"/>
                  <a:tab pos="1541463" algn="l"/>
                  <a:tab pos="1828800" algn="l"/>
                </a:tabLst>
              </a:pPr>
              <a:r>
                <a:rPr lang="en-US" sz="1200">
                  <a:latin typeface="Calibri"/>
                  <a:cs typeface="Calibri"/>
                </a:rPr>
                <a:t>		and       S3.bar = F2.bar))</a:t>
              </a:r>
            </a:p>
          </p:txBody>
        </p:sp>
      </p:grpSp>
      <p:grpSp>
        <p:nvGrpSpPr>
          <p:cNvPr id="146" name="Group 145"/>
          <p:cNvGrpSpPr/>
          <p:nvPr/>
        </p:nvGrpSpPr>
        <p:grpSpPr>
          <a:xfrm>
            <a:off x="4554085" y="2144891"/>
            <a:ext cx="4193739" cy="2375538"/>
            <a:chOff x="4281766" y="2471891"/>
            <a:chExt cx="4532034" cy="2567165"/>
          </a:xfrm>
        </p:grpSpPr>
        <p:sp>
          <p:nvSpPr>
            <p:cNvPr id="147" name="Rounded Rectangle 146"/>
            <p:cNvSpPr/>
            <p:nvPr/>
          </p:nvSpPr>
          <p:spPr>
            <a:xfrm>
              <a:off x="4281766" y="2471891"/>
              <a:ext cx="4532034" cy="2567165"/>
            </a:xfrm>
            <a:prstGeom prst="roundRect">
              <a:avLst>
                <a:gd name="adj" fmla="val 6513"/>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48" name="Group 147"/>
            <p:cNvGrpSpPr/>
            <p:nvPr/>
          </p:nvGrpSpPr>
          <p:grpSpPr>
            <a:xfrm>
              <a:off x="4611958" y="3120902"/>
              <a:ext cx="3871650" cy="1269143"/>
              <a:chOff x="4659627" y="1985846"/>
              <a:chExt cx="3871650" cy="1269143"/>
            </a:xfrm>
          </p:grpSpPr>
          <p:grpSp>
            <p:nvGrpSpPr>
              <p:cNvPr id="149" name="Group 39"/>
              <p:cNvGrpSpPr/>
              <p:nvPr/>
            </p:nvGrpSpPr>
            <p:grpSpPr>
              <a:xfrm>
                <a:off x="5571246" y="2097938"/>
                <a:ext cx="660795" cy="340476"/>
                <a:chOff x="4101704" y="1896761"/>
                <a:chExt cx="660795" cy="437189"/>
              </a:xfrm>
            </p:grpSpPr>
            <p:sp>
              <p:nvSpPr>
                <p:cNvPr id="173" name="Rectangle 172"/>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bg1"/>
                      </a:solidFill>
                      <a:latin typeface="Arial"/>
                      <a:cs typeface="Arial"/>
                    </a:rPr>
                    <a:t> Frequents</a:t>
                  </a:r>
                </a:p>
              </p:txBody>
            </p:sp>
            <p:sp>
              <p:nvSpPr>
                <p:cNvPr id="174" name="Rectangle 173"/>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tx1"/>
                      </a:solidFill>
                      <a:latin typeface="Arial"/>
                      <a:cs typeface="Arial"/>
                    </a:rPr>
                    <a:t> </a:t>
                  </a:r>
                  <a:r>
                    <a:rPr lang="en-US" sz="900" i="1">
                      <a:solidFill>
                        <a:schemeClr val="tx1"/>
                      </a:solidFill>
                      <a:latin typeface="Arial"/>
                      <a:cs typeface="Arial"/>
                    </a:rPr>
                    <a:t>person</a:t>
                  </a:r>
                </a:p>
              </p:txBody>
            </p:sp>
          </p:grpSp>
          <p:grpSp>
            <p:nvGrpSpPr>
              <p:cNvPr id="150" name="Group 40"/>
              <p:cNvGrpSpPr/>
              <p:nvPr/>
            </p:nvGrpSpPr>
            <p:grpSpPr>
              <a:xfrm>
                <a:off x="4659627" y="2097938"/>
                <a:ext cx="536969" cy="340476"/>
                <a:chOff x="4101704" y="1896761"/>
                <a:chExt cx="660795" cy="437189"/>
              </a:xfrm>
            </p:grpSpPr>
            <p:sp>
              <p:nvSpPr>
                <p:cNvPr id="171" name="Rectangle 170"/>
                <p:cNvSpPr/>
                <p:nvPr/>
              </p:nvSpPr>
              <p:spPr>
                <a:xfrm>
                  <a:off x="4101704" y="1896761"/>
                  <a:ext cx="660795" cy="218681"/>
                </a:xfrm>
                <a:prstGeom prst="rect">
                  <a:avLst/>
                </a:prstGeom>
                <a:solidFill>
                  <a:schemeClr val="accent5">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bg1"/>
                      </a:solidFill>
                      <a:latin typeface="Arial"/>
                      <a:cs typeface="Arial"/>
                    </a:rPr>
                    <a:t> select</a:t>
                  </a:r>
                </a:p>
              </p:txBody>
            </p:sp>
            <p:sp>
              <p:nvSpPr>
                <p:cNvPr id="172" name="Rectangle 171"/>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tx1"/>
                      </a:solidFill>
                      <a:latin typeface="Arial"/>
                      <a:cs typeface="Arial"/>
                    </a:rPr>
                    <a:t> </a:t>
                  </a:r>
                  <a:r>
                    <a:rPr lang="en-US" sz="900" i="1">
                      <a:solidFill>
                        <a:schemeClr val="tx1"/>
                      </a:solidFill>
                      <a:latin typeface="Arial"/>
                      <a:cs typeface="Arial"/>
                    </a:rPr>
                    <a:t>person</a:t>
                  </a:r>
                </a:p>
              </p:txBody>
            </p:sp>
          </p:grpSp>
          <p:grpSp>
            <p:nvGrpSpPr>
              <p:cNvPr id="151" name="Group 45"/>
              <p:cNvGrpSpPr/>
              <p:nvPr/>
            </p:nvGrpSpPr>
            <p:grpSpPr>
              <a:xfrm>
                <a:off x="6599946" y="2104482"/>
                <a:ext cx="660795" cy="510781"/>
                <a:chOff x="4101704" y="1896761"/>
                <a:chExt cx="660795" cy="655870"/>
              </a:xfrm>
            </p:grpSpPr>
            <p:sp>
              <p:nvSpPr>
                <p:cNvPr id="168" name="Rectangle 167"/>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bg1"/>
                      </a:solidFill>
                      <a:latin typeface="Arial"/>
                      <a:cs typeface="Arial"/>
                    </a:rPr>
                    <a:t> Frequents</a:t>
                  </a:r>
                </a:p>
              </p:txBody>
            </p:sp>
            <p:sp>
              <p:nvSpPr>
                <p:cNvPr id="169" name="Rectangle 168"/>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tx1"/>
                      </a:solidFill>
                      <a:latin typeface="Arial"/>
                      <a:cs typeface="Arial"/>
                    </a:rPr>
                    <a:t> </a:t>
                  </a:r>
                  <a:r>
                    <a:rPr lang="en-US" sz="900" i="1">
                      <a:solidFill>
                        <a:schemeClr val="tx1"/>
                      </a:solidFill>
                      <a:latin typeface="Arial"/>
                      <a:cs typeface="Arial"/>
                    </a:rPr>
                    <a:t>person</a:t>
                  </a:r>
                </a:p>
              </p:txBody>
            </p:sp>
            <p:sp>
              <p:nvSpPr>
                <p:cNvPr id="170" name="Rectangle 169"/>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i="1">
                      <a:solidFill>
                        <a:schemeClr val="tx1"/>
                      </a:solidFill>
                      <a:latin typeface="Arial"/>
                      <a:cs typeface="Arial"/>
                    </a:rPr>
                    <a:t> bar</a:t>
                  </a:r>
                </a:p>
              </p:txBody>
            </p:sp>
          </p:grpSp>
          <p:grpSp>
            <p:nvGrpSpPr>
              <p:cNvPr id="152" name="Group 49"/>
              <p:cNvGrpSpPr/>
              <p:nvPr/>
            </p:nvGrpSpPr>
            <p:grpSpPr>
              <a:xfrm>
                <a:off x="7679982" y="2103260"/>
                <a:ext cx="660795" cy="510781"/>
                <a:chOff x="4101704" y="1896761"/>
                <a:chExt cx="660795" cy="655870"/>
              </a:xfrm>
            </p:grpSpPr>
            <p:sp>
              <p:nvSpPr>
                <p:cNvPr id="165" name="Rectangle 164"/>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bg1"/>
                      </a:solidFill>
                      <a:latin typeface="Arial"/>
                      <a:cs typeface="Arial"/>
                    </a:rPr>
                    <a:t> Serves</a:t>
                  </a:r>
                </a:p>
              </p:txBody>
            </p:sp>
            <p:sp>
              <p:nvSpPr>
                <p:cNvPr id="166" name="Rectangle 165"/>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tx1"/>
                      </a:solidFill>
                      <a:latin typeface="Arial"/>
                      <a:cs typeface="Arial"/>
                    </a:rPr>
                    <a:t> </a:t>
                  </a:r>
                  <a:r>
                    <a:rPr lang="en-US" sz="900" i="1">
                      <a:solidFill>
                        <a:schemeClr val="tx1"/>
                      </a:solidFill>
                      <a:latin typeface="Arial"/>
                      <a:cs typeface="Arial"/>
                    </a:rPr>
                    <a:t>bar</a:t>
                  </a:r>
                </a:p>
              </p:txBody>
            </p:sp>
            <p:sp>
              <p:nvSpPr>
                <p:cNvPr id="167" name="Rectangle 166"/>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i="1">
                      <a:solidFill>
                        <a:schemeClr val="tx1"/>
                      </a:solidFill>
                      <a:latin typeface="Arial"/>
                      <a:cs typeface="Arial"/>
                    </a:rPr>
                    <a:t> drink</a:t>
                  </a:r>
                </a:p>
              </p:txBody>
            </p:sp>
          </p:grpSp>
          <p:cxnSp>
            <p:nvCxnSpPr>
              <p:cNvPr id="153" name="Straight Arrow Connector 30"/>
              <p:cNvCxnSpPr>
                <a:cxnSpLocks noChangeShapeType="1"/>
              </p:cNvCxnSpPr>
              <p:nvPr/>
            </p:nvCxnSpPr>
            <p:spPr bwMode="auto">
              <a:xfrm rot="10800000">
                <a:off x="5196596" y="2356699"/>
                <a:ext cx="365125" cy="1588"/>
              </a:xfrm>
              <a:prstGeom prst="straightConnector1">
                <a:avLst/>
              </a:prstGeom>
              <a:noFill/>
              <a:ln w="19050">
                <a:solidFill>
                  <a:schemeClr val="tx1"/>
                </a:solidFill>
                <a:round/>
                <a:headEnd/>
                <a:tailEnd/>
              </a:ln>
            </p:spPr>
          </p:cxnSp>
          <p:cxnSp>
            <p:nvCxnSpPr>
              <p:cNvPr id="154" name="Straight Arrow Connector 30"/>
              <p:cNvCxnSpPr>
                <a:cxnSpLocks noChangeShapeType="1"/>
                <a:endCxn id="166" idx="1"/>
              </p:cNvCxnSpPr>
              <p:nvPr/>
            </p:nvCxnSpPr>
            <p:spPr bwMode="auto">
              <a:xfrm flipV="1">
                <a:off x="7260741" y="2358584"/>
                <a:ext cx="419241" cy="171527"/>
              </a:xfrm>
              <a:prstGeom prst="straightConnector1">
                <a:avLst/>
              </a:prstGeom>
              <a:noFill/>
              <a:ln w="19050">
                <a:solidFill>
                  <a:schemeClr val="tx1"/>
                </a:solidFill>
                <a:round/>
                <a:headEnd/>
                <a:tailEnd type="triangle" w="med" len="lg"/>
              </a:ln>
            </p:spPr>
          </p:cxnSp>
          <p:grpSp>
            <p:nvGrpSpPr>
              <p:cNvPr id="155" name="Group 49"/>
              <p:cNvGrpSpPr/>
              <p:nvPr/>
            </p:nvGrpSpPr>
            <p:grpSpPr>
              <a:xfrm>
                <a:off x="7679982" y="2744208"/>
                <a:ext cx="660795" cy="510781"/>
                <a:chOff x="4101704" y="1896761"/>
                <a:chExt cx="660795" cy="655870"/>
              </a:xfrm>
            </p:grpSpPr>
            <p:sp>
              <p:nvSpPr>
                <p:cNvPr id="162" name="Rectangle 161"/>
                <p:cNvSpPr/>
                <p:nvPr/>
              </p:nvSpPr>
              <p:spPr>
                <a:xfrm>
                  <a:off x="4101704" y="1896761"/>
                  <a:ext cx="660795" cy="21868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bg1"/>
                      </a:solidFill>
                      <a:latin typeface="Arial"/>
                      <a:cs typeface="Arial"/>
                    </a:rPr>
                    <a:t> Likes</a:t>
                  </a:r>
                </a:p>
              </p:txBody>
            </p:sp>
            <p:sp>
              <p:nvSpPr>
                <p:cNvPr id="163" name="Rectangle 162"/>
                <p:cNvSpPr/>
                <p:nvPr/>
              </p:nvSpPr>
              <p:spPr>
                <a:xfrm>
                  <a:off x="4101704" y="2115269"/>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a:solidFill>
                        <a:schemeClr val="tx1"/>
                      </a:solidFill>
                      <a:latin typeface="Arial"/>
                      <a:cs typeface="Arial"/>
                    </a:rPr>
                    <a:t> </a:t>
                  </a:r>
                  <a:r>
                    <a:rPr lang="en-US" sz="900" i="1">
                      <a:solidFill>
                        <a:schemeClr val="tx1"/>
                      </a:solidFill>
                      <a:latin typeface="Arial"/>
                      <a:cs typeface="Arial"/>
                    </a:rPr>
                    <a:t>person</a:t>
                  </a:r>
                </a:p>
              </p:txBody>
            </p:sp>
            <p:sp>
              <p:nvSpPr>
                <p:cNvPr id="164" name="Rectangle 163"/>
                <p:cNvSpPr/>
                <p:nvPr/>
              </p:nvSpPr>
              <p:spPr>
                <a:xfrm>
                  <a:off x="4101704" y="2333950"/>
                  <a:ext cx="660795" cy="218681"/>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900" i="1">
                      <a:solidFill>
                        <a:schemeClr val="tx1"/>
                      </a:solidFill>
                      <a:latin typeface="Arial"/>
                      <a:cs typeface="Arial"/>
                    </a:rPr>
                    <a:t> drink</a:t>
                  </a:r>
                </a:p>
              </p:txBody>
            </p:sp>
          </p:grpSp>
          <p:cxnSp>
            <p:nvCxnSpPr>
              <p:cNvPr id="156" name="Straight Arrow Connector 30"/>
              <p:cNvCxnSpPr>
                <a:cxnSpLocks noChangeShapeType="1"/>
              </p:cNvCxnSpPr>
              <p:nvPr/>
            </p:nvCxnSpPr>
            <p:spPr bwMode="auto">
              <a:xfrm flipV="1">
                <a:off x="6242196" y="2359806"/>
                <a:ext cx="356483" cy="0"/>
              </a:xfrm>
              <a:prstGeom prst="straightConnector1">
                <a:avLst/>
              </a:prstGeom>
              <a:noFill/>
              <a:ln w="19050">
                <a:solidFill>
                  <a:schemeClr val="tx1"/>
                </a:solidFill>
                <a:round/>
                <a:headEnd/>
                <a:tailEnd type="triangle" w="med" len="lg"/>
              </a:ln>
            </p:spPr>
          </p:cxnSp>
          <p:grpSp>
            <p:nvGrpSpPr>
              <p:cNvPr id="157" name="Group 71"/>
              <p:cNvGrpSpPr>
                <a:grpSpLocks/>
              </p:cNvGrpSpPr>
              <p:nvPr/>
            </p:nvGrpSpPr>
            <p:grpSpPr bwMode="auto">
              <a:xfrm>
                <a:off x="8340777" y="2528889"/>
                <a:ext cx="190500" cy="648877"/>
                <a:chOff x="5257800" y="3594100"/>
                <a:chExt cx="190500" cy="984250"/>
              </a:xfrm>
            </p:grpSpPr>
            <p:cxnSp>
              <p:nvCxnSpPr>
                <p:cNvPr id="160" name="Straight Arrow Connector 30"/>
                <p:cNvCxnSpPr>
                  <a:cxnSpLocks noChangeShapeType="1"/>
                </p:cNvCxnSpPr>
                <p:nvPr/>
              </p:nvCxnSpPr>
              <p:spPr bwMode="auto">
                <a:xfrm>
                  <a:off x="5257800" y="3594100"/>
                  <a:ext cx="1588" cy="984250"/>
                </a:xfrm>
                <a:prstGeom prst="curvedConnector3">
                  <a:avLst>
                    <a:gd name="adj1" fmla="val 14395468"/>
                  </a:avLst>
                </a:prstGeom>
                <a:noFill/>
                <a:ln w="19050">
                  <a:solidFill>
                    <a:schemeClr val="tx1"/>
                  </a:solidFill>
                  <a:round/>
                  <a:headEnd/>
                  <a:tailEnd type="none" w="med" len="lg"/>
                </a:ln>
              </p:spPr>
            </p:cxnSp>
            <p:sp>
              <p:nvSpPr>
                <p:cNvPr id="161" name="Rectangle 73"/>
                <p:cNvSpPr>
                  <a:spLocks noChangeArrowheads="1"/>
                </p:cNvSpPr>
                <p:nvPr/>
              </p:nvSpPr>
              <p:spPr bwMode="auto">
                <a:xfrm>
                  <a:off x="5302250" y="4025900"/>
                  <a:ext cx="146050" cy="127000"/>
                </a:xfrm>
                <a:prstGeom prst="rect">
                  <a:avLst/>
                </a:prstGeom>
                <a:noFill/>
                <a:ln w="9525">
                  <a:noFill/>
                  <a:miter lim="800000"/>
                  <a:headEnd/>
                  <a:tailEnd/>
                </a:ln>
              </p:spPr>
              <p:txBody>
                <a:bodyPr lIns="0" tIns="0" rIns="0" bIns="0" anchor="ctr">
                  <a:prstTxWarp prst="textNoShape">
                    <a:avLst/>
                  </a:prstTxWarp>
                </a:bodyPr>
                <a:lstStyle/>
                <a:p>
                  <a:pPr algn="ctr" defTabSz="2655888" eaLnBrk="0" hangingPunct="0">
                    <a:spcAft>
                      <a:spcPct val="20000"/>
                    </a:spcAft>
                    <a:tabLst>
                      <a:tab pos="1790700" algn="l"/>
                    </a:tabLst>
                  </a:pPr>
                  <a:endParaRPr lang="en-US" sz="1200"/>
                </a:p>
              </p:txBody>
            </p:sp>
          </p:grpSp>
          <p:sp>
            <p:nvSpPr>
              <p:cNvPr id="158" name="Freeform 157"/>
              <p:cNvSpPr/>
              <p:nvPr/>
            </p:nvSpPr>
            <p:spPr bwMode="auto">
              <a:xfrm>
                <a:off x="5311561" y="2361810"/>
                <a:ext cx="2366434" cy="677154"/>
              </a:xfrm>
              <a:custGeom>
                <a:avLst/>
                <a:gdLst>
                  <a:gd name="connsiteX0" fmla="*/ 2494140 w 2494140"/>
                  <a:gd name="connsiteY0" fmla="*/ 732366 h 793750"/>
                  <a:gd name="connsiteX1" fmla="*/ 394406 w 2494140"/>
                  <a:gd name="connsiteY1" fmla="*/ 740833 h 793750"/>
                  <a:gd name="connsiteX2" fmla="*/ 127706 w 2494140"/>
                  <a:gd name="connsiteY2" fmla="*/ 414866 h 793750"/>
                  <a:gd name="connsiteX3" fmla="*/ 377473 w 2494140"/>
                  <a:gd name="connsiteY3" fmla="*/ 0 h 793750"/>
                  <a:gd name="connsiteX0" fmla="*/ 2398890 w 2398890"/>
                  <a:gd name="connsiteY0" fmla="*/ 732366 h 793750"/>
                  <a:gd name="connsiteX1" fmla="*/ 476956 w 2398890"/>
                  <a:gd name="connsiteY1" fmla="*/ 740833 h 793750"/>
                  <a:gd name="connsiteX2" fmla="*/ 32456 w 2398890"/>
                  <a:gd name="connsiteY2" fmla="*/ 414866 h 793750"/>
                  <a:gd name="connsiteX3" fmla="*/ 282223 w 2398890"/>
                  <a:gd name="connsiteY3" fmla="*/ 0 h 793750"/>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98889 w 2398889"/>
                  <a:gd name="connsiteY0" fmla="*/ 732366 h 763058"/>
                  <a:gd name="connsiteX1" fmla="*/ 476955 w 2398889"/>
                  <a:gd name="connsiteY1" fmla="*/ 686572 h 763058"/>
                  <a:gd name="connsiteX2" fmla="*/ 32455 w 2398889"/>
                  <a:gd name="connsiteY2" fmla="*/ 414866 h 763058"/>
                  <a:gd name="connsiteX3" fmla="*/ 282222 w 2398889"/>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366 h 763058"/>
                  <a:gd name="connsiteX1" fmla="*/ 444500 w 2366434"/>
                  <a:gd name="connsiteY1" fmla="*/ 686572 h 763058"/>
                  <a:gd name="connsiteX2" fmla="*/ 0 w 2366434"/>
                  <a:gd name="connsiteY2" fmla="*/ 414866 h 763058"/>
                  <a:gd name="connsiteX3" fmla="*/ 249767 w 2366434"/>
                  <a:gd name="connsiteY3" fmla="*/ 0 h 763058"/>
                  <a:gd name="connsiteX0" fmla="*/ 2366434 w 2366434"/>
                  <a:gd name="connsiteY0" fmla="*/ 732474 h 763166"/>
                  <a:gd name="connsiteX1" fmla="*/ 444500 w 2366434"/>
                  <a:gd name="connsiteY1" fmla="*/ 686680 h 763166"/>
                  <a:gd name="connsiteX2" fmla="*/ 0 w 2366434"/>
                  <a:gd name="connsiteY2" fmla="*/ 414974 h 763166"/>
                  <a:gd name="connsiteX3" fmla="*/ 249767 w 2366434"/>
                  <a:gd name="connsiteY3" fmla="*/ 108 h 763166"/>
                </a:gdLst>
                <a:ahLst/>
                <a:cxnLst>
                  <a:cxn ang="0">
                    <a:pos x="connsiteX0" y="connsiteY0"/>
                  </a:cxn>
                  <a:cxn ang="0">
                    <a:pos x="connsiteX1" y="connsiteY1"/>
                  </a:cxn>
                  <a:cxn ang="0">
                    <a:pos x="connsiteX2" y="connsiteY2"/>
                  </a:cxn>
                  <a:cxn ang="0">
                    <a:pos x="connsiteX3" y="connsiteY3"/>
                  </a:cxn>
                </a:cxnLst>
                <a:rect l="l" t="t" r="r" b="b"/>
                <a:pathLst>
                  <a:path w="2366434" h="763166">
                    <a:moveTo>
                      <a:pt x="2366434" y="732474"/>
                    </a:moveTo>
                    <a:cubicBezTo>
                      <a:pt x="1513770" y="763166"/>
                      <a:pt x="838906" y="739597"/>
                      <a:pt x="444500" y="686680"/>
                    </a:cubicBezTo>
                    <a:cubicBezTo>
                      <a:pt x="50094" y="633763"/>
                      <a:pt x="7054" y="570604"/>
                      <a:pt x="0" y="414974"/>
                    </a:cubicBezTo>
                    <a:cubicBezTo>
                      <a:pt x="0" y="312812"/>
                      <a:pt x="72336" y="0"/>
                      <a:pt x="249767" y="108"/>
                    </a:cubicBezTo>
                  </a:path>
                </a:pathLst>
              </a:custGeom>
              <a:noFill/>
              <a:ln w="19050" cap="flat" cmpd="sng" algn="ctr">
                <a:solidFill>
                  <a:schemeClr val="tx1"/>
                </a:solidFill>
                <a:prstDash val="solid"/>
                <a:round/>
                <a:headEnd type="none" w="med" len="med"/>
                <a:tailEnd type="triangle" w="med" len="lg"/>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smtClean="0">
                  <a:latin typeface="Arial" pitchFamily="34" charset="0"/>
                </a:endParaRPr>
              </a:p>
            </p:txBody>
          </p:sp>
          <p:sp>
            <p:nvSpPr>
              <p:cNvPr id="159" name="Rounded Rectangle 158"/>
              <p:cNvSpPr/>
              <p:nvPr/>
            </p:nvSpPr>
            <p:spPr bwMode="auto">
              <a:xfrm>
                <a:off x="6486442" y="1985846"/>
                <a:ext cx="878992" cy="758362"/>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100" b="0" i="0" u="none" strike="noStrike" cap="none" normalizeH="0" baseline="0" smtClean="0">
                  <a:ln>
                    <a:noFill/>
                  </a:ln>
                  <a:solidFill>
                    <a:schemeClr val="tx1"/>
                  </a:solidFill>
                  <a:effectLst/>
                  <a:latin typeface="Arial" pitchFamily="34" charset="0"/>
                </a:endParaRPr>
              </a:p>
            </p:txBody>
          </p:sp>
        </p:grpSp>
      </p:grpSp>
      <p:grpSp>
        <p:nvGrpSpPr>
          <p:cNvPr id="4" name="Group 3"/>
          <p:cNvGrpSpPr/>
          <p:nvPr/>
        </p:nvGrpSpPr>
        <p:grpSpPr>
          <a:xfrm>
            <a:off x="559891" y="2183371"/>
            <a:ext cx="3505279" cy="2367766"/>
            <a:chOff x="645582" y="2928346"/>
            <a:chExt cx="3788038" cy="2558766"/>
          </a:xfrm>
        </p:grpSpPr>
        <p:sp>
          <p:nvSpPr>
            <p:cNvPr id="176" name="Rounded Rectangle 175"/>
            <p:cNvSpPr/>
            <p:nvPr/>
          </p:nvSpPr>
          <p:spPr>
            <a:xfrm>
              <a:off x="645582" y="2928346"/>
              <a:ext cx="3788038" cy="2558766"/>
            </a:xfrm>
            <a:prstGeom prst="roundRect">
              <a:avLst>
                <a:gd name="adj" fmla="val 6513"/>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p>
          </p:txBody>
        </p:sp>
        <p:sp>
          <p:nvSpPr>
            <p:cNvPr id="177" name="Rectangle 3"/>
            <p:cNvSpPr>
              <a:spLocks noChangeArrowheads="1"/>
            </p:cNvSpPr>
            <p:nvPr/>
          </p:nvSpPr>
          <p:spPr bwMode="auto">
            <a:xfrm>
              <a:off x="919293" y="3284400"/>
              <a:ext cx="3240617" cy="1862582"/>
            </a:xfrm>
            <a:prstGeom prst="rect">
              <a:avLst/>
            </a:prstGeom>
            <a:noFill/>
            <a:ln w="9525">
              <a:noFill/>
              <a:miter lim="800000"/>
              <a:headEnd/>
              <a:tailEnd/>
            </a:ln>
          </p:spPr>
          <p:txBody>
            <a:bodyPr wrap="square" lIns="0" tIns="0" rIns="0" bIns="0">
              <a:prstTxWarp prst="textNoShape">
                <a:avLst/>
              </a:prstTxWarp>
              <a:spAutoFit/>
            </a:bodyPr>
            <a:lstStyle/>
            <a:p>
              <a:pPr>
                <a:tabLst>
                  <a:tab pos="576263" algn="l"/>
                  <a:tab pos="1201738" algn="l"/>
                  <a:tab pos="1828800" algn="l"/>
                </a:tabLst>
              </a:pPr>
              <a:r>
                <a:rPr lang="en-US" sz="1400">
                  <a:latin typeface="Calibri"/>
                  <a:cs typeface="Calibri"/>
                </a:rPr>
                <a:t>select 	Team, Day</a:t>
              </a:r>
            </a:p>
            <a:p>
              <a:pPr>
                <a:tabLst>
                  <a:tab pos="576263" algn="l"/>
                  <a:tab pos="1201738" algn="l"/>
                  <a:tab pos="1828800" algn="l"/>
                </a:tabLst>
              </a:pPr>
              <a:r>
                <a:rPr lang="en-US" sz="1400">
                  <a:latin typeface="Calibri"/>
                  <a:cs typeface="Calibri"/>
                </a:rPr>
                <a:t>from 	Scores S1</a:t>
              </a:r>
            </a:p>
            <a:p>
              <a:pPr>
                <a:tabLst>
                  <a:tab pos="576263" algn="l"/>
                  <a:tab pos="1201738" algn="l"/>
                  <a:tab pos="1828800" algn="l"/>
                </a:tabLst>
              </a:pPr>
              <a:r>
                <a:rPr lang="en-US" sz="1400">
                  <a:latin typeface="Calibri"/>
                  <a:cs typeface="Calibri"/>
                </a:rPr>
                <a:t>where	not exists</a:t>
              </a:r>
            </a:p>
            <a:p>
              <a:pPr>
                <a:tabLst>
                  <a:tab pos="576263" algn="l"/>
                  <a:tab pos="1201738" algn="l"/>
                  <a:tab pos="1828800" algn="l"/>
                </a:tabLst>
              </a:pPr>
              <a:r>
                <a:rPr lang="en-US" sz="1400">
                  <a:latin typeface="Calibri"/>
                  <a:cs typeface="Calibri"/>
                </a:rPr>
                <a:t>         	(select	* </a:t>
              </a:r>
            </a:p>
            <a:p>
              <a:pPr>
                <a:tabLst>
                  <a:tab pos="576263" algn="l"/>
                  <a:tab pos="1201738" algn="l"/>
                  <a:tab pos="1828800" algn="l"/>
                </a:tabLst>
              </a:pPr>
              <a:r>
                <a:rPr lang="en-US" sz="1400">
                  <a:latin typeface="Calibri"/>
                  <a:cs typeface="Calibri"/>
                </a:rPr>
                <a:t>	from	Scores S2</a:t>
              </a:r>
            </a:p>
            <a:p>
              <a:pPr>
                <a:tabLst>
                  <a:tab pos="576263" algn="l"/>
                  <a:tab pos="1201738" algn="l"/>
                  <a:tab pos="1828800" algn="l"/>
                </a:tabLst>
              </a:pPr>
              <a:r>
                <a:rPr lang="en-US" sz="1400">
                  <a:latin typeface="Calibri"/>
                  <a:cs typeface="Calibri"/>
                </a:rPr>
                <a:t>	where 	S1.Runs = S2.Runs</a:t>
              </a:r>
            </a:p>
            <a:p>
              <a:pPr>
                <a:tabLst>
                  <a:tab pos="576263" algn="l"/>
                  <a:tab pos="1201738" algn="l"/>
                  <a:tab pos="1828800" algn="l"/>
                </a:tabLst>
              </a:pPr>
              <a:r>
                <a:rPr lang="en-US" sz="1400">
                  <a:latin typeface="Calibri"/>
                  <a:cs typeface="Calibri"/>
                </a:rPr>
                <a:t>	and 	(S1.Team &lt;&gt; S2.Team </a:t>
              </a:r>
            </a:p>
            <a:p>
              <a:pPr>
                <a:tabLst>
                  <a:tab pos="576263" algn="l"/>
                  <a:tab pos="1201738" algn="l"/>
                  <a:tab pos="1828800" algn="l"/>
                </a:tabLst>
              </a:pPr>
              <a:r>
                <a:rPr lang="en-US" sz="1400">
                  <a:latin typeface="Calibri"/>
                  <a:cs typeface="Calibri"/>
                </a:rPr>
                <a:t>	        	or S1.Day &lt;&gt; S2.Day))</a:t>
              </a:r>
            </a:p>
          </p:txBody>
        </p:sp>
      </p:grpSp>
      <p:grpSp>
        <p:nvGrpSpPr>
          <p:cNvPr id="178" name="Group 177"/>
          <p:cNvGrpSpPr/>
          <p:nvPr/>
        </p:nvGrpSpPr>
        <p:grpSpPr>
          <a:xfrm>
            <a:off x="4593254" y="2184060"/>
            <a:ext cx="4193739" cy="2375538"/>
            <a:chOff x="4281766" y="2471891"/>
            <a:chExt cx="4532034" cy="2567165"/>
          </a:xfrm>
        </p:grpSpPr>
        <p:sp>
          <p:nvSpPr>
            <p:cNvPr id="179" name="Rounded Rectangle 178"/>
            <p:cNvSpPr/>
            <p:nvPr/>
          </p:nvSpPr>
          <p:spPr>
            <a:xfrm>
              <a:off x="4281766" y="2471891"/>
              <a:ext cx="4532034" cy="2567165"/>
            </a:xfrm>
            <a:prstGeom prst="roundRect">
              <a:avLst>
                <a:gd name="adj" fmla="val 6513"/>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80" name="Group 179"/>
            <p:cNvGrpSpPr/>
            <p:nvPr/>
          </p:nvGrpSpPr>
          <p:grpSpPr>
            <a:xfrm>
              <a:off x="4839404" y="3042547"/>
              <a:ext cx="3416759" cy="1425852"/>
              <a:chOff x="4939841" y="1454948"/>
              <a:chExt cx="2705145" cy="1128888"/>
            </a:xfrm>
          </p:grpSpPr>
          <p:cxnSp>
            <p:nvCxnSpPr>
              <p:cNvPr id="181" name="Straight Arrow Connector 180"/>
              <p:cNvCxnSpPr>
                <a:cxnSpLocks noChangeShapeType="1"/>
              </p:cNvCxnSpPr>
              <p:nvPr/>
            </p:nvCxnSpPr>
            <p:spPr bwMode="auto">
              <a:xfrm>
                <a:off x="5532326" y="1902048"/>
                <a:ext cx="406900" cy="1"/>
              </a:xfrm>
              <a:prstGeom prst="straightConnector1">
                <a:avLst/>
              </a:prstGeom>
              <a:noFill/>
              <a:ln w="19050">
                <a:solidFill>
                  <a:schemeClr val="tx1"/>
                </a:solidFill>
                <a:round/>
                <a:headEnd/>
                <a:tailEnd type="triangle" w="med" len="med"/>
              </a:ln>
            </p:spPr>
          </p:cxnSp>
          <p:grpSp>
            <p:nvGrpSpPr>
              <p:cNvPr id="182" name="Group 106"/>
              <p:cNvGrpSpPr/>
              <p:nvPr/>
            </p:nvGrpSpPr>
            <p:grpSpPr>
              <a:xfrm>
                <a:off x="5939226" y="1574027"/>
                <a:ext cx="593596" cy="874724"/>
                <a:chOff x="6013368" y="2451684"/>
                <a:chExt cx="579733" cy="898708"/>
              </a:xfrm>
            </p:grpSpPr>
            <p:sp>
              <p:nvSpPr>
                <p:cNvPr id="197" name="Rectangle 196"/>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Scores</a:t>
                  </a:r>
                </a:p>
              </p:txBody>
            </p:sp>
            <p:sp>
              <p:nvSpPr>
                <p:cNvPr id="198" name="Rectangle 197"/>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Team</a:t>
                  </a:r>
                </a:p>
              </p:txBody>
            </p:sp>
            <p:sp>
              <p:nvSpPr>
                <p:cNvPr id="199" name="Rectangle 198"/>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Day</a:t>
                  </a:r>
                </a:p>
              </p:txBody>
            </p:sp>
            <p:sp>
              <p:nvSpPr>
                <p:cNvPr id="200" name="Rectangle 199"/>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Runs</a:t>
                  </a:r>
                </a:p>
              </p:txBody>
            </p:sp>
          </p:grpSp>
          <p:grpSp>
            <p:nvGrpSpPr>
              <p:cNvPr id="183" name="Group 112"/>
              <p:cNvGrpSpPr/>
              <p:nvPr/>
            </p:nvGrpSpPr>
            <p:grpSpPr>
              <a:xfrm>
                <a:off x="4939841" y="1574032"/>
                <a:ext cx="592482" cy="656037"/>
                <a:chOff x="5672691" y="3708233"/>
                <a:chExt cx="681354" cy="674025"/>
              </a:xfrm>
            </p:grpSpPr>
            <p:sp>
              <p:nvSpPr>
                <p:cNvPr id="194" name="Rectangle 193"/>
                <p:cNvSpPr/>
                <p:nvPr/>
              </p:nvSpPr>
              <p:spPr>
                <a:xfrm>
                  <a:off x="5672691" y="3708233"/>
                  <a:ext cx="681354" cy="224677"/>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select</a:t>
                  </a:r>
                </a:p>
              </p:txBody>
            </p:sp>
            <p:sp>
              <p:nvSpPr>
                <p:cNvPr id="195" name="Rectangle 194"/>
                <p:cNvSpPr/>
                <p:nvPr/>
              </p:nvSpPr>
              <p:spPr>
                <a:xfrm>
                  <a:off x="5672691" y="3932910"/>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Team</a:t>
                  </a:r>
                </a:p>
              </p:txBody>
            </p:sp>
            <p:sp>
              <p:nvSpPr>
                <p:cNvPr id="196" name="Rectangle 195"/>
                <p:cNvSpPr/>
                <p:nvPr/>
              </p:nvSpPr>
              <p:spPr>
                <a:xfrm>
                  <a:off x="5672691" y="4157581"/>
                  <a:ext cx="681354"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Day</a:t>
                  </a:r>
                </a:p>
              </p:txBody>
            </p:sp>
          </p:grpSp>
          <p:sp>
            <p:nvSpPr>
              <p:cNvPr id="184" name="Rounded Rectangle 183"/>
              <p:cNvSpPr/>
              <p:nvPr/>
            </p:nvSpPr>
            <p:spPr bwMode="auto">
              <a:xfrm>
                <a:off x="6822075" y="1454948"/>
                <a:ext cx="822911" cy="1128888"/>
              </a:xfrm>
              <a:prstGeom prst="roundRect">
                <a:avLst>
                  <a:gd name="adj" fmla="val 12549"/>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400" smtClean="0">
                  <a:latin typeface="Arial" pitchFamily="34" charset="0"/>
                </a:endParaRPr>
              </a:p>
            </p:txBody>
          </p:sp>
          <p:grpSp>
            <p:nvGrpSpPr>
              <p:cNvPr id="185" name="Group 106"/>
              <p:cNvGrpSpPr/>
              <p:nvPr/>
            </p:nvGrpSpPr>
            <p:grpSpPr>
              <a:xfrm>
                <a:off x="6939724" y="1574027"/>
                <a:ext cx="593596" cy="874724"/>
                <a:chOff x="6013368" y="2451684"/>
                <a:chExt cx="579733" cy="898708"/>
              </a:xfrm>
            </p:grpSpPr>
            <p:sp>
              <p:nvSpPr>
                <p:cNvPr id="190" name="Rectangle 189"/>
                <p:cNvSpPr/>
                <p:nvPr/>
              </p:nvSpPr>
              <p:spPr>
                <a:xfrm>
                  <a:off x="6013368" y="2451684"/>
                  <a:ext cx="579733" cy="22467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Arial"/>
                      <a:cs typeface="Arial"/>
                    </a:rPr>
                    <a:t> Scores</a:t>
                  </a:r>
                </a:p>
              </p:txBody>
            </p:sp>
            <p:sp>
              <p:nvSpPr>
                <p:cNvPr id="191" name="Rectangle 190"/>
                <p:cNvSpPr/>
                <p:nvPr/>
              </p:nvSpPr>
              <p:spPr>
                <a:xfrm>
                  <a:off x="6013368" y="2676361"/>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Team</a:t>
                  </a:r>
                </a:p>
              </p:txBody>
            </p:sp>
            <p:sp>
              <p:nvSpPr>
                <p:cNvPr id="192" name="Rectangle 191"/>
                <p:cNvSpPr/>
                <p:nvPr/>
              </p:nvSpPr>
              <p:spPr>
                <a:xfrm>
                  <a:off x="6013368" y="2901038"/>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Day</a:t>
                  </a:r>
                </a:p>
              </p:txBody>
            </p:sp>
            <p:sp>
              <p:nvSpPr>
                <p:cNvPr id="193" name="Rectangle 192"/>
                <p:cNvSpPr/>
                <p:nvPr/>
              </p:nvSpPr>
              <p:spPr>
                <a:xfrm>
                  <a:off x="6013368" y="3125715"/>
                  <a:ext cx="579733" cy="224677"/>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Arial"/>
                      <a:cs typeface="Arial"/>
                    </a:rPr>
                    <a:t> Runs</a:t>
                  </a:r>
                </a:p>
              </p:txBody>
            </p:sp>
          </p:grpSp>
          <p:cxnSp>
            <p:nvCxnSpPr>
              <p:cNvPr id="186" name="Straight Arrow Connector 185"/>
              <p:cNvCxnSpPr>
                <a:cxnSpLocks noChangeShapeType="1"/>
              </p:cNvCxnSpPr>
              <p:nvPr/>
            </p:nvCxnSpPr>
            <p:spPr bwMode="auto">
              <a:xfrm>
                <a:off x="6532824" y="2351934"/>
                <a:ext cx="406900" cy="1"/>
              </a:xfrm>
              <a:prstGeom prst="straightConnector1">
                <a:avLst/>
              </a:prstGeom>
              <a:noFill/>
              <a:ln w="19050">
                <a:solidFill>
                  <a:schemeClr val="tx1"/>
                </a:solidFill>
                <a:round/>
                <a:headEnd/>
                <a:tailEnd type="triangle" w="med" len="med"/>
              </a:ln>
            </p:spPr>
          </p:cxnSp>
          <p:cxnSp>
            <p:nvCxnSpPr>
              <p:cNvPr id="187" name="Straight Arrow Connector 186"/>
              <p:cNvCxnSpPr>
                <a:cxnSpLocks noChangeShapeType="1"/>
              </p:cNvCxnSpPr>
              <p:nvPr/>
            </p:nvCxnSpPr>
            <p:spPr bwMode="auto">
              <a:xfrm flipH="1">
                <a:off x="6532824" y="2131409"/>
                <a:ext cx="406900" cy="1"/>
              </a:xfrm>
              <a:prstGeom prst="straightConnector1">
                <a:avLst/>
              </a:prstGeom>
              <a:noFill/>
              <a:ln w="19050">
                <a:solidFill>
                  <a:schemeClr val="tx1"/>
                </a:solidFill>
                <a:round/>
                <a:headEnd/>
                <a:tailEnd type="triangle" w="med" len="med"/>
              </a:ln>
            </p:spPr>
          </p:cxnSp>
          <p:cxnSp>
            <p:nvCxnSpPr>
              <p:cNvPr id="188" name="Straight Arrow Connector 187"/>
              <p:cNvCxnSpPr>
                <a:cxnSpLocks noChangeShapeType="1"/>
              </p:cNvCxnSpPr>
              <p:nvPr/>
            </p:nvCxnSpPr>
            <p:spPr bwMode="auto">
              <a:xfrm flipH="1">
                <a:off x="6532824" y="1902049"/>
                <a:ext cx="406900" cy="1"/>
              </a:xfrm>
              <a:prstGeom prst="straightConnector1">
                <a:avLst/>
              </a:prstGeom>
              <a:noFill/>
              <a:ln w="19050">
                <a:solidFill>
                  <a:schemeClr val="tx1"/>
                </a:solidFill>
                <a:round/>
                <a:headEnd/>
                <a:tailEnd type="triangle" w="med" len="med"/>
              </a:ln>
            </p:spPr>
          </p:cxnSp>
          <p:cxnSp>
            <p:nvCxnSpPr>
              <p:cNvPr id="189" name="Straight Arrow Connector 188"/>
              <p:cNvCxnSpPr>
                <a:cxnSpLocks noChangeShapeType="1"/>
              </p:cNvCxnSpPr>
              <p:nvPr/>
            </p:nvCxnSpPr>
            <p:spPr bwMode="auto">
              <a:xfrm>
                <a:off x="5532326" y="2131410"/>
                <a:ext cx="406900" cy="1"/>
              </a:xfrm>
              <a:prstGeom prst="straightConnector1">
                <a:avLst/>
              </a:prstGeom>
              <a:noFill/>
              <a:ln w="19050">
                <a:solidFill>
                  <a:schemeClr val="tx1"/>
                </a:solidFill>
                <a:round/>
                <a:headEnd/>
                <a:tailEnd type="triangle" w="med" len="med"/>
              </a:ln>
            </p:spPr>
          </p:cxnSp>
        </p:grpSp>
      </p:grpSp>
      <p:grpSp>
        <p:nvGrpSpPr>
          <p:cNvPr id="8193" name="Group 8192"/>
          <p:cNvGrpSpPr/>
          <p:nvPr/>
        </p:nvGrpSpPr>
        <p:grpSpPr>
          <a:xfrm>
            <a:off x="599060" y="2222540"/>
            <a:ext cx="3505279" cy="2367766"/>
            <a:chOff x="345059" y="2510409"/>
            <a:chExt cx="3505279" cy="2367766"/>
          </a:xfrm>
        </p:grpSpPr>
        <p:sp>
          <p:nvSpPr>
            <p:cNvPr id="202" name="Rounded Rectangle 201"/>
            <p:cNvSpPr/>
            <p:nvPr/>
          </p:nvSpPr>
          <p:spPr>
            <a:xfrm>
              <a:off x="345059" y="2510409"/>
              <a:ext cx="3505279" cy="2367766"/>
            </a:xfrm>
            <a:prstGeom prst="roundRect">
              <a:avLst>
                <a:gd name="adj" fmla="val 6513"/>
              </a:avLst>
            </a:prstGeom>
            <a:solidFill>
              <a:srgbClr val="B1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100"/>
            </a:p>
          </p:txBody>
        </p:sp>
        <p:sp>
          <p:nvSpPr>
            <p:cNvPr id="203" name="Rectangle 3"/>
            <p:cNvSpPr>
              <a:spLocks noChangeArrowheads="1"/>
            </p:cNvSpPr>
            <p:nvPr/>
          </p:nvSpPr>
          <p:spPr bwMode="auto">
            <a:xfrm>
              <a:off x="598339" y="2626283"/>
              <a:ext cx="2998720" cy="2154436"/>
            </a:xfrm>
            <a:prstGeom prst="rect">
              <a:avLst/>
            </a:prstGeom>
            <a:noFill/>
            <a:ln w="9525">
              <a:noFill/>
              <a:miter lim="800000"/>
              <a:headEnd/>
              <a:tailEnd/>
            </a:ln>
          </p:spPr>
          <p:txBody>
            <a:bodyPr wrap="square" lIns="0" tIns="0" rIns="0" bIns="0">
              <a:prstTxWarp prst="textNoShape">
                <a:avLst/>
              </a:prstTxWarp>
              <a:spAutoFit/>
            </a:bodyPr>
            <a:lstStyle/>
            <a:p>
              <a:pPr>
                <a:tabLst>
                  <a:tab pos="576263" algn="l"/>
                  <a:tab pos="1201738" algn="l"/>
                  <a:tab pos="1828800" algn="l"/>
                </a:tabLst>
              </a:pPr>
              <a:r>
                <a:rPr lang="en-US" sz="1400">
                  <a:latin typeface="Calibri"/>
                  <a:cs typeface="Calibri"/>
                </a:rPr>
                <a:t>select	S.sname</a:t>
              </a:r>
            </a:p>
            <a:p>
              <a:pPr>
                <a:tabLst>
                  <a:tab pos="576263" algn="l"/>
                  <a:tab pos="1201738" algn="l"/>
                  <a:tab pos="1828800" algn="l"/>
                </a:tabLst>
              </a:pPr>
              <a:r>
                <a:rPr lang="en-US" sz="1400">
                  <a:latin typeface="Calibri"/>
                  <a:cs typeface="Calibri"/>
                </a:rPr>
                <a:t>from 	Sailors S</a:t>
              </a:r>
            </a:p>
            <a:p>
              <a:pPr>
                <a:tabLst>
                  <a:tab pos="576263" algn="l"/>
                  <a:tab pos="1201738" algn="l"/>
                  <a:tab pos="1828800" algn="l"/>
                </a:tabLst>
              </a:pPr>
              <a:r>
                <a:rPr lang="en-US" sz="1400">
                  <a:latin typeface="Calibri"/>
                  <a:cs typeface="Calibri"/>
                </a:rPr>
                <a:t>where	not exists</a:t>
              </a:r>
            </a:p>
            <a:p>
              <a:pPr>
                <a:tabLst>
                  <a:tab pos="576263" algn="l"/>
                  <a:tab pos="1201738" algn="l"/>
                  <a:tab pos="1828800" algn="l"/>
                </a:tabLst>
              </a:pPr>
              <a:r>
                <a:rPr lang="en-US" sz="1400">
                  <a:latin typeface="Calibri"/>
                  <a:cs typeface="Calibri"/>
                </a:rPr>
                <a:t>	(select	B.bid</a:t>
              </a:r>
            </a:p>
            <a:p>
              <a:pPr>
                <a:tabLst>
                  <a:tab pos="576263" algn="l"/>
                  <a:tab pos="1201738" algn="l"/>
                  <a:tab pos="1828800" algn="l"/>
                </a:tabLst>
              </a:pPr>
              <a:r>
                <a:rPr lang="en-US" sz="1400">
                  <a:latin typeface="Calibri"/>
                  <a:cs typeface="Calibri"/>
                </a:rPr>
                <a:t>	from  	Boats B</a:t>
              </a:r>
            </a:p>
            <a:p>
              <a:pPr>
                <a:tabLst>
                  <a:tab pos="576263" algn="l"/>
                  <a:tab pos="1201738" algn="l"/>
                  <a:tab pos="1828800" algn="l"/>
                </a:tabLst>
              </a:pPr>
              <a:r>
                <a:rPr lang="en-US" sz="1400">
                  <a:latin typeface="Calibri"/>
                  <a:cs typeface="Calibri"/>
                </a:rPr>
                <a:t>	where	not exists </a:t>
              </a:r>
            </a:p>
            <a:p>
              <a:pPr>
                <a:tabLst>
                  <a:tab pos="576263" algn="l"/>
                  <a:tab pos="1201738" algn="l"/>
                  <a:tab pos="1828800" algn="l"/>
                </a:tabLst>
              </a:pPr>
              <a:r>
                <a:rPr lang="en-US" sz="1400">
                  <a:latin typeface="Calibri"/>
                  <a:cs typeface="Calibri"/>
                </a:rPr>
                <a:t>		(select	R.bid</a:t>
              </a:r>
            </a:p>
            <a:p>
              <a:pPr>
                <a:tabLst>
                  <a:tab pos="576263" algn="l"/>
                  <a:tab pos="1201738" algn="l"/>
                  <a:tab pos="1828800" algn="l"/>
                </a:tabLst>
              </a:pPr>
              <a:r>
                <a:rPr lang="en-US" sz="1400">
                  <a:latin typeface="Calibri"/>
                  <a:cs typeface="Calibri"/>
                </a:rPr>
                <a:t>		from  	Reserves R</a:t>
              </a:r>
            </a:p>
            <a:p>
              <a:pPr>
                <a:tabLst>
                  <a:tab pos="576263" algn="l"/>
                  <a:tab pos="1201738" algn="l"/>
                  <a:tab pos="1828800" algn="l"/>
                </a:tabLst>
              </a:pPr>
              <a:r>
                <a:rPr lang="en-US" sz="1400">
                  <a:latin typeface="Calibri"/>
                  <a:cs typeface="Calibri"/>
                </a:rPr>
                <a:t>		where 	R.bid = B.bid</a:t>
              </a:r>
            </a:p>
            <a:p>
              <a:pPr>
                <a:tabLst>
                  <a:tab pos="576263" algn="l"/>
                  <a:tab pos="1201738" algn="l"/>
                  <a:tab pos="1828800" algn="l"/>
                </a:tabLst>
              </a:pPr>
              <a:r>
                <a:rPr lang="en-US" sz="1400">
                  <a:latin typeface="Calibri"/>
                  <a:cs typeface="Calibri"/>
                </a:rPr>
                <a:t>		and   	R.sid = S.sid))</a:t>
              </a:r>
            </a:p>
          </p:txBody>
        </p:sp>
      </p:grpSp>
      <p:grpSp>
        <p:nvGrpSpPr>
          <p:cNvPr id="204" name="Group 203"/>
          <p:cNvGrpSpPr/>
          <p:nvPr/>
        </p:nvGrpSpPr>
        <p:grpSpPr>
          <a:xfrm>
            <a:off x="4632424" y="2223230"/>
            <a:ext cx="4193739" cy="2375538"/>
            <a:chOff x="4281766" y="2471891"/>
            <a:chExt cx="4532034" cy="2567165"/>
          </a:xfrm>
        </p:grpSpPr>
        <p:sp>
          <p:nvSpPr>
            <p:cNvPr id="205" name="Rounded Rectangle 204"/>
            <p:cNvSpPr/>
            <p:nvPr/>
          </p:nvSpPr>
          <p:spPr>
            <a:xfrm>
              <a:off x="4281766" y="2471891"/>
              <a:ext cx="4532034" cy="2567165"/>
            </a:xfrm>
            <a:prstGeom prst="roundRect">
              <a:avLst>
                <a:gd name="adj" fmla="val 6513"/>
              </a:avLst>
            </a:prstGeom>
            <a:solidFill>
              <a:srgbClr val="FFFFB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206" name="Group 205"/>
            <p:cNvGrpSpPr/>
            <p:nvPr/>
          </p:nvGrpSpPr>
          <p:grpSpPr>
            <a:xfrm>
              <a:off x="4655123" y="3234267"/>
              <a:ext cx="3671612" cy="874685"/>
              <a:chOff x="3461323" y="3245701"/>
              <a:chExt cx="2770656" cy="660051"/>
            </a:xfrm>
          </p:grpSpPr>
          <p:sp>
            <p:nvSpPr>
              <p:cNvPr id="207" name="Rectangle 206"/>
              <p:cNvSpPr/>
              <p:nvPr/>
            </p:nvSpPr>
            <p:spPr>
              <a:xfrm>
                <a:off x="4190414" y="3337735"/>
                <a:ext cx="421477"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Calibri"/>
                    <a:cs typeface="Calibri"/>
                  </a:rPr>
                  <a:t> Sailors</a:t>
                </a:r>
              </a:p>
            </p:txBody>
          </p:sp>
          <p:sp>
            <p:nvSpPr>
              <p:cNvPr id="208" name="Rectangle 207"/>
              <p:cNvSpPr/>
              <p:nvPr/>
            </p:nvSpPr>
            <p:spPr>
              <a:xfrm>
                <a:off x="4190414" y="3527074"/>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Calibri"/>
                    <a:cs typeface="Calibri"/>
                  </a:rPr>
                  <a:t> name</a:t>
                </a:r>
              </a:p>
            </p:txBody>
          </p:sp>
          <p:sp>
            <p:nvSpPr>
              <p:cNvPr id="209" name="Rectangle 208"/>
              <p:cNvSpPr/>
              <p:nvPr/>
            </p:nvSpPr>
            <p:spPr>
              <a:xfrm>
                <a:off x="4190414" y="3716413"/>
                <a:ext cx="421477"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Calibri"/>
                    <a:cs typeface="Calibri"/>
                  </a:rPr>
                  <a:t> sid</a:t>
                </a:r>
              </a:p>
            </p:txBody>
          </p:sp>
          <p:sp>
            <p:nvSpPr>
              <p:cNvPr id="210" name="Rectangle 209"/>
              <p:cNvSpPr/>
              <p:nvPr/>
            </p:nvSpPr>
            <p:spPr>
              <a:xfrm>
                <a:off x="3461323" y="3337741"/>
                <a:ext cx="412519" cy="189339"/>
              </a:xfrm>
              <a:prstGeom prst="rect">
                <a:avLst/>
              </a:prstGeom>
              <a:solidFill>
                <a:srgbClr val="BFBFB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Calibri"/>
                    <a:cs typeface="Calibri"/>
                  </a:rPr>
                  <a:t> select</a:t>
                </a:r>
              </a:p>
            </p:txBody>
          </p:sp>
          <p:sp>
            <p:nvSpPr>
              <p:cNvPr id="211" name="Rectangle 210"/>
              <p:cNvSpPr/>
              <p:nvPr/>
            </p:nvSpPr>
            <p:spPr>
              <a:xfrm>
                <a:off x="3461323" y="3527080"/>
                <a:ext cx="412519"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Calibri"/>
                    <a:cs typeface="Calibri"/>
                  </a:rPr>
                  <a:t> name</a:t>
                </a:r>
              </a:p>
            </p:txBody>
          </p:sp>
          <p:cxnSp>
            <p:nvCxnSpPr>
              <p:cNvPr id="212" name="Straight Arrow Connector 30"/>
              <p:cNvCxnSpPr>
                <a:cxnSpLocks noChangeShapeType="1"/>
              </p:cNvCxnSpPr>
              <p:nvPr/>
            </p:nvCxnSpPr>
            <p:spPr bwMode="auto">
              <a:xfrm flipH="1">
                <a:off x="5456171" y="3621266"/>
                <a:ext cx="307535" cy="1588"/>
              </a:xfrm>
              <a:prstGeom prst="straightConnector1">
                <a:avLst/>
              </a:prstGeom>
              <a:noFill/>
              <a:ln w="19050">
                <a:solidFill>
                  <a:schemeClr val="tx1"/>
                </a:solidFill>
                <a:round/>
                <a:headEnd/>
                <a:tailEnd type="triangle" w="med" len="lg"/>
              </a:ln>
            </p:spPr>
          </p:cxnSp>
          <p:cxnSp>
            <p:nvCxnSpPr>
              <p:cNvPr id="213" name="Straight Arrow Connector 30"/>
              <p:cNvCxnSpPr>
                <a:cxnSpLocks noChangeShapeType="1"/>
              </p:cNvCxnSpPr>
              <p:nvPr/>
            </p:nvCxnSpPr>
            <p:spPr bwMode="auto">
              <a:xfrm rot="10800000" flipH="1">
                <a:off x="3873355" y="3622854"/>
                <a:ext cx="317058" cy="1588"/>
              </a:xfrm>
              <a:prstGeom prst="straightConnector1">
                <a:avLst/>
              </a:prstGeom>
              <a:noFill/>
              <a:ln w="19050">
                <a:solidFill>
                  <a:schemeClr val="tx1"/>
                </a:solidFill>
                <a:round/>
                <a:headEnd/>
                <a:tailEnd type="triangle" w="med" len="lg"/>
              </a:ln>
            </p:spPr>
          </p:cxnSp>
          <p:sp>
            <p:nvSpPr>
              <p:cNvPr id="214" name="Rectangle 213"/>
              <p:cNvSpPr/>
              <p:nvPr/>
            </p:nvSpPr>
            <p:spPr>
              <a:xfrm>
                <a:off x="5763707" y="3327106"/>
                <a:ext cx="384901"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Calibri"/>
                    <a:cs typeface="Calibri"/>
                  </a:rPr>
                  <a:t> Boats</a:t>
                </a:r>
              </a:p>
            </p:txBody>
          </p:sp>
          <p:sp>
            <p:nvSpPr>
              <p:cNvPr id="215" name="Rectangle 214"/>
              <p:cNvSpPr/>
              <p:nvPr/>
            </p:nvSpPr>
            <p:spPr>
              <a:xfrm>
                <a:off x="5763707" y="3516445"/>
                <a:ext cx="384901"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Calibri"/>
                    <a:cs typeface="Calibri"/>
                  </a:rPr>
                  <a:t> bid</a:t>
                </a:r>
              </a:p>
            </p:txBody>
          </p:sp>
          <p:sp>
            <p:nvSpPr>
              <p:cNvPr id="216" name="Rectangle 215"/>
              <p:cNvSpPr/>
              <p:nvPr/>
            </p:nvSpPr>
            <p:spPr>
              <a:xfrm>
                <a:off x="4921479" y="3327106"/>
                <a:ext cx="531206" cy="189339"/>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a:solidFill>
                      <a:schemeClr val="bg1"/>
                    </a:solidFill>
                    <a:latin typeface="Calibri"/>
                    <a:cs typeface="Calibri"/>
                  </a:rPr>
                  <a:t> Reserves</a:t>
                </a:r>
              </a:p>
            </p:txBody>
          </p:sp>
          <p:sp>
            <p:nvSpPr>
              <p:cNvPr id="217" name="Rectangle 216"/>
              <p:cNvSpPr/>
              <p:nvPr/>
            </p:nvSpPr>
            <p:spPr>
              <a:xfrm>
                <a:off x="4921479" y="3516445"/>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Calibri"/>
                    <a:cs typeface="Calibri"/>
                  </a:rPr>
                  <a:t> bid</a:t>
                </a:r>
              </a:p>
            </p:txBody>
          </p:sp>
          <p:sp>
            <p:nvSpPr>
              <p:cNvPr id="218" name="Rectangle 217"/>
              <p:cNvSpPr/>
              <p:nvPr/>
            </p:nvSpPr>
            <p:spPr>
              <a:xfrm>
                <a:off x="4921479" y="3705784"/>
                <a:ext cx="531206" cy="189339"/>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1200" i="1">
                    <a:solidFill>
                      <a:schemeClr val="tx1"/>
                    </a:solidFill>
                    <a:latin typeface="Calibri"/>
                    <a:cs typeface="Calibri"/>
                  </a:rPr>
                  <a:t> sid</a:t>
                </a:r>
              </a:p>
            </p:txBody>
          </p:sp>
          <p:cxnSp>
            <p:nvCxnSpPr>
              <p:cNvPr id="219" name="Straight Arrow Connector 30"/>
              <p:cNvCxnSpPr>
                <a:cxnSpLocks noChangeShapeType="1"/>
              </p:cNvCxnSpPr>
              <p:nvPr/>
            </p:nvCxnSpPr>
            <p:spPr bwMode="auto">
              <a:xfrm flipH="1">
                <a:off x="4617135" y="3817724"/>
                <a:ext cx="307535" cy="1588"/>
              </a:xfrm>
              <a:prstGeom prst="straightConnector1">
                <a:avLst/>
              </a:prstGeom>
              <a:noFill/>
              <a:ln w="19050">
                <a:solidFill>
                  <a:schemeClr val="tx1"/>
                </a:solidFill>
                <a:round/>
                <a:headEnd/>
                <a:tailEnd type="triangle" w="med" len="lg"/>
              </a:ln>
            </p:spPr>
          </p:cxnSp>
          <p:sp>
            <p:nvSpPr>
              <p:cNvPr id="220" name="Rounded Rectangle 219"/>
              <p:cNvSpPr/>
              <p:nvPr/>
            </p:nvSpPr>
            <p:spPr bwMode="auto">
              <a:xfrm>
                <a:off x="5681497" y="3245701"/>
                <a:ext cx="550482" cy="547568"/>
              </a:xfrm>
              <a:prstGeom prst="roundRect">
                <a:avLst/>
              </a:prstGeom>
              <a:noFill/>
              <a:ln w="38100" cap="flat" cmpd="dbl"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indent="-574675" algn="ctr" defTabSz="895350">
                  <a:tabLst>
                    <a:tab pos="533400" algn="r"/>
                  </a:tabLst>
                </a:pPr>
                <a:endParaRPr lang="en-US" sz="1200" smtClean="0">
                  <a:latin typeface="Calibri"/>
                  <a:cs typeface="Calibri"/>
                </a:endParaRPr>
              </a:p>
            </p:txBody>
          </p:sp>
        </p:grpSp>
      </p:grpSp>
      <p:sp>
        <p:nvSpPr>
          <p:cNvPr id="225" name="Text Placeholder 6"/>
          <p:cNvSpPr txBox="1">
            <a:spLocks/>
          </p:cNvSpPr>
          <p:nvPr/>
        </p:nvSpPr>
        <p:spPr>
          <a:xfrm>
            <a:off x="366594" y="1476407"/>
            <a:ext cx="8302273" cy="523220"/>
          </a:xfrm>
          <a:prstGeom prst="rect">
            <a:avLst/>
          </a:prstGeom>
        </p:spPr>
        <p:txBody>
          <a:bodyPr wrap="none">
            <a:spAutoFit/>
          </a:bodyPr>
          <a:lstStyle>
            <a:lvl1pPr marL="339725" marR="0" indent="-339725" algn="l" defTabSz="862013" rtl="0" eaLnBrk="0" fontAlgn="base" latinLnBrk="0" hangingPunct="0">
              <a:lnSpc>
                <a:spcPct val="100000"/>
              </a:lnSpc>
              <a:spcBef>
                <a:spcPct val="0"/>
              </a:spcBef>
              <a:spcAft>
                <a:spcPts val="0"/>
              </a:spcAft>
              <a:buClrTx/>
              <a:buSzPct val="80000"/>
              <a:buFontTx/>
              <a:buChar char="•"/>
              <a:tabLst/>
              <a:defRPr sz="3000">
                <a:solidFill>
                  <a:schemeClr val="tx1"/>
                </a:solidFill>
                <a:latin typeface="Calibri"/>
                <a:ea typeface="+mn-ea"/>
                <a:cs typeface="Calibri"/>
              </a:defRPr>
            </a:lvl1pPr>
            <a:lvl2pPr marL="746125" marR="0" indent="-287338" algn="l" defTabSz="862013" rtl="0" eaLnBrk="0" fontAlgn="base" latinLnBrk="0" hangingPunct="0">
              <a:lnSpc>
                <a:spcPct val="100000"/>
              </a:lnSpc>
              <a:spcBef>
                <a:spcPct val="0"/>
              </a:spcBef>
              <a:spcAft>
                <a:spcPts val="0"/>
              </a:spcAft>
              <a:buClrTx/>
              <a:buSzPct val="80000"/>
              <a:buFontTx/>
              <a:buChar char="•"/>
              <a:tabLst/>
              <a:defRPr lang="en-US" sz="2800">
                <a:solidFill>
                  <a:schemeClr val="tx1"/>
                </a:solidFill>
                <a:latin typeface="Calibri"/>
                <a:cs typeface="Calibri"/>
              </a:defRPr>
            </a:lvl2pPr>
            <a:lvl3pPr marL="739775" marR="0" indent="-279400" algn="l" defTabSz="862013" rtl="0" eaLnBrk="0" fontAlgn="base" latinLnBrk="0" hangingPunct="0">
              <a:lnSpc>
                <a:spcPct val="100000"/>
              </a:lnSpc>
              <a:spcBef>
                <a:spcPct val="0"/>
              </a:spcBef>
              <a:spcAft>
                <a:spcPts val="0"/>
              </a:spcAft>
              <a:buClrTx/>
              <a:buSzTx/>
              <a:buFontTx/>
              <a:buChar char="–"/>
              <a:tabLst/>
              <a:defRPr sz="2600">
                <a:solidFill>
                  <a:schemeClr val="tx1"/>
                </a:solidFill>
                <a:latin typeface="Calibri"/>
                <a:cs typeface="Calibri"/>
              </a:defRPr>
            </a:lvl3pPr>
            <a:lvl4pPr marL="1087438" marR="0" indent="-234950" algn="l" defTabSz="862013" rtl="0" eaLnBrk="0" fontAlgn="base" latinLnBrk="0" hangingPunct="0">
              <a:lnSpc>
                <a:spcPct val="100000"/>
              </a:lnSpc>
              <a:spcBef>
                <a:spcPct val="0"/>
              </a:spcBef>
              <a:spcAft>
                <a:spcPts val="0"/>
              </a:spcAft>
              <a:buClrTx/>
              <a:buSzPct val="89000"/>
              <a:buFontTx/>
              <a:buChar char="•"/>
              <a:tabLst/>
              <a:defRPr sz="2200">
                <a:solidFill>
                  <a:schemeClr val="tx1"/>
                </a:solidFill>
                <a:latin typeface="Calibri"/>
                <a:cs typeface="Calibri"/>
              </a:defRPr>
            </a:lvl4pPr>
            <a:lvl5pPr marL="1487488" marR="0" indent="-234950" algn="l" defTabSz="862013" rtl="0" eaLnBrk="0" fontAlgn="base" latinLnBrk="0" hangingPunct="0">
              <a:lnSpc>
                <a:spcPct val="100000"/>
              </a:lnSpc>
              <a:spcBef>
                <a:spcPct val="0"/>
              </a:spcBef>
              <a:spcAft>
                <a:spcPts val="0"/>
              </a:spcAft>
              <a:buClrTx/>
              <a:buSzPct val="75000"/>
              <a:buFontTx/>
              <a:buChar char="–"/>
              <a:tabLst/>
              <a:defRPr sz="2000">
                <a:solidFill>
                  <a:schemeClr val="tx1"/>
                </a:solidFill>
                <a:latin typeface="Calibri"/>
                <a:cs typeface="Calibri"/>
              </a:defRPr>
            </a:lvl5pPr>
            <a:lvl6pPr marL="1148787" indent="-174779" algn="l" defTabSz="862014" rtl="0" eaLnBrk="1" fontAlgn="base" hangingPunct="1">
              <a:spcBef>
                <a:spcPct val="0"/>
              </a:spcBef>
              <a:spcAft>
                <a:spcPct val="0"/>
              </a:spcAft>
              <a:buSzPct val="75000"/>
              <a:buChar char="–"/>
              <a:defRPr sz="1400">
                <a:solidFill>
                  <a:schemeClr val="tx1"/>
                </a:solidFill>
                <a:latin typeface="+mn-lt"/>
              </a:defRPr>
            </a:lvl6pPr>
            <a:lvl7pPr marL="1776413" indent="-174625" algn="l" defTabSz="862014" rtl="0" eaLnBrk="1" fontAlgn="base" hangingPunct="1">
              <a:spcBef>
                <a:spcPct val="0"/>
              </a:spcBef>
              <a:spcAft>
                <a:spcPct val="0"/>
              </a:spcAft>
              <a:buSzPct val="75000"/>
              <a:buFont typeface="Lucida Grande"/>
              <a:buChar char="»"/>
              <a:defRPr sz="1800">
                <a:solidFill>
                  <a:schemeClr val="tx1"/>
                </a:solidFill>
                <a:latin typeface="+mn-lt"/>
              </a:defRPr>
            </a:lvl7pPr>
            <a:lvl8pPr marL="2126190" indent="-174779" algn="l" defTabSz="862014" rtl="0" eaLnBrk="1" fontAlgn="base" hangingPunct="1">
              <a:spcBef>
                <a:spcPct val="0"/>
              </a:spcBef>
              <a:spcAft>
                <a:spcPct val="0"/>
              </a:spcAft>
              <a:buSzPct val="75000"/>
              <a:buChar char="–"/>
              <a:defRPr sz="1800">
                <a:solidFill>
                  <a:schemeClr val="tx1"/>
                </a:solidFill>
                <a:latin typeface="+mn-lt"/>
              </a:defRPr>
            </a:lvl8pPr>
            <a:lvl9pPr marL="2614891" indent="-174779" algn="l" defTabSz="862014" rtl="0" eaLnBrk="1" fontAlgn="base" hangingPunct="1">
              <a:spcBef>
                <a:spcPct val="0"/>
              </a:spcBef>
              <a:spcAft>
                <a:spcPct val="0"/>
              </a:spcAft>
              <a:buSzPct val="75000"/>
              <a:buChar char="–"/>
              <a:defRPr sz="1800">
                <a:solidFill>
                  <a:schemeClr val="tx1"/>
                </a:solidFill>
                <a:latin typeface="+mn-lt"/>
              </a:defRPr>
            </a:lvl9pPr>
          </a:lstStyle>
          <a:p>
            <a:r>
              <a:rPr lang="en-US" sz="2800" dirty="0"/>
              <a:t>Proposed a </a:t>
            </a:r>
            <a:r>
              <a:rPr lang="en-US" sz="2800" dirty="0">
                <a:solidFill>
                  <a:srgbClr val="0000FF"/>
                </a:solidFill>
              </a:rPr>
              <a:t>Collaborative Query Management System </a:t>
            </a:r>
          </a:p>
        </p:txBody>
      </p:sp>
    </p:spTree>
    <p:extLst>
      <p:ext uri="{BB962C8B-B14F-4D97-AF65-F5344CB8AC3E}">
        <p14:creationId xmlns:p14="http://schemas.microsoft.com/office/powerpoint/2010/main" val="15783299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8193"/>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0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7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4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2" y="13731"/>
            <a:ext cx="8517018" cy="523220"/>
          </a:xfrm>
        </p:spPr>
        <p:txBody>
          <a:bodyPr/>
          <a:lstStyle/>
          <a:p>
            <a:r>
              <a:rPr lang="en-US"/>
              <a:t>Query Visualization vs. Visual Query Languages</a:t>
            </a:r>
          </a:p>
        </p:txBody>
      </p:sp>
      <p:sp>
        <p:nvSpPr>
          <p:cNvPr id="20483" name="Foliennummernplatzhalter 2"/>
          <p:cNvSpPr>
            <a:spLocks noGrp="1"/>
          </p:cNvSpPr>
          <p:nvPr>
            <p:ph type="sldNum" sz="quarter" idx="10"/>
          </p:nvPr>
        </p:nvSpPr>
        <p:spPr>
          <a:noFill/>
        </p:spPr>
        <p:txBody>
          <a:bodyPr/>
          <a:lstStyle/>
          <a:p>
            <a:pPr defTabSz="861835"/>
            <a:fld id="{62AE3650-F558-1C4B-9E70-5E655371C28D}" type="slidenum">
              <a:rPr lang="de-DE">
                <a:latin typeface="Arial" pitchFamily="-106" charset="0"/>
                <a:ea typeface="ＭＳ Ｐゴシック" pitchFamily="-106" charset="-128"/>
                <a:cs typeface="ＭＳ Ｐゴシック" pitchFamily="-106" charset="-128"/>
              </a:rPr>
              <a:pPr defTabSz="861835"/>
              <a:t>63</a:t>
            </a:fld>
            <a:endParaRPr lang="de-DE">
              <a:latin typeface="Arial" pitchFamily="-106" charset="0"/>
              <a:ea typeface="ＭＳ Ｐゴシック" pitchFamily="-106" charset="-128"/>
              <a:cs typeface="ＭＳ Ｐゴシック" pitchFamily="-106" charset="-128"/>
            </a:endParaRPr>
          </a:p>
        </p:txBody>
      </p:sp>
      <p:grpSp>
        <p:nvGrpSpPr>
          <p:cNvPr id="4" name="Group 3"/>
          <p:cNvGrpSpPr/>
          <p:nvPr/>
        </p:nvGrpSpPr>
        <p:grpSpPr>
          <a:xfrm>
            <a:off x="345557" y="2352817"/>
            <a:ext cx="4622932" cy="2196650"/>
            <a:chOff x="1023141" y="2352816"/>
            <a:chExt cx="6339327" cy="3012219"/>
          </a:xfrm>
        </p:grpSpPr>
        <p:sp>
          <p:nvSpPr>
            <p:cNvPr id="27" name="Rectangle 26"/>
            <p:cNvSpPr/>
            <p:nvPr/>
          </p:nvSpPr>
          <p:spPr>
            <a:xfrm>
              <a:off x="2578401" y="4163562"/>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100"/>
            </a:p>
          </p:txBody>
        </p:sp>
        <p:sp>
          <p:nvSpPr>
            <p:cNvPr id="24" name="Rectangle 23"/>
            <p:cNvSpPr/>
            <p:nvPr/>
          </p:nvSpPr>
          <p:spPr>
            <a:xfrm>
              <a:off x="4968882" y="4163562"/>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100"/>
            </a:p>
          </p:txBody>
        </p:sp>
        <p:sp>
          <p:nvSpPr>
            <p:cNvPr id="26" name="Rectangle 25"/>
            <p:cNvSpPr/>
            <p:nvPr/>
          </p:nvSpPr>
          <p:spPr>
            <a:xfrm>
              <a:off x="2575298" y="2962089"/>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100"/>
            </a:p>
          </p:txBody>
        </p:sp>
        <p:sp>
          <p:nvSpPr>
            <p:cNvPr id="7" name="Rectangle 6"/>
            <p:cNvSpPr/>
            <p:nvPr/>
          </p:nvSpPr>
          <p:spPr>
            <a:xfrm>
              <a:off x="4968882" y="2962089"/>
              <a:ext cx="2393584" cy="1201473"/>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100"/>
            </a:p>
          </p:txBody>
        </p:sp>
        <p:cxnSp>
          <p:nvCxnSpPr>
            <p:cNvPr id="53" name="Straight Connector 52"/>
            <p:cNvCxnSpPr/>
            <p:nvPr/>
          </p:nvCxnSpPr>
          <p:spPr bwMode="auto">
            <a:xfrm rot="5400000">
              <a:off x="3614368" y="4008963"/>
              <a:ext cx="2710585" cy="1552"/>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54" name="Rectangle 53"/>
            <p:cNvSpPr/>
            <p:nvPr/>
          </p:nvSpPr>
          <p:spPr bwMode="auto">
            <a:xfrm>
              <a:off x="2578402" y="2962088"/>
              <a:ext cx="4784065" cy="2402945"/>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050">
                <a:latin typeface="Calibri"/>
                <a:cs typeface="Calibri"/>
              </a:endParaRPr>
            </a:p>
          </p:txBody>
        </p:sp>
        <p:sp>
          <p:nvSpPr>
            <p:cNvPr id="55" name="Rectangle 3"/>
            <p:cNvSpPr>
              <a:spLocks noChangeArrowheads="1"/>
            </p:cNvSpPr>
            <p:nvPr/>
          </p:nvSpPr>
          <p:spPr bwMode="auto">
            <a:xfrm>
              <a:off x="3589688" y="2664139"/>
              <a:ext cx="404345"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i="1">
                  <a:latin typeface="Calibri"/>
                  <a:cs typeface="Calibri"/>
                </a:rPr>
                <a:t>Text</a:t>
              </a:r>
            </a:p>
          </p:txBody>
        </p:sp>
        <p:sp>
          <p:nvSpPr>
            <p:cNvPr id="56" name="Rectangle 3"/>
            <p:cNvSpPr>
              <a:spLocks noChangeArrowheads="1"/>
            </p:cNvSpPr>
            <p:nvPr/>
          </p:nvSpPr>
          <p:spPr bwMode="auto">
            <a:xfrm>
              <a:off x="5465526" y="2660602"/>
              <a:ext cx="1425658"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i="1">
                  <a:latin typeface="Calibri"/>
                  <a:cs typeface="Calibri"/>
                </a:rPr>
                <a:t>Visual (graphics)</a:t>
              </a:r>
            </a:p>
          </p:txBody>
        </p:sp>
        <p:sp>
          <p:nvSpPr>
            <p:cNvPr id="79" name="Rectangle 3"/>
            <p:cNvSpPr>
              <a:spLocks noChangeArrowheads="1"/>
            </p:cNvSpPr>
            <p:nvPr/>
          </p:nvSpPr>
          <p:spPr bwMode="auto">
            <a:xfrm>
              <a:off x="3351086" y="4638639"/>
              <a:ext cx="881551"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a:latin typeface="Calibri"/>
                  <a:cs typeface="Calibri"/>
                </a:rPr>
                <a:t>Sequential</a:t>
              </a:r>
              <a:endParaRPr lang="en-US" sz="1600" baseline="30000">
                <a:latin typeface="Calibri"/>
                <a:cs typeface="Calibri"/>
              </a:endParaRPr>
            </a:p>
          </p:txBody>
        </p:sp>
        <p:sp>
          <p:nvSpPr>
            <p:cNvPr id="80" name="Rectangle 3"/>
            <p:cNvSpPr>
              <a:spLocks noChangeArrowheads="1"/>
            </p:cNvSpPr>
            <p:nvPr/>
          </p:nvSpPr>
          <p:spPr bwMode="auto">
            <a:xfrm>
              <a:off x="3351086" y="3449741"/>
              <a:ext cx="881551"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a:latin typeface="Calibri"/>
                  <a:cs typeface="Calibri"/>
                </a:rPr>
                <a:t>Sequential</a:t>
              </a:r>
            </a:p>
          </p:txBody>
        </p:sp>
        <p:sp>
          <p:nvSpPr>
            <p:cNvPr id="81" name="Rectangle 3"/>
            <p:cNvSpPr>
              <a:spLocks noChangeArrowheads="1"/>
            </p:cNvSpPr>
            <p:nvPr/>
          </p:nvSpPr>
          <p:spPr bwMode="auto">
            <a:xfrm>
              <a:off x="5737577" y="4638639"/>
              <a:ext cx="881551"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a:latin typeface="Calibri"/>
                  <a:cs typeface="Calibri"/>
                </a:rPr>
                <a:t>Sequential</a:t>
              </a:r>
            </a:p>
          </p:txBody>
        </p:sp>
        <p:sp>
          <p:nvSpPr>
            <p:cNvPr id="82" name="Rectangle 3"/>
            <p:cNvSpPr>
              <a:spLocks noChangeArrowheads="1"/>
            </p:cNvSpPr>
            <p:nvPr/>
          </p:nvSpPr>
          <p:spPr bwMode="auto">
            <a:xfrm>
              <a:off x="5869624" y="3449741"/>
              <a:ext cx="617457"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a:latin typeface="Calibri"/>
                  <a:cs typeface="Calibri"/>
                </a:rPr>
                <a:t>Parallel</a:t>
              </a:r>
            </a:p>
          </p:txBody>
        </p:sp>
        <p:cxnSp>
          <p:nvCxnSpPr>
            <p:cNvPr id="3" name="Straight Connector 2"/>
            <p:cNvCxnSpPr/>
            <p:nvPr/>
          </p:nvCxnSpPr>
          <p:spPr bwMode="auto">
            <a:xfrm flipH="1" flipV="1">
              <a:off x="1306853" y="2608525"/>
              <a:ext cx="1271549" cy="35356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289447" y="4163560"/>
              <a:ext cx="6073021" cy="0"/>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28" name="Rectangle 3"/>
            <p:cNvSpPr>
              <a:spLocks noChangeArrowheads="1"/>
            </p:cNvSpPr>
            <p:nvPr/>
          </p:nvSpPr>
          <p:spPr bwMode="auto">
            <a:xfrm>
              <a:off x="1585123" y="3345097"/>
              <a:ext cx="785559" cy="4247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i="1">
                  <a:latin typeface="Calibri"/>
                  <a:cs typeface="Calibri"/>
                </a:rPr>
                <a:t>Interpret</a:t>
              </a:r>
            </a:p>
            <a:p>
              <a:pPr algn="ctr">
                <a:lnSpc>
                  <a:spcPct val="85000"/>
                </a:lnSpc>
                <a:tabLst>
                  <a:tab pos="630108" algn="l"/>
                </a:tabLst>
              </a:pPr>
              <a:r>
                <a:rPr lang="en-US" sz="1600" i="1">
                  <a:latin typeface="Calibri"/>
                  <a:cs typeface="Calibri"/>
                </a:rPr>
                <a:t>(Read)</a:t>
              </a:r>
            </a:p>
          </p:txBody>
        </p:sp>
        <p:sp>
          <p:nvSpPr>
            <p:cNvPr id="29" name="Rectangle 3"/>
            <p:cNvSpPr>
              <a:spLocks noChangeArrowheads="1"/>
            </p:cNvSpPr>
            <p:nvPr/>
          </p:nvSpPr>
          <p:spPr bwMode="auto">
            <a:xfrm>
              <a:off x="1571798" y="4533995"/>
              <a:ext cx="812209" cy="4247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i="1">
                  <a:latin typeface="Calibri"/>
                  <a:cs typeface="Calibri"/>
                </a:rPr>
                <a:t>Compose</a:t>
              </a:r>
            </a:p>
            <a:p>
              <a:pPr algn="ctr">
                <a:lnSpc>
                  <a:spcPct val="85000"/>
                </a:lnSpc>
                <a:tabLst>
                  <a:tab pos="630108" algn="l"/>
                </a:tabLst>
              </a:pPr>
              <a:r>
                <a:rPr lang="en-US" sz="1600" i="1">
                  <a:latin typeface="Calibri"/>
                  <a:cs typeface="Calibri"/>
                </a:rPr>
                <a:t>(Write)</a:t>
              </a:r>
            </a:p>
          </p:txBody>
        </p:sp>
        <p:sp>
          <p:nvSpPr>
            <p:cNvPr id="30" name="Rectangle 3"/>
            <p:cNvSpPr>
              <a:spLocks noChangeArrowheads="1"/>
            </p:cNvSpPr>
            <p:nvPr/>
          </p:nvSpPr>
          <p:spPr bwMode="auto">
            <a:xfrm>
              <a:off x="1023141" y="2857235"/>
              <a:ext cx="1088677" cy="24237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User Action</a:t>
              </a:r>
            </a:p>
          </p:txBody>
        </p:sp>
        <p:sp>
          <p:nvSpPr>
            <p:cNvPr id="31" name="Rectangle 3"/>
            <p:cNvSpPr>
              <a:spLocks noChangeArrowheads="1"/>
            </p:cNvSpPr>
            <p:nvPr/>
          </p:nvSpPr>
          <p:spPr bwMode="auto">
            <a:xfrm>
              <a:off x="1605672" y="2352816"/>
              <a:ext cx="2333233" cy="242374"/>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1800">
                  <a:latin typeface="Calibri"/>
                  <a:cs typeface="Calibri"/>
                </a:rPr>
                <a:t>Communication Medium</a:t>
              </a:r>
            </a:p>
          </p:txBody>
        </p:sp>
      </p:grpSp>
      <p:grpSp>
        <p:nvGrpSpPr>
          <p:cNvPr id="5" name="Group 4"/>
          <p:cNvGrpSpPr/>
          <p:nvPr/>
        </p:nvGrpSpPr>
        <p:grpSpPr>
          <a:xfrm>
            <a:off x="5338577" y="2351502"/>
            <a:ext cx="4622932" cy="2196650"/>
            <a:chOff x="5358424" y="2359968"/>
            <a:chExt cx="6339327" cy="3012219"/>
          </a:xfrm>
        </p:grpSpPr>
        <p:sp>
          <p:nvSpPr>
            <p:cNvPr id="35" name="Rectangle 34"/>
            <p:cNvSpPr/>
            <p:nvPr/>
          </p:nvSpPr>
          <p:spPr>
            <a:xfrm>
              <a:off x="6913684" y="4170714"/>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100"/>
            </a:p>
          </p:txBody>
        </p:sp>
        <p:sp>
          <p:nvSpPr>
            <p:cNvPr id="36" name="Rectangle 35"/>
            <p:cNvSpPr/>
            <p:nvPr/>
          </p:nvSpPr>
          <p:spPr>
            <a:xfrm>
              <a:off x="9304165" y="4170714"/>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100"/>
            </a:p>
          </p:txBody>
        </p:sp>
        <p:sp>
          <p:nvSpPr>
            <p:cNvPr id="37" name="Rectangle 36"/>
            <p:cNvSpPr/>
            <p:nvPr/>
          </p:nvSpPr>
          <p:spPr>
            <a:xfrm>
              <a:off x="6910581" y="2969241"/>
              <a:ext cx="2393584" cy="1201473"/>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100"/>
            </a:p>
          </p:txBody>
        </p:sp>
        <p:sp>
          <p:nvSpPr>
            <p:cNvPr id="38" name="Rectangle 37"/>
            <p:cNvSpPr/>
            <p:nvPr/>
          </p:nvSpPr>
          <p:spPr>
            <a:xfrm>
              <a:off x="9304165" y="2969241"/>
              <a:ext cx="2393584" cy="1201473"/>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100"/>
            </a:p>
          </p:txBody>
        </p:sp>
        <p:cxnSp>
          <p:nvCxnSpPr>
            <p:cNvPr id="39" name="Straight Connector 38"/>
            <p:cNvCxnSpPr/>
            <p:nvPr/>
          </p:nvCxnSpPr>
          <p:spPr bwMode="auto">
            <a:xfrm rot="5400000">
              <a:off x="7949651" y="4016115"/>
              <a:ext cx="2710585" cy="1552"/>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0" name="Rectangle 39"/>
            <p:cNvSpPr/>
            <p:nvPr/>
          </p:nvSpPr>
          <p:spPr bwMode="auto">
            <a:xfrm>
              <a:off x="6913685" y="2969240"/>
              <a:ext cx="4784065" cy="2402945"/>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050">
                <a:latin typeface="Calibri"/>
                <a:cs typeface="Calibri"/>
              </a:endParaRPr>
            </a:p>
          </p:txBody>
        </p:sp>
        <p:sp>
          <p:nvSpPr>
            <p:cNvPr id="41" name="Rectangle 3"/>
            <p:cNvSpPr>
              <a:spLocks noChangeArrowheads="1"/>
            </p:cNvSpPr>
            <p:nvPr/>
          </p:nvSpPr>
          <p:spPr bwMode="auto">
            <a:xfrm>
              <a:off x="7899771" y="2667754"/>
              <a:ext cx="454739"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i="1">
                  <a:latin typeface="Calibri"/>
                  <a:cs typeface="Calibri"/>
                </a:rPr>
                <a:t>Data</a:t>
              </a:r>
            </a:p>
          </p:txBody>
        </p:sp>
        <p:sp>
          <p:nvSpPr>
            <p:cNvPr id="42" name="Rectangle 3"/>
            <p:cNvSpPr>
              <a:spLocks noChangeArrowheads="1"/>
            </p:cNvSpPr>
            <p:nvPr/>
          </p:nvSpPr>
          <p:spPr bwMode="auto">
            <a:xfrm>
              <a:off x="10171748" y="2667754"/>
              <a:ext cx="683768"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i="1">
                  <a:latin typeface="Calibri"/>
                  <a:cs typeface="Calibri"/>
                </a:rPr>
                <a:t>Queries</a:t>
              </a:r>
            </a:p>
          </p:txBody>
        </p:sp>
        <p:sp>
          <p:nvSpPr>
            <p:cNvPr id="43" name="Rectangle 3"/>
            <p:cNvSpPr>
              <a:spLocks noChangeArrowheads="1"/>
            </p:cNvSpPr>
            <p:nvPr/>
          </p:nvSpPr>
          <p:spPr bwMode="auto">
            <a:xfrm>
              <a:off x="7614182" y="4704780"/>
              <a:ext cx="1025922" cy="143629"/>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baseline="30000">
                  <a:latin typeface="Calibri"/>
                  <a:cs typeface="Calibri"/>
                </a:rPr>
                <a:t>_______________</a:t>
              </a:r>
            </a:p>
          </p:txBody>
        </p:sp>
        <p:sp>
          <p:nvSpPr>
            <p:cNvPr id="44" name="Rectangle 3"/>
            <p:cNvSpPr>
              <a:spLocks noChangeArrowheads="1"/>
            </p:cNvSpPr>
            <p:nvPr/>
          </p:nvSpPr>
          <p:spPr bwMode="auto">
            <a:xfrm>
              <a:off x="7600304" y="3352249"/>
              <a:ext cx="1053674" cy="4247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a:latin typeface="Calibri"/>
                  <a:cs typeface="Calibri"/>
                </a:rPr>
                <a:t>Information</a:t>
              </a:r>
              <a:br>
                <a:rPr lang="en-US" sz="1600">
                  <a:latin typeface="Calibri"/>
                  <a:cs typeface="Calibri"/>
                </a:rPr>
              </a:br>
              <a:r>
                <a:rPr lang="en-US" sz="1600">
                  <a:latin typeface="Calibri"/>
                  <a:cs typeface="Calibri"/>
                </a:rPr>
                <a:t>Visualization</a:t>
              </a:r>
            </a:p>
          </p:txBody>
        </p:sp>
        <p:sp>
          <p:nvSpPr>
            <p:cNvPr id="45" name="Rectangle 3"/>
            <p:cNvSpPr>
              <a:spLocks noChangeArrowheads="1"/>
            </p:cNvSpPr>
            <p:nvPr/>
          </p:nvSpPr>
          <p:spPr bwMode="auto">
            <a:xfrm>
              <a:off x="9985794" y="4564231"/>
              <a:ext cx="1055678" cy="4247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a:latin typeface="Calibri"/>
                  <a:cs typeface="Calibri"/>
                </a:rPr>
                <a:t>Visual Query</a:t>
              </a:r>
              <a:br>
                <a:rPr lang="en-US" sz="1600">
                  <a:latin typeface="Calibri"/>
                  <a:cs typeface="Calibri"/>
                </a:rPr>
              </a:br>
              <a:r>
                <a:rPr lang="en-US" sz="1600">
                  <a:latin typeface="Calibri"/>
                  <a:cs typeface="Calibri"/>
                </a:rPr>
                <a:t>Languages</a:t>
              </a:r>
            </a:p>
          </p:txBody>
        </p:sp>
        <p:sp>
          <p:nvSpPr>
            <p:cNvPr id="46" name="Rectangle 3"/>
            <p:cNvSpPr>
              <a:spLocks noChangeArrowheads="1"/>
            </p:cNvSpPr>
            <p:nvPr/>
          </p:nvSpPr>
          <p:spPr bwMode="auto">
            <a:xfrm>
              <a:off x="9986796" y="3375332"/>
              <a:ext cx="1053674" cy="4247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a:latin typeface="Calibri"/>
                  <a:cs typeface="Calibri"/>
                </a:rPr>
                <a:t>Query</a:t>
              </a:r>
            </a:p>
            <a:p>
              <a:pPr algn="ctr">
                <a:lnSpc>
                  <a:spcPct val="85000"/>
                </a:lnSpc>
                <a:tabLst>
                  <a:tab pos="630108" algn="l"/>
                </a:tabLst>
              </a:pPr>
              <a:r>
                <a:rPr lang="en-US" sz="1600">
                  <a:latin typeface="Calibri"/>
                  <a:cs typeface="Calibri"/>
                </a:rPr>
                <a:t>Visualization</a:t>
              </a:r>
            </a:p>
          </p:txBody>
        </p:sp>
        <p:cxnSp>
          <p:nvCxnSpPr>
            <p:cNvPr id="47" name="Straight Connector 46"/>
            <p:cNvCxnSpPr/>
            <p:nvPr/>
          </p:nvCxnSpPr>
          <p:spPr bwMode="auto">
            <a:xfrm>
              <a:off x="5624730" y="4170712"/>
              <a:ext cx="6073021" cy="0"/>
            </a:xfrm>
            <a:prstGeom prst="line">
              <a:avLst/>
            </a:prstGeom>
            <a:solidFill>
              <a:schemeClr val="bg1"/>
            </a:solidFill>
            <a:ln w="6350" cap="flat" cmpd="sng" algn="ctr">
              <a:solidFill>
                <a:schemeClr val="tx1"/>
              </a:solidFill>
              <a:prstDash val="dash"/>
              <a:round/>
              <a:headEnd type="none" w="med" len="med"/>
              <a:tailEnd type="none" w="med" len="med"/>
            </a:ln>
            <a:effectLst/>
          </p:spPr>
        </p:cxnSp>
        <p:cxnSp>
          <p:nvCxnSpPr>
            <p:cNvPr id="48" name="Straight Connector 47"/>
            <p:cNvCxnSpPr/>
            <p:nvPr/>
          </p:nvCxnSpPr>
          <p:spPr bwMode="auto">
            <a:xfrm flipH="1" flipV="1">
              <a:off x="5642136" y="2615677"/>
              <a:ext cx="1271549" cy="353563"/>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49" name="Rectangle 3"/>
            <p:cNvSpPr>
              <a:spLocks noChangeArrowheads="1"/>
            </p:cNvSpPr>
            <p:nvPr/>
          </p:nvSpPr>
          <p:spPr bwMode="auto">
            <a:xfrm>
              <a:off x="5940952" y="2359968"/>
              <a:ext cx="1725833" cy="242374"/>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1800">
                  <a:latin typeface="Calibri"/>
                  <a:cs typeface="Calibri"/>
                </a:rPr>
                <a:t>Target to Visualize</a:t>
              </a:r>
            </a:p>
          </p:txBody>
        </p:sp>
        <p:sp>
          <p:nvSpPr>
            <p:cNvPr id="50" name="Rectangle 3"/>
            <p:cNvSpPr>
              <a:spLocks noChangeArrowheads="1"/>
            </p:cNvSpPr>
            <p:nvPr/>
          </p:nvSpPr>
          <p:spPr bwMode="auto">
            <a:xfrm>
              <a:off x="5920406" y="3352249"/>
              <a:ext cx="785559" cy="4247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i="1">
                  <a:latin typeface="Calibri"/>
                  <a:cs typeface="Calibri"/>
                </a:rPr>
                <a:t>Interpret</a:t>
              </a:r>
            </a:p>
            <a:p>
              <a:pPr algn="ctr">
                <a:lnSpc>
                  <a:spcPct val="85000"/>
                </a:lnSpc>
                <a:tabLst>
                  <a:tab pos="630108" algn="l"/>
                </a:tabLst>
              </a:pPr>
              <a:r>
                <a:rPr lang="en-US" sz="1600" i="1">
                  <a:latin typeface="Calibri"/>
                  <a:cs typeface="Calibri"/>
                </a:rPr>
                <a:t>(Read)</a:t>
              </a:r>
            </a:p>
          </p:txBody>
        </p:sp>
        <p:sp>
          <p:nvSpPr>
            <p:cNvPr id="51" name="Rectangle 3"/>
            <p:cNvSpPr>
              <a:spLocks noChangeArrowheads="1"/>
            </p:cNvSpPr>
            <p:nvPr/>
          </p:nvSpPr>
          <p:spPr bwMode="auto">
            <a:xfrm>
              <a:off x="5907081" y="4541147"/>
              <a:ext cx="812209" cy="424732"/>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600" i="1">
                  <a:latin typeface="Calibri"/>
                  <a:cs typeface="Calibri"/>
                </a:rPr>
                <a:t>Compose</a:t>
              </a:r>
            </a:p>
            <a:p>
              <a:pPr algn="ctr">
                <a:lnSpc>
                  <a:spcPct val="85000"/>
                </a:lnSpc>
                <a:tabLst>
                  <a:tab pos="630108" algn="l"/>
                </a:tabLst>
              </a:pPr>
              <a:r>
                <a:rPr lang="en-US" sz="1600" i="1">
                  <a:latin typeface="Calibri"/>
                  <a:cs typeface="Calibri"/>
                </a:rPr>
                <a:t>(Write)</a:t>
              </a:r>
            </a:p>
          </p:txBody>
        </p:sp>
        <p:sp>
          <p:nvSpPr>
            <p:cNvPr id="52" name="Rectangle 3"/>
            <p:cNvSpPr>
              <a:spLocks noChangeArrowheads="1"/>
            </p:cNvSpPr>
            <p:nvPr/>
          </p:nvSpPr>
          <p:spPr bwMode="auto">
            <a:xfrm>
              <a:off x="5358424" y="2864387"/>
              <a:ext cx="1088677" cy="24237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a:latin typeface="Calibri"/>
                  <a:cs typeface="Calibri"/>
                </a:rPr>
                <a:t>User Action</a:t>
              </a:r>
            </a:p>
          </p:txBody>
        </p:sp>
      </p:grpSp>
    </p:spTree>
    <p:extLst>
      <p:ext uri="{BB962C8B-B14F-4D97-AF65-F5344CB8AC3E}">
        <p14:creationId xmlns:p14="http://schemas.microsoft.com/office/powerpoint/2010/main" val="1312887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2578401" y="4163562"/>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72" name="Rectangle 71"/>
          <p:cNvSpPr/>
          <p:nvPr/>
        </p:nvSpPr>
        <p:spPr>
          <a:xfrm>
            <a:off x="4968882" y="4163562"/>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70" name="Rectangle 69"/>
          <p:cNvSpPr/>
          <p:nvPr/>
        </p:nvSpPr>
        <p:spPr>
          <a:xfrm>
            <a:off x="2575298" y="2962089"/>
            <a:ext cx="2393584" cy="1201473"/>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7" name="Rectangle 6"/>
          <p:cNvSpPr/>
          <p:nvPr/>
        </p:nvSpPr>
        <p:spPr>
          <a:xfrm>
            <a:off x="4968882" y="2962089"/>
            <a:ext cx="2393584" cy="1201473"/>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20483" name="Foliennummernplatzhalter 2"/>
          <p:cNvSpPr>
            <a:spLocks noGrp="1"/>
          </p:cNvSpPr>
          <p:nvPr>
            <p:ph type="sldNum" sz="quarter" idx="10"/>
          </p:nvPr>
        </p:nvSpPr>
        <p:spPr>
          <a:xfrm>
            <a:off x="8859285" y="6594475"/>
            <a:ext cx="103740" cy="217254"/>
          </a:xfrm>
          <a:noFill/>
        </p:spPr>
        <p:txBody>
          <a:bodyPr/>
          <a:lstStyle/>
          <a:p>
            <a:pPr defTabSz="861835"/>
            <a:fld id="{62AE3650-F558-1C4B-9E70-5E655371C28D}" type="slidenum">
              <a:rPr lang="de-DE">
                <a:latin typeface="Arial" pitchFamily="-106" charset="0"/>
                <a:ea typeface="ＭＳ Ｐゴシック" pitchFamily="-106" charset="-128"/>
                <a:cs typeface="ＭＳ Ｐゴシック" pitchFamily="-106" charset="-128"/>
              </a:rPr>
              <a:pPr defTabSz="861835"/>
              <a:t>64</a:t>
            </a:fld>
            <a:endParaRPr lang="de-DE">
              <a:latin typeface="Arial" pitchFamily="-106" charset="0"/>
              <a:ea typeface="ＭＳ Ｐゴシック" pitchFamily="-106" charset="-128"/>
              <a:cs typeface="ＭＳ Ｐゴシック" pitchFamily="-106" charset="-128"/>
            </a:endParaRPr>
          </a:p>
        </p:txBody>
      </p:sp>
      <p:sp>
        <p:nvSpPr>
          <p:cNvPr id="25" name="Rectangle 2"/>
          <p:cNvSpPr txBox="1">
            <a:spLocks noChangeArrowheads="1"/>
          </p:cNvSpPr>
          <p:nvPr/>
        </p:nvSpPr>
        <p:spPr bwMode="auto">
          <a:xfrm>
            <a:off x="177801" y="188915"/>
            <a:ext cx="2590453"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61835">
              <a:defRPr/>
            </a:pPr>
            <a:r>
              <a:rPr lang="en-US" sz="2000" b="1">
                <a:latin typeface="Arial"/>
                <a:cs typeface="Arial"/>
              </a:rPr>
              <a:t>Fig_MatrixDataQuery</a:t>
            </a:r>
            <a:endParaRPr lang="en-US" sz="2000" b="1" kern="0">
              <a:latin typeface="+mj-lt"/>
            </a:endParaRPr>
          </a:p>
        </p:txBody>
      </p:sp>
      <p:cxnSp>
        <p:nvCxnSpPr>
          <p:cNvPr id="53" name="Straight Connector 52"/>
          <p:cNvCxnSpPr/>
          <p:nvPr/>
        </p:nvCxnSpPr>
        <p:spPr bwMode="auto">
          <a:xfrm rot="5400000">
            <a:off x="3614368" y="4008963"/>
            <a:ext cx="2710585" cy="1552"/>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54" name="Rectangle 53"/>
          <p:cNvSpPr/>
          <p:nvPr/>
        </p:nvSpPr>
        <p:spPr bwMode="auto">
          <a:xfrm>
            <a:off x="2578402" y="2962088"/>
            <a:ext cx="4784065" cy="2402945"/>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Calibri"/>
              <a:cs typeface="Calibri"/>
            </a:endParaRPr>
          </a:p>
        </p:txBody>
      </p:sp>
      <p:sp>
        <p:nvSpPr>
          <p:cNvPr id="55" name="Rectangle 3"/>
          <p:cNvSpPr>
            <a:spLocks noChangeArrowheads="1"/>
          </p:cNvSpPr>
          <p:nvPr/>
        </p:nvSpPr>
        <p:spPr bwMode="auto">
          <a:xfrm>
            <a:off x="3507325" y="2633672"/>
            <a:ext cx="569066" cy="26930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i="1">
                <a:latin typeface="Calibri"/>
                <a:cs typeface="Calibri"/>
              </a:rPr>
              <a:t>Data</a:t>
            </a:r>
          </a:p>
        </p:txBody>
      </p:sp>
      <p:sp>
        <p:nvSpPr>
          <p:cNvPr id="56" name="Rectangle 3"/>
          <p:cNvSpPr>
            <a:spLocks noChangeArrowheads="1"/>
          </p:cNvSpPr>
          <p:nvPr/>
        </p:nvSpPr>
        <p:spPr bwMode="auto">
          <a:xfrm>
            <a:off x="5750673" y="2633672"/>
            <a:ext cx="855352" cy="26930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i="1">
                <a:latin typeface="Calibri"/>
                <a:cs typeface="Calibri"/>
              </a:rPr>
              <a:t>Queries</a:t>
            </a:r>
          </a:p>
        </p:txBody>
      </p:sp>
      <p:sp>
        <p:nvSpPr>
          <p:cNvPr id="79" name="Rectangle 3"/>
          <p:cNvSpPr>
            <a:spLocks noChangeArrowheads="1"/>
          </p:cNvSpPr>
          <p:nvPr/>
        </p:nvSpPr>
        <p:spPr bwMode="auto">
          <a:xfrm>
            <a:off x="3150659" y="4679675"/>
            <a:ext cx="1282402" cy="17953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baseline="30000">
                <a:latin typeface="Calibri"/>
                <a:cs typeface="Calibri"/>
              </a:rPr>
              <a:t>_______________</a:t>
            </a:r>
          </a:p>
        </p:txBody>
      </p:sp>
      <p:sp>
        <p:nvSpPr>
          <p:cNvPr id="80" name="Rectangle 3"/>
          <p:cNvSpPr>
            <a:spLocks noChangeArrowheads="1"/>
          </p:cNvSpPr>
          <p:nvPr/>
        </p:nvSpPr>
        <p:spPr bwMode="auto">
          <a:xfrm>
            <a:off x="3133313" y="3292006"/>
            <a:ext cx="1317092" cy="53091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a:latin typeface="Calibri"/>
                <a:cs typeface="Calibri"/>
              </a:rPr>
              <a:t>Information</a:t>
            </a:r>
            <a:br>
              <a:rPr lang="en-US" sz="2000">
                <a:latin typeface="Calibri"/>
                <a:cs typeface="Calibri"/>
              </a:rPr>
            </a:br>
            <a:r>
              <a:rPr lang="en-US" sz="2000">
                <a:latin typeface="Calibri"/>
                <a:cs typeface="Calibri"/>
              </a:rPr>
              <a:t>Visualization</a:t>
            </a:r>
          </a:p>
        </p:txBody>
      </p:sp>
      <p:sp>
        <p:nvSpPr>
          <p:cNvPr id="81" name="Rectangle 3"/>
          <p:cNvSpPr>
            <a:spLocks noChangeArrowheads="1"/>
          </p:cNvSpPr>
          <p:nvPr/>
        </p:nvSpPr>
        <p:spPr bwMode="auto">
          <a:xfrm>
            <a:off x="5517914" y="4503988"/>
            <a:ext cx="1320874" cy="53091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a:latin typeface="Calibri"/>
                <a:cs typeface="Calibri"/>
              </a:rPr>
              <a:t>Visual Query</a:t>
            </a:r>
            <a:br>
              <a:rPr lang="en-US" sz="2000">
                <a:latin typeface="Calibri"/>
                <a:cs typeface="Calibri"/>
              </a:rPr>
            </a:br>
            <a:r>
              <a:rPr lang="en-US" sz="2000">
                <a:latin typeface="Calibri"/>
                <a:cs typeface="Calibri"/>
              </a:rPr>
              <a:t>Languages</a:t>
            </a:r>
          </a:p>
        </p:txBody>
      </p:sp>
      <p:sp>
        <p:nvSpPr>
          <p:cNvPr id="82" name="Rectangle 3"/>
          <p:cNvSpPr>
            <a:spLocks noChangeArrowheads="1"/>
          </p:cNvSpPr>
          <p:nvPr/>
        </p:nvSpPr>
        <p:spPr bwMode="auto">
          <a:xfrm>
            <a:off x="5519805" y="3315089"/>
            <a:ext cx="1317092" cy="53091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a:latin typeface="Calibri"/>
                <a:cs typeface="Calibri"/>
              </a:rPr>
              <a:t>Query</a:t>
            </a:r>
          </a:p>
          <a:p>
            <a:pPr algn="ctr">
              <a:lnSpc>
                <a:spcPct val="85000"/>
              </a:lnSpc>
              <a:tabLst>
                <a:tab pos="630108" algn="l"/>
              </a:tabLst>
            </a:pPr>
            <a:r>
              <a:rPr lang="en-US" sz="2000">
                <a:latin typeface="Calibri"/>
                <a:cs typeface="Calibri"/>
              </a:rPr>
              <a:t>Visualization</a:t>
            </a:r>
          </a:p>
        </p:txBody>
      </p:sp>
      <p:cxnSp>
        <p:nvCxnSpPr>
          <p:cNvPr id="65" name="Straight Connector 64"/>
          <p:cNvCxnSpPr/>
          <p:nvPr/>
        </p:nvCxnSpPr>
        <p:spPr bwMode="auto">
          <a:xfrm>
            <a:off x="1289447" y="4163560"/>
            <a:ext cx="6073021" cy="0"/>
          </a:xfrm>
          <a:prstGeom prst="line">
            <a:avLst/>
          </a:prstGeom>
          <a:solidFill>
            <a:schemeClr val="bg1"/>
          </a:solidFill>
          <a:ln w="6350" cap="flat" cmpd="sng" algn="ctr">
            <a:solidFill>
              <a:schemeClr val="tx1"/>
            </a:solidFill>
            <a:prstDash val="dash"/>
            <a:round/>
            <a:headEnd type="none" w="med" len="med"/>
            <a:tailEnd type="none" w="med" len="med"/>
          </a:ln>
          <a:effectLst/>
        </p:spPr>
      </p:cxnSp>
      <p:cxnSp>
        <p:nvCxnSpPr>
          <p:cNvPr id="67" name="Straight Connector 66"/>
          <p:cNvCxnSpPr/>
          <p:nvPr/>
        </p:nvCxnSpPr>
        <p:spPr bwMode="auto">
          <a:xfrm flipH="1" flipV="1">
            <a:off x="1306853" y="2608525"/>
            <a:ext cx="1271549" cy="353563"/>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68" name="Rectangle 3"/>
          <p:cNvSpPr>
            <a:spLocks noChangeArrowheads="1"/>
          </p:cNvSpPr>
          <p:nvPr/>
        </p:nvSpPr>
        <p:spPr bwMode="auto">
          <a:xfrm>
            <a:off x="1605669" y="2312421"/>
            <a:ext cx="2301111"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a:latin typeface="Calibri"/>
                <a:cs typeface="Calibri"/>
              </a:rPr>
              <a:t>Target to Visualize</a:t>
            </a:r>
          </a:p>
        </p:txBody>
      </p:sp>
      <p:sp>
        <p:nvSpPr>
          <p:cNvPr id="74" name="AutoShape 33"/>
          <p:cNvSpPr>
            <a:spLocks noChangeArrowheads="1"/>
          </p:cNvSpPr>
          <p:nvPr/>
        </p:nvSpPr>
        <p:spPr bwMode="auto">
          <a:xfrm>
            <a:off x="8052095" y="269877"/>
            <a:ext cx="783931" cy="237265"/>
          </a:xfrm>
          <a:prstGeom prst="leftRightArrow">
            <a:avLst>
              <a:gd name="adj1" fmla="val 100000"/>
              <a:gd name="adj2" fmla="val 0"/>
            </a:avLst>
          </a:prstGeom>
          <a:noFill/>
          <a:ln w="9525">
            <a:noFill/>
            <a:miter lim="800000"/>
            <a:headEnd/>
            <a:tailEnd/>
          </a:ln>
        </p:spPr>
        <p:txBody>
          <a:bodyPr wrap="none" lIns="2592" tIns="6478" rIns="2592" bIns="0">
            <a:spAutoFit/>
          </a:bodyPr>
          <a:lstStyle/>
          <a:p>
            <a:pPr algn="r" defTabSz="822155"/>
            <a:r>
              <a:rPr lang="en-US" sz="1500"/>
              <a:t>4-1-2011</a:t>
            </a:r>
          </a:p>
        </p:txBody>
      </p:sp>
      <p:cxnSp>
        <p:nvCxnSpPr>
          <p:cNvPr id="75" name="AutoShape 34"/>
          <p:cNvCxnSpPr>
            <a:cxnSpLocks noChangeShapeType="1"/>
            <a:stCxn id="74" idx="2"/>
            <a:endCxn id="74" idx="0"/>
          </p:cNvCxnSpPr>
          <p:nvPr/>
        </p:nvCxnSpPr>
        <p:spPr bwMode="auto">
          <a:xfrm>
            <a:off x="8052095" y="269876"/>
            <a:ext cx="783931" cy="0"/>
          </a:xfrm>
          <a:prstGeom prst="straightConnector1">
            <a:avLst/>
          </a:prstGeom>
          <a:noFill/>
          <a:ln w="9525">
            <a:solidFill>
              <a:schemeClr val="tx1"/>
            </a:solidFill>
            <a:round/>
            <a:headEnd/>
            <a:tailEnd/>
          </a:ln>
        </p:spPr>
      </p:cxnSp>
      <p:cxnSp>
        <p:nvCxnSpPr>
          <p:cNvPr id="76" name="AutoShape 35"/>
          <p:cNvCxnSpPr>
            <a:cxnSpLocks noChangeShapeType="1"/>
            <a:stCxn id="74" idx="4"/>
            <a:endCxn id="74" idx="6"/>
          </p:cNvCxnSpPr>
          <p:nvPr/>
        </p:nvCxnSpPr>
        <p:spPr bwMode="auto">
          <a:xfrm>
            <a:off x="8052095" y="507141"/>
            <a:ext cx="783931" cy="0"/>
          </a:xfrm>
          <a:prstGeom prst="straightConnector1">
            <a:avLst/>
          </a:prstGeom>
          <a:noFill/>
          <a:ln w="9525">
            <a:solidFill>
              <a:schemeClr val="tx1"/>
            </a:solidFill>
            <a:round/>
            <a:headEnd/>
            <a:tailEnd/>
          </a:ln>
        </p:spPr>
      </p:cxnSp>
      <p:sp>
        <p:nvSpPr>
          <p:cNvPr id="77" name="Rectangle 3"/>
          <p:cNvSpPr>
            <a:spLocks noChangeArrowheads="1"/>
          </p:cNvSpPr>
          <p:nvPr/>
        </p:nvSpPr>
        <p:spPr bwMode="auto">
          <a:xfrm>
            <a:off x="1486607" y="3292006"/>
            <a:ext cx="982591" cy="53091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i="1">
                <a:latin typeface="Calibri"/>
                <a:cs typeface="Calibri"/>
              </a:rPr>
              <a:t>Interpret</a:t>
            </a:r>
          </a:p>
          <a:p>
            <a:pPr algn="ctr">
              <a:lnSpc>
                <a:spcPct val="85000"/>
              </a:lnSpc>
              <a:tabLst>
                <a:tab pos="630108" algn="l"/>
              </a:tabLst>
            </a:pPr>
            <a:r>
              <a:rPr lang="en-US" sz="2000" i="1">
                <a:latin typeface="Calibri"/>
                <a:cs typeface="Calibri"/>
              </a:rPr>
              <a:t>(Read)</a:t>
            </a:r>
          </a:p>
        </p:txBody>
      </p:sp>
      <p:sp>
        <p:nvSpPr>
          <p:cNvPr id="78" name="Rectangle 3"/>
          <p:cNvSpPr>
            <a:spLocks noChangeArrowheads="1"/>
          </p:cNvSpPr>
          <p:nvPr/>
        </p:nvSpPr>
        <p:spPr bwMode="auto">
          <a:xfrm>
            <a:off x="1469952" y="4480904"/>
            <a:ext cx="1015903" cy="53091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i="1">
                <a:latin typeface="Calibri"/>
                <a:cs typeface="Calibri"/>
              </a:rPr>
              <a:t>Compose</a:t>
            </a:r>
          </a:p>
          <a:p>
            <a:pPr algn="ctr">
              <a:lnSpc>
                <a:spcPct val="85000"/>
              </a:lnSpc>
              <a:tabLst>
                <a:tab pos="630108" algn="l"/>
              </a:tabLst>
            </a:pPr>
            <a:r>
              <a:rPr lang="en-US" sz="2000" i="1">
                <a:latin typeface="Calibri"/>
                <a:cs typeface="Calibri"/>
              </a:rPr>
              <a:t>(Write)</a:t>
            </a:r>
          </a:p>
        </p:txBody>
      </p:sp>
      <p:sp>
        <p:nvSpPr>
          <p:cNvPr id="88" name="Rectangle 3"/>
          <p:cNvSpPr>
            <a:spLocks noChangeArrowheads="1"/>
          </p:cNvSpPr>
          <p:nvPr/>
        </p:nvSpPr>
        <p:spPr bwMode="auto">
          <a:xfrm>
            <a:off x="841695" y="2816840"/>
            <a:ext cx="1451569"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User Action</a:t>
            </a:r>
          </a:p>
        </p:txBody>
      </p:sp>
    </p:spTree>
    <p:extLst>
      <p:ext uri="{BB962C8B-B14F-4D97-AF65-F5344CB8AC3E}">
        <p14:creationId xmlns:p14="http://schemas.microsoft.com/office/powerpoint/2010/main" val="24042374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578401" y="4163562"/>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24" name="Rectangle 23"/>
          <p:cNvSpPr/>
          <p:nvPr/>
        </p:nvSpPr>
        <p:spPr>
          <a:xfrm>
            <a:off x="4968882" y="4163562"/>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26" name="Rectangle 25"/>
          <p:cNvSpPr/>
          <p:nvPr/>
        </p:nvSpPr>
        <p:spPr>
          <a:xfrm>
            <a:off x="2575298" y="2962089"/>
            <a:ext cx="2393584" cy="1201473"/>
          </a:xfrm>
          <a:prstGeom prst="rect">
            <a:avLst/>
          </a:prstGeom>
          <a:solidFill>
            <a:srgbClr val="FF0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7" name="Rectangle 6"/>
          <p:cNvSpPr/>
          <p:nvPr/>
        </p:nvSpPr>
        <p:spPr>
          <a:xfrm>
            <a:off x="4968882" y="2962089"/>
            <a:ext cx="2393584" cy="1201473"/>
          </a:xfrm>
          <a:prstGeom prst="rect">
            <a:avLst/>
          </a:prstGeom>
          <a:solidFill>
            <a:srgbClr val="008000">
              <a:alpha val="40000"/>
            </a:srgb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400"/>
          </a:p>
        </p:txBody>
      </p:sp>
      <p:sp>
        <p:nvSpPr>
          <p:cNvPr id="2" name="Title 1"/>
          <p:cNvSpPr>
            <a:spLocks noGrp="1"/>
          </p:cNvSpPr>
          <p:nvPr>
            <p:ph type="title"/>
          </p:nvPr>
        </p:nvSpPr>
        <p:spPr>
          <a:xfrm>
            <a:off x="177802" y="13731"/>
            <a:ext cx="8517018" cy="523220"/>
          </a:xfrm>
        </p:spPr>
        <p:txBody>
          <a:bodyPr/>
          <a:lstStyle/>
          <a:p>
            <a:r>
              <a:rPr lang="en-US"/>
              <a:t>Query Visualization vs. Visual Query Languages</a:t>
            </a:r>
          </a:p>
        </p:txBody>
      </p:sp>
      <p:sp>
        <p:nvSpPr>
          <p:cNvPr id="20483" name="Foliennummernplatzhalter 2"/>
          <p:cNvSpPr>
            <a:spLocks noGrp="1"/>
          </p:cNvSpPr>
          <p:nvPr>
            <p:ph type="sldNum" sz="quarter" idx="10"/>
          </p:nvPr>
        </p:nvSpPr>
        <p:spPr>
          <a:noFill/>
        </p:spPr>
        <p:txBody>
          <a:bodyPr/>
          <a:lstStyle/>
          <a:p>
            <a:pPr defTabSz="861835"/>
            <a:fld id="{62AE3650-F558-1C4B-9E70-5E655371C28D}" type="slidenum">
              <a:rPr lang="de-DE">
                <a:latin typeface="Arial" pitchFamily="-106" charset="0"/>
                <a:ea typeface="ＭＳ Ｐゴシック" pitchFamily="-106" charset="-128"/>
                <a:cs typeface="ＭＳ Ｐゴシック" pitchFamily="-106" charset="-128"/>
              </a:rPr>
              <a:pPr defTabSz="861835"/>
              <a:t>65</a:t>
            </a:fld>
            <a:endParaRPr lang="de-DE">
              <a:latin typeface="Arial" pitchFamily="-106" charset="0"/>
              <a:ea typeface="ＭＳ Ｐゴシック" pitchFamily="-106" charset="-128"/>
              <a:cs typeface="ＭＳ Ｐゴシック" pitchFamily="-106" charset="-128"/>
            </a:endParaRPr>
          </a:p>
        </p:txBody>
      </p:sp>
      <p:cxnSp>
        <p:nvCxnSpPr>
          <p:cNvPr id="53" name="Straight Connector 52"/>
          <p:cNvCxnSpPr/>
          <p:nvPr/>
        </p:nvCxnSpPr>
        <p:spPr bwMode="auto">
          <a:xfrm rot="5400000">
            <a:off x="3614368" y="4008963"/>
            <a:ext cx="2710585" cy="1552"/>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54" name="Rectangle 53"/>
          <p:cNvSpPr/>
          <p:nvPr/>
        </p:nvSpPr>
        <p:spPr bwMode="auto">
          <a:xfrm>
            <a:off x="2578402" y="2962088"/>
            <a:ext cx="4784065" cy="2402945"/>
          </a:xfrm>
          <a:prstGeom prst="rect">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557" indent="-574557" algn="ctr" defTabSz="895165">
              <a:tabLst>
                <a:tab pos="533290" algn="r"/>
              </a:tabLst>
            </a:pPr>
            <a:endParaRPr lang="en-US" sz="1200">
              <a:latin typeface="Calibri"/>
              <a:cs typeface="Calibri"/>
            </a:endParaRPr>
          </a:p>
        </p:txBody>
      </p:sp>
      <p:sp>
        <p:nvSpPr>
          <p:cNvPr id="55" name="Rectangle 3"/>
          <p:cNvSpPr>
            <a:spLocks noChangeArrowheads="1"/>
          </p:cNvSpPr>
          <p:nvPr/>
        </p:nvSpPr>
        <p:spPr bwMode="auto">
          <a:xfrm>
            <a:off x="3538824" y="2637209"/>
            <a:ext cx="506073" cy="26930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i="1">
                <a:latin typeface="Calibri"/>
                <a:cs typeface="Calibri"/>
              </a:rPr>
              <a:t>Text</a:t>
            </a:r>
          </a:p>
        </p:txBody>
      </p:sp>
      <p:sp>
        <p:nvSpPr>
          <p:cNvPr id="56" name="Rectangle 3"/>
          <p:cNvSpPr>
            <a:spLocks noChangeArrowheads="1"/>
          </p:cNvSpPr>
          <p:nvPr/>
        </p:nvSpPr>
        <p:spPr bwMode="auto">
          <a:xfrm>
            <a:off x="5286998" y="2633672"/>
            <a:ext cx="1782715" cy="26930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i="1">
                <a:latin typeface="Calibri"/>
                <a:cs typeface="Calibri"/>
              </a:rPr>
              <a:t>Visual (graphics)</a:t>
            </a:r>
          </a:p>
        </p:txBody>
      </p:sp>
      <p:sp>
        <p:nvSpPr>
          <p:cNvPr id="79" name="Rectangle 3"/>
          <p:cNvSpPr>
            <a:spLocks noChangeArrowheads="1"/>
          </p:cNvSpPr>
          <p:nvPr/>
        </p:nvSpPr>
        <p:spPr bwMode="auto">
          <a:xfrm>
            <a:off x="3240892" y="4611709"/>
            <a:ext cx="1101939" cy="26930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a:latin typeface="Calibri"/>
                <a:cs typeface="Calibri"/>
              </a:rPr>
              <a:t>Sequential</a:t>
            </a:r>
            <a:endParaRPr lang="en-US" sz="2000" baseline="30000">
              <a:latin typeface="Calibri"/>
              <a:cs typeface="Calibri"/>
            </a:endParaRPr>
          </a:p>
        </p:txBody>
      </p:sp>
      <p:sp>
        <p:nvSpPr>
          <p:cNvPr id="80" name="Rectangle 3"/>
          <p:cNvSpPr>
            <a:spLocks noChangeArrowheads="1"/>
          </p:cNvSpPr>
          <p:nvPr/>
        </p:nvSpPr>
        <p:spPr bwMode="auto">
          <a:xfrm>
            <a:off x="3240892" y="3422811"/>
            <a:ext cx="1101939" cy="26930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a:latin typeface="Calibri"/>
                <a:cs typeface="Calibri"/>
              </a:rPr>
              <a:t>Sequential</a:t>
            </a:r>
          </a:p>
        </p:txBody>
      </p:sp>
      <p:sp>
        <p:nvSpPr>
          <p:cNvPr id="81" name="Rectangle 3"/>
          <p:cNvSpPr>
            <a:spLocks noChangeArrowheads="1"/>
          </p:cNvSpPr>
          <p:nvPr/>
        </p:nvSpPr>
        <p:spPr bwMode="auto">
          <a:xfrm>
            <a:off x="5627383" y="4611709"/>
            <a:ext cx="1101939" cy="26930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a:latin typeface="Calibri"/>
                <a:cs typeface="Calibri"/>
              </a:rPr>
              <a:t>Sequential</a:t>
            </a:r>
          </a:p>
        </p:txBody>
      </p:sp>
      <p:sp>
        <p:nvSpPr>
          <p:cNvPr id="82" name="Rectangle 3"/>
          <p:cNvSpPr>
            <a:spLocks noChangeArrowheads="1"/>
          </p:cNvSpPr>
          <p:nvPr/>
        </p:nvSpPr>
        <p:spPr bwMode="auto">
          <a:xfrm>
            <a:off x="5792442" y="3422811"/>
            <a:ext cx="771821" cy="26930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a:latin typeface="Calibri"/>
                <a:cs typeface="Calibri"/>
              </a:rPr>
              <a:t>Parallel</a:t>
            </a:r>
          </a:p>
        </p:txBody>
      </p:sp>
      <p:cxnSp>
        <p:nvCxnSpPr>
          <p:cNvPr id="3" name="Straight Connector 2"/>
          <p:cNvCxnSpPr/>
          <p:nvPr/>
        </p:nvCxnSpPr>
        <p:spPr bwMode="auto">
          <a:xfrm flipH="1" flipV="1">
            <a:off x="1306853" y="2608525"/>
            <a:ext cx="1271549" cy="35356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289447" y="4163560"/>
            <a:ext cx="6073021" cy="0"/>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28" name="Rectangle 3"/>
          <p:cNvSpPr>
            <a:spLocks noChangeArrowheads="1"/>
          </p:cNvSpPr>
          <p:nvPr/>
        </p:nvSpPr>
        <p:spPr bwMode="auto">
          <a:xfrm>
            <a:off x="1486607" y="3292006"/>
            <a:ext cx="982591" cy="53091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i="1">
                <a:latin typeface="Calibri"/>
                <a:cs typeface="Calibri"/>
              </a:rPr>
              <a:t>Interpret</a:t>
            </a:r>
          </a:p>
          <a:p>
            <a:pPr algn="ctr">
              <a:lnSpc>
                <a:spcPct val="85000"/>
              </a:lnSpc>
              <a:tabLst>
                <a:tab pos="630108" algn="l"/>
              </a:tabLst>
            </a:pPr>
            <a:r>
              <a:rPr lang="en-US" sz="2000" i="1">
                <a:latin typeface="Calibri"/>
                <a:cs typeface="Calibri"/>
              </a:rPr>
              <a:t>(Read)</a:t>
            </a:r>
          </a:p>
        </p:txBody>
      </p:sp>
      <p:sp>
        <p:nvSpPr>
          <p:cNvPr id="29" name="Rectangle 3"/>
          <p:cNvSpPr>
            <a:spLocks noChangeArrowheads="1"/>
          </p:cNvSpPr>
          <p:nvPr/>
        </p:nvSpPr>
        <p:spPr bwMode="auto">
          <a:xfrm>
            <a:off x="1469952" y="4480904"/>
            <a:ext cx="1015903" cy="53091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000" i="1">
                <a:latin typeface="Calibri"/>
                <a:cs typeface="Calibri"/>
              </a:rPr>
              <a:t>Compose</a:t>
            </a:r>
          </a:p>
          <a:p>
            <a:pPr algn="ctr">
              <a:lnSpc>
                <a:spcPct val="85000"/>
              </a:lnSpc>
              <a:tabLst>
                <a:tab pos="630108" algn="l"/>
              </a:tabLst>
            </a:pPr>
            <a:r>
              <a:rPr lang="en-US" sz="2000" i="1">
                <a:latin typeface="Calibri"/>
                <a:cs typeface="Calibri"/>
              </a:rPr>
              <a:t>(Write)</a:t>
            </a:r>
          </a:p>
        </p:txBody>
      </p:sp>
      <p:sp>
        <p:nvSpPr>
          <p:cNvPr id="30" name="Rectangle 3"/>
          <p:cNvSpPr>
            <a:spLocks noChangeArrowheads="1"/>
          </p:cNvSpPr>
          <p:nvPr/>
        </p:nvSpPr>
        <p:spPr bwMode="auto">
          <a:xfrm>
            <a:off x="841695" y="2816840"/>
            <a:ext cx="1451569"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User Action</a:t>
            </a:r>
          </a:p>
        </p:txBody>
      </p:sp>
      <p:sp>
        <p:nvSpPr>
          <p:cNvPr id="31" name="Rectangle 3"/>
          <p:cNvSpPr>
            <a:spLocks noChangeArrowheads="1"/>
          </p:cNvSpPr>
          <p:nvPr/>
        </p:nvSpPr>
        <p:spPr bwMode="auto">
          <a:xfrm>
            <a:off x="1605672" y="2312421"/>
            <a:ext cx="3151466" cy="323165"/>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400">
                <a:latin typeface="Calibri"/>
                <a:cs typeface="Calibri"/>
              </a:rPr>
              <a:t>Communication Medium</a:t>
            </a:r>
          </a:p>
        </p:txBody>
      </p:sp>
    </p:spTree>
    <p:extLst>
      <p:ext uri="{BB962C8B-B14F-4D97-AF65-F5344CB8AC3E}">
        <p14:creationId xmlns:p14="http://schemas.microsoft.com/office/powerpoint/2010/main" val="2061551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Visualization vs. Visual Query Languages</a:t>
            </a:r>
            <a:endParaRPr lang="en-US"/>
          </a:p>
        </p:txBody>
      </p:sp>
      <p:sp>
        <p:nvSpPr>
          <p:cNvPr id="20483" name="Foliennummernplatzhalter 2"/>
          <p:cNvSpPr>
            <a:spLocks noGrp="1"/>
          </p:cNvSpPr>
          <p:nvPr>
            <p:ph type="sldNum" sz="quarter" idx="10"/>
          </p:nvPr>
        </p:nvSpPr>
        <p:spPr>
          <a:noFill/>
        </p:spPr>
        <p:txBody>
          <a:bodyPr/>
          <a:lstStyle/>
          <a:p>
            <a:pPr defTabSz="861835"/>
            <a:fld id="{62AE3650-F558-1C4B-9E70-5E655371C28D}" type="slidenum">
              <a:rPr lang="de-DE">
                <a:latin typeface="Arial" pitchFamily="-106" charset="0"/>
                <a:ea typeface="ＭＳ Ｐゴシック" pitchFamily="-106" charset="-128"/>
                <a:cs typeface="ＭＳ Ｐゴシック" pitchFamily="-106" charset="-128"/>
              </a:rPr>
              <a:pPr defTabSz="861835"/>
              <a:t>7</a:t>
            </a:fld>
            <a:endParaRPr lang="de-DE">
              <a:latin typeface="Arial" pitchFamily="-106" charset="0"/>
              <a:ea typeface="ＭＳ Ｐゴシック" pitchFamily="-106" charset="-128"/>
              <a:cs typeface="ＭＳ Ｐゴシック" pitchFamily="-106" charset="-128"/>
            </a:endParaRPr>
          </a:p>
        </p:txBody>
      </p:sp>
      <p:sp>
        <p:nvSpPr>
          <p:cNvPr id="26" name="Rectangle 25"/>
          <p:cNvSpPr/>
          <p:nvPr/>
        </p:nvSpPr>
        <p:spPr>
          <a:xfrm>
            <a:off x="8092229" y="814627"/>
            <a:ext cx="196333" cy="157841"/>
          </a:xfrm>
          <a:prstGeom prst="rect">
            <a:avLst/>
          </a:prstGeom>
          <a:solidFill>
            <a:srgbClr val="D7E4BD"/>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27" name="Rectangle 3"/>
          <p:cNvSpPr>
            <a:spLocks noChangeArrowheads="1"/>
          </p:cNvSpPr>
          <p:nvPr/>
        </p:nvSpPr>
        <p:spPr bwMode="auto">
          <a:xfrm>
            <a:off x="8357392" y="799291"/>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easy</a:t>
            </a:r>
          </a:p>
        </p:txBody>
      </p:sp>
      <p:sp>
        <p:nvSpPr>
          <p:cNvPr id="28" name="Rectangle 27"/>
          <p:cNvSpPr/>
          <p:nvPr/>
        </p:nvSpPr>
        <p:spPr>
          <a:xfrm>
            <a:off x="8092229" y="1009201"/>
            <a:ext cx="196333" cy="157841"/>
          </a:xfrm>
          <a:prstGeom prst="rect">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29" name="Rectangle 3"/>
          <p:cNvSpPr>
            <a:spLocks noChangeArrowheads="1"/>
          </p:cNvSpPr>
          <p:nvPr/>
        </p:nvSpPr>
        <p:spPr bwMode="auto">
          <a:xfrm>
            <a:off x="8357392" y="993865"/>
            <a:ext cx="374378" cy="188513"/>
          </a:xfrm>
          <a:prstGeom prst="rect">
            <a:avLst/>
          </a:prstGeom>
          <a:noFill/>
          <a:ln w="9525">
            <a:noFill/>
            <a:miter lim="800000"/>
            <a:headEnd/>
            <a:tailEnd/>
          </a:ln>
        </p:spPr>
        <p:txBody>
          <a:bodyPr wrap="square" lIns="0" tIns="0" rIns="0" bIns="0" anchor="ctr" anchorCtr="0">
            <a:prstTxWarp prst="textNoShape">
              <a:avLst/>
            </a:prstTxWarp>
            <a:spAutoFit/>
          </a:bodyPr>
          <a:lstStyle/>
          <a:p>
            <a:pPr>
              <a:lnSpc>
                <a:spcPct val="85000"/>
              </a:lnSpc>
              <a:tabLst>
                <a:tab pos="630108" algn="l"/>
              </a:tabLst>
            </a:pPr>
            <a:r>
              <a:rPr lang="en-US" sz="1400">
                <a:latin typeface="Calibri"/>
                <a:cs typeface="Calibri"/>
              </a:rPr>
              <a:t>hard</a:t>
            </a:r>
          </a:p>
        </p:txBody>
      </p:sp>
      <p:sp>
        <p:nvSpPr>
          <p:cNvPr id="32" name="Rectangle 3"/>
          <p:cNvSpPr>
            <a:spLocks noChangeArrowheads="1"/>
          </p:cNvSpPr>
          <p:nvPr/>
        </p:nvSpPr>
        <p:spPr bwMode="auto">
          <a:xfrm>
            <a:off x="4887720" y="5609326"/>
            <a:ext cx="3092919" cy="242374"/>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1800" i="1">
                <a:latin typeface="Calibri"/>
                <a:cs typeface="Calibri"/>
              </a:rPr>
              <a:t>Lot of past work, see e.g. survey</a:t>
            </a:r>
          </a:p>
        </p:txBody>
      </p:sp>
      <p:sp>
        <p:nvSpPr>
          <p:cNvPr id="34" name="Rectangle 3"/>
          <p:cNvSpPr>
            <a:spLocks noChangeArrowheads="1"/>
          </p:cNvSpPr>
          <p:nvPr/>
        </p:nvSpPr>
        <p:spPr bwMode="auto">
          <a:xfrm>
            <a:off x="1707269" y="5609326"/>
            <a:ext cx="1783554" cy="24237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1800" i="1">
                <a:latin typeface="Calibri"/>
                <a:cs typeface="Calibri"/>
              </a:rPr>
              <a:t>Recent focus in DB</a:t>
            </a:r>
            <a:endParaRPr lang="en-US" sz="1800" i="1">
              <a:latin typeface="Calibri"/>
              <a:cs typeface="Calibri"/>
            </a:endParaRPr>
          </a:p>
        </p:txBody>
      </p:sp>
      <p:sp>
        <p:nvSpPr>
          <p:cNvPr id="37" name="Rectangle 36"/>
          <p:cNvSpPr/>
          <p:nvPr/>
        </p:nvSpPr>
        <p:spPr>
          <a:xfrm>
            <a:off x="2568241" y="3513892"/>
            <a:ext cx="2393584" cy="1201473"/>
          </a:xfrm>
          <a:prstGeom prst="rect">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38" name="Rectangle 37"/>
          <p:cNvSpPr/>
          <p:nvPr/>
        </p:nvSpPr>
        <p:spPr>
          <a:xfrm>
            <a:off x="4958722" y="3513892"/>
            <a:ext cx="2393584" cy="1201473"/>
          </a:xfrm>
          <a:prstGeom prst="rect">
            <a:avLst/>
          </a:prstGeom>
          <a:solidFill>
            <a:schemeClr val="accent2">
              <a:lumMod val="60000"/>
              <a:lumOff val="40000"/>
            </a:schemeClr>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600"/>
          </a:p>
        </p:txBody>
      </p:sp>
      <p:sp>
        <p:nvSpPr>
          <p:cNvPr id="39" name="Rectangle 38"/>
          <p:cNvSpPr/>
          <p:nvPr/>
        </p:nvSpPr>
        <p:spPr>
          <a:xfrm>
            <a:off x="2565138" y="2312419"/>
            <a:ext cx="2393584" cy="1201473"/>
          </a:xfrm>
          <a:prstGeom prst="rect">
            <a:avLst/>
          </a:prstGeom>
          <a:solidFill>
            <a:srgbClr val="D7E4BD"/>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sp>
        <p:nvSpPr>
          <p:cNvPr id="40" name="Rectangle 39"/>
          <p:cNvSpPr/>
          <p:nvPr/>
        </p:nvSpPr>
        <p:spPr>
          <a:xfrm>
            <a:off x="4958722" y="2312419"/>
            <a:ext cx="2393584" cy="1201473"/>
          </a:xfrm>
          <a:prstGeom prst="rect">
            <a:avLst/>
          </a:prstGeom>
          <a:solidFill>
            <a:srgbClr val="D7E4BD"/>
          </a:solidFill>
          <a:ln w="9525">
            <a:noFill/>
            <a:miter lim="800000"/>
            <a:headEnd/>
            <a:tailEnd/>
          </a:ln>
          <a:effectLst/>
        </p:spPr>
        <p:txBody>
          <a:bodyPr wrap="square" lIns="0" tIns="0" rIns="0" bIns="0" rtlCol="0" anchor="ctr">
            <a:noAutofit/>
          </a:bodyPr>
          <a:lstStyle/>
          <a:p>
            <a:pPr algn="ctr" defTabSz="2656364" eaLnBrk="0" hangingPunct="0">
              <a:spcAft>
                <a:spcPct val="20000"/>
              </a:spcAft>
              <a:tabLst>
                <a:tab pos="1790331" algn="l"/>
              </a:tabLst>
            </a:pPr>
            <a:endParaRPr lang="en-US" sz="1050"/>
          </a:p>
        </p:txBody>
      </p:sp>
      <p:cxnSp>
        <p:nvCxnSpPr>
          <p:cNvPr id="41" name="Straight Connector 40"/>
          <p:cNvCxnSpPr/>
          <p:nvPr/>
        </p:nvCxnSpPr>
        <p:spPr bwMode="auto">
          <a:xfrm rot="5400000">
            <a:off x="3604208" y="3359293"/>
            <a:ext cx="2710585" cy="1552"/>
          </a:xfrm>
          <a:prstGeom prst="line">
            <a:avLst/>
          </a:prstGeom>
          <a:solidFill>
            <a:schemeClr val="bg1"/>
          </a:solidFill>
          <a:ln w="6350" cap="flat" cmpd="sng" algn="ctr">
            <a:solidFill>
              <a:schemeClr val="tx1"/>
            </a:solidFill>
            <a:prstDash val="dash"/>
            <a:round/>
            <a:headEnd type="none" w="med" len="med"/>
            <a:tailEnd type="none" w="med" len="med"/>
          </a:ln>
          <a:effectLst/>
        </p:spPr>
      </p:cxnSp>
      <p:sp>
        <p:nvSpPr>
          <p:cNvPr id="43" name="Rectangle 3"/>
          <p:cNvSpPr>
            <a:spLocks noChangeArrowheads="1"/>
          </p:cNvSpPr>
          <p:nvPr/>
        </p:nvSpPr>
        <p:spPr bwMode="auto">
          <a:xfrm>
            <a:off x="3488048" y="1957072"/>
            <a:ext cx="587300"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Data</a:t>
            </a:r>
          </a:p>
        </p:txBody>
      </p:sp>
      <p:sp>
        <p:nvSpPr>
          <p:cNvPr id="44" name="Rectangle 3"/>
          <p:cNvSpPr>
            <a:spLocks noChangeArrowheads="1"/>
          </p:cNvSpPr>
          <p:nvPr/>
        </p:nvSpPr>
        <p:spPr bwMode="auto">
          <a:xfrm>
            <a:off x="5681502" y="1957072"/>
            <a:ext cx="973373" cy="323165"/>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Queries</a:t>
            </a:r>
          </a:p>
        </p:txBody>
      </p:sp>
      <p:sp>
        <p:nvSpPr>
          <p:cNvPr id="45" name="Rectangle 3"/>
          <p:cNvSpPr>
            <a:spLocks noChangeArrowheads="1"/>
          </p:cNvSpPr>
          <p:nvPr/>
        </p:nvSpPr>
        <p:spPr bwMode="auto">
          <a:xfrm>
            <a:off x="3012259" y="4012051"/>
            <a:ext cx="1538883" cy="215444"/>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baseline="30000">
                <a:latin typeface="Calibri"/>
                <a:cs typeface="Calibri"/>
              </a:rPr>
              <a:t>_______________</a:t>
            </a:r>
          </a:p>
        </p:txBody>
      </p:sp>
      <p:sp>
        <p:nvSpPr>
          <p:cNvPr id="46" name="Rectangle 3"/>
          <p:cNvSpPr>
            <a:spLocks noChangeArrowheads="1"/>
          </p:cNvSpPr>
          <p:nvPr/>
        </p:nvSpPr>
        <p:spPr bwMode="auto">
          <a:xfrm>
            <a:off x="2991444" y="2589245"/>
            <a:ext cx="1580511"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Information</a:t>
            </a:r>
            <a:br>
              <a:rPr lang="en-US" sz="2400">
                <a:latin typeface="Calibri"/>
                <a:cs typeface="Calibri"/>
              </a:rPr>
            </a:br>
            <a:r>
              <a:rPr lang="en-US" sz="2400">
                <a:latin typeface="Calibri"/>
                <a:cs typeface="Calibri"/>
              </a:rPr>
              <a:t>Visualization</a:t>
            </a:r>
          </a:p>
        </p:txBody>
      </p:sp>
      <p:sp>
        <p:nvSpPr>
          <p:cNvPr id="47" name="Rectangle 3"/>
          <p:cNvSpPr>
            <a:spLocks noChangeArrowheads="1"/>
          </p:cNvSpPr>
          <p:nvPr/>
        </p:nvSpPr>
        <p:spPr bwMode="auto">
          <a:xfrm>
            <a:off x="5373102" y="3801227"/>
            <a:ext cx="1590179"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Visual Query</a:t>
            </a:r>
            <a:br>
              <a:rPr lang="en-US" sz="2400">
                <a:latin typeface="Calibri"/>
                <a:cs typeface="Calibri"/>
              </a:rPr>
            </a:br>
            <a:r>
              <a:rPr lang="en-US" sz="2400">
                <a:latin typeface="Calibri"/>
                <a:cs typeface="Calibri"/>
              </a:rPr>
              <a:t>Languages</a:t>
            </a:r>
          </a:p>
        </p:txBody>
      </p:sp>
      <p:sp>
        <p:nvSpPr>
          <p:cNvPr id="48" name="Rectangle 3"/>
          <p:cNvSpPr>
            <a:spLocks noChangeArrowheads="1"/>
          </p:cNvSpPr>
          <p:nvPr/>
        </p:nvSpPr>
        <p:spPr bwMode="auto">
          <a:xfrm>
            <a:off x="5377936" y="2612328"/>
            <a:ext cx="1580511"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Query</a:t>
            </a:r>
          </a:p>
          <a:p>
            <a:pPr algn="ctr">
              <a:lnSpc>
                <a:spcPct val="85000"/>
              </a:lnSpc>
              <a:tabLst>
                <a:tab pos="630108" algn="l"/>
              </a:tabLst>
            </a:pPr>
            <a:r>
              <a:rPr lang="en-US" sz="2400">
                <a:latin typeface="Calibri"/>
                <a:cs typeface="Calibri"/>
              </a:rPr>
              <a:t>Visualization</a:t>
            </a:r>
          </a:p>
        </p:txBody>
      </p:sp>
      <p:cxnSp>
        <p:nvCxnSpPr>
          <p:cNvPr id="49" name="Straight Connector 48"/>
          <p:cNvCxnSpPr/>
          <p:nvPr/>
        </p:nvCxnSpPr>
        <p:spPr bwMode="auto">
          <a:xfrm>
            <a:off x="1279287" y="3513890"/>
            <a:ext cx="6073021" cy="0"/>
          </a:xfrm>
          <a:prstGeom prst="line">
            <a:avLst/>
          </a:prstGeom>
          <a:solidFill>
            <a:schemeClr val="bg1"/>
          </a:solidFill>
          <a:ln w="6350" cap="flat" cmpd="sng" algn="ctr">
            <a:solidFill>
              <a:schemeClr val="tx1"/>
            </a:solidFill>
            <a:prstDash val="dash"/>
            <a:round/>
            <a:headEnd type="none" w="med" len="med"/>
            <a:tailEnd type="none" w="med" len="med"/>
          </a:ln>
          <a:effectLst/>
        </p:spPr>
      </p:cxnSp>
      <p:cxnSp>
        <p:nvCxnSpPr>
          <p:cNvPr id="50" name="Straight Connector 49"/>
          <p:cNvCxnSpPr/>
          <p:nvPr/>
        </p:nvCxnSpPr>
        <p:spPr bwMode="auto">
          <a:xfrm flipH="1" flipV="1">
            <a:off x="1296693" y="1958855"/>
            <a:ext cx="1271549" cy="353563"/>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51" name="Rectangle 3"/>
          <p:cNvSpPr>
            <a:spLocks noChangeArrowheads="1"/>
          </p:cNvSpPr>
          <p:nvPr/>
        </p:nvSpPr>
        <p:spPr bwMode="auto">
          <a:xfrm>
            <a:off x="1707269" y="1574861"/>
            <a:ext cx="2751605" cy="377026"/>
          </a:xfrm>
          <a:prstGeom prst="rect">
            <a:avLst/>
          </a:prstGeom>
          <a:noFill/>
          <a:ln w="9525">
            <a:noFill/>
            <a:miter lim="800000"/>
            <a:headEnd/>
            <a:tailEnd/>
          </a:ln>
        </p:spPr>
        <p:txBody>
          <a:bodyPr wrap="none" lIns="0" tIns="0" rIns="0" bIns="0" anchor="ctr" anchorCtr="0">
            <a:prstTxWarp prst="textNoShape">
              <a:avLst/>
            </a:prstTxWarp>
            <a:spAutoFit/>
          </a:bodyPr>
          <a:lstStyle/>
          <a:p>
            <a:pPr>
              <a:lnSpc>
                <a:spcPct val="85000"/>
              </a:lnSpc>
              <a:tabLst>
                <a:tab pos="630108" algn="l"/>
              </a:tabLst>
            </a:pPr>
            <a:r>
              <a:rPr lang="en-US" sz="2800" b="1">
                <a:latin typeface="Calibri"/>
                <a:cs typeface="Calibri"/>
              </a:rPr>
              <a:t>Target to Visualize</a:t>
            </a:r>
          </a:p>
        </p:txBody>
      </p:sp>
      <p:sp>
        <p:nvSpPr>
          <p:cNvPr id="52" name="Rectangle 3"/>
          <p:cNvSpPr>
            <a:spLocks noChangeArrowheads="1"/>
          </p:cNvSpPr>
          <p:nvPr/>
        </p:nvSpPr>
        <p:spPr bwMode="auto">
          <a:xfrm>
            <a:off x="1403736" y="2589245"/>
            <a:ext cx="1128013"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Interpret</a:t>
            </a:r>
          </a:p>
          <a:p>
            <a:pPr algn="ctr">
              <a:lnSpc>
                <a:spcPct val="85000"/>
              </a:lnSpc>
              <a:tabLst>
                <a:tab pos="630108" algn="l"/>
              </a:tabLst>
            </a:pPr>
            <a:r>
              <a:rPr lang="en-US" sz="2400">
                <a:latin typeface="Calibri"/>
                <a:cs typeface="Calibri"/>
              </a:rPr>
              <a:t>(Read)</a:t>
            </a:r>
          </a:p>
        </p:txBody>
      </p:sp>
      <p:sp>
        <p:nvSpPr>
          <p:cNvPr id="57" name="Rectangle 3"/>
          <p:cNvSpPr>
            <a:spLocks noChangeArrowheads="1"/>
          </p:cNvSpPr>
          <p:nvPr/>
        </p:nvSpPr>
        <p:spPr bwMode="auto">
          <a:xfrm>
            <a:off x="1382848" y="3778143"/>
            <a:ext cx="1169791" cy="637097"/>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400">
                <a:latin typeface="Calibri"/>
                <a:cs typeface="Calibri"/>
              </a:rPr>
              <a:t>Compose</a:t>
            </a:r>
          </a:p>
          <a:p>
            <a:pPr algn="ctr">
              <a:lnSpc>
                <a:spcPct val="85000"/>
              </a:lnSpc>
              <a:tabLst>
                <a:tab pos="630108" algn="l"/>
              </a:tabLst>
            </a:pPr>
            <a:r>
              <a:rPr lang="en-US" sz="2400">
                <a:latin typeface="Calibri"/>
                <a:cs typeface="Calibri"/>
              </a:rPr>
              <a:t>(Write)</a:t>
            </a:r>
          </a:p>
        </p:txBody>
      </p:sp>
      <p:sp>
        <p:nvSpPr>
          <p:cNvPr id="58" name="Rectangle 3"/>
          <p:cNvSpPr>
            <a:spLocks noChangeArrowheads="1"/>
          </p:cNvSpPr>
          <p:nvPr/>
        </p:nvSpPr>
        <p:spPr bwMode="auto">
          <a:xfrm>
            <a:off x="346371" y="2140240"/>
            <a:ext cx="1731018" cy="377026"/>
          </a:xfrm>
          <a:prstGeom prst="rect">
            <a:avLst/>
          </a:prstGeom>
          <a:noFill/>
          <a:ln w="9525">
            <a:noFill/>
            <a:miter lim="800000"/>
            <a:headEnd/>
            <a:tailEnd/>
          </a:ln>
        </p:spPr>
        <p:txBody>
          <a:bodyPr wrap="none" lIns="0" tIns="0" rIns="0" bIns="0" anchor="ctr" anchorCtr="0">
            <a:prstTxWarp prst="textNoShape">
              <a:avLst/>
            </a:prstTxWarp>
            <a:spAutoFit/>
          </a:bodyPr>
          <a:lstStyle/>
          <a:p>
            <a:pPr algn="ctr">
              <a:lnSpc>
                <a:spcPct val="85000"/>
              </a:lnSpc>
              <a:tabLst>
                <a:tab pos="630108" algn="l"/>
              </a:tabLst>
            </a:pPr>
            <a:r>
              <a:rPr lang="en-US" sz="2800" b="1">
                <a:latin typeface="Calibri"/>
                <a:cs typeface="Calibri"/>
              </a:rPr>
              <a:t>User Action</a:t>
            </a:r>
          </a:p>
        </p:txBody>
      </p:sp>
      <p:sp>
        <p:nvSpPr>
          <p:cNvPr id="60" name="Oval 59"/>
          <p:cNvSpPr/>
          <p:nvPr/>
        </p:nvSpPr>
        <p:spPr>
          <a:xfrm>
            <a:off x="4870294" y="2244394"/>
            <a:ext cx="2566826" cy="1343502"/>
          </a:xfrm>
          <a:prstGeom prst="ellipse">
            <a:avLst/>
          </a:prstGeom>
          <a:ln w="57150" cmpd="sng">
            <a:solidFill>
              <a:schemeClr val="accent3">
                <a:lumMod val="50000"/>
              </a:schemeClr>
            </a:solidFill>
          </a:ln>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cxnSp>
        <p:nvCxnSpPr>
          <p:cNvPr id="8" name="Straight Connector 7"/>
          <p:cNvCxnSpPr/>
          <p:nvPr/>
        </p:nvCxnSpPr>
        <p:spPr bwMode="auto">
          <a:xfrm>
            <a:off x="2557554" y="2312418"/>
            <a:ext cx="2404271" cy="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4961825" y="2312418"/>
            <a:ext cx="2404271" cy="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2565628" y="2312419"/>
            <a:ext cx="2614" cy="1201472"/>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V="1">
            <a:off x="7352307" y="2311091"/>
            <a:ext cx="0" cy="120280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flipH="1" flipV="1">
            <a:off x="2565628" y="3513890"/>
            <a:ext cx="2614" cy="1201472"/>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V="1">
            <a:off x="7352307" y="3513892"/>
            <a:ext cx="0" cy="120280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2557554" y="4715362"/>
            <a:ext cx="2404271" cy="0"/>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4961825" y="4715362"/>
            <a:ext cx="2404271" cy="0"/>
          </a:xfrm>
          <a:prstGeom prst="line">
            <a:avLst/>
          </a:prstGeom>
          <a:solidFill>
            <a:schemeClr val="bg1"/>
          </a:solidFill>
          <a:ln w="6350" cap="flat" cmpd="sng" algn="ctr">
            <a:solidFill>
              <a:schemeClr val="tx1"/>
            </a:solidFill>
            <a:prstDash val="solid"/>
            <a:round/>
            <a:headEnd type="none" w="med" len="med"/>
            <a:tailEnd type="none" w="med" len="med"/>
          </a:ln>
          <a:effectLst/>
        </p:spPr>
      </p:cxnSp>
      <p:sp>
        <p:nvSpPr>
          <p:cNvPr id="11" name="TextBox 10"/>
          <p:cNvSpPr txBox="1"/>
          <p:nvPr/>
        </p:nvSpPr>
        <p:spPr>
          <a:xfrm>
            <a:off x="8138160" y="4358640"/>
            <a:ext cx="0" cy="184666"/>
          </a:xfrm>
          <a:prstGeom prst="rect">
            <a:avLst/>
          </a:prstGeom>
          <a:noFill/>
        </p:spPr>
        <p:txBody>
          <a:bodyPr wrap="none" lIns="0" tIns="0" rIns="0" bIns="0" rtlCol="0">
            <a:spAutoFit/>
          </a:bodyPr>
          <a:lstStyle/>
          <a:p>
            <a:pPr algn="l"/>
            <a:endParaRPr lang="en-US" sz="1200" smtClean="0"/>
          </a:p>
        </p:txBody>
      </p:sp>
      <p:cxnSp>
        <p:nvCxnSpPr>
          <p:cNvPr id="85" name="Straight Arrow Connector 84"/>
          <p:cNvCxnSpPr/>
          <p:nvPr/>
        </p:nvCxnSpPr>
        <p:spPr>
          <a:xfrm flipV="1">
            <a:off x="2204967" y="3355272"/>
            <a:ext cx="1499378" cy="2254054"/>
          </a:xfrm>
          <a:prstGeom prst="straightConnector1">
            <a:avLst/>
          </a:prstGeom>
          <a:ln>
            <a:solidFill>
              <a:schemeClr val="tx1"/>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4887720" y="5899281"/>
            <a:ext cx="3381472" cy="307766"/>
          </a:xfrm>
          <a:prstGeom prst="rect">
            <a:avLst/>
          </a:prstGeom>
          <a:gradFill rotWithShape="1">
            <a:gsLst>
              <a:gs pos="0">
                <a:srgbClr val="D2DA7A">
                  <a:tint val="45000"/>
                  <a:satMod val="200000"/>
                </a:srgbClr>
              </a:gs>
              <a:gs pos="30000">
                <a:srgbClr val="D2DA7A">
                  <a:tint val="61000"/>
                  <a:satMod val="200000"/>
                </a:srgbClr>
              </a:gs>
              <a:gs pos="45000">
                <a:srgbClr val="D2DA7A">
                  <a:tint val="66000"/>
                  <a:satMod val="200000"/>
                </a:srgbClr>
              </a:gs>
              <a:gs pos="55000">
                <a:srgbClr val="D2DA7A">
                  <a:tint val="66000"/>
                  <a:satMod val="200000"/>
                </a:srgbClr>
              </a:gs>
              <a:gs pos="73000">
                <a:srgbClr val="D2DA7A">
                  <a:tint val="61000"/>
                  <a:satMod val="200000"/>
                </a:srgbClr>
              </a:gs>
              <a:gs pos="100000">
                <a:srgbClr val="D2DA7A">
                  <a:tint val="45000"/>
                  <a:satMod val="200000"/>
                </a:srgbClr>
              </a:gs>
            </a:gsLst>
            <a:lin ang="950000" scaled="1"/>
          </a:gradFill>
          <a:ln w="9525" cap="flat" cmpd="sng" algn="ctr">
            <a:solidFill>
              <a:srgbClr val="D2DA7A"/>
            </a:solidFill>
            <a:prstDash val="solid"/>
          </a:ln>
          <a:effectLst>
            <a:outerShdw blurRad="38100" dist="25400" dir="5400000" rotWithShape="0">
              <a:srgbClr val="000000">
                <a:alpha val="40000"/>
              </a:srgbClr>
            </a:outerShdw>
          </a:effectLst>
        </p:spPr>
        <p:txBody>
          <a:bodyPr wrap="none" lIns="0" tIns="0" rIns="0" bIns="45710">
            <a:spAutoFit/>
          </a:bodyPr>
          <a:lstStyle/>
          <a:p>
            <a:pPr defTabSz="2656364" eaLnBrk="0" hangingPunct="0">
              <a:spcAft>
                <a:spcPts val="0"/>
              </a:spcAft>
              <a:tabLst>
                <a:tab pos="1790331" algn="l"/>
              </a:tabLst>
              <a:defRPr/>
            </a:pPr>
            <a:r>
              <a:rPr lang="en-US" sz="1700" kern="0" dirty="0">
                <a:solidFill>
                  <a:srgbClr val="0000FF"/>
                </a:solidFill>
                <a:latin typeface="Calibri"/>
                <a:ea typeface="+mn-ea"/>
                <a:cs typeface="Calibri"/>
                <a:sym typeface="Symbol"/>
              </a:rPr>
              <a:t>Catarci et al. [J. Vis. Lang. Comput.’97]</a:t>
            </a:r>
          </a:p>
        </p:txBody>
      </p:sp>
      <p:cxnSp>
        <p:nvCxnSpPr>
          <p:cNvPr id="87" name="Straight Arrow Connector 86"/>
          <p:cNvCxnSpPr/>
          <p:nvPr/>
        </p:nvCxnSpPr>
        <p:spPr>
          <a:xfrm flipV="1">
            <a:off x="5470567" y="4579452"/>
            <a:ext cx="635031" cy="1017868"/>
          </a:xfrm>
          <a:prstGeom prst="straightConnector1">
            <a:avLst/>
          </a:prstGeom>
          <a:ln>
            <a:solidFill>
              <a:schemeClr val="tx1"/>
            </a:solidFill>
            <a:tailEnd type="oval"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668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nodePh="1">
                                  <p:stCondLst>
                                    <p:cond delay="0"/>
                                  </p:stCondLst>
                                  <p:endCondLst>
                                    <p:cond evt="begin" delay="0">
                                      <p:tn val="45"/>
                                    </p:cond>
                                  </p:end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animBg="1"/>
      <p:bldP spid="38" grpId="0" animBg="1"/>
      <p:bldP spid="40" grpId="0" animBg="1"/>
      <p:bldP spid="44" grpId="0"/>
      <p:bldP spid="45" grpId="0"/>
      <p:bldP spid="47" grpId="0"/>
      <p:bldP spid="48" grpId="0"/>
      <p:bldP spid="51" grpId="0"/>
      <p:bldP spid="57" grpId="0"/>
      <p:bldP spid="58" grpId="0"/>
      <p:bldP spid="60" grpId="0" animBg="1"/>
      <p:bldP spid="11" grpId="0"/>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itle 148"/>
          <p:cNvSpPr>
            <a:spLocks noGrp="1"/>
          </p:cNvSpPr>
          <p:nvPr>
            <p:ph type="title"/>
          </p:nvPr>
        </p:nvSpPr>
        <p:spPr>
          <a:ln/>
        </p:spPr>
        <p:txBody>
          <a:bodyPr/>
          <a:lstStyle/>
          <a:p>
            <a:r>
              <a:rPr lang="en-US">
                <a:latin typeface="Calibri" charset="0"/>
              </a:rPr>
              <a:t>The Challenge</a:t>
            </a:r>
          </a:p>
        </p:txBody>
      </p:sp>
      <p:sp>
        <p:nvSpPr>
          <p:cNvPr id="184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charset="0"/>
                <a:ea typeface="ＭＳ Ｐゴシック" charset="0"/>
                <a:cs typeface="ＭＳ Ｐゴシック" charset="0"/>
              </a:defRPr>
            </a:lvl1pPr>
            <a:lvl2pPr marL="742796" indent="-285691" eaLnBrk="0" hangingPunct="0">
              <a:defRPr sz="1300">
                <a:solidFill>
                  <a:schemeClr val="tx1"/>
                </a:solidFill>
                <a:latin typeface="Arial" charset="0"/>
                <a:ea typeface="ＭＳ Ｐゴシック" charset="0"/>
              </a:defRPr>
            </a:lvl2pPr>
            <a:lvl3pPr marL="1142765" indent="-228553" eaLnBrk="0" hangingPunct="0">
              <a:defRPr sz="1300">
                <a:solidFill>
                  <a:schemeClr val="tx1"/>
                </a:solidFill>
                <a:latin typeface="Arial" charset="0"/>
                <a:ea typeface="ＭＳ Ｐゴシック" charset="0"/>
              </a:defRPr>
            </a:lvl3pPr>
            <a:lvl4pPr marL="1599871" indent="-228553" eaLnBrk="0" hangingPunct="0">
              <a:defRPr sz="1300">
                <a:solidFill>
                  <a:schemeClr val="tx1"/>
                </a:solidFill>
                <a:latin typeface="Arial" charset="0"/>
                <a:ea typeface="ＭＳ Ｐゴシック" charset="0"/>
              </a:defRPr>
            </a:lvl4pPr>
            <a:lvl5pPr marL="2056976" indent="-228553" eaLnBrk="0" hangingPunct="0">
              <a:defRPr sz="1300">
                <a:solidFill>
                  <a:schemeClr val="tx1"/>
                </a:solidFill>
                <a:latin typeface="Arial" charset="0"/>
                <a:ea typeface="ＭＳ Ｐゴシック" charset="0"/>
              </a:defRPr>
            </a:lvl5pPr>
            <a:lvl6pPr marL="2514082" indent="-228553" eaLnBrk="0" fontAlgn="base" hangingPunct="0">
              <a:spcBef>
                <a:spcPct val="0"/>
              </a:spcBef>
              <a:spcAft>
                <a:spcPct val="0"/>
              </a:spcAft>
              <a:defRPr sz="1300">
                <a:solidFill>
                  <a:schemeClr val="tx1"/>
                </a:solidFill>
                <a:latin typeface="Arial" charset="0"/>
                <a:ea typeface="ＭＳ Ｐゴシック" charset="0"/>
              </a:defRPr>
            </a:lvl6pPr>
            <a:lvl7pPr marL="2971188" indent="-228553" eaLnBrk="0" fontAlgn="base" hangingPunct="0">
              <a:spcBef>
                <a:spcPct val="0"/>
              </a:spcBef>
              <a:spcAft>
                <a:spcPct val="0"/>
              </a:spcAft>
              <a:defRPr sz="1300">
                <a:solidFill>
                  <a:schemeClr val="tx1"/>
                </a:solidFill>
                <a:latin typeface="Arial" charset="0"/>
                <a:ea typeface="ＭＳ Ｐゴシック" charset="0"/>
              </a:defRPr>
            </a:lvl7pPr>
            <a:lvl8pPr marL="3428293" indent="-228553" eaLnBrk="0" fontAlgn="base" hangingPunct="0">
              <a:spcBef>
                <a:spcPct val="0"/>
              </a:spcBef>
              <a:spcAft>
                <a:spcPct val="0"/>
              </a:spcAft>
              <a:defRPr sz="1300">
                <a:solidFill>
                  <a:schemeClr val="tx1"/>
                </a:solidFill>
                <a:latin typeface="Arial" charset="0"/>
                <a:ea typeface="ＭＳ Ｐゴシック" charset="0"/>
              </a:defRPr>
            </a:lvl8pPr>
            <a:lvl9pPr marL="3885400" indent="-228553" eaLnBrk="0" fontAlgn="base" hangingPunct="0">
              <a:spcBef>
                <a:spcPct val="0"/>
              </a:spcBef>
              <a:spcAft>
                <a:spcPct val="0"/>
              </a:spcAft>
              <a:defRPr sz="1300">
                <a:solidFill>
                  <a:schemeClr val="tx1"/>
                </a:solidFill>
                <a:latin typeface="Arial" charset="0"/>
                <a:ea typeface="ＭＳ Ｐゴシック" charset="0"/>
              </a:defRPr>
            </a:lvl9pPr>
          </a:lstStyle>
          <a:p>
            <a:fld id="{5E323EFF-6C89-F343-AA3E-2649784AC594}" type="slidenum">
              <a:rPr lang="de-DE" sz="1400">
                <a:solidFill>
                  <a:srgbClr val="7F7F7F"/>
                </a:solidFill>
                <a:latin typeface="Calibri" charset="0"/>
                <a:cs typeface="Calibri" charset="0"/>
              </a:rPr>
              <a:pPr/>
              <a:t>8</a:t>
            </a:fld>
            <a:endParaRPr lang="de-DE" sz="1400">
              <a:solidFill>
                <a:srgbClr val="7F7F7F"/>
              </a:solidFill>
              <a:latin typeface="Calibri" charset="0"/>
              <a:cs typeface="Calibri" charset="0"/>
            </a:endParaRPr>
          </a:p>
        </p:txBody>
      </p:sp>
      <p:sp>
        <p:nvSpPr>
          <p:cNvPr id="18448" name="Rectangle 193"/>
          <p:cNvSpPr>
            <a:spLocks noChangeArrowheads="1"/>
          </p:cNvSpPr>
          <p:nvPr/>
        </p:nvSpPr>
        <p:spPr bwMode="auto">
          <a:xfrm>
            <a:off x="428628" y="1549399"/>
            <a:ext cx="8126035" cy="198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800" i="1">
                <a:latin typeface="Calibri" charset="0"/>
                <a:cs typeface="Calibri" charset="0"/>
              </a:rPr>
              <a:t>Find the appropriate visual alphabet which</a:t>
            </a:r>
          </a:p>
          <a:p>
            <a:pPr defTabSz="2655340" eaLnBrk="0" hangingPunct="0">
              <a:spcAft>
                <a:spcPct val="20000"/>
              </a:spcAft>
              <a:tabLst>
                <a:tab pos="1790331" algn="l"/>
              </a:tabLst>
            </a:pPr>
            <a:r>
              <a:rPr lang="en-US" sz="2800" i="1">
                <a:latin typeface="Calibri" charset="0"/>
                <a:cs typeface="Calibri" charset="0"/>
              </a:rPr>
              <a:t>(i) allows users to </a:t>
            </a:r>
            <a:r>
              <a:rPr lang="en-US" sz="2800" b="1" i="1">
                <a:latin typeface="Calibri" charset="0"/>
                <a:cs typeface="Calibri" charset="0"/>
              </a:rPr>
              <a:t>quickly understand</a:t>
            </a:r>
            <a:r>
              <a:rPr lang="en-US" sz="2800" i="1">
                <a:latin typeface="Calibri" charset="0"/>
                <a:cs typeface="Calibri" charset="0"/>
              </a:rPr>
              <a:t> a query's intent, </a:t>
            </a:r>
          </a:p>
          <a:p>
            <a:pPr defTabSz="2655340" eaLnBrk="0" hangingPunct="0">
              <a:spcAft>
                <a:spcPct val="20000"/>
              </a:spcAft>
              <a:tabLst>
                <a:tab pos="1790331" algn="l"/>
              </a:tabLst>
            </a:pPr>
            <a:r>
              <a:rPr lang="en-US" sz="2800" i="1">
                <a:latin typeface="Calibri" charset="0"/>
                <a:cs typeface="Calibri" charset="0"/>
              </a:rPr>
              <a:t>(ii) can be </a:t>
            </a:r>
            <a:r>
              <a:rPr lang="en-US" sz="2800" b="1" i="1">
                <a:latin typeface="Calibri" charset="0"/>
                <a:cs typeface="Calibri" charset="0"/>
              </a:rPr>
              <a:t>easily learned</a:t>
            </a:r>
            <a:r>
              <a:rPr lang="en-US" sz="2800" i="1">
                <a:latin typeface="Calibri" charset="0"/>
                <a:cs typeface="Calibri" charset="0"/>
              </a:rPr>
              <a:t> by users, and </a:t>
            </a:r>
          </a:p>
          <a:p>
            <a:pPr defTabSz="2655340" eaLnBrk="0" hangingPunct="0">
              <a:spcAft>
                <a:spcPct val="20000"/>
              </a:spcAft>
              <a:tabLst>
                <a:tab pos="1790331" algn="l"/>
              </a:tabLst>
            </a:pPr>
            <a:r>
              <a:rPr lang="en-US" sz="2800" i="1">
                <a:latin typeface="Calibri" charset="0"/>
                <a:cs typeface="Calibri" charset="0"/>
              </a:rPr>
              <a:t>(iii) can </a:t>
            </a:r>
            <a:r>
              <a:rPr lang="en-US" sz="2800" b="1" i="1">
                <a:latin typeface="Calibri" charset="0"/>
                <a:cs typeface="Calibri" charset="0"/>
              </a:rPr>
              <a:t>express </a:t>
            </a:r>
            <a:r>
              <a:rPr lang="en-US" sz="2800" i="1">
                <a:latin typeface="Calibri" charset="0"/>
                <a:cs typeface="Calibri" charset="0"/>
              </a:rPr>
              <a:t>a large fraction of SQL.</a:t>
            </a:r>
          </a:p>
        </p:txBody>
      </p:sp>
      <p:sp>
        <p:nvSpPr>
          <p:cNvPr id="35" name="Rectangle 193"/>
          <p:cNvSpPr>
            <a:spLocks noChangeArrowheads="1"/>
          </p:cNvSpPr>
          <p:nvPr/>
        </p:nvSpPr>
        <p:spPr bwMode="auto">
          <a:xfrm>
            <a:off x="428628" y="3987956"/>
            <a:ext cx="8362553"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800" i="1">
                <a:latin typeface="Calibri" charset="0"/>
                <a:cs typeface="Calibri" charset="0"/>
              </a:rPr>
              <a:t>Additionally, find</a:t>
            </a:r>
          </a:p>
          <a:p>
            <a:pPr defTabSz="2655340" eaLnBrk="0" hangingPunct="0">
              <a:spcAft>
                <a:spcPct val="20000"/>
              </a:spcAft>
              <a:tabLst>
                <a:tab pos="1790331" algn="l"/>
              </a:tabLst>
            </a:pPr>
            <a:r>
              <a:rPr lang="en-US" sz="2800" i="1">
                <a:latin typeface="Calibri" charset="0"/>
                <a:cs typeface="Calibri" charset="0"/>
              </a:rPr>
              <a:t>(iv) </a:t>
            </a:r>
            <a:r>
              <a:rPr lang="en-US" sz="2800" b="1" i="1">
                <a:latin typeface="Calibri" charset="0"/>
                <a:cs typeface="Calibri" charset="0"/>
              </a:rPr>
              <a:t>automatic translations</a:t>
            </a:r>
            <a:r>
              <a:rPr lang="en-US" sz="2800" i="1">
                <a:latin typeface="Calibri" charset="0"/>
                <a:cs typeface="Calibri" charset="0"/>
              </a:rPr>
              <a:t> from SQL to the visualization.</a:t>
            </a:r>
          </a:p>
        </p:txBody>
      </p:sp>
      <p:sp>
        <p:nvSpPr>
          <p:cNvPr id="2" name="Right Brace 1"/>
          <p:cNvSpPr/>
          <p:nvPr/>
        </p:nvSpPr>
        <p:spPr bwMode="auto">
          <a:xfrm>
            <a:off x="8189082" y="2085363"/>
            <a:ext cx="251845" cy="1465075"/>
          </a:xfrm>
          <a:prstGeom prst="rightBrace">
            <a:avLst/>
          </a:prstGeom>
          <a:solidFill>
            <a:schemeClr val="bg1"/>
          </a:solidFill>
          <a:ln w="9525" cap="flat" cmpd="sng" algn="ctr">
            <a:solidFill>
              <a:srgbClr val="1F497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574675" marR="0" indent="-574675" algn="ctr" defTabSz="895350" rtl="0" eaLnBrk="1" fontAlgn="base" latinLnBrk="0" hangingPunct="1">
              <a:lnSpc>
                <a:spcPct val="100000"/>
              </a:lnSpc>
              <a:spcBef>
                <a:spcPct val="0"/>
              </a:spcBef>
              <a:spcAft>
                <a:spcPct val="0"/>
              </a:spcAft>
              <a:buClrTx/>
              <a:buSzTx/>
              <a:buFontTx/>
              <a:buNone/>
              <a:tabLst>
                <a:tab pos="533400" algn="r"/>
              </a:tabLst>
            </a:pPr>
            <a:endParaRPr kumimoji="0" lang="en-US" sz="1200" b="0" i="0" u="none" strike="noStrike" cap="none" normalizeH="0" baseline="0" smtClean="0">
              <a:ln>
                <a:noFill/>
              </a:ln>
              <a:solidFill>
                <a:schemeClr val="tx1"/>
              </a:solidFill>
              <a:effectLst/>
              <a:latin typeface="Arial" pitchFamily="34" charset="0"/>
            </a:endParaRPr>
          </a:p>
        </p:txBody>
      </p:sp>
      <p:sp>
        <p:nvSpPr>
          <p:cNvPr id="7" name="Rectangle 193"/>
          <p:cNvSpPr>
            <a:spLocks noChangeArrowheads="1"/>
          </p:cNvSpPr>
          <p:nvPr/>
        </p:nvSpPr>
        <p:spPr bwMode="auto">
          <a:xfrm>
            <a:off x="8482419" y="2561580"/>
            <a:ext cx="619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400" i="1">
                <a:solidFill>
                  <a:srgbClr val="1F497D"/>
                </a:solidFill>
                <a:latin typeface="Calibri" charset="0"/>
                <a:cs typeface="Calibri" charset="0"/>
              </a:rPr>
              <a:t>goal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536EE03E-2D5A-2B49-91BA-492D4019B60A}" type="slidenum">
              <a:rPr lang="de-DE"/>
              <a:pPr>
                <a:defRPr/>
              </a:pPr>
              <a:t>9</a:t>
            </a:fld>
            <a:endParaRPr lang="de-DE"/>
          </a:p>
        </p:txBody>
      </p:sp>
      <p:sp>
        <p:nvSpPr>
          <p:cNvPr id="4" name="Rectangle 193"/>
          <p:cNvSpPr>
            <a:spLocks noChangeArrowheads="1"/>
          </p:cNvSpPr>
          <p:nvPr/>
        </p:nvSpPr>
        <p:spPr bwMode="auto">
          <a:xfrm>
            <a:off x="428628" y="1549399"/>
            <a:ext cx="8201602" cy="405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defTabSz="2655340" eaLnBrk="0" hangingPunct="0">
              <a:spcAft>
                <a:spcPct val="20000"/>
              </a:spcAft>
              <a:tabLst>
                <a:tab pos="1790331" algn="l"/>
              </a:tabLst>
            </a:pPr>
            <a:r>
              <a:rPr lang="en-US" sz="2800" i="1">
                <a:latin typeface="Calibri" charset="0"/>
                <a:cs typeface="Calibri" charset="0"/>
              </a:rPr>
              <a:t>... logical correspondence</a:t>
            </a:r>
          </a:p>
          <a:p>
            <a:pPr defTabSz="2655340" eaLnBrk="0" hangingPunct="0">
              <a:spcAft>
                <a:spcPct val="20000"/>
              </a:spcAft>
              <a:tabLst>
                <a:tab pos="1790331" algn="l"/>
              </a:tabLst>
            </a:pPr>
            <a:r>
              <a:rPr lang="en-US" sz="2800" i="1">
                <a:latin typeface="Calibri" charset="0"/>
                <a:cs typeface="Calibri" charset="0"/>
              </a:rPr>
              <a:t>... digrammatic reasoning, reading order, inside/outside</a:t>
            </a:r>
          </a:p>
          <a:p>
            <a:pPr defTabSz="2655340" eaLnBrk="0" hangingPunct="0">
              <a:spcAft>
                <a:spcPct val="20000"/>
              </a:spcAft>
              <a:tabLst>
                <a:tab pos="1790331" algn="l"/>
              </a:tabLst>
            </a:pPr>
            <a:r>
              <a:rPr lang="en-US" sz="2800" i="1">
                <a:latin typeface="Calibri" charset="0"/>
                <a:cs typeface="Calibri" charset="0"/>
              </a:rPr>
              <a:t>... start from existing known stuff</a:t>
            </a:r>
          </a:p>
          <a:p>
            <a:pPr defTabSz="2655340" eaLnBrk="0" hangingPunct="0">
              <a:spcAft>
                <a:spcPct val="20000"/>
              </a:spcAft>
              <a:tabLst>
                <a:tab pos="1790331" algn="l"/>
              </a:tabLst>
            </a:pPr>
            <a:r>
              <a:rPr lang="en-US" sz="2800" i="1">
                <a:latin typeface="Calibri" charset="0"/>
                <a:cs typeface="Calibri" charset="0"/>
              </a:rPr>
              <a:t>... ambiguity example</a:t>
            </a:r>
          </a:p>
          <a:p>
            <a:pPr defTabSz="2655340" eaLnBrk="0" hangingPunct="0">
              <a:spcAft>
                <a:spcPct val="20000"/>
              </a:spcAft>
              <a:tabLst>
                <a:tab pos="1790331" algn="l"/>
              </a:tabLst>
            </a:pPr>
            <a:endParaRPr lang="en-US" sz="2800" i="1">
              <a:latin typeface="Calibri" charset="0"/>
              <a:cs typeface="Calibri" charset="0"/>
            </a:endParaRPr>
          </a:p>
          <a:p>
            <a:pPr defTabSz="2655340" eaLnBrk="0" hangingPunct="0">
              <a:spcAft>
                <a:spcPct val="20000"/>
              </a:spcAft>
              <a:tabLst>
                <a:tab pos="1790331" algn="l"/>
              </a:tabLst>
            </a:pPr>
            <a:r>
              <a:rPr lang="en-US" sz="2800" i="1">
                <a:latin typeface="Calibri" charset="0"/>
                <a:cs typeface="Calibri" charset="0"/>
              </a:rPr>
              <a:t>... online test &amp; grammar</a:t>
            </a:r>
          </a:p>
          <a:p>
            <a:pPr defTabSz="2655340" eaLnBrk="0" hangingPunct="0">
              <a:spcAft>
                <a:spcPct val="20000"/>
              </a:spcAft>
              <a:tabLst>
                <a:tab pos="1790331" algn="l"/>
              </a:tabLst>
            </a:pPr>
            <a:endParaRPr lang="en-US" sz="2800" i="1">
              <a:latin typeface="Calibri" charset="0"/>
              <a:cs typeface="Calibri" charset="0"/>
            </a:endParaRPr>
          </a:p>
          <a:p>
            <a:pPr defTabSz="2655340" eaLnBrk="0" hangingPunct="0">
              <a:spcAft>
                <a:spcPct val="20000"/>
              </a:spcAft>
              <a:tabLst>
                <a:tab pos="1790331" algn="l"/>
              </a:tabLst>
            </a:pPr>
            <a:r>
              <a:rPr lang="en-US" sz="2800" i="1">
                <a:latin typeface="Calibri" charset="0"/>
                <a:cs typeface="Calibri" charset="0"/>
              </a:rPr>
              <a:t>... grouping example / disjunctions</a:t>
            </a:r>
            <a:endParaRPr lang="en-US" sz="2800" i="1">
              <a:latin typeface="Calibri" charset="0"/>
              <a:cs typeface="Calibri" charset="0"/>
            </a:endParaRPr>
          </a:p>
        </p:txBody>
      </p:sp>
    </p:spTree>
    <p:extLst>
      <p:ext uri="{BB962C8B-B14F-4D97-AF65-F5344CB8AC3E}">
        <p14:creationId xmlns:p14="http://schemas.microsoft.com/office/powerpoint/2010/main" val="61602830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DOUBLED@AAJ7IHQ0FFSXY5L9" val="2674"/>
</p:tagLst>
</file>

<file path=ppt/tags/tag10.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11.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12.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13.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14.xml><?xml version="1.0" encoding="utf-8"?>
<p:tagLst xmlns:a="http://schemas.openxmlformats.org/drawingml/2006/main" xmlns:r="http://schemas.openxmlformats.org/officeDocument/2006/relationships" xmlns:p="http://schemas.openxmlformats.org/presentationml/2006/main">
  <p:tag name="RESIZE" val="Yes"/>
</p:tagLst>
</file>

<file path=ppt/tags/tag15.xml><?xml version="1.0" encoding="utf-8"?>
<p:tagLst xmlns:a="http://schemas.openxmlformats.org/drawingml/2006/main" xmlns:r="http://schemas.openxmlformats.org/officeDocument/2006/relationships" xmlns:p="http://schemas.openxmlformats.org/presentationml/2006/main">
  <p:tag name="RESIZE" val="Yes"/>
</p:tagLst>
</file>

<file path=ppt/tags/tag16.xml><?xml version="1.0" encoding="utf-8"?>
<p:tagLst xmlns:a="http://schemas.openxmlformats.org/drawingml/2006/main" xmlns:r="http://schemas.openxmlformats.org/officeDocument/2006/relationships" xmlns:p="http://schemas.openxmlformats.org/presentationml/2006/main">
  <p:tag name="RESIZE" val="Yes"/>
</p:tagLst>
</file>

<file path=ppt/tags/tag17.xml><?xml version="1.0" encoding="utf-8"?>
<p:tagLst xmlns:a="http://schemas.openxmlformats.org/drawingml/2006/main" xmlns:r="http://schemas.openxmlformats.org/officeDocument/2006/relationships" xmlns:p="http://schemas.openxmlformats.org/presentationml/2006/main">
  <p:tag name="RESIZE" val="Yes"/>
</p:tagLst>
</file>

<file path=ppt/tags/tag18.xml><?xml version="1.0" encoding="utf-8"?>
<p:tagLst xmlns:a="http://schemas.openxmlformats.org/drawingml/2006/main" xmlns:r="http://schemas.openxmlformats.org/officeDocument/2006/relationships" xmlns:p="http://schemas.openxmlformats.org/presentationml/2006/main">
  <p:tag name="RESIZE" val="Yes"/>
</p:tagLst>
</file>

<file path=ppt/tags/tag19.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20.xml><?xml version="1.0" encoding="utf-8"?>
<p:tagLst xmlns:a="http://schemas.openxmlformats.org/drawingml/2006/main" xmlns:r="http://schemas.openxmlformats.org/officeDocument/2006/relationships" xmlns:p="http://schemas.openxmlformats.org/presentationml/2006/main">
  <p:tag name="RESIZE" val="Yes"/>
  <p:tag name="LLEFT" val=" 9.625"/>
  <p:tag name="LTOP" val=" 20.75"/>
</p:tagLst>
</file>

<file path=ppt/tags/tag21.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22.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23.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24.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25.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26.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27.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28.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29.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30.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31.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32.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33.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34.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35.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36.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37.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38.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39.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4.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40.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5.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6.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7.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8.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ags/tag9.xml><?xml version="1.0" encoding="utf-8"?>
<p:tagLst xmlns:a="http://schemas.openxmlformats.org/drawingml/2006/main" xmlns:r="http://schemas.openxmlformats.org/officeDocument/2006/relationships" xmlns:p="http://schemas.openxmlformats.org/presentationml/2006/main">
  <p:tag name="LLEFT" val=" 11.25"/>
  <p:tag name="LTOP" val=" 206.75"/>
</p:tagLst>
</file>

<file path=ppt/theme/theme1.xml><?xml version="1.0" encoding="utf-8"?>
<a:theme xmlns:a="http://schemas.openxmlformats.org/drawingml/2006/main" name="WolfDesig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0" tIns="0" rIns="0" bIns="0" numCol="1" rtlCol="0" anchor="ctr" anchorCtr="0" compatLnSpc="1">
        <a:prstTxWarp prst="textNoShape">
          <a:avLst/>
        </a:prstTxWarp>
      </a:bodyPr>
      <a:lstStyle>
        <a:defPPr marL="574675" marR="0" indent="-574675" algn="ctr" defTabSz="895350" rtl="0" eaLnBrk="1" fontAlgn="base" latinLnBrk="0" hangingPunct="1">
          <a:lnSpc>
            <a:spcPct val="100000"/>
          </a:lnSpc>
          <a:spcBef>
            <a:spcPct val="0"/>
          </a:spcBef>
          <a:spcAft>
            <a:spcPct val="0"/>
          </a:spcAft>
          <a:buClrTx/>
          <a:buSzTx/>
          <a:buFontTx/>
          <a:buNone/>
          <a:tabLst>
            <a:tab pos="533400" algn="r"/>
          </a:tabLst>
          <a:defRPr kumimoji="0" sz="1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574675" marR="0" indent="-574675" algn="ctr" defTabSz="895350" rtl="0" eaLnBrk="1" fontAlgn="base" latinLnBrk="0" hangingPunct="1">
          <a:lnSpc>
            <a:spcPct val="100000"/>
          </a:lnSpc>
          <a:spcBef>
            <a:spcPct val="0"/>
          </a:spcBef>
          <a:spcAft>
            <a:spcPct val="0"/>
          </a:spcAft>
          <a:buClrTx/>
          <a:buSzTx/>
          <a:buFontTx/>
          <a:buNone/>
          <a:tabLst>
            <a:tab pos="533400" algn="r"/>
          </a:tabLst>
          <a:defRPr kumimoji="0" lang="en-US" sz="1200" b="0" i="0" u="none" strike="noStrike" cap="none" normalizeH="0" baseline="0" smtClean="0">
            <a:ln>
              <a:noFill/>
            </a:ln>
            <a:solidFill>
              <a:schemeClr val="tx1"/>
            </a:solidFill>
            <a:effectLst/>
            <a:latin typeface="Arial" pitchFamily="34" charset="0"/>
          </a:defRPr>
        </a:defPPr>
      </a:lstStyle>
    </a:lnDef>
    <a:txDef>
      <a:spPr>
        <a:noFill/>
      </a:spPr>
      <a:bodyPr wrap="square" lIns="0" tIns="0" rIns="0" bIns="0" rtlCol="0">
        <a:spAutoFit/>
      </a:bodyPr>
      <a:lstStyle>
        <a:defPPr algn="l">
          <a:defRPr sz="1200" smtClean="0"/>
        </a:defPPr>
      </a:lstStyle>
    </a:txDef>
  </a:objectDefaults>
  <a:extraClrSchemeLst>
    <a:extraClrScheme>
      <a:clrScheme name="Blank Presentation 1">
        <a:dk1>
          <a:srgbClr val="000000"/>
        </a:dk1>
        <a:lt1>
          <a:srgbClr val="FFFFFF"/>
        </a:lt1>
        <a:dk2>
          <a:srgbClr val="000000"/>
        </a:dk2>
        <a:lt2>
          <a:srgbClr val="FEFB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EFB0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FE"/>
        </a:dk2>
        <a:lt2>
          <a:srgbClr val="000000"/>
        </a:lt2>
        <a:accent1>
          <a:srgbClr val="0000FE"/>
        </a:accent1>
        <a:accent2>
          <a:srgbClr val="6598FF"/>
        </a:accent2>
        <a:accent3>
          <a:srgbClr val="FFFFFF"/>
        </a:accent3>
        <a:accent4>
          <a:srgbClr val="000000"/>
        </a:accent4>
        <a:accent5>
          <a:srgbClr val="AAAAFE"/>
        </a:accent5>
        <a:accent6>
          <a:srgbClr val="5B89E7"/>
        </a:accent6>
        <a:hlink>
          <a:srgbClr val="33CB33"/>
        </a:hlink>
        <a:folHlink>
          <a:srgbClr val="FEFB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000000"/>
        </a:lt2>
        <a:accent1>
          <a:srgbClr val="FFFFFF"/>
        </a:accent1>
        <a:accent2>
          <a:srgbClr val="606060"/>
        </a:accent2>
        <a:accent3>
          <a:srgbClr val="FFFFFF"/>
        </a:accent3>
        <a:accent4>
          <a:srgbClr val="000000"/>
        </a:accent4>
        <a:accent5>
          <a:srgbClr val="FFFFFF"/>
        </a:accent5>
        <a:accent6>
          <a:srgbClr val="565656"/>
        </a:accent6>
        <a:hlink>
          <a:srgbClr val="909090"/>
        </a:hlink>
        <a:folHlink>
          <a:srgbClr val="D0D0D0"/>
        </a:folHlink>
      </a:clrScheme>
      <a:clrMap bg1="lt1" tx1="dk1" bg2="lt2" tx2="dk2" accent1="accent1" accent2="accent2" accent3="accent3" accent4="accent4" accent5="accent5" accent6="accent6" hlink="hlink" folHlink="folHlink"/>
    </a:extraClrScheme>
    <a:extraClrScheme>
      <a:clrScheme name="Blank Presentation 4">
        <a:dk1>
          <a:srgbClr val="676767"/>
        </a:dk1>
        <a:lt1>
          <a:srgbClr val="FFFFFF"/>
        </a:lt1>
        <a:dk2>
          <a:srgbClr val="000000"/>
        </a:dk2>
        <a:lt2>
          <a:srgbClr val="FFFF7F"/>
        </a:lt2>
        <a:accent1>
          <a:srgbClr val="00005A"/>
        </a:accent1>
        <a:accent2>
          <a:srgbClr val="0052D8"/>
        </a:accent2>
        <a:accent3>
          <a:srgbClr val="AAAAAA"/>
        </a:accent3>
        <a:accent4>
          <a:srgbClr val="DADADA"/>
        </a:accent4>
        <a:accent5>
          <a:srgbClr val="AAAAB5"/>
        </a:accent5>
        <a:accent6>
          <a:srgbClr val="0049C4"/>
        </a:accent6>
        <a:hlink>
          <a:srgbClr val="5F8DFF"/>
        </a:hlink>
        <a:folHlink>
          <a:srgbClr val="96C5F8"/>
        </a:folHlink>
      </a:clrScheme>
      <a:clrMap bg1="dk2" tx1="lt1" bg2="dk1" tx2="lt2" accent1="accent1" accent2="accent2" accent3="accent3" accent4="accent4" accent5="accent5" accent6="accent6" hlink="hlink" folHlink="folHlink"/>
    </a:extraClrScheme>
    <a:extraClrScheme>
      <a:clrScheme name="Blank Presentation 5">
        <a:dk1>
          <a:srgbClr val="000000"/>
        </a:dk1>
        <a:lt1>
          <a:srgbClr val="FFFFFF"/>
        </a:lt1>
        <a:dk2>
          <a:srgbClr val="0344B9"/>
        </a:dk2>
        <a:lt2>
          <a:srgbClr val="676767"/>
        </a:lt2>
        <a:accent1>
          <a:srgbClr val="C7E0FB"/>
        </a:accent1>
        <a:accent2>
          <a:srgbClr val="91B0FF"/>
        </a:accent2>
        <a:accent3>
          <a:srgbClr val="FFFFFF"/>
        </a:accent3>
        <a:accent4>
          <a:srgbClr val="000000"/>
        </a:accent4>
        <a:accent5>
          <a:srgbClr val="E0EDFD"/>
        </a:accent5>
        <a:accent6>
          <a:srgbClr val="839FE7"/>
        </a:accent6>
        <a:hlink>
          <a:srgbClr val="2D7DFF"/>
        </a:hlink>
        <a:folHlink>
          <a:srgbClr val="000078"/>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676767"/>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676767"/>
        </a:lt2>
        <a:accent1>
          <a:srgbClr val="FFFFFF"/>
        </a:accent1>
        <a:accent2>
          <a:srgbClr val="D0D0D0"/>
        </a:accent2>
        <a:accent3>
          <a:srgbClr val="FFFFFF"/>
        </a:accent3>
        <a:accent4>
          <a:srgbClr val="000000"/>
        </a:accent4>
        <a:accent5>
          <a:srgbClr val="FFFFFF"/>
        </a:accent5>
        <a:accent6>
          <a:srgbClr val="BCBCBC"/>
        </a:accent6>
        <a:hlink>
          <a:srgbClr val="0000CC"/>
        </a:hlink>
        <a:folHlink>
          <a:srgbClr val="60606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676767"/>
        </a:lt2>
        <a:accent1>
          <a:srgbClr val="FFFFFF"/>
        </a:accent1>
        <a:accent2>
          <a:srgbClr val="D0D0D0"/>
        </a:accent2>
        <a:accent3>
          <a:srgbClr val="FFFFFF"/>
        </a:accent3>
        <a:accent4>
          <a:srgbClr val="000000"/>
        </a:accent4>
        <a:accent5>
          <a:srgbClr val="FFFFFF"/>
        </a:accent5>
        <a:accent6>
          <a:srgbClr val="BCBCBC"/>
        </a:accent6>
        <a:hlink>
          <a:srgbClr val="00000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lgn="l">
          <a:defRPr sz="1200" smtClean="0"/>
        </a:defPPr>
      </a:lstStyle>
    </a:tx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86075</TotalTime>
  <Words>6296</Words>
  <Application>Microsoft Macintosh PowerPoint</Application>
  <PresentationFormat>Letter Paper (8.5x11 in)</PresentationFormat>
  <Paragraphs>2181</Paragraphs>
  <Slides>65</Slides>
  <Notes>63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WolfDesign3</vt:lpstr>
      <vt:lpstr>PowerPoint Presentation</vt:lpstr>
      <vt:lpstr>Two Interactions between Users and Queries</vt:lpstr>
      <vt:lpstr>Browsing and Understanding existing Queries</vt:lpstr>
      <vt:lpstr>Query Visualization can help</vt:lpstr>
      <vt:lpstr>Four principal ways for Query Interpretation</vt:lpstr>
      <vt:lpstr>"One picture &gt; 1000 words"</vt:lpstr>
      <vt:lpstr>Query Visualization vs. Visual Query Languages</vt:lpstr>
      <vt:lpstr>The Challenge</vt:lpstr>
      <vt:lpstr>PowerPoint Presentation</vt:lpstr>
      <vt:lpstr>Incremental Complexity</vt:lpstr>
      <vt:lpstr>Logical transformations</vt:lpstr>
      <vt:lpstr>QueryViz for Query Intent, not Debugging</vt:lpstr>
      <vt:lpstr>Arrangement of Tables and Arrows in the Graph </vt:lpstr>
      <vt:lpstr>http://queryviz.com</vt:lpstr>
      <vt:lpstr>Wide Open Questions</vt:lpstr>
      <vt:lpstr>Wide Open Questions</vt:lpstr>
      <vt:lpstr>Wide Open Questions</vt:lpstr>
      <vt:lpstr>Wide Open Questions</vt:lpstr>
      <vt:lpstr>The Vision in a Nutshell</vt:lpstr>
      <vt:lpstr>PowerPoint Presentation</vt:lpstr>
      <vt:lpstr>Query: Aggregates / Group by</vt:lpstr>
      <vt:lpstr>Simple disjunctions</vt:lpstr>
      <vt:lpstr>Human-Computer Interaction</vt:lpstr>
      <vt:lpstr>Barriers to Adoption</vt:lpstr>
      <vt:lpstr>No Barriers to Adoption</vt:lpstr>
      <vt:lpstr>Comparison: QGM (Query Graph Model)</vt:lpstr>
      <vt:lpstr>Comparison: Visual SQL</vt:lpstr>
      <vt:lpstr>Comparison: DB Graph</vt:lpstr>
      <vt:lpstr>PowerPoint Presentation</vt:lpstr>
      <vt:lpstr>Combining succinctness ideas from DRC and TRC</vt:lpstr>
      <vt:lpstr>Two bounding box types: for all  and not exists </vt:lpstr>
      <vt:lpstr>Alternatives</vt:lpstr>
      <vt:lpstr>Familiar visual constructsatives</vt:lpstr>
      <vt:lpstr>Familiar visual constructs</vt:lpstr>
      <vt:lpstr>Alternatives</vt:lpstr>
      <vt:lpstr>Alternatives</vt:lpstr>
      <vt:lpstr>Why Query Visualization is different</vt:lpstr>
      <vt:lpstr>Query Visualization vs. Visual Query Languages</vt:lpstr>
      <vt:lpstr>Two Interactions between Users and Queries</vt:lpstr>
      <vt:lpstr>Question: right level of abstraction?</vt:lpstr>
      <vt:lpstr>Summary: The Argument for Query Visualization</vt:lpstr>
      <vt:lpstr>PowerPoint Presentation</vt:lpstr>
      <vt:lpstr>Query Visualization vs. Visual Query Languages</vt:lpstr>
      <vt:lpstr>Query Visualization vs. Visual Query Languages</vt:lpstr>
      <vt:lpstr>Why users need to interpret queries?</vt:lpstr>
      <vt:lpstr>Query Visualization vs. Visual Query Languages</vt:lpstr>
      <vt:lpstr>Summary: The Argument for Query Visualization</vt:lpstr>
      <vt:lpstr>Colors</vt:lpstr>
      <vt:lpstr>Query Visualization vs. Visual Query Languages</vt:lpstr>
      <vt:lpstr>Query Browse with Query Visualization</vt:lpstr>
      <vt:lpstr>Queries and Users</vt:lpstr>
      <vt:lpstr>Queries and Users</vt:lpstr>
      <vt:lpstr>Query Browse with Query Visualization</vt:lpstr>
      <vt:lpstr>Query Browse with Query Visualization</vt:lpstr>
      <vt:lpstr>Query Browse with Query Visualization</vt:lpstr>
      <vt:lpstr>Query Browse with Query Visualization</vt:lpstr>
      <vt:lpstr>Query Browse with Query Visualization</vt:lpstr>
      <vt:lpstr>Databases will visualize  queries too</vt:lpstr>
      <vt:lpstr>CONTROLLING NUMBER OF STUDENTS IN CLASS*</vt:lpstr>
      <vt:lpstr>Query Browse with Query Visualization</vt:lpstr>
      <vt:lpstr>Query Browse with Query Visualization</vt:lpstr>
      <vt:lpstr>QueryViz: helping users understand SQL queries</vt:lpstr>
      <vt:lpstr>Query Visualization vs. Visual Query Languages</vt:lpstr>
      <vt:lpstr>PowerPoint Presentation</vt:lpstr>
      <vt:lpstr>Query Visualization vs. Visual Query Languages</vt:lpstr>
    </vt:vector>
  </TitlesOfParts>
  <Company/>
  <LinksUpToDate>false</LinksUpToDate>
  <SharedDoc>false</SharedDoc>
  <HyperlinkBase>http://www.dbai.tuwien.ac.at/staff/gatter/work/AAAI_2006_Presentation_Table_Extraction_Spatial_Reasoning.pdf</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Extraction Using Spatial Reasoning on the CSS2 Visual Box Model</dc:title>
  <dc:creator>Wolfgang Gatterbauer</dc:creator>
  <cp:keywords>Table extraction, table recognition, table understanding, spatial reasoning</cp:keywords>
  <cp:lastModifiedBy>wolf</cp:lastModifiedBy>
  <cp:revision>1330</cp:revision>
  <cp:lastPrinted>2011-08-30T04:00:22Z</cp:lastPrinted>
  <dcterms:created xsi:type="dcterms:W3CDTF">2010-03-14T06:18:23Z</dcterms:created>
  <dcterms:modified xsi:type="dcterms:W3CDTF">2011-08-30T19:03:33Z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
  </property>
  <property fmtid="{D5CDD505-2E9C-101B-9397-08002B2CF9AE}" pid="3" name="DocIDinTitle">
    <vt:bool>false</vt:bool>
  </property>
  <property fmtid="{D5CDD505-2E9C-101B-9397-08002B2CF9AE}" pid="4" name="DocIDinSlide">
    <vt:bool>true</vt:bool>
  </property>
  <property fmtid="{D5CDD505-2E9C-101B-9397-08002B2CF9AE}" pid="5" name="DocIDPosition">
    <vt:i4>0</vt:i4>
  </property>
</Properties>
</file>