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19" r:id="rId2"/>
  </p:sldMasterIdLst>
  <p:notesMasterIdLst>
    <p:notesMasterId r:id="rId21"/>
  </p:notesMasterIdLst>
  <p:handoutMasterIdLst>
    <p:handoutMasterId r:id="rId22"/>
  </p:handoutMasterIdLst>
  <p:sldIdLst>
    <p:sldId id="508" r:id="rId3"/>
    <p:sldId id="564" r:id="rId4"/>
    <p:sldId id="565" r:id="rId5"/>
    <p:sldId id="571" r:id="rId6"/>
    <p:sldId id="575" r:id="rId7"/>
    <p:sldId id="572" r:id="rId8"/>
    <p:sldId id="573" r:id="rId9"/>
    <p:sldId id="560" r:id="rId10"/>
    <p:sldId id="578" r:id="rId11"/>
    <p:sldId id="561" r:id="rId12"/>
    <p:sldId id="562" r:id="rId13"/>
    <p:sldId id="563" r:id="rId14"/>
    <p:sldId id="570" r:id="rId15"/>
    <p:sldId id="576" r:id="rId16"/>
    <p:sldId id="577" r:id="rId17"/>
    <p:sldId id="579" r:id="rId18"/>
    <p:sldId id="581" r:id="rId19"/>
    <p:sldId id="580" r:id="rId2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C0504D"/>
    <a:srgbClr val="B2E928"/>
    <a:srgbClr val="11CA08"/>
    <a:srgbClr val="000000"/>
    <a:srgbClr val="FFCC66"/>
    <a:srgbClr val="114481"/>
    <a:srgbClr val="0B2A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2" autoAdjust="0"/>
    <p:restoredTop sz="84885" autoAdjust="0"/>
  </p:normalViewPr>
  <p:slideViewPr>
    <p:cSldViewPr>
      <p:cViewPr varScale="1">
        <p:scale>
          <a:sx n="93" d="100"/>
          <a:sy n="93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360" y="-96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25F2E0-F15D-4F33-8C46-29A512589638}" type="datetimeFigureOut">
              <a:rPr lang="de-DE" smtClean="0"/>
              <a:pPr/>
              <a:t>19.10.2011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10A3B8-F6EA-4767-BCE5-14B3AB23CD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E2B2C3-D264-4D63-A26E-C3997EBF9387}" type="datetimeFigureOut">
              <a:rPr lang="de-DE" smtClean="0"/>
              <a:pPr/>
              <a:t>19.10.2011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0D2026-B054-4C01-8473-47B83C1FF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DF6E8-B641-4B93-99ED-8BAD34FC676C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DF6E8-B641-4B93-99ED-8BAD34FC676C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kern="1200" dirty="0" smtClean="0">
              <a:solidFill>
                <a:srgbClr val="5555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2026-B054-4C01-8473-47B83C1FFE3E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pedia-Norm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8072462" y="6500834"/>
            <a:ext cx="21431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55555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0034" y="203200"/>
            <a:ext cx="5143536" cy="511156"/>
          </a:xfrm>
          <a:prstGeom prst="rect">
            <a:avLst/>
          </a:prstGeom>
        </p:spPr>
        <p:txBody>
          <a:bodyPr/>
          <a:lstStyle>
            <a:lvl1pPr algn="l">
              <a:buFont typeface="Wingdings" pitchFamily="2" charset="2"/>
              <a:buNone/>
              <a:defRPr sz="2400" b="1"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285750" y="1285860"/>
            <a:ext cx="8572500" cy="5072098"/>
          </a:xfrm>
          <a:prstGeom prst="rect">
            <a:avLst/>
          </a:prstGeom>
        </p:spPr>
        <p:txBody>
          <a:bodyPr/>
          <a:lstStyle>
            <a:lvl1pPr marL="252000" indent="-144000" algn="l">
              <a:spcBef>
                <a:spcPts val="300"/>
              </a:spcBef>
              <a:spcAft>
                <a:spcPts val="400"/>
              </a:spcAft>
              <a:buClr>
                <a:srgbClr val="555555"/>
              </a:buClr>
              <a:buFont typeface="Calibri" pitchFamily="34" charset="0"/>
              <a:buChar char=" "/>
              <a:defRPr sz="2000" b="0" i="1">
                <a:solidFill>
                  <a:srgbClr val="555555"/>
                </a:solidFill>
                <a:latin typeface="+mn-lt"/>
              </a:defRPr>
            </a:lvl1pPr>
            <a:lvl2pPr marL="504000" indent="-216000" algn="l"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800">
                <a:solidFill>
                  <a:srgbClr val="555555"/>
                </a:solidFill>
                <a:latin typeface="+mn-lt"/>
              </a:defRPr>
            </a:lvl2pPr>
            <a:lvl3pPr marL="72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400" baseline="0">
                <a:solidFill>
                  <a:srgbClr val="555555"/>
                </a:solidFill>
                <a:latin typeface="+mn-lt"/>
              </a:defRPr>
            </a:lvl3pPr>
            <a:lvl4pPr marL="90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Arial" pitchFamily="34" charset="0"/>
              <a:buNone/>
              <a:defRPr sz="1600">
                <a:solidFill>
                  <a:srgbClr val="555555"/>
                </a:solidFill>
                <a:latin typeface="+mn-lt"/>
              </a:defRPr>
            </a:lvl4pPr>
            <a:lvl5pPr marL="1188000" indent="-288000" algn="l">
              <a:spcBef>
                <a:spcPts val="0"/>
              </a:spcBef>
              <a:buFont typeface="Calibri" pitchFamily="34" charset="0"/>
              <a:buChar char="»"/>
              <a:defRPr sz="18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Überschrift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358214" y="642939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456504-F3EE-4951-BA5D-CD0652275A46}" type="slidenum">
              <a:rPr lang="de-DE" sz="2000" smtClean="0">
                <a:solidFill>
                  <a:srgbClr val="555555"/>
                </a:solidFill>
              </a:rPr>
              <a:pPr algn="r"/>
              <a:t>‹Nr.›</a:t>
            </a:fld>
            <a:endParaRPr lang="de-DE" sz="2000" dirty="0">
              <a:solidFill>
                <a:srgbClr val="555555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>
          <a:xfrm>
            <a:off x="2714400" y="6501600"/>
            <a:ext cx="5356800" cy="2772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algn="r"/>
            <a:r>
              <a:rPr lang="en-US" smtClean="0"/>
              <a:t>Resiliency-Aware Data Management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285720" y="208800"/>
            <a:ext cx="21431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de-DE" sz="2800" b="1" dirty="0" smtClean="0">
                <a:solidFill>
                  <a:srgbClr val="B2E928"/>
                </a:solidFill>
              </a:rPr>
              <a:t>&gt;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Bpedia-Zwischen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8072462" y="6500834"/>
            <a:ext cx="21431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55555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2910" y="3143248"/>
            <a:ext cx="7786742" cy="511156"/>
          </a:xfrm>
          <a:prstGeom prst="rect">
            <a:avLst/>
          </a:prstGeom>
        </p:spPr>
        <p:txBody>
          <a:bodyPr/>
          <a:lstStyle>
            <a:lvl1pPr algn="ctr">
              <a:buFont typeface="Wingdings" pitchFamily="2" charset="2"/>
              <a:buNone/>
              <a:defRPr sz="3200" b="0" i="1"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358214" y="642939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456504-F3EE-4951-BA5D-CD0652275A46}" type="slidenum">
              <a:rPr lang="de-DE" sz="2000" smtClean="0">
                <a:solidFill>
                  <a:srgbClr val="555555"/>
                </a:solidFill>
              </a:rPr>
              <a:pPr algn="r"/>
              <a:t>‹Nr.›</a:t>
            </a:fld>
            <a:endParaRPr lang="de-DE" sz="2000" dirty="0">
              <a:solidFill>
                <a:srgbClr val="555555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>
          <a:xfrm>
            <a:off x="2714400" y="6501600"/>
            <a:ext cx="5356800" cy="2772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285720" y="208800"/>
            <a:ext cx="21431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de-DE" sz="2800" b="1" dirty="0" smtClean="0">
                <a:solidFill>
                  <a:srgbClr val="B2E928"/>
                </a:solidFill>
              </a:rPr>
              <a:t>&gt;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4282" y="285728"/>
            <a:ext cx="357190" cy="28575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pedia-Themen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 hasCustomPrompt="1"/>
          </p:nvPr>
        </p:nvSpPr>
        <p:spPr>
          <a:xfrm>
            <a:off x="1428728" y="2857500"/>
            <a:ext cx="7000924" cy="1571632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Themenabschnitt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2520000"/>
            <a:ext cx="1000132" cy="928684"/>
          </a:xfrm>
          <a:prstGeom prst="rect">
            <a:avLst/>
          </a:prstGeom>
        </p:spPr>
        <p:txBody>
          <a:bodyPr/>
          <a:lstStyle>
            <a:lvl1pPr algn="r">
              <a:defRPr sz="6000">
                <a:solidFill>
                  <a:srgbClr val="B2E928"/>
                </a:solidFill>
              </a:defRPr>
            </a:lvl1pPr>
          </a:lstStyle>
          <a:p>
            <a:pPr lvl="0"/>
            <a:r>
              <a:rPr lang="de-DE" dirty="0" smtClean="0"/>
              <a:t>00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pedia-Vortrags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 hasCustomPrompt="1"/>
          </p:nvPr>
        </p:nvSpPr>
        <p:spPr>
          <a:xfrm>
            <a:off x="571472" y="2857500"/>
            <a:ext cx="7858180" cy="1571632"/>
          </a:xfrm>
          <a:prstGeom prst="rect">
            <a:avLst/>
          </a:prstGeom>
        </p:spPr>
        <p:txBody>
          <a:bodyPr/>
          <a:lstStyle>
            <a:lvl1pPr algn="l">
              <a:defRPr sz="3200" b="0" i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472" y="2071678"/>
            <a:ext cx="4286280" cy="642942"/>
          </a:xfrm>
          <a:prstGeom prst="rect">
            <a:avLst/>
          </a:prstGeom>
        </p:spPr>
        <p:txBody>
          <a:bodyPr/>
          <a:lstStyle>
            <a:lvl1pPr algn="l">
              <a:defRPr sz="3200" i="0" u="none">
                <a:solidFill>
                  <a:srgbClr val="B2E928"/>
                </a:solidFill>
              </a:defRPr>
            </a:lvl1pPr>
          </a:lstStyle>
          <a:p>
            <a:pPr lvl="0"/>
            <a:r>
              <a:rPr lang="de-DE" dirty="0" smtClean="0"/>
              <a:t>Vortragender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95472" y="6500373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baseline="0" dirty="0" smtClean="0">
                <a:solidFill>
                  <a:srgbClr val="555555"/>
                </a:solidFill>
              </a:rPr>
              <a:t>Matthias Böhm |</a:t>
            </a:r>
          </a:p>
        </p:txBody>
      </p:sp>
      <p:pic>
        <p:nvPicPr>
          <p:cNvPr id="18" name="Grafik 17" descr="logo_blau_425x123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419132" y="6561364"/>
            <a:ext cx="497561" cy="144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6822024"/>
            <a:ext cx="9144000" cy="36000"/>
          </a:xfrm>
          <a:prstGeom prst="rect">
            <a:avLst/>
          </a:prstGeom>
          <a:solidFill>
            <a:srgbClr val="55555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32" y="6786586"/>
            <a:ext cx="9144000" cy="36000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8858280" y="671513"/>
            <a:ext cx="276195" cy="1"/>
          </a:xfrm>
          <a:prstGeom prst="line">
            <a:avLst/>
          </a:prstGeom>
          <a:ln w="12700">
            <a:solidFill>
              <a:srgbClr val="55555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8964032" y="642918"/>
            <a:ext cx="180000" cy="159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1" y="642918"/>
            <a:ext cx="8345355" cy="1588"/>
          </a:xfrm>
          <a:prstGeom prst="line">
            <a:avLst/>
          </a:prstGeom>
          <a:ln w="12700">
            <a:solidFill>
              <a:srgbClr val="55555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36" y="671514"/>
            <a:ext cx="8172000" cy="1588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Resiliency-Aware Data Management</a:t>
            </a:r>
            <a:endParaRPr lang="de-DE" dirty="0"/>
          </a:p>
        </p:txBody>
      </p:sp>
      <p:pic>
        <p:nvPicPr>
          <p:cNvPr id="1027" name="Picture 3" descr="C:\Dokumente und Einstellungen\Martin\Desktop\Bilder\logo-tes_0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83283" y="208800"/>
            <a:ext cx="3074997" cy="63284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ts val="0"/>
        </a:spcBef>
        <a:buFont typeface="Arial" pitchFamily="34" charset="0"/>
        <a:buNone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2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-32" y="6472800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rgbClr val="555555"/>
                </a:solidFill>
              </a:rPr>
              <a:t>©</a:t>
            </a:r>
            <a:r>
              <a:rPr lang="de-DE" sz="1400" b="0" dirty="0" smtClean="0">
                <a:solidFill>
                  <a:srgbClr val="555555"/>
                </a:solidFill>
              </a:rPr>
              <a:t> </a:t>
            </a:r>
            <a:r>
              <a:rPr lang="de-DE" sz="1000" b="0" dirty="0" smtClean="0">
                <a:solidFill>
                  <a:srgbClr val="555555"/>
                </a:solidFill>
              </a:rPr>
              <a:t>Prof. Dr.-Ing.</a:t>
            </a:r>
            <a:r>
              <a:rPr lang="de-DE" sz="1000" b="0" baseline="0" dirty="0" smtClean="0">
                <a:solidFill>
                  <a:srgbClr val="555555"/>
                </a:solidFill>
              </a:rPr>
              <a:t> Wolfgang Lehner |</a:t>
            </a:r>
          </a:p>
        </p:txBody>
      </p:sp>
      <p:pic>
        <p:nvPicPr>
          <p:cNvPr id="1027" name="Picture 3" descr="C:\Dokumente und Einstellungen\Martin\Desktop\Bilder\logo-tes_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196" y="81507"/>
            <a:ext cx="3074997" cy="632848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/>
        </p:nvSpPr>
        <p:spPr>
          <a:xfrm>
            <a:off x="-32" y="6822024"/>
            <a:ext cx="9144000" cy="36000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0" y="528638"/>
            <a:ext cx="2571736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0" y="500042"/>
            <a:ext cx="2143108" cy="1588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143240" y="500042"/>
            <a:ext cx="6000760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3384000" y="528638"/>
            <a:ext cx="5760000" cy="1588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kumente und Einstellungen\Martin\Desktop\logo_weiss_266x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888984" cy="2573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ts val="0"/>
        </a:spcBef>
        <a:buFont typeface="Arial" pitchFamily="34" charset="0"/>
        <a:buNone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2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417586"/>
            <a:ext cx="9144000" cy="1571632"/>
          </a:xfrm>
        </p:spPr>
        <p:txBody>
          <a:bodyPr anchor="t"/>
          <a:lstStyle/>
          <a:p>
            <a:pPr algn="ctr"/>
            <a:r>
              <a:rPr lang="en-US" sz="3700" b="1" i="0" dirty="0" smtClean="0"/>
              <a:t>Resiliency-Aware Data Management</a:t>
            </a:r>
            <a:br>
              <a:rPr lang="en-US" sz="3700" b="1" i="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en-US" sz="3000" i="0" u="sng" dirty="0" smtClean="0">
                <a:solidFill>
                  <a:srgbClr val="B2E928"/>
                </a:solidFill>
              </a:rPr>
              <a:t>Matthias Boehm</a:t>
            </a:r>
            <a:r>
              <a:rPr lang="en-US" sz="3000" i="0" u="sng" baseline="30000" dirty="0" smtClean="0">
                <a:solidFill>
                  <a:srgbClr val="B2E928"/>
                </a:solidFill>
              </a:rPr>
              <a:t>1</a:t>
            </a:r>
            <a:r>
              <a:rPr lang="en-US" sz="3000" i="0" dirty="0" smtClean="0">
                <a:solidFill>
                  <a:srgbClr val="B2E928"/>
                </a:solidFill>
              </a:rPr>
              <a:t>   Wolfgang Lehner</a:t>
            </a:r>
            <a:r>
              <a:rPr lang="en-US" sz="3000" i="0" baseline="30000" dirty="0" smtClean="0">
                <a:solidFill>
                  <a:srgbClr val="B2E928"/>
                </a:solidFill>
              </a:rPr>
              <a:t>1</a:t>
            </a:r>
            <a:r>
              <a:rPr lang="en-US" sz="3000" i="0" dirty="0" smtClean="0">
                <a:solidFill>
                  <a:srgbClr val="B2E928"/>
                </a:solidFill>
              </a:rPr>
              <a:t>   Christof Fetzer</a:t>
            </a:r>
            <a:r>
              <a:rPr lang="en-US" sz="3000" i="0" baseline="30000" dirty="0" smtClean="0">
                <a:solidFill>
                  <a:srgbClr val="B2E928"/>
                </a:solidFill>
              </a:rPr>
              <a:t>2</a:t>
            </a:r>
            <a:r>
              <a:rPr lang="en-US" sz="3000" i="0" dirty="0" smtClean="0">
                <a:solidFill>
                  <a:srgbClr val="B2E928"/>
                </a:solidFill>
              </a:rPr>
              <a:t/>
            </a:r>
            <a:br>
              <a:rPr lang="en-US" sz="3000" i="0" dirty="0" smtClean="0">
                <a:solidFill>
                  <a:srgbClr val="B2E928"/>
                </a:solidFill>
              </a:rPr>
            </a:br>
            <a:r>
              <a:rPr lang="en-US" sz="700" i="0" dirty="0" smtClean="0">
                <a:solidFill>
                  <a:srgbClr val="B2E928"/>
                </a:solidFill>
              </a:rPr>
              <a:t/>
            </a:r>
            <a:br>
              <a:rPr lang="en-US" sz="700" i="0" dirty="0" smtClean="0">
                <a:solidFill>
                  <a:srgbClr val="B2E928"/>
                </a:solidFill>
              </a:rPr>
            </a:br>
            <a:r>
              <a:rPr lang="en-US" sz="3000" i="0" dirty="0" smtClean="0">
                <a:solidFill>
                  <a:srgbClr val="B2E928"/>
                </a:solidFill>
              </a:rPr>
              <a:t>TU Dresden </a:t>
            </a:r>
            <a:br>
              <a:rPr lang="en-US" sz="3000" i="0" dirty="0" smtClean="0">
                <a:solidFill>
                  <a:srgbClr val="B2E928"/>
                </a:solidFill>
              </a:rPr>
            </a:br>
            <a:r>
              <a:rPr lang="en-US" sz="3000" i="0" baseline="30000" dirty="0" smtClean="0">
                <a:solidFill>
                  <a:srgbClr val="B2E928"/>
                </a:solidFill>
              </a:rPr>
              <a:t>1  </a:t>
            </a:r>
            <a:r>
              <a:rPr lang="en-US" sz="3000" i="0" dirty="0" smtClean="0">
                <a:solidFill>
                  <a:srgbClr val="B2E928"/>
                </a:solidFill>
              </a:rPr>
              <a:t>Database Technology Group</a:t>
            </a:r>
            <a:br>
              <a:rPr lang="en-US" sz="3000" i="0" dirty="0" smtClean="0">
                <a:solidFill>
                  <a:srgbClr val="B2E928"/>
                </a:solidFill>
              </a:rPr>
            </a:br>
            <a:r>
              <a:rPr lang="en-US" sz="3000" i="0" baseline="30000" dirty="0" smtClean="0">
                <a:solidFill>
                  <a:srgbClr val="B2E928"/>
                </a:solidFill>
              </a:rPr>
              <a:t>2  </a:t>
            </a:r>
            <a:r>
              <a:rPr lang="en-US" sz="3000" i="0" dirty="0" smtClean="0">
                <a:solidFill>
                  <a:srgbClr val="B2E928"/>
                </a:solidFill>
              </a:rPr>
              <a:t>Systems Engineering Group</a:t>
            </a:r>
            <a:r>
              <a:rPr lang="en-US" sz="3000" i="0" dirty="0" smtClean="0"/>
              <a:t/>
            </a:r>
            <a:br>
              <a:rPr lang="en-US" sz="3000" i="0" dirty="0" smtClean="0"/>
            </a:br>
            <a:r>
              <a:rPr lang="en-US" sz="3000" i="0" dirty="0" smtClean="0"/>
              <a:t/>
            </a:r>
            <a:br>
              <a:rPr lang="en-US" sz="3000" i="0" dirty="0" smtClean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3000" i="0" dirty="0" smtClean="0"/>
              <a:t>August 30, 2011</a:t>
            </a:r>
            <a:r>
              <a:rPr lang="en-US" sz="3000" i="0" dirty="0"/>
              <a:t/>
            </a:r>
            <a:br>
              <a:rPr lang="en-US" sz="3000" i="0" dirty="0"/>
            </a:br>
            <a:r>
              <a:rPr lang="en-US" sz="1800" i="0" dirty="0"/>
              <a:t/>
            </a:r>
            <a:br>
              <a:rPr lang="en-US" sz="1800" i="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	    	</a:t>
            </a:r>
            <a:endParaRPr lang="de-DE" b="0" dirty="0">
              <a:solidFill>
                <a:srgbClr val="000000"/>
              </a:solidFill>
            </a:endParaRPr>
          </a:p>
        </p:txBody>
      </p:sp>
      <p:pic>
        <p:nvPicPr>
          <p:cNvPr id="3" name="Bild 12" descr="DDC_Logo_BB-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050" y="5446713"/>
            <a:ext cx="438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elle 34"/>
          <p:cNvGraphicFramePr>
            <a:graphicFrameLocks noGrp="1"/>
          </p:cNvGraphicFramePr>
          <p:nvPr/>
        </p:nvGraphicFramePr>
        <p:xfrm>
          <a:off x="6552220" y="3248980"/>
          <a:ext cx="2304255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8085"/>
                <a:gridCol w="768085"/>
                <a:gridCol w="7680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6552220" y="3641782"/>
          <a:ext cx="2304255" cy="3048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68085"/>
                <a:gridCol w="768085"/>
                <a:gridCol w="768085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6552220" y="3981274"/>
          <a:ext cx="2304255" cy="3048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68085"/>
                <a:gridCol w="768085"/>
                <a:gridCol w="768085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C2: </a:t>
            </a:r>
            <a:r>
              <a:rPr lang="de-DE" dirty="0" err="1" smtClean="0"/>
              <a:t>Resilient</a:t>
            </a:r>
            <a:r>
              <a:rPr lang="de-DE" dirty="0" smtClean="0"/>
              <a:t> Data Storage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b="1" dirty="0" smtClean="0"/>
              <a:t>Challenge</a:t>
            </a:r>
          </a:p>
          <a:p>
            <a:pPr lvl="1"/>
            <a:r>
              <a:rPr lang="de-DE" dirty="0" smtClean="0"/>
              <a:t>Problem: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/</a:t>
            </a:r>
            <a:r>
              <a:rPr lang="de-DE" dirty="0" err="1" smtClean="0"/>
              <a:t>corruption</a:t>
            </a:r>
            <a:r>
              <a:rPr lang="de-DE" dirty="0" smtClean="0"/>
              <a:t> (explicit/</a:t>
            </a:r>
            <a:r>
              <a:rPr lang="de-DE" dirty="0" err="1" smtClean="0"/>
              <a:t>implicit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Goal: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redundancy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</a:p>
          <a:p>
            <a:pPr lvl="2"/>
            <a:endParaRPr lang="de-DE" dirty="0" smtClean="0"/>
          </a:p>
          <a:p>
            <a:r>
              <a:rPr lang="de-DE" dirty="0" err="1" smtClean="0"/>
              <a:t>Example</a:t>
            </a:r>
            <a:r>
              <a:rPr lang="de-DE" dirty="0" smtClean="0"/>
              <a:t> (Data </a:t>
            </a:r>
            <a:r>
              <a:rPr lang="de-DE" dirty="0" err="1" smtClean="0"/>
              <a:t>Partitioning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Table R (</a:t>
            </a:r>
            <a:r>
              <a:rPr lang="de-DE" dirty="0" err="1" smtClean="0"/>
              <a:t>a,b,c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redundancy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synopsis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replicas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en-US" dirty="0" smtClean="0"/>
          </a:p>
          <a:p>
            <a:r>
              <a:rPr lang="de-DE" b="1" dirty="0" err="1" smtClean="0"/>
              <a:t>Optimization</a:t>
            </a:r>
            <a:endParaRPr lang="de-DE" b="1" dirty="0" smtClean="0"/>
          </a:p>
          <a:p>
            <a:pPr lvl="1"/>
            <a:r>
              <a:rPr lang="de-DE" dirty="0" err="1" smtClean="0"/>
              <a:t>Exploit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multiple </a:t>
            </a:r>
            <a:r>
              <a:rPr lang="de-DE" dirty="0" err="1" smtClean="0"/>
              <a:t>replicas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 </a:t>
            </a:r>
            <a:r>
              <a:rPr lang="de-DE" b="1" dirty="0" smtClean="0"/>
              <a:t>(</a:t>
            </a:r>
            <a:r>
              <a:rPr lang="de-DE" b="1" dirty="0" err="1" smtClean="0"/>
              <a:t>complementary</a:t>
            </a:r>
            <a:r>
              <a:rPr lang="de-DE" b="1" dirty="0" smtClean="0"/>
              <a:t>)</a:t>
            </a:r>
            <a:r>
              <a:rPr lang="de-DE" dirty="0" smtClean="0"/>
              <a:t> </a:t>
            </a:r>
            <a:r>
              <a:rPr lang="de-DE" dirty="0" err="1" smtClean="0"/>
              <a:t>layouts</a:t>
            </a:r>
            <a:endParaRPr lang="de-DE" dirty="0" smtClean="0"/>
          </a:p>
          <a:p>
            <a:pPr lvl="1"/>
            <a:r>
              <a:rPr lang="de-DE" dirty="0" smtClean="0"/>
              <a:t>E.g., different </a:t>
            </a:r>
            <a:r>
              <a:rPr lang="de-DE" dirty="0" err="1" smtClean="0"/>
              <a:t>sorting</a:t>
            </a:r>
            <a:r>
              <a:rPr lang="de-DE" dirty="0" smtClean="0"/>
              <a:t> </a:t>
            </a:r>
            <a:r>
              <a:rPr lang="de-DE" dirty="0" err="1" smtClean="0"/>
              <a:t>orders</a:t>
            </a:r>
            <a:r>
              <a:rPr lang="de-DE" dirty="0" smtClean="0"/>
              <a:t>,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, </a:t>
            </a:r>
            <a:r>
              <a:rPr lang="de-DE" dirty="0" err="1" smtClean="0"/>
              <a:t>compression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, </a:t>
            </a:r>
            <a:r>
              <a:rPr lang="de-DE" dirty="0" err="1" smtClean="0"/>
              <a:t>etc</a:t>
            </a:r>
            <a:r>
              <a:rPr lang="de-DE" dirty="0" smtClean="0"/>
              <a:t> 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Resiliency-Aware Data Management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452320" y="872716"/>
            <a:ext cx="936104" cy="32403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C1: QP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496436" y="872716"/>
            <a:ext cx="576064" cy="75608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C3: </a:t>
            </a:r>
            <a:r>
              <a:rPr lang="de-DE" b="1" dirty="0" err="1" smtClean="0">
                <a:solidFill>
                  <a:srgbClr val="555555"/>
                </a:solidFill>
              </a:rPr>
              <a:t>Opt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52320" y="1304764"/>
            <a:ext cx="936104" cy="324036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C2: DS</a:t>
            </a:r>
            <a:endParaRPr lang="en-US" b="1" dirty="0">
              <a:solidFill>
                <a:srgbClr val="555555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239852" y="3245728"/>
          <a:ext cx="2304255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8085"/>
                <a:gridCol w="768085"/>
                <a:gridCol w="7680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499992" y="2672916"/>
          <a:ext cx="1188132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"/>
                <a:gridCol w="396044"/>
                <a:gridCol w="39604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7848364" y="2672916"/>
          <a:ext cx="1188132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"/>
                <a:gridCol w="396044"/>
                <a:gridCol w="39604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239852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55555"/>
                </a:solidFill>
              </a:rPr>
              <a:t>Table R</a:t>
            </a:r>
            <a:endParaRPr lang="en-US" dirty="0" smtClean="0">
              <a:solidFill>
                <a:srgbClr val="555555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52220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55555"/>
                </a:solidFill>
              </a:rPr>
              <a:t>Table R‘</a:t>
            </a:r>
            <a:endParaRPr lang="en-US" dirty="0" smtClean="0">
              <a:solidFill>
                <a:srgbClr val="555555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463988" y="2339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55555"/>
                </a:solidFill>
              </a:rPr>
              <a:t>Synopsis S</a:t>
            </a:r>
            <a:r>
              <a:rPr lang="de-DE" baseline="-25000" dirty="0" smtClean="0">
                <a:solidFill>
                  <a:srgbClr val="555555"/>
                </a:solidFill>
              </a:rPr>
              <a:t>R</a:t>
            </a:r>
            <a:endParaRPr lang="en-US" baseline="-25000" dirty="0" smtClean="0">
              <a:solidFill>
                <a:srgbClr val="555555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776356" y="2339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55555"/>
                </a:solidFill>
              </a:rPr>
              <a:t>Synopsis S</a:t>
            </a:r>
            <a:r>
              <a:rPr lang="de-DE" baseline="-25000" dirty="0" smtClean="0">
                <a:solidFill>
                  <a:srgbClr val="555555"/>
                </a:solidFill>
              </a:rPr>
              <a:t>R‘</a:t>
            </a:r>
            <a:endParaRPr lang="en-US" baseline="-25000" dirty="0" smtClean="0">
              <a:solidFill>
                <a:srgbClr val="555555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 rot="2049617">
            <a:off x="5724128" y="3320988"/>
            <a:ext cx="756084" cy="288032"/>
            <a:chOff x="5724128" y="3320988"/>
            <a:chExt cx="756084" cy="288032"/>
          </a:xfrm>
        </p:grpSpPr>
        <p:sp>
          <p:nvSpPr>
            <p:cNvPr id="22" name="Pfeil nach rechts 21"/>
            <p:cNvSpPr/>
            <p:nvPr/>
          </p:nvSpPr>
          <p:spPr>
            <a:xfrm>
              <a:off x="6120172" y="3320988"/>
              <a:ext cx="360040" cy="288032"/>
            </a:xfrm>
            <a:prstGeom prst="rightArrow">
              <a:avLst/>
            </a:prstGeom>
            <a:solidFill>
              <a:srgbClr val="B2E928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  <p:sp>
          <p:nvSpPr>
            <p:cNvPr id="23" name="Pfeil nach rechts 22"/>
            <p:cNvSpPr/>
            <p:nvPr/>
          </p:nvSpPr>
          <p:spPr>
            <a:xfrm rot="10800000">
              <a:off x="5724128" y="3320988"/>
              <a:ext cx="360040" cy="288032"/>
            </a:xfrm>
            <a:prstGeom prst="rightArrow">
              <a:avLst/>
            </a:prstGeom>
            <a:solidFill>
              <a:srgbClr val="B2E928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4319972" y="42930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Time-</a:t>
            </a:r>
            <a:r>
              <a:rPr lang="de-DE" dirty="0" err="1" smtClean="0">
                <a:solidFill>
                  <a:srgbClr val="555555"/>
                </a:solidFill>
              </a:rPr>
              <a:t>based</a:t>
            </a:r>
            <a:r>
              <a:rPr lang="de-DE" dirty="0" smtClean="0">
                <a:solidFill>
                  <a:srgbClr val="555555"/>
                </a:solidFill>
              </a:rPr>
              <a:t> /on-</a:t>
            </a:r>
            <a:r>
              <a:rPr lang="de-DE" dirty="0" err="1" smtClean="0">
                <a:solidFill>
                  <a:srgbClr val="555555"/>
                </a:solidFill>
              </a:rPr>
              <a:t>the</a:t>
            </a:r>
            <a:r>
              <a:rPr lang="de-DE" dirty="0" smtClean="0">
                <a:solidFill>
                  <a:srgbClr val="555555"/>
                </a:solidFill>
              </a:rPr>
              <a:t>-</a:t>
            </a:r>
            <a:r>
              <a:rPr lang="de-DE" dirty="0" err="1" smtClean="0">
                <a:solidFill>
                  <a:srgbClr val="555555"/>
                </a:solidFill>
              </a:rPr>
              <a:t>fly</a:t>
            </a:r>
            <a:r>
              <a:rPr lang="de-DE" dirty="0" smtClean="0">
                <a:solidFill>
                  <a:srgbClr val="555555"/>
                </a:solidFill>
              </a:rPr>
              <a:t> </a:t>
            </a:r>
            <a:br>
              <a:rPr lang="de-DE" dirty="0" smtClean="0">
                <a:solidFill>
                  <a:srgbClr val="555555"/>
                </a:solidFill>
              </a:rPr>
            </a:br>
            <a:r>
              <a:rPr lang="de-DE" dirty="0" err="1" smtClean="0">
                <a:solidFill>
                  <a:srgbClr val="555555"/>
                </a:solidFill>
              </a:rPr>
              <a:t>error</a:t>
            </a:r>
            <a:r>
              <a:rPr lang="de-DE" dirty="0" smtClean="0">
                <a:solidFill>
                  <a:srgbClr val="555555"/>
                </a:solidFill>
              </a:rPr>
              <a:t> </a:t>
            </a:r>
            <a:r>
              <a:rPr lang="de-DE" dirty="0" err="1" smtClean="0">
                <a:solidFill>
                  <a:srgbClr val="555555"/>
                </a:solidFill>
              </a:rPr>
              <a:t>detection</a:t>
            </a:r>
            <a:r>
              <a:rPr lang="de-DE" dirty="0" smtClean="0">
                <a:solidFill>
                  <a:srgbClr val="555555"/>
                </a:solidFill>
              </a:rPr>
              <a:t> </a:t>
            </a:r>
            <a:r>
              <a:rPr lang="de-DE" dirty="0" err="1" smtClean="0">
                <a:solidFill>
                  <a:srgbClr val="555555"/>
                </a:solidFill>
              </a:rPr>
              <a:t>and</a:t>
            </a:r>
            <a:r>
              <a:rPr lang="de-DE" dirty="0" smtClean="0">
                <a:solidFill>
                  <a:srgbClr val="555555"/>
                </a:solidFill>
              </a:rPr>
              <a:t> </a:t>
            </a:r>
            <a:r>
              <a:rPr lang="de-DE" dirty="0" err="1" smtClean="0">
                <a:solidFill>
                  <a:srgbClr val="555555"/>
                </a:solidFill>
              </a:rPr>
              <a:t>correction</a:t>
            </a:r>
            <a:endParaRPr lang="en-US" dirty="0" smtClean="0">
              <a:solidFill>
                <a:srgbClr val="555555"/>
              </a:solidFill>
            </a:endParaRPr>
          </a:p>
        </p:txBody>
      </p:sp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3239852" y="3638530"/>
          <a:ext cx="2304255" cy="3048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68085"/>
                <a:gridCol w="768085"/>
                <a:gridCol w="768085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/>
        </p:nvGraphicFramePr>
        <p:xfrm>
          <a:off x="3239852" y="3978022"/>
          <a:ext cx="2304255" cy="3048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68085"/>
                <a:gridCol w="768085"/>
                <a:gridCol w="768085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6516216" y="3248980"/>
          <a:ext cx="768085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80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elle 32"/>
          <p:cNvGraphicFramePr>
            <a:graphicFrameLocks noGrp="1"/>
          </p:cNvGraphicFramePr>
          <p:nvPr/>
        </p:nvGraphicFramePr>
        <p:xfrm>
          <a:off x="8304415" y="3248980"/>
          <a:ext cx="768085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80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7416316" y="3248980"/>
          <a:ext cx="768085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80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feld 38"/>
          <p:cNvSpPr txBox="1"/>
          <p:nvPr/>
        </p:nvSpPr>
        <p:spPr>
          <a:xfrm>
            <a:off x="503548" y="3861048"/>
            <a:ext cx="385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11CA08"/>
                </a:solidFill>
              </a:rPr>
              <a:t>Test </a:t>
            </a:r>
            <a:r>
              <a:rPr lang="de-DE" b="1" dirty="0" err="1" smtClean="0">
                <a:solidFill>
                  <a:srgbClr val="11CA08"/>
                </a:solidFill>
              </a:rPr>
              <a:t>Scheduling</a:t>
            </a:r>
            <a:endParaRPr lang="de-DE" b="1" dirty="0" smtClean="0">
              <a:solidFill>
                <a:srgbClr val="11CA08"/>
              </a:solidFill>
            </a:endParaRPr>
          </a:p>
          <a:p>
            <a:r>
              <a:rPr lang="de-DE" b="1" dirty="0" smtClean="0">
                <a:solidFill>
                  <a:srgbClr val="11CA08"/>
                </a:solidFill>
              </a:rPr>
              <a:t>Multiple </a:t>
            </a:r>
            <a:r>
              <a:rPr lang="de-DE" b="1" dirty="0" err="1" smtClean="0">
                <a:solidFill>
                  <a:srgbClr val="11CA08"/>
                </a:solidFill>
              </a:rPr>
              <a:t>Replicas</a:t>
            </a:r>
            <a:endParaRPr lang="de-DE" b="1" dirty="0" smtClean="0">
              <a:solidFill>
                <a:srgbClr val="11CA08"/>
              </a:solidFill>
            </a:endParaRPr>
          </a:p>
          <a:p>
            <a:r>
              <a:rPr lang="de-DE" b="1" dirty="0" err="1" smtClean="0">
                <a:solidFill>
                  <a:srgbClr val="11CA08"/>
                </a:solidFill>
              </a:rPr>
              <a:t>Workload</a:t>
            </a:r>
            <a:r>
              <a:rPr lang="de-DE" b="1" dirty="0" smtClean="0">
                <a:solidFill>
                  <a:srgbClr val="11CA08"/>
                </a:solidFill>
              </a:rPr>
              <a:t> </a:t>
            </a:r>
            <a:r>
              <a:rPr lang="de-DE" b="1" dirty="0" err="1" smtClean="0">
                <a:solidFill>
                  <a:srgbClr val="11CA08"/>
                </a:solidFill>
              </a:rPr>
              <a:t>Characteristics</a:t>
            </a:r>
            <a:endParaRPr lang="en-US" b="1" dirty="0" smtClean="0">
              <a:solidFill>
                <a:srgbClr val="11CA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5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C3: </a:t>
            </a:r>
            <a:r>
              <a:rPr lang="de-DE" dirty="0" err="1" smtClean="0"/>
              <a:t>Resiliency</a:t>
            </a:r>
            <a:r>
              <a:rPr lang="de-DE" dirty="0" smtClean="0"/>
              <a:t>-Aware </a:t>
            </a:r>
            <a:r>
              <a:rPr lang="de-DE" dirty="0" err="1" smtClean="0"/>
              <a:t>Optimization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b="1" dirty="0" smtClean="0"/>
              <a:t>Challenge</a:t>
            </a:r>
          </a:p>
          <a:p>
            <a:pPr lvl="1"/>
            <a:r>
              <a:rPr lang="de-DE" dirty="0" smtClean="0"/>
              <a:t>Problem: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QP/DS, HW </a:t>
            </a:r>
            <a:r>
              <a:rPr lang="de-DE" dirty="0" err="1" smtClean="0"/>
              <a:t>heterogeneity</a:t>
            </a:r>
            <a:endParaRPr lang="de-DE" dirty="0" smtClean="0"/>
          </a:p>
          <a:p>
            <a:pPr lvl="1"/>
            <a:r>
              <a:rPr lang="de-DE" dirty="0" smtClean="0"/>
              <a:t>Goal: Multi-</a:t>
            </a:r>
            <a:r>
              <a:rPr lang="de-DE" dirty="0" err="1" smtClean="0"/>
              <a:t>objective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(</a:t>
            </a:r>
            <a:r>
              <a:rPr lang="de-DE" dirty="0" err="1" smtClean="0"/>
              <a:t>performance</a:t>
            </a:r>
            <a:r>
              <a:rPr lang="de-DE" dirty="0" smtClean="0"/>
              <a:t>, </a:t>
            </a:r>
            <a:r>
              <a:rPr lang="de-DE" dirty="0" err="1" smtClean="0"/>
              <a:t>accuracy</a:t>
            </a:r>
            <a:r>
              <a:rPr lang="de-DE" dirty="0" smtClean="0"/>
              <a:t>, </a:t>
            </a:r>
            <a:r>
              <a:rPr lang="de-DE" dirty="0" err="1" smtClean="0"/>
              <a:t>energy</a:t>
            </a:r>
            <a:r>
              <a:rPr lang="de-DE" dirty="0" smtClean="0"/>
              <a:t>, </a:t>
            </a:r>
            <a:r>
              <a:rPr lang="de-DE" dirty="0" err="1" smtClean="0"/>
              <a:t>resiliency</a:t>
            </a:r>
            <a:r>
              <a:rPr lang="de-DE" dirty="0" smtClean="0"/>
              <a:t>)</a:t>
            </a:r>
          </a:p>
          <a:p>
            <a:pPr lvl="2"/>
            <a:endParaRPr lang="de-DE" dirty="0" smtClean="0"/>
          </a:p>
          <a:p>
            <a:r>
              <a:rPr lang="de-DE" dirty="0" err="1" smtClean="0"/>
              <a:t>Example</a:t>
            </a:r>
            <a:r>
              <a:rPr lang="de-DE" dirty="0" smtClean="0"/>
              <a:t> (</a:t>
            </a:r>
            <a:r>
              <a:rPr lang="de-DE" dirty="0" err="1" smtClean="0"/>
              <a:t>Frequency</a:t>
            </a:r>
            <a:r>
              <a:rPr lang="de-DE" dirty="0" smtClean="0"/>
              <a:t>/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 (DFS,DVS))</a:t>
            </a:r>
          </a:p>
          <a:p>
            <a:pPr lvl="1"/>
            <a:r>
              <a:rPr lang="de-DE" dirty="0" smtClean="0"/>
              <a:t>1) </a:t>
            </a: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2) Select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  <a:p>
            <a:pPr lvl="1"/>
            <a:r>
              <a:rPr lang="de-DE" dirty="0" smtClean="0"/>
              <a:t>3) </a:t>
            </a:r>
            <a:r>
              <a:rPr lang="de-DE" dirty="0" err="1" smtClean="0"/>
              <a:t>Optimize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E.g., </a:t>
            </a:r>
            <a:r>
              <a:rPr lang="de-DE" dirty="0" err="1" smtClean="0"/>
              <a:t>decreased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/</a:t>
            </a:r>
            <a:r>
              <a:rPr lang="de-DE" dirty="0" err="1" smtClean="0"/>
              <a:t>voltage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Resiliency-Aware Data Management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452320" y="872716"/>
            <a:ext cx="936104" cy="32403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C1: QP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496436" y="872716"/>
            <a:ext cx="576064" cy="756084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C3: </a:t>
            </a:r>
            <a:r>
              <a:rPr lang="de-DE" b="1" dirty="0" err="1" smtClean="0">
                <a:solidFill>
                  <a:srgbClr val="555555"/>
                </a:solidFill>
              </a:rPr>
              <a:t>Opt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52320" y="1304764"/>
            <a:ext cx="936104" cy="32403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C2: DS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80112" y="58052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rgbClr val="11CA08"/>
                </a:solidFill>
                <a:sym typeface="Wingdings" pitchFamily="2" charset="2"/>
              </a:rPr>
              <a:t>Multi-</a:t>
            </a:r>
            <a:r>
              <a:rPr lang="de-DE" b="1" dirty="0" err="1" smtClean="0">
                <a:solidFill>
                  <a:srgbClr val="11CA08"/>
                </a:solidFill>
                <a:sym typeface="Wingdings" pitchFamily="2" charset="2"/>
              </a:rPr>
              <a:t>Objective</a:t>
            </a:r>
            <a:r>
              <a:rPr lang="de-DE" b="1" dirty="0" smtClean="0">
                <a:solidFill>
                  <a:srgbClr val="11CA08"/>
                </a:solidFill>
                <a:sym typeface="Wingdings" pitchFamily="2" charset="2"/>
              </a:rPr>
              <a:t>, Global, </a:t>
            </a:r>
            <a:br>
              <a:rPr lang="de-DE" b="1" dirty="0" smtClean="0">
                <a:solidFill>
                  <a:srgbClr val="11CA08"/>
                </a:solidFill>
                <a:sym typeface="Wingdings" pitchFamily="2" charset="2"/>
              </a:rPr>
            </a:br>
            <a:r>
              <a:rPr lang="de-DE" b="1" dirty="0" err="1" smtClean="0">
                <a:solidFill>
                  <a:srgbClr val="11CA08"/>
                </a:solidFill>
                <a:sym typeface="Wingdings" pitchFamily="2" charset="2"/>
              </a:rPr>
              <a:t>Architecture</a:t>
            </a:r>
            <a:r>
              <a:rPr lang="de-DE" b="1" dirty="0" smtClean="0">
                <a:solidFill>
                  <a:srgbClr val="11CA08"/>
                </a:solidFill>
                <a:sym typeface="Wingdings" pitchFamily="2" charset="2"/>
              </a:rPr>
              <a:t>-Aware </a:t>
            </a:r>
            <a:r>
              <a:rPr lang="de-DE" b="1" dirty="0" err="1" smtClean="0">
                <a:solidFill>
                  <a:srgbClr val="11CA08"/>
                </a:solidFill>
                <a:sym typeface="Wingdings" pitchFamily="2" charset="2"/>
              </a:rPr>
              <a:t>Optimization</a:t>
            </a:r>
            <a:endParaRPr lang="en-US" b="1" dirty="0" smtClean="0">
              <a:solidFill>
                <a:srgbClr val="11CA08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99592" y="4365104"/>
            <a:ext cx="1080120" cy="468052"/>
          </a:xfrm>
          <a:prstGeom prst="rect">
            <a:avLst/>
          </a:prstGeom>
          <a:solidFill>
            <a:srgbClr val="B2E92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DFS/DVS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67844" y="5985284"/>
            <a:ext cx="1080120" cy="4680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555555"/>
                </a:solidFill>
              </a:rPr>
              <a:t>Accuracy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11660" y="5481228"/>
            <a:ext cx="1080120" cy="4680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Errors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896036" y="5481228"/>
            <a:ext cx="1080120" cy="4680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555555"/>
                </a:solidFill>
              </a:rPr>
              <a:t>Energy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951820" y="4977172"/>
            <a:ext cx="1440160" cy="4680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Performance</a:t>
            </a:r>
            <a:endParaRPr lang="en-US" dirty="0">
              <a:solidFill>
                <a:srgbClr val="555555"/>
              </a:solidFill>
            </a:endParaRPr>
          </a:p>
        </p:txBody>
      </p:sp>
      <p:cxnSp>
        <p:nvCxnSpPr>
          <p:cNvPr id="19" name="Gerade Verbindung mit Pfeil 18"/>
          <p:cNvCxnSpPr>
            <a:endCxn id="16" idx="0"/>
          </p:cNvCxnSpPr>
          <p:nvPr/>
        </p:nvCxnSpPr>
        <p:spPr>
          <a:xfrm rot="5400000">
            <a:off x="4986046" y="5031178"/>
            <a:ext cx="90010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rot="5400000">
            <a:off x="1636880" y="5031178"/>
            <a:ext cx="90010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7" idx="0"/>
          </p:cNvCxnSpPr>
          <p:nvPr/>
        </p:nvCxnSpPr>
        <p:spPr>
          <a:xfrm rot="5400000">
            <a:off x="3473878" y="4779150"/>
            <a:ext cx="396044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979712" y="4581128"/>
            <a:ext cx="345638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endCxn id="14" idx="1"/>
          </p:cNvCxnSpPr>
          <p:nvPr/>
        </p:nvCxnSpPr>
        <p:spPr>
          <a:xfrm>
            <a:off x="2089312" y="5949280"/>
            <a:ext cx="1078532" cy="27003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1691680" y="4689140"/>
            <a:ext cx="396044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b="1" dirty="0" smtClean="0">
                <a:solidFill>
                  <a:srgbClr val="11CA08"/>
                </a:solidFill>
              </a:rPr>
              <a:t>–  </a:t>
            </a:r>
            <a:endParaRPr lang="en-US" sz="4000" b="1" dirty="0" smtClean="0">
              <a:solidFill>
                <a:srgbClr val="11CA08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151620" y="4689140"/>
            <a:ext cx="612068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</a:rPr>
              <a:t>(</a:t>
            </a:r>
            <a:r>
              <a:rPr lang="de-DE" sz="4000" b="1" dirty="0" smtClean="0">
                <a:solidFill>
                  <a:srgbClr val="FF0000"/>
                </a:solidFill>
              </a:rPr>
              <a:t>+</a:t>
            </a:r>
            <a:r>
              <a:rPr lang="de-DE" sz="3000" b="1" dirty="0" smtClean="0">
                <a:solidFill>
                  <a:srgbClr val="FF0000"/>
                </a:solidFill>
              </a:rPr>
              <a:t>)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347864" y="4437113"/>
            <a:ext cx="396044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– 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544108" y="4473116"/>
            <a:ext cx="396044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b="1" dirty="0" smtClean="0">
                <a:solidFill>
                  <a:srgbClr val="11CA08"/>
                </a:solidFill>
              </a:rPr>
              <a:t>–  </a:t>
            </a:r>
            <a:endParaRPr lang="en-US" sz="4000" b="1" dirty="0" smtClean="0">
              <a:solidFill>
                <a:srgbClr val="11CA08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V="1">
            <a:off x="2231740" y="5085184"/>
            <a:ext cx="720080" cy="396044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2411760" y="4725145"/>
            <a:ext cx="612068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b="1" dirty="0" smtClean="0">
                <a:solidFill>
                  <a:srgbClr val="11CA08"/>
                </a:solidFill>
              </a:rPr>
              <a:t>+</a:t>
            </a:r>
            <a:endParaRPr lang="en-US" sz="4000" b="1" dirty="0" smtClean="0">
              <a:solidFill>
                <a:srgbClr val="11CA08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447764" y="5913276"/>
            <a:ext cx="612068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b="1" dirty="0" smtClean="0">
                <a:solidFill>
                  <a:srgbClr val="11CA08"/>
                </a:solidFill>
              </a:rPr>
              <a:t>+</a:t>
            </a:r>
            <a:endParaRPr lang="en-US" sz="4000" b="1" dirty="0" smtClean="0">
              <a:solidFill>
                <a:srgbClr val="11CA08"/>
              </a:solidFill>
            </a:endParaRPr>
          </a:p>
        </p:txBody>
      </p:sp>
      <p:cxnSp>
        <p:nvCxnSpPr>
          <p:cNvPr id="51" name="Gerade Verbindung mit Pfeil 50"/>
          <p:cNvCxnSpPr>
            <a:stCxn id="17" idx="1"/>
          </p:cNvCxnSpPr>
          <p:nvPr/>
        </p:nvCxnSpPr>
        <p:spPr>
          <a:xfrm rot="10800000" flipV="1">
            <a:off x="2447764" y="5211198"/>
            <a:ext cx="504056" cy="27003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2699792" y="5157192"/>
            <a:ext cx="396044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b="1" dirty="0" smtClean="0">
                <a:solidFill>
                  <a:srgbClr val="11CA08"/>
                </a:solidFill>
              </a:rPr>
              <a:t>–  </a:t>
            </a:r>
            <a:endParaRPr lang="en-US" sz="4000" b="1" dirty="0" smtClean="0">
              <a:solidFill>
                <a:srgbClr val="11CA08"/>
              </a:solidFill>
            </a:endParaRPr>
          </a:p>
        </p:txBody>
      </p:sp>
      <p:cxnSp>
        <p:nvCxnSpPr>
          <p:cNvPr id="56" name="Gerade Verbindung mit Pfeil 55"/>
          <p:cNvCxnSpPr>
            <a:stCxn id="17" idx="3"/>
          </p:cNvCxnSpPr>
          <p:nvPr/>
        </p:nvCxnSpPr>
        <p:spPr>
          <a:xfrm>
            <a:off x="4391980" y="5211198"/>
            <a:ext cx="612068" cy="23402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4716016" y="4797152"/>
            <a:ext cx="612068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000" b="1" dirty="0" smtClean="0">
                <a:solidFill>
                  <a:srgbClr val="11CA08"/>
                </a:solidFill>
              </a:rPr>
              <a:t>(</a:t>
            </a:r>
            <a:r>
              <a:rPr lang="de-DE" sz="4000" b="1" dirty="0" smtClean="0">
                <a:solidFill>
                  <a:srgbClr val="11CA08"/>
                </a:solidFill>
              </a:rPr>
              <a:t>–</a:t>
            </a:r>
            <a:r>
              <a:rPr lang="de-DE" sz="3000" b="1" dirty="0" smtClean="0">
                <a:solidFill>
                  <a:srgbClr val="11CA08"/>
                </a:solidFill>
              </a:rPr>
              <a:t>)</a:t>
            </a:r>
            <a:r>
              <a:rPr lang="de-DE" sz="4000" b="1" dirty="0" smtClean="0">
                <a:solidFill>
                  <a:srgbClr val="11CA08"/>
                </a:solidFill>
              </a:rPr>
              <a:t>  </a:t>
            </a:r>
            <a:endParaRPr lang="en-US" sz="4000" b="1" dirty="0" smtClean="0">
              <a:solidFill>
                <a:srgbClr val="11CA08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463988" y="4725144"/>
            <a:ext cx="612068" cy="540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+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887924" y="5337212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 smtClean="0">
                <a:solidFill>
                  <a:srgbClr val="555555"/>
                </a:solidFill>
              </a:rPr>
              <a:t>convex</a:t>
            </a:r>
            <a:endParaRPr lang="en-US" dirty="0" smtClean="0">
              <a:solidFill>
                <a:srgbClr val="555555"/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3491880" y="2988230"/>
            <a:ext cx="3456384" cy="584786"/>
            <a:chOff x="4788024" y="2844214"/>
            <a:chExt cx="3456384" cy="584786"/>
          </a:xfrm>
        </p:grpSpPr>
        <p:sp>
          <p:nvSpPr>
            <p:cNvPr id="9" name="Rechteck 8"/>
            <p:cNvSpPr/>
            <p:nvPr/>
          </p:nvSpPr>
          <p:spPr>
            <a:xfrm>
              <a:off x="7524328" y="2952164"/>
              <a:ext cx="648072" cy="396044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555555"/>
                </a:solidFill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4788024" y="2844214"/>
            <a:ext cx="3442298" cy="576002"/>
          </p:xfrm>
          <a:graphic>
            <a:graphicData uri="http://schemas.openxmlformats.org/presentationml/2006/ole">
              <p:oleObj spid="_x0000_s3074" name="Formel" r:id="rId4" imgW="1968480" imgH="330120" progId="Equation.3">
                <p:embed/>
              </p:oleObj>
            </a:graphicData>
          </a:graphic>
        </p:graphicFrame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4028" y="2880156"/>
              <a:ext cx="3396732" cy="548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4028" y="2916160"/>
              <a:ext cx="3420380" cy="505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hteck 41"/>
            <p:cNvSpPr/>
            <p:nvPr/>
          </p:nvSpPr>
          <p:spPr>
            <a:xfrm>
              <a:off x="7694074" y="2982986"/>
              <a:ext cx="154290" cy="18520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123" name="Gruppieren 122"/>
          <p:cNvGrpSpPr/>
          <p:nvPr/>
        </p:nvGrpSpPr>
        <p:grpSpPr>
          <a:xfrm>
            <a:off x="6648984" y="2492896"/>
            <a:ext cx="2675544" cy="3096344"/>
            <a:chOff x="6648984" y="2492896"/>
            <a:chExt cx="2675544" cy="3096344"/>
          </a:xfrm>
        </p:grpSpPr>
        <p:sp>
          <p:nvSpPr>
            <p:cNvPr id="95" name="Textfeld 94"/>
            <p:cNvSpPr txBox="1"/>
            <p:nvPr/>
          </p:nvSpPr>
          <p:spPr>
            <a:xfrm>
              <a:off x="7186205" y="4121328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solidFill>
                    <a:srgbClr val="555555"/>
                  </a:solidFill>
                  <a:latin typeface="Sun-ExtA" pitchFamily="2" charset="-128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7395248" y="4670236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 smtClean="0">
                  <a:solidFill>
                    <a:srgbClr val="555555"/>
                  </a:solidFill>
                  <a:latin typeface="+mj-lt"/>
                </a:rPr>
                <a:t>S</a:t>
              </a:r>
              <a:endParaRPr lang="de-DE" sz="2000" b="0" dirty="0">
                <a:solidFill>
                  <a:srgbClr val="555555"/>
                </a:solidFill>
                <a:latin typeface="+mj-lt"/>
              </a:endParaRPr>
            </a:p>
          </p:txBody>
        </p:sp>
        <p:cxnSp>
          <p:nvCxnSpPr>
            <p:cNvPr id="97" name="Gerade Verbindung 96"/>
            <p:cNvCxnSpPr/>
            <p:nvPr/>
          </p:nvCxnSpPr>
          <p:spPr>
            <a:xfrm rot="16200000" flipV="1">
              <a:off x="7557092" y="4629776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rot="5400000" flipH="1" flipV="1">
              <a:off x="7137654" y="4631124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feld 98"/>
            <p:cNvSpPr txBox="1"/>
            <p:nvPr/>
          </p:nvSpPr>
          <p:spPr>
            <a:xfrm>
              <a:off x="6648984" y="5189130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 smtClean="0">
                  <a:solidFill>
                    <a:srgbClr val="555555"/>
                  </a:solidFill>
                  <a:latin typeface="+mj-lt"/>
                </a:rPr>
                <a:t>R</a:t>
              </a:r>
              <a:endParaRPr lang="de-DE" sz="2000" b="0" baseline="-25000" dirty="0">
                <a:solidFill>
                  <a:srgbClr val="555555"/>
                </a:solidFill>
                <a:latin typeface="+mj-lt"/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7776356" y="3667090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solidFill>
                    <a:srgbClr val="555555"/>
                  </a:solidFill>
                  <a:latin typeface="Sun-ExtA" pitchFamily="2" charset="-128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cxnSp>
          <p:nvCxnSpPr>
            <p:cNvPr id="101" name="Gerade Verbindung 100"/>
            <p:cNvCxnSpPr/>
            <p:nvPr/>
          </p:nvCxnSpPr>
          <p:spPr>
            <a:xfrm rot="10800000">
              <a:off x="8159974" y="4132969"/>
              <a:ext cx="266573" cy="15360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 flipV="1">
              <a:off x="7567564" y="4118132"/>
              <a:ext cx="260838" cy="16844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rot="5400000" flipH="1" flipV="1">
              <a:off x="7907298" y="3741176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feld 103"/>
            <p:cNvSpPr txBox="1"/>
            <p:nvPr/>
          </p:nvSpPr>
          <p:spPr>
            <a:xfrm>
              <a:off x="8326857" y="4116716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solidFill>
                    <a:srgbClr val="555555"/>
                  </a:solidFill>
                  <a:latin typeface="Sun-ExtA" pitchFamily="2" charset="-128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cxnSp>
          <p:nvCxnSpPr>
            <p:cNvPr id="105" name="Gerade Verbindung 104"/>
            <p:cNvCxnSpPr/>
            <p:nvPr/>
          </p:nvCxnSpPr>
          <p:spPr>
            <a:xfrm rot="16200000" flipV="1">
              <a:off x="8697744" y="4625164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rot="5400000" flipH="1" flipV="1">
              <a:off x="8278306" y="4626512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feld 106"/>
            <p:cNvSpPr txBox="1"/>
            <p:nvPr/>
          </p:nvSpPr>
          <p:spPr>
            <a:xfrm>
              <a:off x="7854288" y="4667302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 smtClean="0">
                  <a:solidFill>
                    <a:srgbClr val="555555"/>
                  </a:solidFill>
                  <a:latin typeface="+mj-lt"/>
                </a:rPr>
                <a:t>T</a:t>
              </a:r>
              <a:endParaRPr lang="de-DE" sz="2000" b="0" baseline="-25000" dirty="0">
                <a:solidFill>
                  <a:srgbClr val="555555"/>
                </a:solidFill>
                <a:latin typeface="+mj-lt"/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6699823" y="4630360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 err="1" smtClean="0">
                  <a:solidFill>
                    <a:srgbClr val="555555"/>
                  </a:solidFill>
                  <a:latin typeface="+mj-lt"/>
                </a:rPr>
                <a:t>σ</a:t>
              </a:r>
              <a:r>
                <a:rPr lang="de-DE" sz="2000" b="0" baseline="-25000" dirty="0" err="1" smtClean="0">
                  <a:solidFill>
                    <a:srgbClr val="555555"/>
                  </a:solidFill>
                  <a:latin typeface="+mj-lt"/>
                </a:rPr>
                <a:t>a</a:t>
              </a:r>
              <a:r>
                <a:rPr lang="de-DE" sz="2000" b="0" baseline="-25000" dirty="0" smtClean="0">
                  <a:solidFill>
                    <a:srgbClr val="555555"/>
                  </a:solidFill>
                  <a:latin typeface="+mj-lt"/>
                </a:rPr>
                <a:t>&lt;107</a:t>
              </a:r>
              <a:endParaRPr lang="de-DE" sz="2000" b="0" baseline="-25000" dirty="0">
                <a:solidFill>
                  <a:srgbClr val="555555"/>
                </a:solidFill>
                <a:latin typeface="+mj-lt"/>
              </a:endParaRPr>
            </a:p>
          </p:txBody>
        </p:sp>
        <p:cxnSp>
          <p:nvCxnSpPr>
            <p:cNvPr id="109" name="Gerade Verbindung 108"/>
            <p:cNvCxnSpPr/>
            <p:nvPr/>
          </p:nvCxnSpPr>
          <p:spPr>
            <a:xfrm rot="5400000" flipH="1" flipV="1">
              <a:off x="6942142" y="5140436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feld 109"/>
            <p:cNvSpPr txBox="1"/>
            <p:nvPr/>
          </p:nvSpPr>
          <p:spPr>
            <a:xfrm>
              <a:off x="7628077" y="324028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 smtClean="0">
                  <a:solidFill>
                    <a:srgbClr val="555555"/>
                  </a:solidFill>
                  <a:latin typeface="Calibri"/>
                  <a:cs typeface="Calibri"/>
                </a:rPr>
                <a:t>γ</a:t>
              </a:r>
              <a:endParaRPr lang="de-DE" sz="2000" b="0" dirty="0">
                <a:solidFill>
                  <a:srgbClr val="555555"/>
                </a:solidFill>
                <a:latin typeface="+mj-lt"/>
              </a:endParaRPr>
            </a:p>
          </p:txBody>
        </p:sp>
        <p:cxnSp>
          <p:nvCxnSpPr>
            <p:cNvPr id="111" name="Gerade Verbindung 110"/>
            <p:cNvCxnSpPr/>
            <p:nvPr/>
          </p:nvCxnSpPr>
          <p:spPr>
            <a:xfrm rot="5400000" flipH="1" flipV="1">
              <a:off x="7921158" y="3210112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feld 111"/>
            <p:cNvSpPr txBox="1"/>
            <p:nvPr/>
          </p:nvSpPr>
          <p:spPr>
            <a:xfrm>
              <a:off x="7641937" y="269074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 smtClean="0">
                  <a:solidFill>
                    <a:srgbClr val="555555"/>
                  </a:solidFill>
                  <a:latin typeface="Calibri"/>
                  <a:cs typeface="Calibri"/>
                </a:rPr>
                <a:t>Ψ</a:t>
              </a:r>
              <a:r>
                <a:rPr lang="de-DE" sz="2000" b="0" baseline="-25000" dirty="0" smtClean="0">
                  <a:solidFill>
                    <a:srgbClr val="555555"/>
                  </a:solidFill>
                  <a:latin typeface="Calibri"/>
                  <a:cs typeface="Calibri"/>
                </a:rPr>
                <a:t>k=365</a:t>
              </a:r>
              <a:endParaRPr lang="de-DE" sz="2000" b="0" baseline="-25000" dirty="0">
                <a:solidFill>
                  <a:srgbClr val="555555"/>
                </a:solidFill>
                <a:latin typeface="+mj-lt"/>
              </a:endParaRPr>
            </a:p>
          </p:txBody>
        </p:sp>
        <p:cxnSp>
          <p:nvCxnSpPr>
            <p:cNvPr id="113" name="Gerade Verbindung 112"/>
            <p:cNvCxnSpPr/>
            <p:nvPr/>
          </p:nvCxnSpPr>
          <p:spPr>
            <a:xfrm rot="5400000" flipH="1" flipV="1">
              <a:off x="7925782" y="2660576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feld 113"/>
            <p:cNvSpPr txBox="1"/>
            <p:nvPr/>
          </p:nvSpPr>
          <p:spPr>
            <a:xfrm>
              <a:off x="8529804" y="4673684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 smtClean="0">
                  <a:solidFill>
                    <a:srgbClr val="555555"/>
                  </a:solidFill>
                  <a:latin typeface="+mj-lt"/>
                </a:rPr>
                <a:t>U</a:t>
              </a:r>
              <a:endParaRPr lang="de-DE" sz="2000" b="0" baseline="-25000" dirty="0">
                <a:solidFill>
                  <a:srgbClr val="555555"/>
                </a:solidFill>
                <a:latin typeface="+mj-lt"/>
              </a:endParaRP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7128284" y="2492896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555555"/>
                  </a:solidFill>
                </a:rPr>
                <a:t>Q:</a:t>
              </a:r>
              <a:endParaRPr lang="en-US" dirty="0" smtClean="0">
                <a:solidFill>
                  <a:srgbClr val="555555"/>
                </a:solidFill>
              </a:endParaRP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7596336" y="2708920"/>
              <a:ext cx="900100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38" grpId="0"/>
      <p:bldP spid="39" grpId="0"/>
      <p:bldP spid="40" grpId="0"/>
      <p:bldP spid="41" grpId="0"/>
      <p:bldP spid="49" grpId="0"/>
      <p:bldP spid="50" grpId="0"/>
      <p:bldP spid="55" grpId="0"/>
      <p:bldP spid="60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Problem </a:t>
            </a:r>
            <a:r>
              <a:rPr lang="de-DE" dirty="0" err="1" smtClean="0"/>
              <a:t>of</a:t>
            </a:r>
            <a:r>
              <a:rPr lang="de-DE" dirty="0" smtClean="0"/>
              <a:t> State-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-Art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General-</a:t>
            </a:r>
            <a:r>
              <a:rPr lang="de-DE" dirty="0" err="1" smtClean="0">
                <a:sym typeface="Wingdings" pitchFamily="2" charset="2"/>
              </a:rPr>
              <a:t>purpose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resiliency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mechanisms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at</a:t>
            </a:r>
            <a:r>
              <a:rPr lang="de-DE" dirty="0" smtClean="0">
                <a:sym typeface="Wingdings" pitchFamily="2" charset="2"/>
              </a:rPr>
              <a:t> HW/OS </a:t>
            </a:r>
            <a:r>
              <a:rPr lang="de-DE" dirty="0" err="1" smtClean="0">
                <a:sym typeface="Wingdings" pitchFamily="2" charset="2"/>
              </a:rPr>
              <a:t>level</a:t>
            </a:r>
            <a:endParaRPr lang="de-DE" dirty="0" smtClean="0"/>
          </a:p>
          <a:p>
            <a:pPr lvl="1"/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>
                <a:sym typeface="Wingdings" pitchFamily="2" charset="2"/>
              </a:rPr>
              <a:t>increasing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resiliency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costs</a:t>
            </a:r>
            <a:endParaRPr lang="de-DE" dirty="0" smtClean="0">
              <a:sym typeface="Wingdings" pitchFamily="2" charset="2"/>
            </a:endParaRPr>
          </a:p>
          <a:p>
            <a:pPr lvl="2"/>
            <a:endParaRPr lang="de-DE" dirty="0" smtClean="0"/>
          </a:p>
          <a:p>
            <a:r>
              <a:rPr lang="de-DE" dirty="0" err="1" smtClean="0"/>
              <a:t>Summary</a:t>
            </a:r>
            <a:endParaRPr lang="de-DE" dirty="0" smtClean="0"/>
          </a:p>
          <a:p>
            <a:pPr lvl="1"/>
            <a:r>
              <a:rPr lang="de-DE" dirty="0" smtClean="0"/>
              <a:t>Vision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Resiliency</a:t>
            </a:r>
            <a:r>
              <a:rPr lang="de-DE" dirty="0" smtClean="0"/>
              <a:t>-Aware Data Management“</a:t>
            </a:r>
          </a:p>
          <a:p>
            <a:pPr lvl="1"/>
            <a:r>
              <a:rPr lang="de-DE" dirty="0" smtClean="0"/>
              <a:t>Challenge </a:t>
            </a:r>
            <a:r>
              <a:rPr lang="de-DE" dirty="0" err="1" smtClean="0"/>
              <a:t>Resilient</a:t>
            </a:r>
            <a:r>
              <a:rPr lang="de-DE" dirty="0" smtClean="0"/>
              <a:t> Query Processing</a:t>
            </a:r>
          </a:p>
          <a:p>
            <a:pPr lvl="1"/>
            <a:r>
              <a:rPr lang="de-DE" dirty="0" smtClean="0"/>
              <a:t>Challenge </a:t>
            </a:r>
            <a:r>
              <a:rPr lang="de-DE" dirty="0" err="1" smtClean="0"/>
              <a:t>Resilient</a:t>
            </a:r>
            <a:r>
              <a:rPr lang="de-DE" dirty="0" smtClean="0"/>
              <a:t> Data Storage</a:t>
            </a:r>
          </a:p>
          <a:p>
            <a:pPr lvl="1"/>
            <a:r>
              <a:rPr lang="de-DE" dirty="0" smtClean="0"/>
              <a:t>Challenge </a:t>
            </a:r>
            <a:r>
              <a:rPr lang="de-DE" dirty="0" err="1" smtClean="0"/>
              <a:t>Resiliency</a:t>
            </a:r>
            <a:r>
              <a:rPr lang="de-DE" dirty="0" smtClean="0"/>
              <a:t>-Aware </a:t>
            </a:r>
            <a:r>
              <a:rPr lang="de-DE" dirty="0" err="1" smtClean="0"/>
              <a:t>Optimization</a:t>
            </a:r>
            <a:endParaRPr lang="de-DE" dirty="0" smtClean="0"/>
          </a:p>
          <a:p>
            <a:pPr lvl="1"/>
            <a:r>
              <a:rPr lang="de-DE" b="1" dirty="0" smtClean="0"/>
              <a:t>Research </a:t>
            </a:r>
            <a:r>
              <a:rPr lang="de-DE" b="1" dirty="0" err="1" smtClean="0"/>
              <a:t>directions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more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paper</a:t>
            </a:r>
            <a:r>
              <a:rPr lang="de-DE" b="1" dirty="0" smtClean="0"/>
              <a:t>!</a:t>
            </a:r>
          </a:p>
          <a:p>
            <a:pPr lvl="2"/>
            <a:endParaRPr lang="de-DE" dirty="0" smtClean="0"/>
          </a:p>
          <a:p>
            <a:r>
              <a:rPr lang="de-DE" dirty="0" err="1" smtClean="0"/>
              <a:t>Conclusion</a:t>
            </a:r>
            <a:r>
              <a:rPr lang="de-DE" dirty="0" smtClean="0"/>
              <a:t> / New </a:t>
            </a:r>
            <a:r>
              <a:rPr lang="de-DE" dirty="0" err="1" smtClean="0"/>
              <a:t>Opportunities</a:t>
            </a:r>
            <a:endParaRPr lang="de-DE" dirty="0" smtClean="0"/>
          </a:p>
          <a:p>
            <a:pPr lvl="1"/>
            <a:r>
              <a:rPr lang="de-DE" b="1" dirty="0" err="1" smtClean="0"/>
              <a:t>Resiliency-aware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management</a:t>
            </a:r>
            <a:r>
              <a:rPr lang="de-DE" b="1" dirty="0" smtClean="0"/>
              <a:t> </a:t>
            </a:r>
            <a:r>
              <a:rPr lang="de-DE" b="1" dirty="0" err="1" smtClean="0"/>
              <a:t>can</a:t>
            </a:r>
            <a:r>
              <a:rPr lang="de-DE" b="1" dirty="0" smtClean="0"/>
              <a:t> </a:t>
            </a:r>
            <a:r>
              <a:rPr lang="de-DE" b="1" dirty="0" err="1" smtClean="0"/>
              <a:t>reduce</a:t>
            </a:r>
            <a:r>
              <a:rPr lang="de-DE" b="1" dirty="0" smtClean="0"/>
              <a:t> </a:t>
            </a:r>
            <a:r>
              <a:rPr lang="de-DE" b="1" dirty="0" err="1" smtClean="0"/>
              <a:t>resiliency</a:t>
            </a:r>
            <a:r>
              <a:rPr lang="de-DE" b="1" dirty="0" smtClean="0"/>
              <a:t> </a:t>
            </a:r>
            <a:r>
              <a:rPr lang="de-DE" b="1" dirty="0" err="1" smtClean="0"/>
              <a:t>costs</a:t>
            </a:r>
            <a:endParaRPr lang="de-DE" b="1" dirty="0" smtClean="0"/>
          </a:p>
          <a:p>
            <a:pPr lvl="2"/>
            <a:endParaRPr lang="de-DE" sz="700" dirty="0" smtClean="0"/>
          </a:p>
          <a:p>
            <a:pPr lvl="1"/>
            <a:r>
              <a:rPr lang="de-DE" dirty="0" smtClean="0"/>
              <a:t>Research </a:t>
            </a:r>
            <a:r>
              <a:rPr lang="de-DE" dirty="0" err="1" smtClean="0"/>
              <a:t>Opportunity</a:t>
            </a:r>
            <a:r>
              <a:rPr lang="de-DE" dirty="0" smtClean="0"/>
              <a:t>: </a:t>
            </a:r>
          </a:p>
          <a:p>
            <a:pPr lvl="2"/>
            <a:r>
              <a:rPr lang="de-DE" sz="1800" dirty="0" err="1" smtClean="0"/>
              <a:t>Reconsideration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many</a:t>
            </a:r>
            <a:r>
              <a:rPr lang="de-DE" sz="1800" dirty="0" smtClean="0"/>
              <a:t> DB </a:t>
            </a:r>
            <a:r>
              <a:rPr lang="de-DE" sz="1800" dirty="0" err="1" smtClean="0"/>
              <a:t>aspects</a:t>
            </a:r>
            <a:r>
              <a:rPr lang="de-DE" sz="1800" dirty="0" smtClean="0"/>
              <a:t> </a:t>
            </a:r>
            <a:r>
              <a:rPr lang="de-DE" sz="1800" dirty="0" err="1" smtClean="0"/>
              <a:t>w.r.t</a:t>
            </a:r>
            <a:r>
              <a:rPr lang="de-DE" sz="1800" dirty="0" smtClean="0"/>
              <a:t>. </a:t>
            </a:r>
            <a:r>
              <a:rPr lang="de-DE" sz="1800" dirty="0" err="1" smtClean="0"/>
              <a:t>resiliency</a:t>
            </a:r>
            <a:endParaRPr lang="de-DE" sz="1800" dirty="0" smtClean="0"/>
          </a:p>
          <a:p>
            <a:pPr lvl="1"/>
            <a:r>
              <a:rPr lang="de-DE" dirty="0" err="1" smtClean="0"/>
              <a:t>Colloboration</a:t>
            </a:r>
            <a:r>
              <a:rPr lang="de-DE" dirty="0" smtClean="0"/>
              <a:t> </a:t>
            </a:r>
            <a:r>
              <a:rPr lang="de-DE" dirty="0" err="1" smtClean="0"/>
              <a:t>Opportunity</a:t>
            </a:r>
            <a:r>
              <a:rPr lang="de-DE" dirty="0" smtClean="0"/>
              <a:t>: </a:t>
            </a:r>
          </a:p>
          <a:p>
            <a:pPr lvl="2"/>
            <a:r>
              <a:rPr lang="de-DE" sz="1800" dirty="0" smtClean="0"/>
              <a:t>Inter-</a:t>
            </a:r>
            <a:r>
              <a:rPr lang="de-DE" sz="1800" dirty="0" err="1" smtClean="0"/>
              <a:t>disciplinary</a:t>
            </a:r>
            <a:r>
              <a:rPr lang="de-DE" sz="1800" dirty="0" smtClean="0"/>
              <a:t> </a:t>
            </a:r>
            <a:r>
              <a:rPr lang="de-DE" sz="1800" dirty="0" err="1" smtClean="0"/>
              <a:t>research</a:t>
            </a:r>
            <a:r>
              <a:rPr lang="de-DE" sz="1800" dirty="0" smtClean="0"/>
              <a:t> </a:t>
            </a:r>
            <a:r>
              <a:rPr lang="de-DE" sz="1800" dirty="0" err="1" smtClean="0"/>
              <a:t>field</a:t>
            </a:r>
            <a:r>
              <a:rPr lang="de-DE" sz="1800" dirty="0" smtClean="0"/>
              <a:t> (HW, OS, Systems, DB)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Resiliency-Aware Data Management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172" y="2541987"/>
            <a:ext cx="2232679" cy="164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Resiliency</a:t>
            </a:r>
            <a:r>
              <a:rPr lang="de-DE" dirty="0" smtClean="0"/>
              <a:t> Level!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7875" t="21253" r="8651" b="22579"/>
          <a:stretch>
            <a:fillRect/>
          </a:stretch>
        </p:blipFill>
        <p:spPr bwMode="auto">
          <a:xfrm>
            <a:off x="2735796" y="1304764"/>
            <a:ext cx="3816424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417586"/>
            <a:ext cx="9144000" cy="1571632"/>
          </a:xfrm>
        </p:spPr>
        <p:txBody>
          <a:bodyPr anchor="t"/>
          <a:lstStyle/>
          <a:p>
            <a:pPr algn="ctr"/>
            <a:r>
              <a:rPr lang="en-US" sz="3700" b="1" i="0" dirty="0" smtClean="0"/>
              <a:t>Resiliency-Aware Data Management</a:t>
            </a:r>
            <a:br>
              <a:rPr lang="en-US" sz="3700" b="1" i="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en-US" sz="3000" i="0" u="sng" dirty="0" smtClean="0">
                <a:solidFill>
                  <a:srgbClr val="B2E928"/>
                </a:solidFill>
              </a:rPr>
              <a:t>Matthias Boehm</a:t>
            </a:r>
            <a:r>
              <a:rPr lang="en-US" sz="3000" i="0" u="sng" baseline="30000" dirty="0" smtClean="0">
                <a:solidFill>
                  <a:srgbClr val="B2E928"/>
                </a:solidFill>
              </a:rPr>
              <a:t>1</a:t>
            </a:r>
            <a:r>
              <a:rPr lang="en-US" sz="3000" i="0" dirty="0" smtClean="0">
                <a:solidFill>
                  <a:srgbClr val="B2E928"/>
                </a:solidFill>
              </a:rPr>
              <a:t>   Wolfgang Lehner</a:t>
            </a:r>
            <a:r>
              <a:rPr lang="en-US" sz="3000" i="0" baseline="30000" dirty="0" smtClean="0">
                <a:solidFill>
                  <a:srgbClr val="B2E928"/>
                </a:solidFill>
              </a:rPr>
              <a:t>1</a:t>
            </a:r>
            <a:r>
              <a:rPr lang="en-US" sz="3000" i="0" dirty="0" smtClean="0">
                <a:solidFill>
                  <a:srgbClr val="B2E928"/>
                </a:solidFill>
              </a:rPr>
              <a:t>   Christof Fetzer</a:t>
            </a:r>
            <a:r>
              <a:rPr lang="en-US" sz="3000" i="0" baseline="30000" dirty="0" smtClean="0">
                <a:solidFill>
                  <a:srgbClr val="B2E928"/>
                </a:solidFill>
              </a:rPr>
              <a:t>2</a:t>
            </a:r>
            <a:r>
              <a:rPr lang="en-US" sz="3000" i="0" dirty="0" smtClean="0">
                <a:solidFill>
                  <a:srgbClr val="B2E928"/>
                </a:solidFill>
              </a:rPr>
              <a:t/>
            </a:r>
            <a:br>
              <a:rPr lang="en-US" sz="3000" i="0" dirty="0" smtClean="0">
                <a:solidFill>
                  <a:srgbClr val="B2E928"/>
                </a:solidFill>
              </a:rPr>
            </a:br>
            <a:r>
              <a:rPr lang="en-US" sz="700" i="0" dirty="0" smtClean="0">
                <a:solidFill>
                  <a:srgbClr val="B2E928"/>
                </a:solidFill>
              </a:rPr>
              <a:t/>
            </a:r>
            <a:br>
              <a:rPr lang="en-US" sz="700" i="0" dirty="0" smtClean="0">
                <a:solidFill>
                  <a:srgbClr val="B2E928"/>
                </a:solidFill>
              </a:rPr>
            </a:br>
            <a:r>
              <a:rPr lang="en-US" sz="3000" i="0" dirty="0" smtClean="0">
                <a:solidFill>
                  <a:srgbClr val="B2E928"/>
                </a:solidFill>
              </a:rPr>
              <a:t>TU Dresden </a:t>
            </a:r>
            <a:br>
              <a:rPr lang="en-US" sz="3000" i="0" dirty="0" smtClean="0">
                <a:solidFill>
                  <a:srgbClr val="B2E928"/>
                </a:solidFill>
              </a:rPr>
            </a:br>
            <a:r>
              <a:rPr lang="en-US" sz="3000" i="0" baseline="30000" dirty="0" smtClean="0">
                <a:solidFill>
                  <a:srgbClr val="B2E928"/>
                </a:solidFill>
              </a:rPr>
              <a:t>1  </a:t>
            </a:r>
            <a:r>
              <a:rPr lang="en-US" sz="3000" i="0" dirty="0" smtClean="0">
                <a:solidFill>
                  <a:srgbClr val="B2E928"/>
                </a:solidFill>
              </a:rPr>
              <a:t>Database Technology Group</a:t>
            </a:r>
            <a:br>
              <a:rPr lang="en-US" sz="3000" i="0" dirty="0" smtClean="0">
                <a:solidFill>
                  <a:srgbClr val="B2E928"/>
                </a:solidFill>
              </a:rPr>
            </a:br>
            <a:r>
              <a:rPr lang="en-US" sz="3000" i="0" baseline="30000" dirty="0" smtClean="0">
                <a:solidFill>
                  <a:srgbClr val="B2E928"/>
                </a:solidFill>
              </a:rPr>
              <a:t>2  </a:t>
            </a:r>
            <a:r>
              <a:rPr lang="en-US" sz="3000" i="0" dirty="0" smtClean="0">
                <a:solidFill>
                  <a:srgbClr val="B2E928"/>
                </a:solidFill>
              </a:rPr>
              <a:t>Systems Engineering Group</a:t>
            </a:r>
            <a:r>
              <a:rPr lang="en-US" sz="3000" i="0" dirty="0" smtClean="0"/>
              <a:t/>
            </a:r>
            <a:br>
              <a:rPr lang="en-US" sz="3000" i="0" dirty="0" smtClean="0"/>
            </a:br>
            <a:r>
              <a:rPr lang="en-US" sz="3000" i="0" dirty="0" smtClean="0"/>
              <a:t/>
            </a:r>
            <a:br>
              <a:rPr lang="en-US" sz="3000" i="0" dirty="0" smtClean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3000" i="0" dirty="0" smtClean="0"/>
              <a:t>August 30, 2011</a:t>
            </a:r>
            <a:r>
              <a:rPr lang="en-US" sz="3000" i="0" dirty="0"/>
              <a:t/>
            </a:r>
            <a:br>
              <a:rPr lang="en-US" sz="3000" i="0" dirty="0"/>
            </a:br>
            <a:r>
              <a:rPr lang="en-US" sz="1800" i="0" dirty="0"/>
              <a:t/>
            </a:r>
            <a:br>
              <a:rPr lang="en-US" sz="1800" i="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	    	</a:t>
            </a:r>
            <a:endParaRPr lang="de-DE" b="0" dirty="0">
              <a:solidFill>
                <a:srgbClr val="000000"/>
              </a:solidFill>
            </a:endParaRPr>
          </a:p>
        </p:txBody>
      </p:sp>
      <p:pic>
        <p:nvPicPr>
          <p:cNvPr id="3" name="Bild 12" descr="DDC_Logo_BB-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050" y="5446713"/>
            <a:ext cx="438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Work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932" y="4725144"/>
            <a:ext cx="1113378" cy="144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8" y="3068960"/>
            <a:ext cx="1063311" cy="144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61148"/>
            <a:ext cx="1113378" cy="144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1780" y="3897052"/>
            <a:ext cx="1113378" cy="144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800708"/>
            <a:ext cx="1364746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9812" y="1376772"/>
            <a:ext cx="1332148" cy="170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4308" y="2240868"/>
            <a:ext cx="1113378" cy="144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92380" y="3717032"/>
            <a:ext cx="962771" cy="144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Work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 smtClean="0"/>
              <a:t>Taxonomy</a:t>
            </a:r>
            <a:endParaRPr lang="de-DE" dirty="0" smtClean="0"/>
          </a:p>
          <a:p>
            <a:pPr lvl="1"/>
            <a:r>
              <a:rPr lang="de-DE" dirty="0" err="1" smtClean="0"/>
              <a:t>Faults</a:t>
            </a:r>
            <a:r>
              <a:rPr lang="de-DE" dirty="0" smtClean="0"/>
              <a:t> (</a:t>
            </a:r>
            <a:r>
              <a:rPr lang="de-DE" dirty="0" err="1" smtClean="0"/>
              <a:t>tech</a:t>
            </a:r>
            <a:r>
              <a:rPr lang="de-DE" dirty="0" smtClean="0"/>
              <a:t> </a:t>
            </a:r>
            <a:r>
              <a:rPr lang="de-DE" dirty="0" err="1" smtClean="0"/>
              <a:t>defects</a:t>
            </a:r>
            <a:r>
              <a:rPr lang="de-DE" dirty="0" smtClean="0"/>
              <a:t>), </a:t>
            </a:r>
            <a:r>
              <a:rPr lang="de-DE" b="1" dirty="0" smtClean="0"/>
              <a:t>Errors</a:t>
            </a:r>
            <a:r>
              <a:rPr lang="de-DE" dirty="0" smtClean="0"/>
              <a:t> (</a:t>
            </a:r>
            <a:r>
              <a:rPr lang="de-DE" dirty="0" err="1" smtClean="0"/>
              <a:t>system-internal</a:t>
            </a:r>
            <a:r>
              <a:rPr lang="de-DE" dirty="0" smtClean="0"/>
              <a:t>), </a:t>
            </a:r>
            <a:r>
              <a:rPr lang="de-DE" dirty="0" err="1" smtClean="0"/>
              <a:t>Failures</a:t>
            </a:r>
            <a:r>
              <a:rPr lang="de-DE" dirty="0" smtClean="0"/>
              <a:t> (</a:t>
            </a:r>
            <a:r>
              <a:rPr lang="de-DE" dirty="0" err="1" smtClean="0"/>
              <a:t>system-external</a:t>
            </a:r>
            <a:r>
              <a:rPr lang="de-DE" dirty="0" smtClean="0"/>
              <a:t>)</a:t>
            </a:r>
          </a:p>
          <a:p>
            <a:pPr lvl="2"/>
            <a:endParaRPr lang="de-DE" dirty="0" smtClean="0"/>
          </a:p>
          <a:p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Dynamic Errors </a:t>
            </a:r>
            <a:r>
              <a:rPr lang="de-DE" sz="1400" dirty="0" smtClean="0"/>
              <a:t>(</a:t>
            </a:r>
            <a:r>
              <a:rPr lang="de-DE" sz="1400" dirty="0" err="1" smtClean="0"/>
              <a:t>memory</a:t>
            </a:r>
            <a:r>
              <a:rPr lang="de-DE" sz="1400" dirty="0" smtClean="0"/>
              <a:t> / </a:t>
            </a:r>
            <a:r>
              <a:rPr lang="de-DE" sz="1400" dirty="0" err="1" smtClean="0"/>
              <a:t>computation</a:t>
            </a:r>
            <a:r>
              <a:rPr lang="de-DE" sz="1400" dirty="0" smtClean="0"/>
              <a:t>)</a:t>
            </a:r>
          </a:p>
          <a:p>
            <a:pPr lvl="1"/>
            <a:r>
              <a:rPr lang="de-DE" dirty="0" err="1" smtClean="0"/>
              <a:t>Static</a:t>
            </a:r>
            <a:r>
              <a:rPr lang="de-DE" dirty="0" smtClean="0"/>
              <a:t> (</a:t>
            </a:r>
            <a:r>
              <a:rPr lang="de-DE" dirty="0" err="1" smtClean="0"/>
              <a:t>hard</a:t>
            </a:r>
            <a:r>
              <a:rPr lang="de-DE" dirty="0" smtClean="0"/>
              <a:t> / permanent): </a:t>
            </a:r>
            <a:r>
              <a:rPr lang="de-DE" dirty="0" err="1" smtClean="0"/>
              <a:t>cosmic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,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, </a:t>
            </a:r>
            <a:r>
              <a:rPr lang="de-DE" dirty="0" err="1" smtClean="0"/>
              <a:t>aging</a:t>
            </a:r>
            <a:endParaRPr lang="de-DE" dirty="0" smtClean="0"/>
          </a:p>
          <a:p>
            <a:pPr lvl="1"/>
            <a:r>
              <a:rPr lang="de-DE" dirty="0" smtClean="0"/>
              <a:t>Dynamic (soft / transient): </a:t>
            </a:r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, </a:t>
            </a:r>
            <a:r>
              <a:rPr lang="de-DE" dirty="0" err="1" smtClean="0"/>
              <a:t>aging</a:t>
            </a:r>
            <a:endParaRPr lang="de-DE" dirty="0" smtClean="0"/>
          </a:p>
          <a:p>
            <a:pPr lvl="2"/>
            <a:endParaRPr lang="de-DE" dirty="0" smtClean="0"/>
          </a:p>
          <a:p>
            <a:r>
              <a:rPr lang="de-DE" dirty="0" err="1" smtClean="0"/>
              <a:t>Implicit</a:t>
            </a:r>
            <a:r>
              <a:rPr lang="de-DE" dirty="0" smtClean="0"/>
              <a:t> vs. Explicit Errors</a:t>
            </a:r>
          </a:p>
          <a:p>
            <a:pPr lvl="1"/>
            <a:r>
              <a:rPr lang="de-DE" dirty="0" err="1" smtClean="0"/>
              <a:t>Implicit</a:t>
            </a:r>
            <a:r>
              <a:rPr lang="de-DE" dirty="0" smtClean="0"/>
              <a:t>: </a:t>
            </a:r>
            <a:r>
              <a:rPr lang="de-DE" dirty="0" err="1" smtClean="0"/>
              <a:t>silent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r>
              <a:rPr lang="de-DE" dirty="0" smtClean="0"/>
              <a:t>                                        </a:t>
            </a: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>
                <a:sym typeface="Wingdings" pitchFamily="2" charset="2"/>
              </a:rPr>
              <a:t>general-purpose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techniques</a:t>
            </a:r>
            <a:r>
              <a:rPr lang="de-DE" dirty="0" smtClean="0">
                <a:sym typeface="Wingdings" pitchFamily="2" charset="2"/>
              </a:rPr>
              <a:t> (ECC, </a:t>
            </a:r>
            <a:r>
              <a:rPr lang="de-DE" dirty="0" err="1" smtClean="0">
                <a:sym typeface="Wingdings" pitchFamily="2" charset="2"/>
              </a:rPr>
              <a:t>etc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Explicit: </a:t>
            </a:r>
            <a:r>
              <a:rPr lang="de-DE" dirty="0" err="1" smtClean="0"/>
              <a:t>detected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corrected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endParaRPr lang="de-DE" dirty="0" smtClean="0"/>
          </a:p>
          <a:p>
            <a:pPr lvl="2"/>
            <a:endParaRPr lang="de-DE" dirty="0" smtClean="0"/>
          </a:p>
          <a:p>
            <a:r>
              <a:rPr lang="de-DE" dirty="0" err="1" smtClean="0"/>
              <a:t>Related</a:t>
            </a:r>
            <a:r>
              <a:rPr lang="de-DE" dirty="0" smtClean="0"/>
              <a:t> Work </a:t>
            </a:r>
            <a:r>
              <a:rPr lang="de-DE" b="1" dirty="0" smtClean="0"/>
              <a:t>@ DB-Level</a:t>
            </a:r>
          </a:p>
          <a:p>
            <a:pPr lvl="1"/>
            <a:r>
              <a:rPr lang="de-DE" dirty="0" smtClean="0"/>
              <a:t>Error-</a:t>
            </a:r>
            <a:r>
              <a:rPr lang="de-DE" dirty="0" err="1" smtClean="0"/>
              <a:t>aware</a:t>
            </a:r>
            <a:r>
              <a:rPr lang="de-DE" dirty="0" smtClean="0"/>
              <a:t> </a:t>
            </a:r>
            <a:r>
              <a:rPr lang="de-DE" dirty="0" err="1" smtClean="0"/>
              <a:t>frameworks</a:t>
            </a:r>
            <a:r>
              <a:rPr lang="de-DE" dirty="0" smtClean="0"/>
              <a:t> (e.g., </a:t>
            </a:r>
            <a:r>
              <a:rPr lang="de-DE" dirty="0" err="1" smtClean="0"/>
              <a:t>MapReduce</a:t>
            </a:r>
            <a:r>
              <a:rPr lang="de-DE" dirty="0" smtClean="0"/>
              <a:t>/</a:t>
            </a:r>
            <a:r>
              <a:rPr lang="de-DE" dirty="0" err="1" smtClean="0"/>
              <a:t>Hadoop</a:t>
            </a:r>
            <a:r>
              <a:rPr lang="de-DE" dirty="0" smtClean="0"/>
              <a:t>) </a:t>
            </a: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/>
              <a:t>general-purpose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 smtClean="0"/>
          </a:p>
          <a:p>
            <a:pPr lvl="1"/>
            <a:r>
              <a:rPr lang="de-DE" dirty="0" err="1" smtClean="0">
                <a:sym typeface="Wingdings" pitchFamily="2" charset="2"/>
              </a:rPr>
              <a:t>Recovery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processing</a:t>
            </a:r>
            <a:r>
              <a:rPr lang="de-DE" dirty="0" smtClean="0">
                <a:sym typeface="Wingdings" pitchFamily="2" charset="2"/>
              </a:rPr>
              <a:t> / </a:t>
            </a:r>
            <a:r>
              <a:rPr lang="de-DE" dirty="0" err="1" smtClean="0">
                <a:sym typeface="Wingdings" pitchFamily="2" charset="2"/>
              </a:rPr>
              <a:t>replication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b="1" dirty="0" smtClean="0">
                <a:sym typeface="Wingdings" pitchFamily="2" charset="2"/>
              </a:rPr>
              <a:t>[</a:t>
            </a:r>
            <a:r>
              <a:rPr lang="en-US" b="1" dirty="0" smtClean="0"/>
              <a:t>Upadhyaya11]</a:t>
            </a:r>
            <a:r>
              <a:rPr lang="de-DE" dirty="0" smtClean="0">
                <a:sym typeface="Wingdings" pitchFamily="2" charset="2"/>
              </a:rPr>
              <a:t>       </a:t>
            </a:r>
            <a:r>
              <a:rPr lang="de-DE" dirty="0" err="1" smtClean="0">
                <a:sym typeface="Wingdings" pitchFamily="2" charset="2"/>
              </a:rPr>
              <a:t>reacting</a:t>
            </a:r>
            <a:r>
              <a:rPr lang="de-DE" dirty="0" smtClean="0">
                <a:sym typeface="Wingdings" pitchFamily="2" charset="2"/>
              </a:rPr>
              <a:t> on explicit </a:t>
            </a:r>
            <a:r>
              <a:rPr lang="de-DE" dirty="0" err="1" smtClean="0">
                <a:sym typeface="Wingdings" pitchFamily="2" charset="2"/>
              </a:rPr>
              <a:t>errors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>
                <a:sym typeface="Wingdings" pitchFamily="2" charset="2"/>
              </a:rPr>
              <a:t>Implicit</a:t>
            </a:r>
            <a:r>
              <a:rPr lang="de-DE" dirty="0" smtClean="0">
                <a:sym typeface="Wingdings" pitchFamily="2" charset="2"/>
              </a:rPr>
              <a:t>: </a:t>
            </a:r>
            <a:r>
              <a:rPr lang="de-DE" b="1" dirty="0" smtClean="0">
                <a:sym typeface="Wingdings" pitchFamily="2" charset="2"/>
              </a:rPr>
              <a:t>[Graefe09],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b="1" dirty="0" smtClean="0">
                <a:sym typeface="Wingdings" pitchFamily="2" charset="2"/>
              </a:rPr>
              <a:t>[</a:t>
            </a:r>
            <a:r>
              <a:rPr lang="en-US" b="1" dirty="0" smtClean="0"/>
              <a:t>Borisov11],</a:t>
            </a:r>
            <a:r>
              <a:rPr lang="de-DE" b="1" dirty="0" smtClean="0">
                <a:sym typeface="Wingdings" pitchFamily="2" charset="2"/>
              </a:rPr>
              <a:t> [Simitsis10]</a:t>
            </a:r>
            <a:r>
              <a:rPr lang="de-DE" dirty="0" smtClean="0">
                <a:sym typeface="Wingdings" pitchFamily="2" charset="2"/>
              </a:rPr>
              <a:t>             </a:t>
            </a:r>
            <a:r>
              <a:rPr lang="de-DE" dirty="0" err="1" smtClean="0">
                <a:sym typeface="Wingdings" pitchFamily="2" charset="2"/>
              </a:rPr>
              <a:t>specific</a:t>
            </a:r>
            <a:r>
              <a:rPr lang="de-DE" dirty="0" smtClean="0">
                <a:sym typeface="Wingdings" pitchFamily="2" charset="2"/>
              </a:rPr>
              <a:t> DM </a:t>
            </a:r>
            <a:r>
              <a:rPr lang="de-DE" dirty="0" err="1" smtClean="0">
                <a:sym typeface="Wingdings" pitchFamily="2" charset="2"/>
              </a:rPr>
              <a:t>aspects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83568" y="5913276"/>
            <a:ext cx="4428492" cy="540060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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Holistic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resilient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data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management</a:t>
            </a:r>
            <a:endParaRPr lang="de-DE" sz="2000" b="1" i="1" dirty="0" smtClean="0">
              <a:solidFill>
                <a:srgbClr val="5555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Resiliency</a:t>
            </a:r>
            <a:r>
              <a:rPr lang="de-DE" dirty="0" smtClean="0"/>
              <a:t> Level!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7875" t="21253" r="8651" b="22579"/>
          <a:stretch>
            <a:fillRect/>
          </a:stretch>
        </p:blipFill>
        <p:spPr bwMode="auto">
          <a:xfrm>
            <a:off x="2735796" y="1304764"/>
            <a:ext cx="3816424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TX Level vs. </a:t>
            </a:r>
            <a:r>
              <a:rPr lang="de-DE" dirty="0" err="1" smtClean="0"/>
              <a:t>Resiliency</a:t>
            </a:r>
            <a:r>
              <a:rPr lang="de-DE" dirty="0" smtClean="0"/>
              <a:t> Level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Similarities </a:t>
            </a:r>
          </a:p>
          <a:p>
            <a:pPr lvl="1"/>
            <a:r>
              <a:rPr lang="en-US" dirty="0" smtClean="0"/>
              <a:t>Different application requirements on integrity</a:t>
            </a:r>
          </a:p>
          <a:p>
            <a:pPr lvl="2"/>
            <a:r>
              <a:rPr lang="en-US" sz="1800" dirty="0" smtClean="0"/>
              <a:t>TX: physical and operational integrity</a:t>
            </a:r>
          </a:p>
          <a:p>
            <a:pPr lvl="2"/>
            <a:r>
              <a:rPr lang="en-US" sz="1800" dirty="0" smtClean="0"/>
              <a:t>Resiliency: physical integrity</a:t>
            </a:r>
          </a:p>
          <a:p>
            <a:pPr lvl="1"/>
            <a:r>
              <a:rPr lang="de-DE" dirty="0" err="1" smtClean="0"/>
              <a:t>Ensuring</a:t>
            </a:r>
            <a:r>
              <a:rPr lang="de-DE" dirty="0" smtClean="0"/>
              <a:t> </a:t>
            </a:r>
            <a:r>
              <a:rPr lang="de-DE" dirty="0" err="1" smtClean="0"/>
              <a:t>integrity</a:t>
            </a:r>
            <a:r>
              <a:rPr lang="de-DE" dirty="0" smtClean="0"/>
              <a:t> </a:t>
            </a:r>
            <a:r>
              <a:rPr lang="de-DE" dirty="0" err="1" smtClean="0"/>
              <a:t>incurrs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overheads</a:t>
            </a:r>
            <a:endParaRPr lang="de-DE" dirty="0" smtClean="0"/>
          </a:p>
          <a:p>
            <a:pPr lvl="1"/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exploited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pPr lvl="2"/>
            <a:r>
              <a:rPr lang="de-DE" sz="1800" dirty="0" smtClean="0"/>
              <a:t>TX: TX </a:t>
            </a:r>
            <a:r>
              <a:rPr lang="de-DE" sz="1800" dirty="0" err="1" smtClean="0"/>
              <a:t>scheduling</a:t>
            </a:r>
            <a:r>
              <a:rPr lang="de-DE" sz="1800" dirty="0" smtClean="0"/>
              <a:t> (</a:t>
            </a:r>
            <a:r>
              <a:rPr lang="de-DE" sz="1800" dirty="0" err="1" smtClean="0"/>
              <a:t>logical</a:t>
            </a:r>
            <a:r>
              <a:rPr lang="de-DE" sz="1800" dirty="0" smtClean="0"/>
              <a:t> </a:t>
            </a:r>
            <a:r>
              <a:rPr lang="de-DE" sz="1800" dirty="0" err="1" smtClean="0"/>
              <a:t>serialization</a:t>
            </a:r>
            <a:r>
              <a:rPr lang="de-DE" sz="1800" dirty="0" smtClean="0"/>
              <a:t>)</a:t>
            </a:r>
          </a:p>
          <a:p>
            <a:pPr lvl="2"/>
            <a:r>
              <a:rPr lang="de-DE" sz="1800" dirty="0" err="1" smtClean="0"/>
              <a:t>Resiliency</a:t>
            </a:r>
            <a:r>
              <a:rPr lang="de-DE" sz="1800" dirty="0" smtClean="0"/>
              <a:t>: </a:t>
            </a:r>
            <a:r>
              <a:rPr lang="de-DE" sz="1800" dirty="0" err="1" smtClean="0"/>
              <a:t>challenges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use</a:t>
            </a:r>
            <a:r>
              <a:rPr lang="de-DE" sz="1800" dirty="0" smtClean="0"/>
              <a:t> </a:t>
            </a:r>
            <a:r>
              <a:rPr lang="de-DE" sz="1800" dirty="0" err="1" smtClean="0"/>
              <a:t>cases</a:t>
            </a:r>
            <a:endParaRPr lang="de-DE" dirty="0" smtClean="0"/>
          </a:p>
          <a:p>
            <a:r>
              <a:rPr lang="de-DE" b="1" dirty="0" err="1" smtClean="0"/>
              <a:t>Differences</a:t>
            </a:r>
            <a:endParaRPr lang="de-DE" b="1" dirty="0" smtClean="0"/>
          </a:p>
          <a:p>
            <a:pPr lvl="1"/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granularity</a:t>
            </a:r>
            <a:endParaRPr lang="de-DE" dirty="0" smtClean="0"/>
          </a:p>
          <a:p>
            <a:pPr lvl="2"/>
            <a:r>
              <a:rPr lang="de-DE" sz="1800" dirty="0" smtClean="0"/>
              <a:t>TX: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could</a:t>
            </a:r>
            <a:r>
              <a:rPr lang="de-DE" sz="1800" dirty="0" smtClean="0"/>
              <a:t> handle different TX </a:t>
            </a:r>
            <a:r>
              <a:rPr lang="de-DE" sz="1800" dirty="0" err="1" smtClean="0"/>
              <a:t>level</a:t>
            </a:r>
            <a:r>
              <a:rPr lang="de-DE" sz="1800" dirty="0" smtClean="0"/>
              <a:t> </a:t>
            </a:r>
            <a:r>
              <a:rPr lang="de-DE" sz="1800" dirty="0" err="1" smtClean="0"/>
              <a:t>concurrently</a:t>
            </a:r>
            <a:endParaRPr lang="de-DE" sz="1800" dirty="0" smtClean="0"/>
          </a:p>
          <a:p>
            <a:pPr lvl="2"/>
            <a:r>
              <a:rPr lang="de-DE" sz="1800" dirty="0" err="1" smtClean="0"/>
              <a:t>Resiliency</a:t>
            </a:r>
            <a:r>
              <a:rPr lang="de-DE" sz="1800" dirty="0" smtClean="0"/>
              <a:t>: </a:t>
            </a:r>
            <a:r>
              <a:rPr lang="de-DE" sz="1800" smtClean="0"/>
              <a:t>configuring</a:t>
            </a:r>
            <a:r>
              <a:rPr lang="de-DE" sz="1800" dirty="0" smtClean="0"/>
              <a:t> </a:t>
            </a:r>
            <a:r>
              <a:rPr lang="de-DE" sz="1800" dirty="0" smtClean="0"/>
              <a:t>HW </a:t>
            </a:r>
            <a:r>
              <a:rPr lang="de-DE" sz="1800" dirty="0" err="1" smtClean="0"/>
              <a:t>parameters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global </a:t>
            </a:r>
            <a:r>
              <a:rPr lang="de-DE" sz="1800" dirty="0" err="1" smtClean="0"/>
              <a:t>influence</a:t>
            </a:r>
            <a:r>
              <a:rPr lang="de-DE" sz="1800" dirty="0" smtClean="0"/>
              <a:t> on multiple </a:t>
            </a:r>
            <a:r>
              <a:rPr lang="de-DE" sz="1800" dirty="0" err="1" smtClean="0"/>
              <a:t>queries</a:t>
            </a:r>
            <a:r>
              <a:rPr lang="de-DE" sz="1800" dirty="0" smtClean="0"/>
              <a:t> on </a:t>
            </a:r>
            <a:r>
              <a:rPr lang="de-DE" sz="1800" dirty="0" err="1" smtClean="0"/>
              <a:t>that</a:t>
            </a:r>
            <a:r>
              <a:rPr lang="de-DE" sz="1800" dirty="0" smtClean="0"/>
              <a:t> HW </a:t>
            </a:r>
            <a:r>
              <a:rPr lang="de-DE" sz="1800" dirty="0" err="1" smtClean="0"/>
              <a:t>component</a:t>
            </a:r>
            <a:endParaRPr lang="de-DE" sz="1800" dirty="0" smtClean="0"/>
          </a:p>
          <a:p>
            <a:pPr lvl="1"/>
            <a:r>
              <a:rPr lang="de-DE" dirty="0" err="1" smtClean="0"/>
              <a:t>Scope</a:t>
            </a:r>
            <a:endParaRPr lang="de-DE" dirty="0" smtClean="0"/>
          </a:p>
          <a:p>
            <a:pPr lvl="2"/>
            <a:r>
              <a:rPr lang="de-DE" sz="1800" dirty="0" smtClean="0"/>
              <a:t>TX: </a:t>
            </a:r>
            <a:r>
              <a:rPr lang="de-DE" sz="1800" dirty="0" err="1" smtClean="0"/>
              <a:t>integrity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running</a:t>
            </a:r>
            <a:r>
              <a:rPr lang="de-DE" sz="1800" dirty="0" smtClean="0"/>
              <a:t> </a:t>
            </a:r>
            <a:r>
              <a:rPr lang="de-DE" sz="1800" dirty="0" err="1" smtClean="0"/>
              <a:t>query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TX (</a:t>
            </a:r>
            <a:r>
              <a:rPr lang="de-DE" sz="1800" dirty="0" err="1" smtClean="0"/>
              <a:t>assumption</a:t>
            </a:r>
            <a:r>
              <a:rPr lang="de-DE" sz="1800" dirty="0" smtClean="0"/>
              <a:t>: DB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transformed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consistent</a:t>
            </a:r>
            <a:r>
              <a:rPr lang="de-DE" sz="1800" dirty="0" smtClean="0"/>
              <a:t> </a:t>
            </a:r>
            <a:r>
              <a:rPr lang="de-DE" sz="1800" dirty="0" err="1" smtClean="0"/>
              <a:t>state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another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TX </a:t>
            </a:r>
            <a:r>
              <a:rPr lang="de-DE" sz="1800" dirty="0" err="1" smtClean="0"/>
              <a:t>only</a:t>
            </a:r>
            <a:r>
              <a:rPr lang="de-DE" sz="1800" dirty="0" smtClean="0"/>
              <a:t>) </a:t>
            </a:r>
          </a:p>
          <a:p>
            <a:pPr lvl="2"/>
            <a:r>
              <a:rPr lang="de-DE" sz="1800" dirty="0" err="1" smtClean="0"/>
              <a:t>Resiliency</a:t>
            </a:r>
            <a:r>
              <a:rPr lang="de-DE" sz="1800" dirty="0" smtClean="0"/>
              <a:t>: </a:t>
            </a:r>
            <a:r>
              <a:rPr lang="de-DE" sz="1800" dirty="0" err="1" smtClean="0"/>
              <a:t>computation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integrity</a:t>
            </a:r>
            <a:endParaRPr lang="de-DE" sz="180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5724128" y="2311135"/>
            <a:ext cx="2772308" cy="864096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</a:t>
            </a:r>
            <a:r>
              <a:rPr lang="de-DE" dirty="0" err="1" smtClean="0"/>
              <a:t>Increasing</a:t>
            </a:r>
            <a:r>
              <a:rPr lang="de-DE" dirty="0" smtClean="0"/>
              <a:t> Error Rates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b="1" dirty="0" err="1" smtClean="0"/>
              <a:t>Increasing</a:t>
            </a:r>
            <a:r>
              <a:rPr lang="de-DE" b="1" dirty="0" smtClean="0"/>
              <a:t> </a:t>
            </a:r>
            <a:r>
              <a:rPr lang="de-DE" b="1" dirty="0" err="1" smtClean="0"/>
              <a:t>Component</a:t>
            </a:r>
            <a:r>
              <a:rPr lang="de-DE" b="1" dirty="0" smtClean="0"/>
              <a:t> Error Rates</a:t>
            </a:r>
          </a:p>
          <a:p>
            <a:pPr lvl="1"/>
            <a:r>
              <a:rPr lang="de-DE" dirty="0" err="1" smtClean="0"/>
              <a:t>Decreasing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sizes</a:t>
            </a:r>
            <a:r>
              <a:rPr lang="de-DE" dirty="0" smtClean="0"/>
              <a:t> (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tech</a:t>
            </a:r>
            <a:r>
              <a:rPr lang="de-DE" dirty="0" smtClean="0"/>
              <a:t> </a:t>
            </a:r>
            <a:r>
              <a:rPr lang="de-DE" dirty="0" err="1" smtClean="0"/>
              <a:t>generations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Static</a:t>
            </a:r>
            <a:r>
              <a:rPr lang="de-DE" dirty="0" smtClean="0"/>
              <a:t> (</a:t>
            </a:r>
            <a:r>
              <a:rPr lang="de-DE" dirty="0" err="1" smtClean="0"/>
              <a:t>hard</a:t>
            </a:r>
            <a:r>
              <a:rPr lang="de-DE" dirty="0" smtClean="0"/>
              <a:t>) vs. </a:t>
            </a:r>
            <a:r>
              <a:rPr lang="de-DE" b="1" dirty="0" err="1" smtClean="0"/>
              <a:t>dynamic</a:t>
            </a:r>
            <a:r>
              <a:rPr lang="de-DE" b="1" dirty="0" smtClean="0"/>
              <a:t> (soft) </a:t>
            </a:r>
            <a:r>
              <a:rPr lang="de-DE" b="1" dirty="0" err="1" smtClean="0"/>
              <a:t>errors</a:t>
            </a:r>
            <a:endParaRPr lang="de-DE" b="1" dirty="0" smtClean="0"/>
          </a:p>
          <a:p>
            <a:pPr lvl="1"/>
            <a:r>
              <a:rPr lang="de-DE" b="1" dirty="0" smtClean="0"/>
              <a:t>8% </a:t>
            </a:r>
            <a:r>
              <a:rPr lang="de-DE" b="1" dirty="0" err="1" smtClean="0"/>
              <a:t>increase</a:t>
            </a:r>
            <a:r>
              <a:rPr lang="de-DE" b="1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rate </a:t>
            </a:r>
            <a:br>
              <a:rPr lang="de-DE" dirty="0" smtClean="0"/>
            </a:br>
            <a:r>
              <a:rPr lang="de-DE" dirty="0" smtClean="0"/>
              <a:t>per </a:t>
            </a:r>
            <a:r>
              <a:rPr lang="de-DE" dirty="0" err="1" smtClean="0"/>
              <a:t>tech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 </a:t>
            </a:r>
            <a:r>
              <a:rPr lang="de-DE" b="1" dirty="0" smtClean="0"/>
              <a:t>[</a:t>
            </a:r>
            <a:r>
              <a:rPr lang="en-US" b="1" dirty="0" smtClean="0"/>
              <a:t>Borkar05</a:t>
            </a:r>
            <a:r>
              <a:rPr lang="de-DE" b="1" dirty="0" smtClean="0"/>
              <a:t>]</a:t>
            </a:r>
          </a:p>
          <a:p>
            <a:pPr lvl="1"/>
            <a:r>
              <a:rPr lang="de-DE" b="1" dirty="0" smtClean="0"/>
              <a:t>25,000 – 70,000 </a:t>
            </a:r>
            <a:r>
              <a:rPr lang="de-DE" dirty="0" smtClean="0"/>
              <a:t>FIT / </a:t>
            </a:r>
            <a:r>
              <a:rPr lang="de-DE" dirty="0" err="1" smtClean="0"/>
              <a:t>Mbit</a:t>
            </a:r>
            <a:r>
              <a:rPr lang="de-DE" b="1" dirty="0" smtClean="0"/>
              <a:t> [Schroeder09]</a:t>
            </a:r>
          </a:p>
          <a:p>
            <a:pPr lvl="1"/>
            <a:endParaRPr lang="de-DE" b="1" dirty="0" smtClean="0"/>
          </a:p>
          <a:p>
            <a:r>
              <a:rPr lang="de-DE" b="1" dirty="0" err="1" smtClean="0"/>
              <a:t>Increasing</a:t>
            </a:r>
            <a:r>
              <a:rPr lang="de-DE" b="1" dirty="0" smtClean="0"/>
              <a:t> System Error Rates</a:t>
            </a:r>
          </a:p>
          <a:p>
            <a:pPr lvl="1"/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endParaRPr lang="de-DE" dirty="0" smtClean="0"/>
          </a:p>
          <a:p>
            <a:pPr lvl="2"/>
            <a:r>
              <a:rPr lang="de-DE" sz="1800" dirty="0" smtClean="0"/>
              <a:t>#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components</a:t>
            </a:r>
            <a:r>
              <a:rPr lang="de-DE" sz="1800" dirty="0" smtClean="0"/>
              <a:t> (</a:t>
            </a:r>
            <a:r>
              <a:rPr lang="de-DE" sz="1800" dirty="0" err="1" smtClean="0"/>
              <a:t>core</a:t>
            </a:r>
            <a:r>
              <a:rPr lang="de-DE" sz="1800" dirty="0" smtClean="0"/>
              <a:t>, </a:t>
            </a:r>
            <a:r>
              <a:rPr lang="de-DE" sz="1800" dirty="0" err="1" smtClean="0"/>
              <a:t>transistor</a:t>
            </a:r>
            <a:r>
              <a:rPr lang="de-DE" sz="1800" dirty="0" smtClean="0"/>
              <a:t>)</a:t>
            </a:r>
          </a:p>
          <a:p>
            <a:pPr lvl="2"/>
            <a:r>
              <a:rPr lang="de-DE" sz="1800" dirty="0" smtClean="0"/>
              <a:t>Memory </a:t>
            </a:r>
            <a:r>
              <a:rPr lang="de-DE" sz="1800" dirty="0" err="1" smtClean="0"/>
              <a:t>capacities</a:t>
            </a:r>
            <a:endParaRPr lang="de-DE" sz="1800" dirty="0" smtClean="0"/>
          </a:p>
          <a:p>
            <a:pPr lvl="1"/>
            <a:r>
              <a:rPr lang="de-DE" dirty="0" err="1" smtClean="0"/>
              <a:t>Example</a:t>
            </a:r>
            <a:r>
              <a:rPr lang="de-DE" dirty="0" smtClean="0"/>
              <a:t>: </a:t>
            </a:r>
          </a:p>
          <a:p>
            <a:pPr lvl="2"/>
            <a:r>
              <a:rPr lang="de-DE" sz="1800" dirty="0" smtClean="0"/>
              <a:t>Fixed </a:t>
            </a:r>
            <a:r>
              <a:rPr lang="de-DE" sz="1800" dirty="0" err="1" smtClean="0"/>
              <a:t>error</a:t>
            </a:r>
            <a:r>
              <a:rPr lang="de-DE" sz="1800" dirty="0" smtClean="0"/>
              <a:t> rate / </a:t>
            </a:r>
            <a:r>
              <a:rPr lang="de-DE" sz="1800" dirty="0" err="1" smtClean="0"/>
              <a:t>component</a:t>
            </a:r>
            <a:endParaRPr lang="de-DE" sz="1800" dirty="0" smtClean="0"/>
          </a:p>
          <a:p>
            <a:pPr lvl="1"/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Resiliency-Aware Data Management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6408204" y="3717032"/>
            <a:ext cx="2448272" cy="115212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noFill/>
              </a:rPr>
              <a:t>1</a:t>
            </a:r>
            <a:endParaRPr lang="en-US" dirty="0">
              <a:noFill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497717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feld 30"/>
          <p:cNvSpPr txBox="1"/>
          <p:nvPr/>
        </p:nvSpPr>
        <p:spPr>
          <a:xfrm>
            <a:off x="7128284" y="49051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P(     )=</a:t>
            </a:r>
            <a:r>
              <a:rPr lang="en-US" b="1" dirty="0" smtClean="0">
                <a:solidFill>
                  <a:srgbClr val="555555"/>
                </a:solidFill>
              </a:rPr>
              <a:t>0.039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64088" y="4870901"/>
            <a:ext cx="20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(</a:t>
            </a:r>
            <a:r>
              <a:rPr lang="de-DE" dirty="0" err="1" smtClean="0">
                <a:solidFill>
                  <a:srgbClr val="555555"/>
                </a:solidFill>
              </a:rPr>
              <a:t>at</a:t>
            </a:r>
            <a:r>
              <a:rPr lang="de-DE" dirty="0" smtClean="0">
                <a:solidFill>
                  <a:srgbClr val="555555"/>
                </a:solidFill>
              </a:rPr>
              <a:t> least </a:t>
            </a:r>
            <a:r>
              <a:rPr lang="de-DE" dirty="0" err="1" smtClean="0">
                <a:solidFill>
                  <a:srgbClr val="555555"/>
                </a:solidFill>
              </a:rPr>
              <a:t>one</a:t>
            </a:r>
            <a:r>
              <a:rPr lang="de-DE" dirty="0" smtClean="0">
                <a:solidFill>
                  <a:srgbClr val="555555"/>
                </a:solidFill>
              </a:rPr>
              <a:t> </a:t>
            </a:r>
            <a:r>
              <a:rPr lang="de-DE" dirty="0" err="1" smtClean="0">
                <a:solidFill>
                  <a:srgbClr val="555555"/>
                </a:solidFill>
              </a:rPr>
              <a:t>component</a:t>
            </a:r>
            <a:r>
              <a:rPr lang="de-DE" dirty="0" smtClean="0">
                <a:solidFill>
                  <a:srgbClr val="555555"/>
                </a:solidFill>
              </a:rPr>
              <a:t> </a:t>
            </a:r>
            <a:r>
              <a:rPr lang="de-DE" dirty="0" err="1" smtClean="0">
                <a:solidFill>
                  <a:srgbClr val="555555"/>
                </a:solidFill>
              </a:rPr>
              <a:t>fails</a:t>
            </a:r>
            <a:r>
              <a:rPr lang="de-DE" dirty="0" smtClean="0">
                <a:solidFill>
                  <a:srgbClr val="555555"/>
                </a:solidFill>
              </a:rPr>
              <a:t>)</a:t>
            </a:r>
            <a:endParaRPr lang="en-US" dirty="0" smtClean="0">
              <a:solidFill>
                <a:srgbClr val="555555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976156" y="2419147"/>
            <a:ext cx="1476164" cy="61206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rgbClr val="555555"/>
                </a:solidFill>
              </a:rPr>
              <a:t>          </a:t>
            </a:r>
            <a:r>
              <a:rPr lang="de-DE" dirty="0" err="1" smtClean="0">
                <a:solidFill>
                  <a:srgbClr val="555555"/>
                </a:solidFill>
              </a:rPr>
              <a:t>Mem</a:t>
            </a:r>
            <a:r>
              <a:rPr lang="de-DE" dirty="0" smtClean="0">
                <a:solidFill>
                  <a:srgbClr val="555555"/>
                </a:solidFill>
              </a:rPr>
              <a:t> 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776356" y="2419147"/>
            <a:ext cx="576064" cy="61206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CPU</a:t>
            </a:r>
            <a:endParaRPr lang="en-US" dirty="0">
              <a:solidFill>
                <a:srgbClr val="555555"/>
              </a:solidFill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 rot="5400000">
            <a:off x="6012407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rot="5400000">
            <a:off x="6210675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rot="5400000">
            <a:off x="6441989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rot="5400000">
            <a:off x="6673302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rot="5400000">
            <a:off x="6904615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rot="5400000">
            <a:off x="7135929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rot="5400000">
            <a:off x="7334197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rot="5400000">
            <a:off x="7565511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rot="5400000">
            <a:off x="7796824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rot="5400000">
            <a:off x="8028137" y="1878840"/>
            <a:ext cx="324036" cy="3965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6084168" y="13047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555555"/>
                </a:solidFill>
              </a:rPr>
              <a:t>Cosmic</a:t>
            </a:r>
            <a:r>
              <a:rPr lang="de-DE" dirty="0" smtClean="0">
                <a:solidFill>
                  <a:srgbClr val="555555"/>
                </a:solidFill>
              </a:rPr>
              <a:t> Radiation</a:t>
            </a:r>
            <a:br>
              <a:rPr lang="de-DE" dirty="0" smtClean="0">
                <a:solidFill>
                  <a:srgbClr val="555555"/>
                </a:solidFill>
              </a:rPr>
            </a:br>
            <a:r>
              <a:rPr lang="de-DE" dirty="0" smtClean="0">
                <a:solidFill>
                  <a:srgbClr val="555555"/>
                </a:solidFill>
              </a:rPr>
              <a:t>(95% </a:t>
            </a:r>
            <a:r>
              <a:rPr lang="de-DE" dirty="0" err="1" smtClean="0">
                <a:solidFill>
                  <a:srgbClr val="555555"/>
                </a:solidFill>
              </a:rPr>
              <a:t>neutrons</a:t>
            </a:r>
            <a:r>
              <a:rPr lang="de-DE" dirty="0" smtClean="0">
                <a:solidFill>
                  <a:srgbClr val="555555"/>
                </a:solidFill>
              </a:rPr>
              <a:t>)</a:t>
            </a:r>
            <a:endParaRPr lang="en-US" dirty="0" smtClean="0">
              <a:solidFill>
                <a:srgbClr val="55555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3801" t="4295" r="51490" b="57133"/>
          <a:stretch>
            <a:fillRect/>
          </a:stretch>
        </p:blipFill>
        <p:spPr bwMode="auto">
          <a:xfrm>
            <a:off x="6084168" y="2498356"/>
            <a:ext cx="432048" cy="3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hteck 51"/>
          <p:cNvSpPr/>
          <p:nvPr/>
        </p:nvSpPr>
        <p:spPr>
          <a:xfrm>
            <a:off x="683568" y="5913276"/>
            <a:ext cx="7200800" cy="540060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 </a:t>
            </a:r>
            <a:r>
              <a:rPr lang="en-US" sz="2000" b="1" i="1" dirty="0" smtClean="0">
                <a:solidFill>
                  <a:srgbClr val="555555"/>
                </a:solidFill>
                <a:sym typeface="Wingdings" pitchFamily="2" charset="2"/>
              </a:rPr>
              <a:t> Errors and error-prone behavior will become the normal case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 l="71660" t="4295" r="7476" b="57949"/>
          <a:stretch>
            <a:fillRect/>
          </a:stretch>
        </p:blipFill>
        <p:spPr bwMode="auto">
          <a:xfrm>
            <a:off x="7164288" y="2599167"/>
            <a:ext cx="252028" cy="3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7816" t="77116" r="3801" b="4295"/>
          <a:stretch>
            <a:fillRect/>
          </a:stretch>
        </p:blipFill>
        <p:spPr bwMode="auto">
          <a:xfrm>
            <a:off x="7848364" y="2842363"/>
            <a:ext cx="468052" cy="1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3163"/>
            <a:ext cx="32403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uppieren 57"/>
          <p:cNvGrpSpPr/>
          <p:nvPr/>
        </p:nvGrpSpPr>
        <p:grpSpPr>
          <a:xfrm>
            <a:off x="4572000" y="4113076"/>
            <a:ext cx="1332148" cy="432048"/>
            <a:chOff x="4402254" y="3995772"/>
            <a:chExt cx="1332148" cy="432048"/>
          </a:xfrm>
        </p:grpSpPr>
        <p:sp>
          <p:nvSpPr>
            <p:cNvPr id="7" name="Rechteck 6"/>
            <p:cNvSpPr/>
            <p:nvPr/>
          </p:nvSpPr>
          <p:spPr>
            <a:xfrm>
              <a:off x="4499992" y="3995772"/>
              <a:ext cx="1116124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noFill/>
                </a:rPr>
                <a:t>1</a:t>
              </a:r>
              <a:endParaRPr lang="en-US" dirty="0">
                <a:noFill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6290" y="409351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feld 56"/>
            <p:cNvSpPr txBox="1"/>
            <p:nvPr/>
          </p:nvSpPr>
          <p:spPr>
            <a:xfrm>
              <a:off x="4402254" y="4021502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555555"/>
                  </a:solidFill>
                </a:rPr>
                <a:t>P(     )=0.01</a:t>
              </a:r>
              <a:endParaRPr lang="en-US" dirty="0" smtClean="0">
                <a:solidFill>
                  <a:srgbClr val="555555"/>
                </a:solidFill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6372200" y="3825044"/>
            <a:ext cx="1332148" cy="432048"/>
            <a:chOff x="4402254" y="3995772"/>
            <a:chExt cx="1332148" cy="432048"/>
          </a:xfrm>
        </p:grpSpPr>
        <p:sp>
          <p:nvSpPr>
            <p:cNvPr id="60" name="Rechteck 59"/>
            <p:cNvSpPr/>
            <p:nvPr/>
          </p:nvSpPr>
          <p:spPr>
            <a:xfrm>
              <a:off x="4499992" y="3995772"/>
              <a:ext cx="1116124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noFill/>
                </a:rPr>
                <a:t>1</a:t>
              </a:r>
              <a:endParaRPr lang="en-US" dirty="0">
                <a:noFill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6290" y="409351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feld 61"/>
            <p:cNvSpPr txBox="1"/>
            <p:nvPr/>
          </p:nvSpPr>
          <p:spPr>
            <a:xfrm>
              <a:off x="4402254" y="4021502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555555"/>
                  </a:solidFill>
                </a:rPr>
                <a:t>P(     )=0.01</a:t>
              </a:r>
              <a:endParaRPr lang="en-US" dirty="0" smtClean="0">
                <a:solidFill>
                  <a:srgbClr val="555555"/>
                </a:solidFill>
              </a:endParaRP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7560332" y="3825044"/>
            <a:ext cx="1332148" cy="432048"/>
            <a:chOff x="4402254" y="3995772"/>
            <a:chExt cx="1332148" cy="432048"/>
          </a:xfrm>
        </p:grpSpPr>
        <p:sp>
          <p:nvSpPr>
            <p:cNvPr id="65" name="Rechteck 64"/>
            <p:cNvSpPr/>
            <p:nvPr/>
          </p:nvSpPr>
          <p:spPr>
            <a:xfrm>
              <a:off x="4499992" y="3995772"/>
              <a:ext cx="1116124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noFill/>
                </a:rPr>
                <a:t>1</a:t>
              </a:r>
              <a:endParaRPr lang="en-US" dirty="0">
                <a:noFill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6290" y="409351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feld 66"/>
            <p:cNvSpPr txBox="1"/>
            <p:nvPr/>
          </p:nvSpPr>
          <p:spPr>
            <a:xfrm>
              <a:off x="4402254" y="4021502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555555"/>
                  </a:solidFill>
                </a:rPr>
                <a:t>P(     )=0.01</a:t>
              </a:r>
              <a:endParaRPr lang="en-US" dirty="0" smtClean="0">
                <a:solidFill>
                  <a:srgbClr val="555555"/>
                </a:solidFill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6372200" y="4329100"/>
            <a:ext cx="1332148" cy="432048"/>
            <a:chOff x="4402254" y="3995772"/>
            <a:chExt cx="1332148" cy="432048"/>
          </a:xfrm>
        </p:grpSpPr>
        <p:sp>
          <p:nvSpPr>
            <p:cNvPr id="69" name="Rechteck 68"/>
            <p:cNvSpPr/>
            <p:nvPr/>
          </p:nvSpPr>
          <p:spPr>
            <a:xfrm>
              <a:off x="4499992" y="3995772"/>
              <a:ext cx="1116124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noFill/>
                </a:rPr>
                <a:t>1</a:t>
              </a:r>
              <a:endParaRPr lang="en-US" dirty="0">
                <a:noFill/>
              </a:endParaRP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6290" y="409351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feld 70"/>
            <p:cNvSpPr txBox="1"/>
            <p:nvPr/>
          </p:nvSpPr>
          <p:spPr>
            <a:xfrm>
              <a:off x="4402254" y="4021502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555555"/>
                  </a:solidFill>
                </a:rPr>
                <a:t>P(     )=0.01</a:t>
              </a:r>
              <a:endParaRPr lang="en-US" dirty="0" smtClean="0">
                <a:solidFill>
                  <a:srgbClr val="555555"/>
                </a:solidFill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7560332" y="4329100"/>
            <a:ext cx="1332148" cy="432048"/>
            <a:chOff x="4402254" y="3995772"/>
            <a:chExt cx="1332148" cy="432048"/>
          </a:xfrm>
        </p:grpSpPr>
        <p:sp>
          <p:nvSpPr>
            <p:cNvPr id="73" name="Rechteck 72"/>
            <p:cNvSpPr/>
            <p:nvPr/>
          </p:nvSpPr>
          <p:spPr>
            <a:xfrm>
              <a:off x="4499992" y="3995772"/>
              <a:ext cx="1116124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noFill/>
                </a:rPr>
                <a:t>1</a:t>
              </a:r>
              <a:endParaRPr lang="en-US" dirty="0">
                <a:noFill/>
              </a:endParaRPr>
            </a:p>
          </p:txBody>
        </p: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6290" y="409351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feld 74"/>
            <p:cNvSpPr txBox="1"/>
            <p:nvPr/>
          </p:nvSpPr>
          <p:spPr>
            <a:xfrm>
              <a:off x="4402254" y="4021502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555555"/>
                  </a:solidFill>
                </a:rPr>
                <a:t>P(     )=0.01</a:t>
              </a:r>
              <a:endParaRPr lang="en-US" dirty="0" smtClean="0">
                <a:solidFill>
                  <a:srgbClr val="555555"/>
                </a:solidFill>
              </a:endParaRPr>
            </a:p>
          </p:txBody>
        </p:sp>
      </p:grpSp>
      <p:sp>
        <p:nvSpPr>
          <p:cNvPr id="76" name="Pfeil nach rechts 75"/>
          <p:cNvSpPr/>
          <p:nvPr/>
        </p:nvSpPr>
        <p:spPr>
          <a:xfrm>
            <a:off x="5940152" y="4174810"/>
            <a:ext cx="360040" cy="288032"/>
          </a:xfrm>
          <a:prstGeom prst="rightArrow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9" grpId="0" animBg="1"/>
      <p:bldP spid="31" grpId="0"/>
      <p:bldP spid="35" grpId="0"/>
      <p:bldP spid="36" grpId="0" animBg="1"/>
      <p:bldP spid="37" grpId="0" animBg="1"/>
      <p:bldP spid="63" grpId="0"/>
      <p:bldP spid="52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 smtClean="0"/>
              <a:t>Implicit</a:t>
            </a:r>
            <a:r>
              <a:rPr lang="de-DE" dirty="0" smtClean="0"/>
              <a:t> (</a:t>
            </a:r>
            <a:r>
              <a:rPr lang="de-DE" dirty="0" err="1" smtClean="0"/>
              <a:t>silent</a:t>
            </a:r>
            <a:r>
              <a:rPr lang="de-DE" dirty="0" smtClean="0"/>
              <a:t>) vs. Explicit (</a:t>
            </a:r>
            <a:r>
              <a:rPr lang="de-DE" dirty="0" err="1" smtClean="0"/>
              <a:t>detected</a:t>
            </a:r>
            <a:r>
              <a:rPr lang="de-DE" dirty="0" smtClean="0"/>
              <a:t>/</a:t>
            </a:r>
            <a:r>
              <a:rPr lang="de-DE" dirty="0" err="1" smtClean="0"/>
              <a:t>corrected</a:t>
            </a:r>
            <a:r>
              <a:rPr lang="de-DE" dirty="0" smtClean="0"/>
              <a:t>) Errors</a:t>
            </a:r>
          </a:p>
          <a:p>
            <a:pPr lvl="1"/>
            <a:r>
              <a:rPr lang="de-DE" dirty="0" smtClean="0"/>
              <a:t>State-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-</a:t>
            </a:r>
            <a:r>
              <a:rPr lang="de-DE" dirty="0" err="1" smtClean="0"/>
              <a:t>art</a:t>
            </a:r>
            <a:r>
              <a:rPr lang="de-DE" dirty="0" smtClean="0"/>
              <a:t>: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HW/OS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State-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-Art: </a:t>
            </a:r>
            <a:r>
              <a:rPr lang="de-DE" b="1" dirty="0" err="1" smtClean="0"/>
              <a:t>Resilient</a:t>
            </a:r>
            <a:r>
              <a:rPr lang="de-DE" b="1" dirty="0" smtClean="0"/>
              <a:t> Memory</a:t>
            </a:r>
          </a:p>
          <a:p>
            <a:pPr lvl="1"/>
            <a:r>
              <a:rPr lang="de-DE" dirty="0" smtClean="0"/>
              <a:t>ECC / </a:t>
            </a:r>
            <a:r>
              <a:rPr lang="de-DE" dirty="0" err="1" smtClean="0"/>
              <a:t>parity</a:t>
            </a:r>
            <a:r>
              <a:rPr lang="de-DE" dirty="0" smtClean="0"/>
              <a:t> </a:t>
            </a:r>
            <a:r>
              <a:rPr lang="de-DE" dirty="0" err="1" smtClean="0"/>
              <a:t>bits</a:t>
            </a:r>
            <a:r>
              <a:rPr lang="de-DE" dirty="0" smtClean="0"/>
              <a:t> /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scrubbing</a:t>
            </a:r>
            <a:r>
              <a:rPr lang="de-DE" dirty="0" smtClean="0"/>
              <a:t> /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redundancy</a:t>
            </a:r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2">
              <a:buNone/>
            </a:pPr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r>
              <a:rPr lang="de-DE" dirty="0" smtClean="0"/>
              <a:t>State-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-Art: </a:t>
            </a:r>
            <a:r>
              <a:rPr lang="de-DE" b="1" dirty="0" err="1" smtClean="0"/>
              <a:t>Resilient</a:t>
            </a:r>
            <a:r>
              <a:rPr lang="de-DE" b="1" dirty="0" smtClean="0"/>
              <a:t> Computing</a:t>
            </a:r>
          </a:p>
          <a:p>
            <a:pPr lvl="1"/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redundancy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>
                <a:sym typeface="Wingdings" pitchFamily="2" charset="2"/>
              </a:rPr>
              <a:t>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884674" y="3310188"/>
          <a:ext cx="168602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505"/>
                <a:gridCol w="421505"/>
                <a:gridCol w="421505"/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3898467" y="3310188"/>
          <a:ext cx="42150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/>
        </p:nvGraphicFramePr>
        <p:xfrm>
          <a:off x="4294511" y="3310188"/>
          <a:ext cx="421505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3070375" y="3310188"/>
          <a:ext cx="84301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505"/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5986699" y="3277227"/>
          <a:ext cx="421505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/>
        </p:nvGraphicFramePr>
        <p:xfrm>
          <a:off x="4726559" y="3310188"/>
          <a:ext cx="126451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505"/>
                <a:gridCol w="421505"/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</a:t>
            </a:r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Resiliency-Aware Data Management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898467" y="3274184"/>
          <a:ext cx="42150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294511" y="3274184"/>
          <a:ext cx="421505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070375" y="3274184"/>
          <a:ext cx="84301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505"/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986699" y="3276701"/>
          <a:ext cx="421505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Pfeil nach rechts 11"/>
          <p:cNvSpPr/>
          <p:nvPr/>
        </p:nvSpPr>
        <p:spPr>
          <a:xfrm>
            <a:off x="2638327" y="3310188"/>
            <a:ext cx="360040" cy="288032"/>
          </a:xfrm>
          <a:prstGeom prst="rightArrow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884674" y="3274184"/>
          <a:ext cx="168602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505"/>
                <a:gridCol w="421505"/>
                <a:gridCol w="421505"/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d1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d2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d4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4726559" y="3274184"/>
          <a:ext cx="126451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505"/>
                <a:gridCol w="421505"/>
                <a:gridCol w="421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d2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lt1"/>
                          </a:solidFill>
                        </a:rPr>
                        <a:t>d4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2879812" y="4905164"/>
            <a:ext cx="864096" cy="396044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Task A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4103948" y="5157192"/>
            <a:ext cx="468052" cy="324036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=?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/>
          <p:cNvCxnSpPr>
            <a:stCxn id="21" idx="3"/>
          </p:cNvCxnSpPr>
          <p:nvPr/>
        </p:nvCxnSpPr>
        <p:spPr>
          <a:xfrm>
            <a:off x="3743908" y="5103186"/>
            <a:ext cx="360040" cy="126014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53" idx="3"/>
          </p:cNvCxnSpPr>
          <p:nvPr/>
        </p:nvCxnSpPr>
        <p:spPr>
          <a:xfrm flipV="1">
            <a:off x="3743908" y="5409220"/>
            <a:ext cx="342038" cy="126014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6444208" y="4473116"/>
            <a:ext cx="864096" cy="396044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Task A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444208" y="4905164"/>
            <a:ext cx="864096" cy="396044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Task A‘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7632340" y="4941168"/>
            <a:ext cx="756084" cy="324036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voting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4" name="Gerade Verbindung mit Pfeil 43"/>
          <p:cNvCxnSpPr>
            <a:stCxn id="41" idx="3"/>
            <a:endCxn id="43" idx="0"/>
          </p:cNvCxnSpPr>
          <p:nvPr/>
        </p:nvCxnSpPr>
        <p:spPr>
          <a:xfrm>
            <a:off x="7308304" y="4671138"/>
            <a:ext cx="702078" cy="27003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42" idx="3"/>
            <a:endCxn id="43" idx="1"/>
          </p:cNvCxnSpPr>
          <p:nvPr/>
        </p:nvCxnSpPr>
        <p:spPr>
          <a:xfrm>
            <a:off x="7308304" y="5103186"/>
            <a:ext cx="324036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6444208" y="5337212"/>
            <a:ext cx="864096" cy="396044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Task A‘‘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879812" y="5337212"/>
            <a:ext cx="864096" cy="396044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Task A‘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8" name="Gerade Verbindung mit Pfeil 57"/>
          <p:cNvCxnSpPr>
            <a:stCxn id="46" idx="3"/>
            <a:endCxn id="43" idx="2"/>
          </p:cNvCxnSpPr>
          <p:nvPr/>
        </p:nvCxnSpPr>
        <p:spPr>
          <a:xfrm flipV="1">
            <a:off x="7308304" y="5265204"/>
            <a:ext cx="702078" cy="27003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683568" y="5913276"/>
            <a:ext cx="6192688" cy="540060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 Such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resiliency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mechanisms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cause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„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resiliency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costs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“</a:t>
            </a:r>
            <a:endParaRPr lang="de-DE" sz="2000" b="1" i="1" dirty="0" smtClean="0">
              <a:solidFill>
                <a:srgbClr val="55555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21782" r="10891" b="8911"/>
          <a:stretch>
            <a:fillRect/>
          </a:stretch>
        </p:blipFill>
        <p:spPr bwMode="auto">
          <a:xfrm>
            <a:off x="6562507" y="2144857"/>
            <a:ext cx="2437985" cy="18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feld 68"/>
          <p:cNvSpPr txBox="1"/>
          <p:nvPr/>
        </p:nvSpPr>
        <p:spPr>
          <a:xfrm>
            <a:off x="7056276" y="1878311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555555"/>
                </a:solidFill>
              </a:rPr>
              <a:t>(8,4)</a:t>
            </a:r>
            <a:endParaRPr lang="en-US" sz="1600" dirty="0" smtClean="0">
              <a:solidFill>
                <a:srgbClr val="555555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344308" y="26343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555555"/>
                </a:solidFill>
              </a:rPr>
              <a:t>(16,11)</a:t>
            </a:r>
            <a:endParaRPr lang="en-US" sz="1600" dirty="0" smtClean="0">
              <a:solidFill>
                <a:srgbClr val="555555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7596336" y="288642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555555"/>
                </a:solidFill>
              </a:rPr>
              <a:t>(32,26)</a:t>
            </a:r>
            <a:endParaRPr lang="en-US" sz="1600" b="1" dirty="0" smtClean="0">
              <a:solidFill>
                <a:srgbClr val="555555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7848364" y="313845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555555"/>
                </a:solidFill>
              </a:rPr>
              <a:t>(64,57)</a:t>
            </a:r>
            <a:endParaRPr lang="en-US" sz="1600" b="1" dirty="0" smtClean="0">
              <a:solidFill>
                <a:srgbClr val="555555"/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151620" y="4869160"/>
            <a:ext cx="176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Double Modular </a:t>
            </a:r>
            <a:r>
              <a:rPr lang="de-DE" dirty="0" err="1" smtClean="0">
                <a:solidFill>
                  <a:srgbClr val="555555"/>
                </a:solidFill>
              </a:rPr>
              <a:t>Redundancy</a:t>
            </a:r>
            <a:r>
              <a:rPr lang="de-DE" dirty="0" smtClean="0">
                <a:solidFill>
                  <a:srgbClr val="555555"/>
                </a:solidFill>
              </a:rPr>
              <a:t/>
            </a:r>
            <a:br>
              <a:rPr lang="de-DE" dirty="0" smtClean="0">
                <a:solidFill>
                  <a:srgbClr val="555555"/>
                </a:solidFill>
              </a:rPr>
            </a:br>
            <a:r>
              <a:rPr lang="de-DE" dirty="0" smtClean="0">
                <a:solidFill>
                  <a:srgbClr val="555555"/>
                </a:solidFill>
              </a:rPr>
              <a:t>(DMR):</a:t>
            </a:r>
            <a:endParaRPr lang="en-US" dirty="0" smtClean="0">
              <a:solidFill>
                <a:srgbClr val="555555"/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4824028" y="4629906"/>
            <a:ext cx="176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Triple Modular </a:t>
            </a:r>
            <a:r>
              <a:rPr lang="de-DE" dirty="0" err="1" smtClean="0">
                <a:solidFill>
                  <a:srgbClr val="555555"/>
                </a:solidFill>
              </a:rPr>
              <a:t>Redundancy</a:t>
            </a:r>
            <a:r>
              <a:rPr lang="de-DE" dirty="0" smtClean="0">
                <a:solidFill>
                  <a:srgbClr val="555555"/>
                </a:solidFill>
              </a:rPr>
              <a:t/>
            </a:r>
            <a:br>
              <a:rPr lang="de-DE" dirty="0" smtClean="0">
                <a:solidFill>
                  <a:srgbClr val="555555"/>
                </a:solidFill>
              </a:rPr>
            </a:br>
            <a:r>
              <a:rPr lang="de-DE" dirty="0" smtClean="0">
                <a:solidFill>
                  <a:srgbClr val="555555"/>
                </a:solidFill>
              </a:rPr>
              <a:t>(TMR):</a:t>
            </a:r>
            <a:endParaRPr lang="en-US" dirty="0" smtClean="0">
              <a:solidFill>
                <a:srgbClr val="555555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91580" y="292746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de-DE" dirty="0" smtClean="0">
                <a:solidFill>
                  <a:srgbClr val="555555"/>
                </a:solidFill>
              </a:rPr>
              <a:t>ECC Extended </a:t>
            </a:r>
            <a:r>
              <a:rPr lang="de-DE" dirty="0" err="1" smtClean="0">
                <a:solidFill>
                  <a:srgbClr val="555555"/>
                </a:solidFill>
              </a:rPr>
              <a:t>Hamming</a:t>
            </a:r>
            <a:r>
              <a:rPr lang="de-DE" dirty="0" smtClean="0">
                <a:solidFill>
                  <a:srgbClr val="555555"/>
                </a:solidFill>
              </a:rPr>
              <a:t>(7+1,4)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  <p:bldP spid="41" grpId="0" animBg="1"/>
      <p:bldP spid="42" grpId="0" animBg="1"/>
      <p:bldP spid="43" grpId="0" animBg="1"/>
      <p:bldP spid="46" grpId="0" animBg="1"/>
      <p:bldP spid="53" grpId="0" animBg="1"/>
      <p:bldP spid="68" grpId="0" animBg="1"/>
      <p:bldP spid="69" grpId="0"/>
      <p:bldP spid="70" grpId="0"/>
      <p:bldP spid="71" grpId="0"/>
      <p:bldP spid="72" grpId="0"/>
      <p:bldP spid="106" grpId="0"/>
      <p:bldP spid="107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5868144" y="2024844"/>
            <a:ext cx="3060340" cy="1296144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940152" y="2708920"/>
            <a:ext cx="2916324" cy="54006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HW Infrastructure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940152" y="2096852"/>
            <a:ext cx="2916324" cy="54006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OS / Middleware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</a:t>
            </a:r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(2)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Categories</a:t>
            </a:r>
            <a:endParaRPr lang="de-DE" dirty="0" smtClean="0"/>
          </a:p>
          <a:p>
            <a:pPr lvl="1"/>
            <a:r>
              <a:rPr lang="de-DE" dirty="0" smtClean="0"/>
              <a:t>Performance </a:t>
            </a:r>
            <a:r>
              <a:rPr lang="de-DE" dirty="0" err="1" smtClean="0"/>
              <a:t>overhead</a:t>
            </a:r>
            <a:r>
              <a:rPr lang="de-DE" dirty="0" smtClean="0"/>
              <a:t> (</a:t>
            </a:r>
            <a:r>
              <a:rPr lang="de-DE" dirty="0" err="1" smtClean="0"/>
              <a:t>throughput</a:t>
            </a:r>
            <a:r>
              <a:rPr lang="de-DE" dirty="0" smtClean="0"/>
              <a:t>, </a:t>
            </a:r>
            <a:r>
              <a:rPr lang="de-DE" dirty="0" err="1" smtClean="0"/>
              <a:t>latency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Memory </a:t>
            </a:r>
            <a:r>
              <a:rPr lang="de-DE" dirty="0" err="1" smtClean="0"/>
              <a:t>overhead</a:t>
            </a:r>
            <a:endParaRPr lang="de-DE" dirty="0" smtClean="0"/>
          </a:p>
          <a:p>
            <a:pPr lvl="1"/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endParaRPr lang="de-DE" dirty="0" smtClean="0"/>
          </a:p>
          <a:p>
            <a:pPr lvl="1"/>
            <a:r>
              <a:rPr lang="de-DE" dirty="0" err="1" smtClean="0"/>
              <a:t>Monetary</a:t>
            </a:r>
            <a:r>
              <a:rPr lang="de-DE" dirty="0" smtClean="0"/>
              <a:t> HW </a:t>
            </a:r>
            <a:r>
              <a:rPr lang="de-DE" dirty="0" err="1" smtClean="0"/>
              <a:t>costs</a:t>
            </a:r>
            <a:endParaRPr lang="de-DE" dirty="0" smtClean="0"/>
          </a:p>
          <a:p>
            <a:pPr lvl="2"/>
            <a:endParaRPr lang="de-DE" dirty="0" smtClean="0"/>
          </a:p>
          <a:p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b="1" dirty="0" smtClean="0"/>
              <a:t>@ OS-Level</a:t>
            </a:r>
          </a:p>
          <a:p>
            <a:pPr lvl="1"/>
            <a:r>
              <a:rPr lang="de-DE" b="1" dirty="0" smtClean="0"/>
              <a:t>Memory </a:t>
            </a:r>
            <a:r>
              <a:rPr lang="de-DE" b="1" dirty="0" err="1" smtClean="0"/>
              <a:t>overhead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capacity</a:t>
            </a:r>
            <a:r>
              <a:rPr lang="de-DE" dirty="0" smtClean="0"/>
              <a:t>, </a:t>
            </a:r>
            <a:r>
              <a:rPr lang="de-DE" dirty="0" err="1" smtClean="0"/>
              <a:t>bandwidth</a:t>
            </a:r>
            <a:r>
              <a:rPr lang="de-DE" dirty="0" smtClean="0"/>
              <a:t>)</a:t>
            </a:r>
          </a:p>
          <a:p>
            <a:pPr lvl="1"/>
            <a:r>
              <a:rPr lang="de-DE" b="1" dirty="0" err="1" smtClean="0"/>
              <a:t>Computation</a:t>
            </a:r>
            <a:r>
              <a:rPr lang="de-DE" b="1" dirty="0" smtClean="0"/>
              <a:t> </a:t>
            </a:r>
            <a:r>
              <a:rPr lang="de-DE" b="1" dirty="0" err="1" smtClean="0"/>
              <a:t>overhead</a:t>
            </a:r>
            <a:endParaRPr lang="de-DE" b="1" dirty="0" smtClean="0"/>
          </a:p>
          <a:p>
            <a:pPr lvl="1"/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(</a:t>
            </a:r>
            <a:r>
              <a:rPr lang="de-DE" dirty="0" err="1" smtClean="0"/>
              <a:t>increased</a:t>
            </a:r>
            <a:r>
              <a:rPr lang="de-DE" dirty="0" smtClean="0"/>
              <a:t> time)</a:t>
            </a:r>
          </a:p>
          <a:p>
            <a:pPr lvl="2"/>
            <a:endParaRPr lang="de-DE" dirty="0" smtClean="0"/>
          </a:p>
          <a:p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b="1" dirty="0" smtClean="0"/>
              <a:t>@ HW-Level</a:t>
            </a:r>
          </a:p>
          <a:p>
            <a:pPr lvl="1"/>
            <a:r>
              <a:rPr lang="de-DE" b="1" dirty="0" err="1" smtClean="0"/>
              <a:t>Monetary</a:t>
            </a:r>
            <a:r>
              <a:rPr lang="de-DE" b="1" dirty="0" smtClean="0"/>
              <a:t> HW </a:t>
            </a:r>
            <a:r>
              <a:rPr lang="de-DE" b="1" dirty="0" err="1" smtClean="0"/>
              <a:t>costs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Chipset</a:t>
            </a:r>
            <a:r>
              <a:rPr lang="de-DE" dirty="0" smtClean="0"/>
              <a:t>, ECC RAM)</a:t>
            </a:r>
          </a:p>
          <a:p>
            <a:pPr lvl="1"/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consumption</a:t>
            </a:r>
            <a:r>
              <a:rPr lang="de-DE" dirty="0" smtClean="0"/>
              <a:t> (time, </a:t>
            </a:r>
            <a:r>
              <a:rPr lang="de-DE" dirty="0" err="1" smtClean="0"/>
              <a:t>chip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overhead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940660" y="2708920"/>
            <a:ext cx="2916324" cy="540060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HW Infrastructure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940660" y="2096852"/>
            <a:ext cx="2916324" cy="540060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OS / Middleware</a:t>
            </a:r>
            <a:endParaRPr lang="en-US" b="1" dirty="0">
              <a:solidFill>
                <a:srgbClr val="555555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932" y="220486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932" y="281693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>
          <a:xfrm>
            <a:off x="5940152" y="1376772"/>
            <a:ext cx="2916324" cy="54006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Data Management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868144" y="4977172"/>
            <a:ext cx="2916324" cy="54006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020544" y="5049180"/>
            <a:ext cx="1251756" cy="396044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ECC 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380312" y="5049180"/>
            <a:ext cx="1251756" cy="396044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ECC 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380584" y="3645024"/>
            <a:ext cx="1935832" cy="1152128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444208" y="3717032"/>
            <a:ext cx="415280" cy="459668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912260" y="3717032"/>
            <a:ext cx="415280" cy="459668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380312" y="3717032"/>
            <a:ext cx="415280" cy="459668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7848364" y="3717032"/>
            <a:ext cx="415280" cy="459668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444208" y="4221088"/>
            <a:ext cx="1800200" cy="216024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L3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6444208" y="4509120"/>
            <a:ext cx="1800200" cy="216024"/>
          </a:xfrm>
          <a:prstGeom prst="rect">
            <a:avLst/>
          </a:prstGeom>
          <a:solidFill>
            <a:srgbClr val="C0504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ECC </a:t>
            </a:r>
            <a:r>
              <a:rPr lang="de-DE" b="1" dirty="0" err="1" smtClean="0">
                <a:solidFill>
                  <a:schemeClr val="bg1"/>
                </a:solidFill>
              </a:rPr>
              <a:t>mem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control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824028" y="504918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555555"/>
                </a:solidFill>
              </a:rPr>
              <a:t>Memory</a:t>
            </a:r>
            <a:endParaRPr lang="en-US" b="1" dirty="0" smtClean="0">
              <a:solidFill>
                <a:srgbClr val="555555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688124" y="403177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555555"/>
                </a:solidFill>
              </a:rPr>
              <a:t>CPU</a:t>
            </a:r>
            <a:endParaRPr lang="en-US" b="1" dirty="0" smtClean="0">
              <a:solidFill>
                <a:srgbClr val="555555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83568" y="5913276"/>
            <a:ext cx="6192688" cy="540060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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Increasing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error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rates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~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increasing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resiliency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 </a:t>
            </a:r>
            <a:r>
              <a:rPr lang="de-DE" sz="2000" b="1" i="1" dirty="0" err="1" smtClean="0">
                <a:solidFill>
                  <a:srgbClr val="555555"/>
                </a:solidFill>
                <a:sym typeface="Wingdings" pitchFamily="2" charset="2"/>
              </a:rPr>
              <a:t>costs</a:t>
            </a:r>
            <a:r>
              <a:rPr lang="de-DE" sz="2000" b="1" i="1" dirty="0" smtClean="0">
                <a:solidFill>
                  <a:srgbClr val="555555"/>
                </a:solidFill>
                <a:sym typeface="Wingdings" pitchFamily="2" charset="2"/>
              </a:rPr>
              <a:t>!  </a:t>
            </a:r>
            <a:endParaRPr lang="de-DE" sz="2000" b="1" i="1" dirty="0" smtClean="0">
              <a:solidFill>
                <a:srgbClr val="5555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Vision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Resiliency</a:t>
            </a:r>
            <a:r>
              <a:rPr lang="de-DE" dirty="0" smtClean="0"/>
              <a:t>-Aware Data Management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3064371" cy="225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hteck 102"/>
          <p:cNvSpPr/>
          <p:nvPr/>
        </p:nvSpPr>
        <p:spPr>
          <a:xfrm>
            <a:off x="5079926" y="2744924"/>
            <a:ext cx="3852428" cy="3312368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5151934" y="2816932"/>
            <a:ext cx="3708412" cy="12241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       Data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35548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03200"/>
            <a:ext cx="5767416" cy="511156"/>
          </a:xfrm>
        </p:spPr>
        <p:txBody>
          <a:bodyPr/>
          <a:lstStyle/>
          <a:p>
            <a:r>
              <a:rPr lang="de-DE" dirty="0" smtClean="0"/>
              <a:t>Vision </a:t>
            </a:r>
            <a:r>
              <a:rPr lang="de-DE" dirty="0" err="1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Problem </a:t>
            </a:r>
            <a:r>
              <a:rPr lang="de-DE" dirty="0" err="1" smtClean="0"/>
              <a:t>of</a:t>
            </a:r>
            <a:r>
              <a:rPr lang="de-DE" dirty="0" smtClean="0"/>
              <a:t> State-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-Art</a:t>
            </a:r>
          </a:p>
          <a:p>
            <a:pPr lvl="1"/>
            <a:r>
              <a:rPr lang="de-DE" dirty="0" err="1" smtClean="0"/>
              <a:t>Resiliency-awareness</a:t>
            </a:r>
            <a:r>
              <a:rPr lang="de-DE" dirty="0" smtClean="0"/>
              <a:t> on HW / OS </a:t>
            </a:r>
            <a:r>
              <a:rPr lang="de-DE" dirty="0" err="1" smtClean="0"/>
              <a:t>level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(</a:t>
            </a:r>
            <a:r>
              <a:rPr lang="de-DE" b="1" dirty="0" err="1" smtClean="0"/>
              <a:t>general-purpose</a:t>
            </a:r>
            <a:r>
              <a:rPr lang="de-DE" b="1" dirty="0" smtClean="0"/>
              <a:t>)</a:t>
            </a:r>
          </a:p>
          <a:p>
            <a:pPr lvl="1"/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Key Observation</a:t>
            </a:r>
          </a:p>
          <a:p>
            <a:pPr lvl="1"/>
            <a:r>
              <a:rPr lang="de-DE" dirty="0" smtClean="0"/>
              <a:t>Different </a:t>
            </a:r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b="1" dirty="0" err="1" smtClean="0"/>
              <a:t>Resiliency</a:t>
            </a:r>
            <a:r>
              <a:rPr lang="de-DE" b="1" dirty="0" smtClean="0"/>
              <a:t>-Aware Data Management</a:t>
            </a:r>
          </a:p>
          <a:p>
            <a:pPr lvl="1"/>
            <a:r>
              <a:rPr lang="de-DE" dirty="0" err="1" smtClean="0"/>
              <a:t>Exploit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endParaRPr lang="de-DE" dirty="0" smtClean="0"/>
          </a:p>
          <a:p>
            <a:pPr lvl="1"/>
            <a:endParaRPr lang="de-DE" sz="700" b="1" dirty="0" smtClean="0"/>
          </a:p>
          <a:p>
            <a:pPr lvl="1"/>
            <a:r>
              <a:rPr lang="de-DE" b="1" dirty="0" smtClean="0"/>
              <a:t>Efficiency </a:t>
            </a:r>
            <a:r>
              <a:rPr lang="de-DE" dirty="0" smtClean="0"/>
              <a:t>(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resiliency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)</a:t>
            </a:r>
          </a:p>
          <a:p>
            <a:pPr lvl="1"/>
            <a:r>
              <a:rPr lang="de-DE" b="1" dirty="0" err="1" smtClean="0"/>
              <a:t>Effectiveness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detection</a:t>
            </a:r>
            <a:r>
              <a:rPr lang="de-DE" dirty="0" smtClean="0"/>
              <a:t>/</a:t>
            </a:r>
            <a:r>
              <a:rPr lang="de-DE" dirty="0" err="1" smtClean="0"/>
              <a:t>correction</a:t>
            </a:r>
            <a:r>
              <a:rPr lang="de-DE" dirty="0" smtClean="0"/>
              <a:t>)</a:t>
            </a:r>
          </a:p>
          <a:p>
            <a:pPr lvl="2"/>
            <a:endParaRPr lang="de-DE" sz="1800" dirty="0" smtClean="0"/>
          </a:p>
        </p:txBody>
      </p:sp>
      <p:sp>
        <p:nvSpPr>
          <p:cNvPr id="39" name="Rechteck 38"/>
          <p:cNvSpPr/>
          <p:nvPr/>
        </p:nvSpPr>
        <p:spPr>
          <a:xfrm rot="485894" flipH="1">
            <a:off x="6848486" y="4671488"/>
            <a:ext cx="103542" cy="58936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Rechteck 39"/>
          <p:cNvSpPr/>
          <p:nvPr/>
        </p:nvSpPr>
        <p:spPr>
          <a:xfrm rot="1352754">
            <a:off x="5954416" y="4501541"/>
            <a:ext cx="124441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151934" y="2816932"/>
            <a:ext cx="3708412" cy="1224136"/>
          </a:xfrm>
          <a:prstGeom prst="rect">
            <a:avLst/>
          </a:prstGeom>
          <a:solidFill>
            <a:srgbClr val="B2E928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       Data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35548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42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415" y="1169132"/>
            <a:ext cx="692528" cy="657225"/>
          </a:xfrm>
          <a:prstGeom prst="rect">
            <a:avLst/>
          </a:prstGeom>
          <a:noFill/>
        </p:spPr>
      </p:pic>
      <p:pic>
        <p:nvPicPr>
          <p:cNvPr id="43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715" y="1016732"/>
            <a:ext cx="692528" cy="657225"/>
          </a:xfrm>
          <a:prstGeom prst="rect">
            <a:avLst/>
          </a:prstGeom>
          <a:noFill/>
        </p:spPr>
      </p:pic>
      <p:pic>
        <p:nvPicPr>
          <p:cNvPr id="4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640" y="1445357"/>
            <a:ext cx="692528" cy="657225"/>
          </a:xfrm>
          <a:prstGeom prst="rect">
            <a:avLst/>
          </a:prstGeom>
          <a:noFill/>
        </p:spPr>
      </p:pic>
      <p:cxnSp>
        <p:nvCxnSpPr>
          <p:cNvPr id="45" name="Gerade Verbindung mit Pfeil 44"/>
          <p:cNvCxnSpPr>
            <a:stCxn id="43" idx="2"/>
          </p:cNvCxnSpPr>
          <p:nvPr/>
        </p:nvCxnSpPr>
        <p:spPr>
          <a:xfrm rot="5400000">
            <a:off x="6465070" y="2210594"/>
            <a:ext cx="1090547" cy="1727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46" name="Gerade Verbindung mit Pfeil 45"/>
          <p:cNvCxnSpPr>
            <a:stCxn id="42" idx="2"/>
          </p:cNvCxnSpPr>
          <p:nvPr/>
        </p:nvCxnSpPr>
        <p:spPr>
          <a:xfrm rot="16200000" flipH="1">
            <a:off x="5903094" y="2065941"/>
            <a:ext cx="919097" cy="43992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47" name="Gerade Verbindung mit Pfeil 46"/>
          <p:cNvCxnSpPr>
            <a:stCxn id="44" idx="2"/>
          </p:cNvCxnSpPr>
          <p:nvPr/>
        </p:nvCxnSpPr>
        <p:spPr>
          <a:xfrm rot="5400000">
            <a:off x="7360419" y="2162969"/>
            <a:ext cx="642872" cy="52209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48" name="Textfeld 47"/>
          <p:cNvSpPr txBox="1"/>
          <p:nvPr/>
        </p:nvSpPr>
        <p:spPr>
          <a:xfrm>
            <a:off x="6420681" y="1969232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Q</a:t>
            </a:r>
            <a:r>
              <a:rPr kumimoji="0" lang="de-DE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</a:t>
            </a:r>
          </a:p>
        </p:txBody>
      </p:sp>
      <p:cxnSp>
        <p:nvCxnSpPr>
          <p:cNvPr id="55" name="Gerade Verbindung mit Pfeil 54"/>
          <p:cNvCxnSpPr>
            <a:stCxn id="41" idx="2"/>
            <a:endCxn id="70" idx="0"/>
          </p:cNvCxnSpPr>
          <p:nvPr/>
        </p:nvCxnSpPr>
        <p:spPr>
          <a:xfrm rot="5400000">
            <a:off x="6700106" y="4347102"/>
            <a:ext cx="612068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6988646" y="1974322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U</a:t>
            </a:r>
            <a:r>
              <a:rPr kumimoji="0" lang="de-DE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</a:t>
            </a:r>
            <a:endParaRPr kumimoji="0" lang="de-DE" sz="16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860032" y="2170601"/>
            <a:ext cx="151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ission</a:t>
            </a:r>
            <a:r>
              <a:rPr lang="en-US" sz="1600" b="1" kern="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critical queries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240674" y="908720"/>
            <a:ext cx="136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noProof="0" dirty="0" smtClean="0">
                <a:solidFill>
                  <a:srgbClr val="11CA08"/>
                </a:solidFill>
                <a:latin typeface="+mj-lt"/>
              </a:rPr>
              <a:t>nice-to-have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+mj-lt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+mj-lt"/>
              </a:rPr>
              <a:t>analytics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5475970" y="4653136"/>
            <a:ext cx="3060340" cy="1296144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5548486" y="5337212"/>
            <a:ext cx="2916324" cy="540060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HW Infrastructure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5548486" y="4725144"/>
            <a:ext cx="2916324" cy="540060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OS / Middleware</a:t>
            </a:r>
            <a:endParaRPr lang="en-US" b="1" dirty="0">
              <a:solidFill>
                <a:srgbClr val="555555"/>
              </a:solidFill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6758" y="483315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6758" y="544522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hteck 94"/>
          <p:cNvSpPr/>
          <p:nvPr/>
        </p:nvSpPr>
        <p:spPr>
          <a:xfrm>
            <a:off x="6677372" y="2924944"/>
            <a:ext cx="1498898" cy="2796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Data System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35548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6677372" y="3293368"/>
            <a:ext cx="1498898" cy="2796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Access System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35548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6677372" y="3645024"/>
            <a:ext cx="1498898" cy="2796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5548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Storage System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35548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8298" y="324898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feld 103"/>
          <p:cNvSpPr txBox="1"/>
          <p:nvPr/>
        </p:nvSpPr>
        <p:spPr>
          <a:xfrm>
            <a:off x="7204162" y="4113076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555555"/>
                </a:solidFill>
              </a:rPr>
              <a:t>configuration</a:t>
            </a:r>
            <a:endParaRPr lang="en-US" dirty="0" smtClean="0">
              <a:solidFill>
                <a:srgbClr val="555555"/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4935910" y="4005064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55555"/>
                </a:solidFill>
              </a:rPr>
              <a:t>HW/OS </a:t>
            </a:r>
            <a:br>
              <a:rPr lang="de-DE" dirty="0" smtClean="0">
                <a:solidFill>
                  <a:srgbClr val="555555"/>
                </a:solidFill>
              </a:rPr>
            </a:br>
            <a:r>
              <a:rPr lang="de-DE" dirty="0" smtClean="0">
                <a:solidFill>
                  <a:srgbClr val="555555"/>
                </a:solidFill>
              </a:rPr>
              <a:t>primitives</a:t>
            </a:r>
            <a:endParaRPr lang="en-US" dirty="0" smtClean="0">
              <a:solidFill>
                <a:srgbClr val="555555"/>
              </a:solidFill>
            </a:endParaRPr>
          </a:p>
        </p:txBody>
      </p:sp>
      <p:sp>
        <p:nvSpPr>
          <p:cNvPr id="10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714400" y="6501600"/>
            <a:ext cx="5356800" cy="277200"/>
          </a:xfrm>
        </p:spPr>
        <p:txBody>
          <a:bodyPr/>
          <a:lstStyle/>
          <a:p>
            <a:pPr algn="r"/>
            <a:r>
              <a:rPr lang="en-US" dirty="0" smtClean="0"/>
              <a:t>Resiliency-Aware Data Management</a:t>
            </a:r>
            <a:endParaRPr lang="de-DE" dirty="0"/>
          </a:p>
        </p:txBody>
      </p:sp>
      <p:sp>
        <p:nvSpPr>
          <p:cNvPr id="109" name="Textfeld 108"/>
          <p:cNvSpPr txBox="1"/>
          <p:nvPr/>
        </p:nvSpPr>
        <p:spPr>
          <a:xfrm>
            <a:off x="7780734" y="2024844"/>
            <a:ext cx="136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 smtClean="0">
                <a:solidFill>
                  <a:srgbClr val="635548"/>
                </a:solidFill>
                <a:latin typeface="+mj-lt"/>
              </a:rPr>
              <a:t>i</a:t>
            </a:r>
            <a:r>
              <a:rPr lang="en-US" sz="1600" b="1" kern="0" noProof="0" dirty="0" err="1" smtClean="0">
                <a:solidFill>
                  <a:srgbClr val="635548"/>
                </a:solidFill>
                <a:latin typeface="+mj-lt"/>
              </a:rPr>
              <a:t>nput</a:t>
            </a:r>
            <a:r>
              <a:rPr lang="en-US" sz="1600" b="1" kern="0" noProof="0" dirty="0" smtClean="0">
                <a:solidFill>
                  <a:srgbClr val="635548"/>
                </a:solidFill>
                <a:latin typeface="+mj-lt"/>
              </a:rPr>
              <a:t> </a:t>
            </a:r>
            <a:br>
              <a:rPr lang="en-US" sz="1600" b="1" kern="0" noProof="0" dirty="0" smtClean="0">
                <a:solidFill>
                  <a:srgbClr val="635548"/>
                </a:solidFill>
                <a:latin typeface="+mj-lt"/>
              </a:rPr>
            </a:br>
            <a:r>
              <a:rPr lang="en-US" sz="1600" b="1" kern="0" noProof="0" dirty="0" smtClean="0">
                <a:solidFill>
                  <a:srgbClr val="635548"/>
                </a:solidFill>
                <a:latin typeface="+mj-lt"/>
              </a:rPr>
              <a:t>streams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35548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41" grpId="0" animBg="1"/>
      <p:bldP spid="60" grpId="0"/>
      <p:bldP spid="61" grpId="0"/>
      <p:bldP spid="104" grpId="0"/>
      <p:bldP spid="10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print"/>
          <a:srcRect r="2850"/>
          <a:stretch>
            <a:fillRect/>
          </a:stretch>
        </p:blipFill>
        <p:spPr bwMode="auto">
          <a:xfrm>
            <a:off x="6660232" y="3969060"/>
            <a:ext cx="2471767" cy="19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7677" y="5229200"/>
            <a:ext cx="1680187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56" y="3903995"/>
            <a:ext cx="1883122" cy="12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1900" y="908720"/>
            <a:ext cx="17299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303748" y="4257092"/>
            <a:ext cx="2376264" cy="540060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C1: </a:t>
            </a:r>
            <a:r>
              <a:rPr lang="de-DE" b="1" dirty="0" err="1" smtClean="0">
                <a:solidFill>
                  <a:srgbClr val="555555"/>
                </a:solidFill>
              </a:rPr>
              <a:t>Resilient</a:t>
            </a:r>
            <a:r>
              <a:rPr lang="de-DE" b="1" dirty="0" smtClean="0">
                <a:solidFill>
                  <a:srgbClr val="555555"/>
                </a:solidFill>
              </a:rPr>
              <a:t> </a:t>
            </a:r>
            <a:br>
              <a:rPr lang="de-DE" b="1" dirty="0" smtClean="0">
                <a:solidFill>
                  <a:srgbClr val="555555"/>
                </a:solidFill>
              </a:rPr>
            </a:br>
            <a:r>
              <a:rPr lang="de-DE" b="1" dirty="0" smtClean="0">
                <a:solidFill>
                  <a:srgbClr val="555555"/>
                </a:solidFill>
              </a:rPr>
              <a:t>Query Processing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303748" y="5013176"/>
            <a:ext cx="2376264" cy="540060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C2: </a:t>
            </a:r>
            <a:r>
              <a:rPr lang="de-DE" b="1" dirty="0" err="1" smtClean="0">
                <a:solidFill>
                  <a:srgbClr val="555555"/>
                </a:solidFill>
              </a:rPr>
              <a:t>Resilient</a:t>
            </a:r>
            <a:r>
              <a:rPr lang="de-DE" b="1" dirty="0" smtClean="0">
                <a:solidFill>
                  <a:srgbClr val="555555"/>
                </a:solidFill>
              </a:rPr>
              <a:t> </a:t>
            </a:r>
            <a:br>
              <a:rPr lang="de-DE" b="1" dirty="0" smtClean="0">
                <a:solidFill>
                  <a:srgbClr val="555555"/>
                </a:solidFill>
              </a:rPr>
            </a:br>
            <a:r>
              <a:rPr lang="de-DE" b="1" dirty="0" smtClean="0">
                <a:solidFill>
                  <a:srgbClr val="555555"/>
                </a:solidFill>
              </a:rPr>
              <a:t>Data Storage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0072" y="4257092"/>
            <a:ext cx="1620180" cy="1296144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C3: </a:t>
            </a:r>
            <a:r>
              <a:rPr lang="de-DE" b="1" dirty="0" err="1" smtClean="0">
                <a:solidFill>
                  <a:srgbClr val="555555"/>
                </a:solidFill>
              </a:rPr>
              <a:t>Resiliency</a:t>
            </a:r>
            <a:r>
              <a:rPr lang="de-DE" b="1" dirty="0" smtClean="0">
                <a:solidFill>
                  <a:srgbClr val="555555"/>
                </a:solidFill>
              </a:rPr>
              <a:t>-Aware </a:t>
            </a:r>
            <a:r>
              <a:rPr lang="de-DE" b="1" dirty="0" err="1" smtClean="0">
                <a:solidFill>
                  <a:srgbClr val="555555"/>
                </a:solidFill>
              </a:rPr>
              <a:t>Optimization</a:t>
            </a:r>
            <a:endParaRPr lang="en-US" b="1" dirty="0">
              <a:solidFill>
                <a:srgbClr val="555555"/>
              </a:solidFill>
            </a:endParaRPr>
          </a:p>
        </p:txBody>
      </p:sp>
      <p:cxnSp>
        <p:nvCxnSpPr>
          <p:cNvPr id="8" name="Gerade Verbindung mit Pfeil 7"/>
          <p:cNvCxnSpPr>
            <a:endCxn id="5" idx="3"/>
          </p:cNvCxnSpPr>
          <p:nvPr/>
        </p:nvCxnSpPr>
        <p:spPr>
          <a:xfrm rot="10800000">
            <a:off x="4680012" y="4527122"/>
            <a:ext cx="54006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2" name="Gerade Verbindung mit Pfeil 11"/>
          <p:cNvCxnSpPr>
            <a:endCxn id="6" idx="3"/>
          </p:cNvCxnSpPr>
          <p:nvPr/>
        </p:nvCxnSpPr>
        <p:spPr>
          <a:xfrm rot="10800000">
            <a:off x="4680013" y="5283207"/>
            <a:ext cx="540063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30" name="Titel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Resilient</a:t>
            </a:r>
            <a:r>
              <a:rPr lang="de-DE" dirty="0" smtClean="0"/>
              <a:t> Database </a:t>
            </a:r>
            <a:r>
              <a:rPr lang="de-DE" dirty="0" err="1" smtClean="0"/>
              <a:t>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hteck 130"/>
          <p:cNvSpPr/>
          <p:nvPr/>
        </p:nvSpPr>
        <p:spPr>
          <a:xfrm>
            <a:off x="5004048" y="3248980"/>
            <a:ext cx="2988332" cy="3024336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b="1" dirty="0" err="1" smtClean="0">
                <a:solidFill>
                  <a:srgbClr val="555555"/>
                </a:solidFill>
              </a:rPr>
              <a:t>Guard</a:t>
            </a:r>
            <a:r>
              <a:rPr lang="de-DE" b="1" dirty="0" smtClean="0">
                <a:solidFill>
                  <a:srgbClr val="555555"/>
                </a:solidFill>
              </a:rPr>
              <a:t> Plan</a:t>
            </a: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de-DE" b="1" dirty="0" smtClean="0">
              <a:solidFill>
                <a:srgbClr val="555555"/>
              </a:solidFill>
            </a:endParaRPr>
          </a:p>
          <a:p>
            <a:pPr algn="ctr"/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C1: </a:t>
            </a:r>
            <a:r>
              <a:rPr lang="de-DE" dirty="0" err="1" smtClean="0"/>
              <a:t>Resilient</a:t>
            </a:r>
            <a:r>
              <a:rPr lang="de-DE" dirty="0" smtClean="0"/>
              <a:t> Query Processing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b="1" dirty="0" smtClean="0"/>
              <a:t>Challenge</a:t>
            </a:r>
          </a:p>
          <a:p>
            <a:pPr lvl="1"/>
            <a:r>
              <a:rPr lang="de-DE" dirty="0" smtClean="0"/>
              <a:t>Problem: </a:t>
            </a:r>
            <a:r>
              <a:rPr lang="de-DE" dirty="0" err="1" smtClean="0"/>
              <a:t>missing</a:t>
            </a:r>
            <a:r>
              <a:rPr lang="de-DE" dirty="0" smtClean="0"/>
              <a:t>/invalid </a:t>
            </a:r>
            <a:r>
              <a:rPr lang="de-DE" dirty="0" err="1" smtClean="0"/>
              <a:t>tuples</a:t>
            </a:r>
            <a:r>
              <a:rPr lang="de-DE" dirty="0" smtClean="0"/>
              <a:t> (explicit/</a:t>
            </a:r>
            <a:r>
              <a:rPr lang="de-DE" dirty="0" err="1" smtClean="0"/>
              <a:t>implicit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Goal: </a:t>
            </a: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/ </a:t>
            </a:r>
            <a:r>
              <a:rPr lang="de-DE" dirty="0" err="1" smtClean="0"/>
              <a:t>error</a:t>
            </a:r>
            <a:r>
              <a:rPr lang="de-DE" dirty="0" smtClean="0"/>
              <a:t>-tolerant  </a:t>
            </a:r>
            <a:r>
              <a:rPr lang="de-DE" dirty="0" err="1" smtClean="0"/>
              <a:t>algorithms</a:t>
            </a:r>
            <a:endParaRPr lang="de-DE" dirty="0" smtClean="0"/>
          </a:p>
          <a:p>
            <a:pPr lvl="2"/>
            <a:endParaRPr lang="de-DE" dirty="0" smtClean="0"/>
          </a:p>
          <a:p>
            <a:r>
              <a:rPr lang="de-DE" dirty="0" err="1" smtClean="0"/>
              <a:t>Example</a:t>
            </a:r>
            <a:r>
              <a:rPr lang="de-DE" dirty="0" smtClean="0"/>
              <a:t> (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Analytics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Q: </a:t>
            </a:r>
            <a:r>
              <a:rPr lang="el-GR" dirty="0" smtClean="0">
                <a:cs typeface="Calibri"/>
              </a:rPr>
              <a:t>Ψ</a:t>
            </a:r>
            <a:r>
              <a:rPr lang="de-DE" baseline="-25000" dirty="0" smtClean="0">
                <a:cs typeface="Calibri"/>
              </a:rPr>
              <a:t>k=365</a:t>
            </a:r>
            <a:r>
              <a:rPr lang="de-DE" dirty="0" smtClean="0">
                <a:cs typeface="Calibri"/>
              </a:rPr>
              <a:t>(</a:t>
            </a:r>
            <a:r>
              <a:rPr lang="el-GR" dirty="0" smtClean="0">
                <a:latin typeface="Arial"/>
                <a:cs typeface="Arial"/>
              </a:rPr>
              <a:t>γ</a:t>
            </a:r>
            <a:r>
              <a:rPr lang="de-DE" dirty="0" smtClean="0">
                <a:latin typeface="Arial"/>
                <a:cs typeface="Arial"/>
              </a:rPr>
              <a:t>( </a:t>
            </a:r>
            <a:r>
              <a:rPr lang="el-GR" dirty="0" smtClean="0"/>
              <a:t>σ</a:t>
            </a:r>
            <a:r>
              <a:rPr lang="de-DE" baseline="-25000" dirty="0" smtClean="0"/>
              <a:t>a&lt;107</a:t>
            </a:r>
            <a:r>
              <a:rPr lang="de-DE" dirty="0" smtClean="0"/>
              <a:t>R</a:t>
            </a:r>
            <a:r>
              <a:rPr lang="de-DE" b="1" dirty="0" smtClean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r>
              <a:rPr lang="de-DE" dirty="0" smtClean="0">
                <a:ea typeface="Sun-ExtA" pitchFamily="2" charset="-128"/>
                <a:cs typeface="Sun-ExtA" pitchFamily="2" charset="-128"/>
              </a:rPr>
              <a:t>S</a:t>
            </a:r>
            <a:r>
              <a:rPr lang="de-DE" b="1" dirty="0" smtClean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r>
              <a:rPr lang="de-DE" dirty="0" smtClean="0">
                <a:ea typeface="Sun-ExtA" pitchFamily="2" charset="-128"/>
                <a:cs typeface="Sun-ExtA" pitchFamily="2" charset="-128"/>
              </a:rPr>
              <a:t>T</a:t>
            </a:r>
            <a:r>
              <a:rPr lang="de-DE" b="1" dirty="0" smtClean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r>
              <a:rPr lang="de-DE" dirty="0" smtClean="0">
                <a:ea typeface="Sun-ExtA" pitchFamily="2" charset="-128"/>
                <a:cs typeface="Sun-ExtA" pitchFamily="2" charset="-128"/>
              </a:rPr>
              <a:t>U ))</a:t>
            </a:r>
          </a:p>
          <a:p>
            <a:pPr lvl="1"/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redundancy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Resiliency-Aware Data Management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452320" y="872716"/>
            <a:ext cx="936104" cy="324036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C1: QP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496436" y="872716"/>
            <a:ext cx="576064" cy="75608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C3: </a:t>
            </a:r>
            <a:r>
              <a:rPr lang="de-DE" b="1" dirty="0" err="1" smtClean="0">
                <a:solidFill>
                  <a:srgbClr val="555555"/>
                </a:solidFill>
              </a:rPr>
              <a:t>Opt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52320" y="1304764"/>
            <a:ext cx="936104" cy="32403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C2: DS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77693" y="5057432"/>
            <a:ext cx="49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555555"/>
                </a:solidFill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786736" y="5606340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S</a:t>
            </a:r>
            <a:endParaRPr lang="de-DE" sz="2000" b="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rot="16200000" flipV="1">
            <a:off x="2948580" y="5565880"/>
            <a:ext cx="130820" cy="9845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5400000" flipH="1" flipV="1">
            <a:off x="2529142" y="5567228"/>
            <a:ext cx="145656" cy="8092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040472" y="6125234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R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67844" y="4603194"/>
            <a:ext cx="49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555555"/>
                </a:solidFill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</a:p>
        </p:txBody>
      </p:sp>
      <p:cxnSp>
        <p:nvCxnSpPr>
          <p:cNvPr id="14" name="Gerade Verbindung 13"/>
          <p:cNvCxnSpPr/>
          <p:nvPr/>
        </p:nvCxnSpPr>
        <p:spPr>
          <a:xfrm rot="10800000">
            <a:off x="3551462" y="5069073"/>
            <a:ext cx="266573" cy="15360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2959052" y="5054236"/>
            <a:ext cx="260838" cy="16844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 flipH="1" flipV="1">
            <a:off x="3298786" y="4677280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718345" y="5052820"/>
            <a:ext cx="49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555555"/>
                </a:solidFill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</a:p>
        </p:txBody>
      </p:sp>
      <p:cxnSp>
        <p:nvCxnSpPr>
          <p:cNvPr id="18" name="Gerade Verbindung 17"/>
          <p:cNvCxnSpPr/>
          <p:nvPr/>
        </p:nvCxnSpPr>
        <p:spPr>
          <a:xfrm rot="16200000" flipV="1">
            <a:off x="4089232" y="5561268"/>
            <a:ext cx="130820" cy="9845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 flipH="1" flipV="1">
            <a:off x="3669794" y="5562616"/>
            <a:ext cx="145656" cy="8092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245776" y="5603406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T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091311" y="5566464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err="1" smtClean="0">
                <a:solidFill>
                  <a:srgbClr val="555555"/>
                </a:solidFill>
                <a:latin typeface="+mj-lt"/>
              </a:rPr>
              <a:t>σ</a:t>
            </a:r>
            <a:r>
              <a:rPr lang="de-DE" sz="2000" b="0" baseline="-25000" dirty="0" err="1" smtClean="0">
                <a:solidFill>
                  <a:srgbClr val="555555"/>
                </a:solidFill>
                <a:latin typeface="+mj-lt"/>
              </a:rPr>
              <a:t>a</a:t>
            </a:r>
            <a:r>
              <a:rPr lang="de-DE" sz="2000" b="0" baseline="-25000" dirty="0" smtClean="0">
                <a:solidFill>
                  <a:srgbClr val="555555"/>
                </a:solidFill>
                <a:latin typeface="+mj-lt"/>
              </a:rPr>
              <a:t>&lt;107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rot="5400000" flipH="1" flipV="1">
            <a:off x="2333630" y="6076540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019565" y="4176389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 smtClean="0">
                <a:solidFill>
                  <a:srgbClr val="555555"/>
                </a:solidFill>
                <a:latin typeface="Calibri"/>
                <a:cs typeface="Calibri"/>
              </a:rPr>
              <a:t>γ</a:t>
            </a:r>
            <a:endParaRPr lang="de-DE" sz="2000" b="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24" name="Gerade Verbindung 23"/>
          <p:cNvCxnSpPr/>
          <p:nvPr/>
        </p:nvCxnSpPr>
        <p:spPr>
          <a:xfrm rot="5400000" flipH="1" flipV="1">
            <a:off x="3312646" y="4146216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033425" y="3626853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 smtClean="0">
                <a:solidFill>
                  <a:srgbClr val="555555"/>
                </a:solidFill>
                <a:latin typeface="Calibri"/>
                <a:cs typeface="Calibri"/>
              </a:rPr>
              <a:t>Ψ</a:t>
            </a:r>
            <a:r>
              <a:rPr lang="de-DE" sz="2000" b="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k=365</a:t>
            </a:r>
            <a:endParaRPr lang="de-DE" sz="2000" b="0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 rot="5400000" flipH="1" flipV="1">
            <a:off x="3317270" y="3596680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3921292" y="5609788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U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5638033" y="4764724"/>
            <a:ext cx="49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555555"/>
                </a:solidFill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</a:p>
        </p:txBody>
      </p:sp>
      <p:sp>
        <p:nvSpPr>
          <p:cNvPr id="114" name="Textfeld 113"/>
          <p:cNvSpPr txBox="1"/>
          <p:nvPr/>
        </p:nvSpPr>
        <p:spPr>
          <a:xfrm>
            <a:off x="5847076" y="5313632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S</a:t>
            </a:r>
            <a:endParaRPr lang="de-DE" sz="2000" b="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15" name="Gerade Verbindung 114"/>
          <p:cNvCxnSpPr/>
          <p:nvPr/>
        </p:nvCxnSpPr>
        <p:spPr>
          <a:xfrm rot="16200000" flipV="1">
            <a:off x="6008920" y="5273172"/>
            <a:ext cx="130820" cy="9845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rot="5400000" flipH="1" flipV="1">
            <a:off x="5589482" y="5274520"/>
            <a:ext cx="145656" cy="8092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5100812" y="5832526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R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6228184" y="4310486"/>
            <a:ext cx="49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555555"/>
                </a:solidFill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</a:p>
        </p:txBody>
      </p:sp>
      <p:cxnSp>
        <p:nvCxnSpPr>
          <p:cNvPr id="119" name="Gerade Verbindung 118"/>
          <p:cNvCxnSpPr/>
          <p:nvPr/>
        </p:nvCxnSpPr>
        <p:spPr>
          <a:xfrm rot="10800000">
            <a:off x="6611802" y="4776365"/>
            <a:ext cx="266573" cy="15360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flipV="1">
            <a:off x="6019392" y="4761528"/>
            <a:ext cx="260838" cy="16844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/>
          <p:cNvCxnSpPr/>
          <p:nvPr/>
        </p:nvCxnSpPr>
        <p:spPr>
          <a:xfrm rot="5400000" flipH="1" flipV="1">
            <a:off x="6359126" y="4384572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6778685" y="4760112"/>
            <a:ext cx="49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555555"/>
                </a:solidFill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</a:p>
        </p:txBody>
      </p:sp>
      <p:cxnSp>
        <p:nvCxnSpPr>
          <p:cNvPr id="123" name="Gerade Verbindung 122"/>
          <p:cNvCxnSpPr/>
          <p:nvPr/>
        </p:nvCxnSpPr>
        <p:spPr>
          <a:xfrm rot="16200000" flipV="1">
            <a:off x="7149572" y="5268560"/>
            <a:ext cx="130820" cy="9845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 rot="5400000" flipH="1" flipV="1">
            <a:off x="6730134" y="5269908"/>
            <a:ext cx="145656" cy="8092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feld 124"/>
          <p:cNvSpPr txBox="1"/>
          <p:nvPr/>
        </p:nvSpPr>
        <p:spPr>
          <a:xfrm>
            <a:off x="6306116" y="5310698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T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5151651" y="5273756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err="1" smtClean="0">
                <a:solidFill>
                  <a:srgbClr val="555555"/>
                </a:solidFill>
                <a:latin typeface="+mj-lt"/>
              </a:rPr>
              <a:t>σ</a:t>
            </a:r>
            <a:r>
              <a:rPr lang="de-DE" sz="2000" b="0" baseline="-25000" dirty="0" err="1" smtClean="0">
                <a:solidFill>
                  <a:srgbClr val="555555"/>
                </a:solidFill>
                <a:latin typeface="+mj-lt"/>
              </a:rPr>
              <a:t>a</a:t>
            </a:r>
            <a:r>
              <a:rPr lang="de-DE" sz="2000" b="0" baseline="-25000" dirty="0" smtClean="0">
                <a:solidFill>
                  <a:srgbClr val="555555"/>
                </a:solidFill>
                <a:latin typeface="+mj-lt"/>
              </a:rPr>
              <a:t>&lt;107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27" name="Gerade Verbindung 126"/>
          <p:cNvCxnSpPr/>
          <p:nvPr/>
        </p:nvCxnSpPr>
        <p:spPr>
          <a:xfrm rot="5400000" flipH="1" flipV="1">
            <a:off x="5393970" y="5783832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feld 127"/>
          <p:cNvSpPr txBox="1"/>
          <p:nvPr/>
        </p:nvSpPr>
        <p:spPr>
          <a:xfrm>
            <a:off x="6079905" y="3883681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 smtClean="0">
                <a:solidFill>
                  <a:srgbClr val="555555"/>
                </a:solidFill>
                <a:latin typeface="Calibri"/>
                <a:cs typeface="Calibri"/>
              </a:rPr>
              <a:t>γ</a:t>
            </a:r>
            <a:endParaRPr lang="de-DE" sz="2000" b="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29" name="Gerade Verbindung 128"/>
          <p:cNvCxnSpPr>
            <a:endCxn id="132" idx="3"/>
          </p:cNvCxnSpPr>
          <p:nvPr/>
        </p:nvCxnSpPr>
        <p:spPr>
          <a:xfrm rot="10800000">
            <a:off x="5472100" y="3879050"/>
            <a:ext cx="897396" cy="162018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6981632" y="5317080"/>
            <a:ext cx="79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555555"/>
                </a:solidFill>
                <a:latin typeface="+mj-lt"/>
              </a:rPr>
              <a:t>U</a:t>
            </a:r>
            <a:endParaRPr lang="de-DE" sz="2000" b="0" baseline="-25000" dirty="0">
              <a:solidFill>
                <a:srgbClr val="555555"/>
              </a:solidFill>
              <a:latin typeface="+mj-lt"/>
            </a:endParaRPr>
          </a:p>
        </p:txBody>
      </p:sp>
      <p:sp>
        <p:nvSpPr>
          <p:cNvPr id="132" name="Abgerundetes Rechteck 131"/>
          <p:cNvSpPr/>
          <p:nvPr/>
        </p:nvSpPr>
        <p:spPr>
          <a:xfrm>
            <a:off x="4535996" y="3717032"/>
            <a:ext cx="936104" cy="324036"/>
          </a:xfrm>
          <a:prstGeom prst="roundRect">
            <a:avLst/>
          </a:prstGeom>
          <a:solidFill>
            <a:srgbClr val="B2E928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Check</a:t>
            </a:r>
            <a:endParaRPr lang="en-US" b="1" dirty="0">
              <a:solidFill>
                <a:srgbClr val="555555"/>
              </a:solidFill>
            </a:endParaRPr>
          </a:p>
        </p:txBody>
      </p:sp>
      <p:cxnSp>
        <p:nvCxnSpPr>
          <p:cNvPr id="134" name="Gerade Verbindung 133"/>
          <p:cNvCxnSpPr>
            <a:stCxn id="132" idx="1"/>
          </p:cNvCxnSpPr>
          <p:nvPr/>
        </p:nvCxnSpPr>
        <p:spPr>
          <a:xfrm rot="10800000" flipV="1">
            <a:off x="3563890" y="3879050"/>
            <a:ext cx="972107" cy="45005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rot="10800000">
            <a:off x="3707904" y="3681028"/>
            <a:ext cx="900102" cy="36004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138"/>
          <p:cNvSpPr txBox="1"/>
          <p:nvPr/>
        </p:nvSpPr>
        <p:spPr>
          <a:xfrm>
            <a:off x="5292080" y="2240868"/>
            <a:ext cx="385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rgbClr val="11CA08"/>
                </a:solidFill>
              </a:rPr>
              <a:t>Plan </a:t>
            </a:r>
            <a:r>
              <a:rPr lang="de-DE" b="1" dirty="0" err="1" smtClean="0">
                <a:solidFill>
                  <a:srgbClr val="11CA08"/>
                </a:solidFill>
              </a:rPr>
              <a:t>Scheduling</a:t>
            </a:r>
            <a:endParaRPr lang="de-DE" b="1" dirty="0" smtClean="0">
              <a:solidFill>
                <a:srgbClr val="11CA08"/>
              </a:solidFill>
            </a:endParaRPr>
          </a:p>
          <a:p>
            <a:pPr algn="r"/>
            <a:r>
              <a:rPr lang="de-DE" b="1" dirty="0" smtClean="0">
                <a:solidFill>
                  <a:srgbClr val="11CA08"/>
                </a:solidFill>
              </a:rPr>
              <a:t>Operator </a:t>
            </a:r>
            <a:r>
              <a:rPr lang="de-DE" b="1" dirty="0" err="1" smtClean="0">
                <a:solidFill>
                  <a:srgbClr val="11CA08"/>
                </a:solidFill>
              </a:rPr>
              <a:t>Semantics</a:t>
            </a:r>
            <a:endParaRPr lang="de-DE" b="1" dirty="0" smtClean="0">
              <a:solidFill>
                <a:srgbClr val="11CA08"/>
              </a:solidFill>
            </a:endParaRPr>
          </a:p>
          <a:p>
            <a:pPr algn="r"/>
            <a:r>
              <a:rPr lang="de-DE" b="1" dirty="0" smtClean="0">
                <a:solidFill>
                  <a:srgbClr val="11CA08"/>
                </a:solidFill>
              </a:rPr>
              <a:t>Intermediate </a:t>
            </a:r>
            <a:r>
              <a:rPr lang="de-DE" b="1" dirty="0" err="1" smtClean="0">
                <a:solidFill>
                  <a:srgbClr val="11CA08"/>
                </a:solidFill>
              </a:rPr>
              <a:t>Results</a:t>
            </a:r>
            <a:endParaRPr lang="en-US" b="1" dirty="0" smtClean="0">
              <a:solidFill>
                <a:srgbClr val="11CA08"/>
              </a:solidFill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107504" y="3697028"/>
            <a:ext cx="2779165" cy="1360834"/>
            <a:chOff x="107504" y="3697028"/>
            <a:chExt cx="2779165" cy="1360834"/>
          </a:xfrm>
        </p:grpSpPr>
        <p:cxnSp>
          <p:nvCxnSpPr>
            <p:cNvPr id="27" name="Straight Arrow Connector 102"/>
            <p:cNvCxnSpPr/>
            <p:nvPr/>
          </p:nvCxnSpPr>
          <p:spPr bwMode="auto">
            <a:xfrm>
              <a:off x="215516" y="4198800"/>
              <a:ext cx="2592288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28"/>
            <p:cNvCxnSpPr/>
            <p:nvPr/>
          </p:nvCxnSpPr>
          <p:spPr bwMode="auto">
            <a:xfrm rot="5400000">
              <a:off x="202396" y="4204516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Freihandform 102"/>
            <p:cNvSpPr/>
            <p:nvPr/>
          </p:nvSpPr>
          <p:spPr>
            <a:xfrm>
              <a:off x="318499" y="3793098"/>
              <a:ext cx="2157573" cy="835632"/>
            </a:xfrm>
            <a:custGeom>
              <a:avLst/>
              <a:gdLst>
                <a:gd name="connsiteX0" fmla="*/ 0 w 2157573"/>
                <a:gd name="connsiteY0" fmla="*/ 835632 h 835632"/>
                <a:gd name="connsiteX1" fmla="*/ 534256 w 2157573"/>
                <a:gd name="connsiteY1" fmla="*/ 3425 h 835632"/>
                <a:gd name="connsiteX2" fmla="*/ 1530849 w 2157573"/>
                <a:gd name="connsiteY2" fmla="*/ 815084 h 835632"/>
                <a:gd name="connsiteX3" fmla="*/ 2157573 w 2157573"/>
                <a:gd name="connsiteY3" fmla="*/ 65070 h 83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573" h="835632">
                  <a:moveTo>
                    <a:pt x="0" y="835632"/>
                  </a:moveTo>
                  <a:cubicBezTo>
                    <a:pt x="139557" y="421241"/>
                    <a:pt x="279115" y="6850"/>
                    <a:pt x="534256" y="3425"/>
                  </a:cubicBezTo>
                  <a:cubicBezTo>
                    <a:pt x="789397" y="0"/>
                    <a:pt x="1260296" y="804810"/>
                    <a:pt x="1530849" y="815084"/>
                  </a:cubicBezTo>
                  <a:cubicBezTo>
                    <a:pt x="1801402" y="825358"/>
                    <a:pt x="1979487" y="445214"/>
                    <a:pt x="2157573" y="6507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28"/>
            <p:cNvCxnSpPr/>
            <p:nvPr/>
          </p:nvCxnSpPr>
          <p:spPr bwMode="auto">
            <a:xfrm rot="5400000">
              <a:off x="495520" y="4213660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28"/>
            <p:cNvCxnSpPr/>
            <p:nvPr/>
          </p:nvCxnSpPr>
          <p:spPr bwMode="auto">
            <a:xfrm rot="5400000">
              <a:off x="763004" y="4201656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28"/>
            <p:cNvCxnSpPr/>
            <p:nvPr/>
          </p:nvCxnSpPr>
          <p:spPr bwMode="auto">
            <a:xfrm rot="5400000">
              <a:off x="1051036" y="4201656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28"/>
            <p:cNvCxnSpPr/>
            <p:nvPr/>
          </p:nvCxnSpPr>
          <p:spPr bwMode="auto">
            <a:xfrm rot="5400000">
              <a:off x="1354524" y="420508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28"/>
            <p:cNvCxnSpPr/>
            <p:nvPr/>
          </p:nvCxnSpPr>
          <p:spPr bwMode="auto">
            <a:xfrm rot="5400000">
              <a:off x="1636854" y="42062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28"/>
            <p:cNvCxnSpPr/>
            <p:nvPr/>
          </p:nvCxnSpPr>
          <p:spPr bwMode="auto">
            <a:xfrm rot="5400000">
              <a:off x="1916262" y="420735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28"/>
            <p:cNvCxnSpPr/>
            <p:nvPr/>
          </p:nvCxnSpPr>
          <p:spPr bwMode="auto">
            <a:xfrm rot="5400000">
              <a:off x="2158016" y="4213660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8"/>
            <p:cNvCxnSpPr/>
            <p:nvPr/>
          </p:nvCxnSpPr>
          <p:spPr bwMode="auto">
            <a:xfrm rot="5400000">
              <a:off x="2392328" y="4201656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lowchart: Connector 111"/>
            <p:cNvSpPr/>
            <p:nvPr/>
          </p:nvSpPr>
          <p:spPr bwMode="auto">
            <a:xfrm>
              <a:off x="807580" y="3697028"/>
              <a:ext cx="128016" cy="128016"/>
            </a:xfrm>
            <a:prstGeom prst="flowChartConnector">
              <a:avLst/>
            </a:prstGeom>
            <a:solidFill>
              <a:srgbClr val="0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/>
            </a:p>
          </p:txBody>
        </p:sp>
        <p:sp>
          <p:nvSpPr>
            <p:cNvPr id="29" name="Flowchart: Connector 113"/>
            <p:cNvSpPr/>
            <p:nvPr/>
          </p:nvSpPr>
          <p:spPr bwMode="auto">
            <a:xfrm>
              <a:off x="1095612" y="3877048"/>
              <a:ext cx="128016" cy="128016"/>
            </a:xfrm>
            <a:prstGeom prst="flowChartConnector">
              <a:avLst/>
            </a:prstGeom>
            <a:solidFill>
              <a:srgbClr val="0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/>
            </a:p>
          </p:txBody>
        </p:sp>
        <p:sp>
          <p:nvSpPr>
            <p:cNvPr id="31" name="Flowchart: Connector 111"/>
            <p:cNvSpPr/>
            <p:nvPr/>
          </p:nvSpPr>
          <p:spPr bwMode="auto">
            <a:xfrm>
              <a:off x="1955136" y="4401108"/>
              <a:ext cx="128016" cy="128016"/>
            </a:xfrm>
            <a:prstGeom prst="flowChartConnector">
              <a:avLst/>
            </a:prstGeom>
            <a:solidFill>
              <a:srgbClr val="0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>
                <a:solidFill>
                  <a:srgbClr val="555555"/>
                </a:solidFill>
              </a:endParaRPr>
            </a:p>
          </p:txBody>
        </p:sp>
        <p:sp>
          <p:nvSpPr>
            <p:cNvPr id="37" name="Flowchart: Connector 111"/>
            <p:cNvSpPr/>
            <p:nvPr/>
          </p:nvSpPr>
          <p:spPr bwMode="auto">
            <a:xfrm>
              <a:off x="1671676" y="4525120"/>
              <a:ext cx="128016" cy="128016"/>
            </a:xfrm>
            <a:prstGeom prst="flowChartConnector">
              <a:avLst/>
            </a:prstGeom>
            <a:solidFill>
              <a:srgbClr val="0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>
                <a:solidFill>
                  <a:srgbClr val="555555"/>
                </a:solidFill>
              </a:endParaRPr>
            </a:p>
          </p:txBody>
        </p:sp>
        <p:sp>
          <p:nvSpPr>
            <p:cNvPr id="38" name="Flowchart: Connector 111"/>
            <p:cNvSpPr/>
            <p:nvPr/>
          </p:nvSpPr>
          <p:spPr bwMode="auto">
            <a:xfrm>
              <a:off x="231516" y="4417108"/>
              <a:ext cx="128016" cy="128016"/>
            </a:xfrm>
            <a:prstGeom prst="flowChartConnector">
              <a:avLst/>
            </a:prstGeom>
            <a:solidFill>
              <a:srgbClr val="0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>
                <a:solidFill>
                  <a:srgbClr val="555555"/>
                </a:solidFill>
              </a:endParaRPr>
            </a:p>
          </p:txBody>
        </p:sp>
        <p:sp>
          <p:nvSpPr>
            <p:cNvPr id="39" name="Flowchart: Connector 111"/>
            <p:cNvSpPr/>
            <p:nvPr/>
          </p:nvSpPr>
          <p:spPr bwMode="auto">
            <a:xfrm>
              <a:off x="539552" y="3985060"/>
              <a:ext cx="128016" cy="128016"/>
            </a:xfrm>
            <a:prstGeom prst="flowChartConnector">
              <a:avLst/>
            </a:prstGeom>
            <a:solidFill>
              <a:srgbClr val="0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/>
            </a:p>
          </p:txBody>
        </p:sp>
        <p:sp>
          <p:nvSpPr>
            <p:cNvPr id="72" name="Flowchart: Connector 111"/>
            <p:cNvSpPr/>
            <p:nvPr/>
          </p:nvSpPr>
          <p:spPr bwMode="auto">
            <a:xfrm>
              <a:off x="2411760" y="3789040"/>
              <a:ext cx="128016" cy="128016"/>
            </a:xfrm>
            <a:prstGeom prst="flowChartConnector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/>
            </a:p>
          </p:txBody>
        </p:sp>
        <p:sp>
          <p:nvSpPr>
            <p:cNvPr id="100" name="Flowchart: Connector 111"/>
            <p:cNvSpPr/>
            <p:nvPr/>
          </p:nvSpPr>
          <p:spPr bwMode="auto">
            <a:xfrm>
              <a:off x="1383644" y="4329100"/>
              <a:ext cx="128016" cy="128016"/>
            </a:xfrm>
            <a:prstGeom prst="flowChartConnector">
              <a:avLst/>
            </a:prstGeom>
            <a:solidFill>
              <a:srgbClr val="0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>
                <a:solidFill>
                  <a:srgbClr val="555555"/>
                </a:solidFill>
              </a:endParaRPr>
            </a:p>
          </p:txBody>
        </p:sp>
        <p:sp>
          <p:nvSpPr>
            <p:cNvPr id="71" name="Flowchart: Connector 111"/>
            <p:cNvSpPr/>
            <p:nvPr/>
          </p:nvSpPr>
          <p:spPr bwMode="auto">
            <a:xfrm>
              <a:off x="2195736" y="4221088"/>
              <a:ext cx="128016" cy="128016"/>
            </a:xfrm>
            <a:prstGeom prst="flowChartConnector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9995" tIns="46798" rIns="89995" bIns="46798" numCol="1" rtlCol="0" anchor="ctr" anchorCtr="0" compatLnSpc="1">
              <a:prstTxWarp prst="textNoShape">
                <a:avLst/>
              </a:prstTxWarp>
            </a:bodyPr>
            <a:lstStyle/>
            <a:p>
              <a:pPr marL="244463" indent="-244463" defTabSz="914353"/>
              <a:endParaRPr lang="de-DE" dirty="0" smtClean="0"/>
            </a:p>
          </p:txBody>
        </p:sp>
        <p:graphicFrame>
          <p:nvGraphicFramePr>
            <p:cNvPr id="141" name="Objekt 140"/>
            <p:cNvGraphicFramePr>
              <a:graphicFrameLocks noChangeAspect="1"/>
            </p:cNvGraphicFramePr>
            <p:nvPr/>
          </p:nvGraphicFramePr>
          <p:xfrm>
            <a:off x="215516" y="4689140"/>
            <a:ext cx="2520280" cy="324036"/>
          </p:xfrm>
          <a:graphic>
            <a:graphicData uri="http://schemas.openxmlformats.org/presentationml/2006/ole">
              <p:oleObj spid="_x0000_s2050" name="Formel" r:id="rId4" imgW="1777680" imgH="228600" progId="Equation.3">
                <p:embed/>
              </p:oleObj>
            </a:graphicData>
          </a:graphic>
        </p:graphicFrame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4725144"/>
              <a:ext cx="2779165" cy="33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Rechteck 74"/>
          <p:cNvSpPr/>
          <p:nvPr/>
        </p:nvSpPr>
        <p:spPr>
          <a:xfrm>
            <a:off x="2987824" y="3645024"/>
            <a:ext cx="90010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8" grpId="0"/>
      <p:bldP spid="9" grpId="0"/>
      <p:bldP spid="12" grpId="0"/>
      <p:bldP spid="13" grpId="0"/>
      <p:bldP spid="17" grpId="0"/>
      <p:bldP spid="20" grpId="0"/>
      <p:bldP spid="21" grpId="0"/>
      <p:bldP spid="23" grpId="0"/>
      <p:bldP spid="25" grpId="0"/>
      <p:bldP spid="112" grpId="0"/>
      <p:bldP spid="113" grpId="0"/>
      <p:bldP spid="114" grpId="0"/>
      <p:bldP spid="117" grpId="0"/>
      <p:bldP spid="118" grpId="0"/>
      <p:bldP spid="122" grpId="0"/>
      <p:bldP spid="125" grpId="0"/>
      <p:bldP spid="126" grpId="0"/>
      <p:bldP spid="128" grpId="0"/>
      <p:bldP spid="130" grpId="0"/>
      <p:bldP spid="132" grpId="0" animBg="1"/>
      <p:bldP spid="139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C1: </a:t>
            </a:r>
            <a:r>
              <a:rPr lang="de-DE" dirty="0" err="1" smtClean="0"/>
              <a:t>Resilient</a:t>
            </a:r>
            <a:r>
              <a:rPr lang="de-DE" dirty="0" smtClean="0"/>
              <a:t> Query Processing (2)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(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Analytics</a:t>
            </a:r>
            <a:r>
              <a:rPr lang="de-DE" dirty="0" smtClean="0"/>
              <a:t> </a:t>
            </a:r>
            <a:r>
              <a:rPr lang="de-DE" dirty="0" err="1" smtClean="0"/>
              <a:t>cont</a:t>
            </a:r>
            <a:r>
              <a:rPr lang="de-DE" dirty="0" smtClean="0"/>
              <a:t>.)</a:t>
            </a:r>
            <a:endParaRPr lang="en-US" dirty="0" smtClean="0"/>
          </a:p>
          <a:p>
            <a:pPr lvl="1"/>
            <a:r>
              <a:rPr lang="de-DE" dirty="0" smtClean="0"/>
              <a:t>AR(2), MSE, L-BFGS-B, C40 </a:t>
            </a:r>
            <a:r>
              <a:rPr lang="de-DE" dirty="0" err="1" smtClean="0"/>
              <a:t>Energy</a:t>
            </a:r>
            <a:r>
              <a:rPr lang="de-DE" dirty="0" smtClean="0"/>
              <a:t> Demand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P(     )=</a:t>
            </a:r>
            <a:r>
              <a:rPr lang="en-US" b="1" dirty="0" smtClean="0"/>
              <a:t>0.01</a:t>
            </a:r>
          </a:p>
          <a:p>
            <a:pPr lvl="1"/>
            <a:r>
              <a:rPr lang="de-DE" dirty="0" err="1" smtClean="0"/>
              <a:t>val</a:t>
            </a:r>
            <a:r>
              <a:rPr lang="de-DE" dirty="0" smtClean="0">
                <a:latin typeface="+mj-lt"/>
              </a:rPr>
              <a:t> </a:t>
            </a:r>
            <a:r>
              <a:rPr lang="de-DE" dirty="0" smtClean="0">
                <a:latin typeface="+mj-lt"/>
                <a:ea typeface="Sun-ExtA"/>
                <a:cs typeface="Sun-ExtA"/>
              </a:rPr>
              <a:t>∈ </a:t>
            </a:r>
            <a:r>
              <a:rPr lang="de-DE" dirty="0" smtClean="0"/>
              <a:t>[0,max]</a:t>
            </a:r>
          </a:p>
          <a:p>
            <a:pPr lvl="1"/>
            <a:r>
              <a:rPr lang="de-DE" dirty="0" smtClean="0"/>
              <a:t>N=100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Resiliency-Aware Data Management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40868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5853" r="7624" b="7820"/>
          <a:stretch>
            <a:fillRect/>
          </a:stretch>
        </p:blipFill>
        <p:spPr bwMode="auto">
          <a:xfrm>
            <a:off x="3006982" y="2078850"/>
            <a:ext cx="5381442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15900" r="7820" b="7773"/>
          <a:stretch>
            <a:fillRect/>
          </a:stretch>
        </p:blipFill>
        <p:spPr bwMode="auto">
          <a:xfrm>
            <a:off x="3008608" y="2080778"/>
            <a:ext cx="5370025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15313" r="7820" b="7773"/>
          <a:stretch>
            <a:fillRect/>
          </a:stretch>
        </p:blipFill>
        <p:spPr bwMode="auto">
          <a:xfrm>
            <a:off x="3008372" y="2054927"/>
            <a:ext cx="5370025" cy="4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 rot="19073160">
            <a:off x="5197181" y="4536608"/>
            <a:ext cx="471565" cy="4541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418508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7452320" y="872716"/>
            <a:ext cx="936104" cy="324036"/>
          </a:xfrm>
          <a:prstGeom prst="rect">
            <a:avLst/>
          </a:prstGeom>
          <a:solidFill>
            <a:srgbClr val="B2E928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C1: QP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496436" y="872716"/>
            <a:ext cx="576064" cy="75608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C3: </a:t>
            </a:r>
            <a:r>
              <a:rPr lang="de-DE" b="1" dirty="0" err="1" smtClean="0">
                <a:solidFill>
                  <a:srgbClr val="555555"/>
                </a:solidFill>
              </a:rPr>
              <a:t>Opt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52320" y="1304764"/>
            <a:ext cx="936104" cy="32403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555555"/>
                </a:solidFill>
              </a:rPr>
              <a:t>C2: DS</a:t>
            </a:r>
            <a:endParaRPr lang="en-US" b="1" dirty="0">
              <a:solidFill>
                <a:srgbClr val="555555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7544" y="5373216"/>
            <a:ext cx="385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11CA08"/>
                </a:solidFill>
              </a:rPr>
              <a:t>Approximate</a:t>
            </a:r>
            <a:r>
              <a:rPr lang="de-DE" b="1" dirty="0" smtClean="0">
                <a:solidFill>
                  <a:srgbClr val="11CA08"/>
                </a:solidFill>
              </a:rPr>
              <a:t> Query </a:t>
            </a:r>
            <a:r>
              <a:rPr lang="de-DE" b="1" dirty="0" err="1" smtClean="0">
                <a:solidFill>
                  <a:srgbClr val="11CA08"/>
                </a:solidFill>
              </a:rPr>
              <a:t>Results</a:t>
            </a:r>
            <a:endParaRPr lang="de-DE" b="1" dirty="0" smtClean="0">
              <a:solidFill>
                <a:srgbClr val="11CA08"/>
              </a:solidFill>
            </a:endParaRPr>
          </a:p>
          <a:p>
            <a:r>
              <a:rPr lang="de-DE" b="1" dirty="0" smtClean="0">
                <a:solidFill>
                  <a:srgbClr val="11CA08"/>
                </a:solidFill>
              </a:rPr>
              <a:t>Error-Tolerant </a:t>
            </a:r>
            <a:r>
              <a:rPr lang="de-DE" b="1" dirty="0" err="1" smtClean="0">
                <a:solidFill>
                  <a:srgbClr val="11CA08"/>
                </a:solidFill>
              </a:rPr>
              <a:t>Algorithms</a:t>
            </a:r>
            <a:endParaRPr lang="de-DE" b="1" dirty="0" smtClean="0">
              <a:solidFill>
                <a:srgbClr val="11CA08"/>
              </a:solidFill>
            </a:endParaRPr>
          </a:p>
          <a:p>
            <a:r>
              <a:rPr lang="de-DE" b="1" dirty="0" smtClean="0">
                <a:solidFill>
                  <a:srgbClr val="11CA08"/>
                </a:solidFill>
              </a:rPr>
              <a:t>Error-Proportional Overhead</a:t>
            </a:r>
            <a:endParaRPr lang="en-US" b="1" dirty="0" smtClean="0">
              <a:solidFill>
                <a:srgbClr val="11CA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/>
    </p:bldLst>
  </p:timing>
</p:sld>
</file>

<file path=ppt/theme/theme1.xml><?xml version="1.0" encoding="utf-8"?>
<a:theme xmlns:a="http://schemas.openxmlformats.org/drawingml/2006/main" name="1_DBpedia-Inhalt">
  <a:themeElements>
    <a:clrScheme name="DBTG-Template">
      <a:dk1>
        <a:srgbClr val="0B2A51"/>
      </a:dk1>
      <a:lt1>
        <a:sysClr val="window" lastClr="FFFFFF"/>
      </a:lt1>
      <a:dk2>
        <a:srgbClr val="0B2A5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noFill/>
        </a:ln>
      </a:spPr>
      <a:bodyPr rtlCol="0" anchor="ctr"/>
      <a:lstStyle>
        <a:defPPr algn="ctr">
          <a:defRPr dirty="0"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r">
          <a:defRPr sz="1200" dirty="0" smtClean="0">
            <a:solidFill>
              <a:srgbClr val="5555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Bpedia-Titel">
  <a:themeElements>
    <a:clrScheme name="DBTG-Template">
      <a:dk1>
        <a:srgbClr val="0B2A51"/>
      </a:dk1>
      <a:lt1>
        <a:sysClr val="window" lastClr="FFFFFF"/>
      </a:lt1>
      <a:dk2>
        <a:srgbClr val="0B2A5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noFill/>
        </a:ln>
      </a:spPr>
      <a:bodyPr rtlCol="0" anchor="ctr"/>
      <a:lstStyle>
        <a:defPPr algn="ctr">
          <a:defRPr dirty="0"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BTG-Template">
    <a:dk1>
      <a:srgbClr val="0B2A51"/>
    </a:dk1>
    <a:lt1>
      <a:sysClr val="window" lastClr="FFFFFF"/>
    </a:lt1>
    <a:dk2>
      <a:srgbClr val="0B2A51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548DD4"/>
    </a:hlink>
    <a:folHlink>
      <a:srgbClr val="548D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1048</Words>
  <Application>Microsoft Office PowerPoint</Application>
  <PresentationFormat>Bildschirmpräsentation (4:3)</PresentationFormat>
  <Paragraphs>394</Paragraphs>
  <Slides>18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1_DBpedia-Inhalt</vt:lpstr>
      <vt:lpstr>DBpedia-Titel</vt:lpstr>
      <vt:lpstr>Formel</vt:lpstr>
      <vt:lpstr>Resiliency-Aware Data Management     Matthias Boehm1   Wolfgang Lehner1   Christof Fetzer2  TU Dresden  1  Database Technology Group 2  Systems Engineering Group   August 30, 2011         </vt:lpstr>
      <vt:lpstr>Motivation: Increasing Error Rates</vt:lpstr>
      <vt:lpstr>Motivation: Resiliency Costs</vt:lpstr>
      <vt:lpstr>Motivation: Resiliency Costs (2)</vt:lpstr>
      <vt:lpstr>Vision of Resiliency-Aware Data Management  </vt:lpstr>
      <vt:lpstr>Vision Overview</vt:lpstr>
      <vt:lpstr>Resilient Database Challenges</vt:lpstr>
      <vt:lpstr>C1: Resilient Query Processing</vt:lpstr>
      <vt:lpstr>C1: Resilient Query Processing (2)</vt:lpstr>
      <vt:lpstr>C2: Resilient Data Storage</vt:lpstr>
      <vt:lpstr>C3: Resiliency-Aware Optimization</vt:lpstr>
      <vt:lpstr>Conclusion</vt:lpstr>
      <vt:lpstr>Choose your Resiliency Level!</vt:lpstr>
      <vt:lpstr>Resiliency-Aware Data Management     Matthias Boehm1   Wolfgang Lehner1   Christof Fetzer2  TU Dresden  1  Database Technology Group 2  Systems Engineering Group   August 30, 2011         </vt:lpstr>
      <vt:lpstr>Background and Related Work</vt:lpstr>
      <vt:lpstr>Background and Related Work</vt:lpstr>
      <vt:lpstr>Choose your Resiliency Level!</vt:lpstr>
      <vt:lpstr>TX Level vs. Resiliency Level</vt:lpstr>
    </vt:vector>
  </TitlesOfParts>
  <Company>TU-Dresden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Hahmann</dc:creator>
  <cp:lastModifiedBy>MBoehm</cp:lastModifiedBy>
  <cp:revision>621</cp:revision>
  <dcterms:created xsi:type="dcterms:W3CDTF">2009-01-12T12:52:27Z</dcterms:created>
  <dcterms:modified xsi:type="dcterms:W3CDTF">2011-10-19T06:05:12Z</dcterms:modified>
</cp:coreProperties>
</file>