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92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71" r:id="rId10"/>
    <p:sldId id="272" r:id="rId11"/>
    <p:sldId id="274" r:id="rId12"/>
    <p:sldId id="273" r:id="rId13"/>
    <p:sldId id="275" r:id="rId14"/>
    <p:sldId id="264" r:id="rId15"/>
    <p:sldId id="265" r:id="rId16"/>
    <p:sldId id="276" r:id="rId17"/>
    <p:sldId id="268" r:id="rId18"/>
    <p:sldId id="277" r:id="rId19"/>
    <p:sldId id="279" r:id="rId20"/>
    <p:sldId id="280" r:id="rId21"/>
    <p:sldId id="269" r:id="rId22"/>
    <p:sldId id="270" r:id="rId2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5DB5B-D7D6-A747-A7A3-C712E748463E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98C4C-4343-4F44-95B0-DA3976FC0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8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1135E-C552-F640-8FD2-079DCCE89F2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1AED6-DF40-564C-9BD6-3C7BEB860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586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3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492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AED6-DF40-564C-9BD6-3C7BEB860D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49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538" y="1797540"/>
            <a:ext cx="7168662" cy="1802912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537" y="3712309"/>
            <a:ext cx="7168662" cy="6447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shing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19" y="6114482"/>
            <a:ext cx="875471" cy="606993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838279" y="6343162"/>
            <a:ext cx="1877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FADA7A">
                    <a:lumMod val="50000"/>
                  </a:srgbClr>
                </a:solidFill>
                <a:latin typeface="Gill Sans MT"/>
              </a:rPr>
              <a:t>University of Washington</a:t>
            </a:r>
          </a:p>
          <a:p>
            <a:pPr algn="l"/>
            <a:r>
              <a:rPr lang="en-US" dirty="0" smtClean="0">
                <a:solidFill>
                  <a:srgbClr val="FADA7A">
                    <a:lumMod val="50000"/>
                  </a:srgbClr>
                </a:solidFill>
                <a:latin typeface="Gill Sans MT"/>
              </a:rPr>
              <a:t>Database Group</a:t>
            </a:r>
            <a:endParaRPr lang="en-US" dirty="0">
              <a:solidFill>
                <a:srgbClr val="FADA7A">
                  <a:lumMod val="50000"/>
                </a:srgbClr>
              </a:solidFill>
              <a:latin typeface="Gill Sans M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96145" y="1719385"/>
            <a:ext cx="0" cy="329223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0769" y="3600450"/>
            <a:ext cx="8067431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1289050" y="4445000"/>
            <a:ext cx="7168929" cy="566738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297086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154" y="1134337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925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7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154" y="1134337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656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7366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71673" y="3472015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0059" y="4331714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852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0924"/>
            <a:ext cx="4038600" cy="489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0924"/>
            <a:ext cx="4038600" cy="489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154" y="1134337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719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154" y="1134337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096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154" y="1134337"/>
            <a:ext cx="8608646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146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85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285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21154"/>
            <a:ext cx="3008313" cy="4905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9768" y="274638"/>
            <a:ext cx="0" cy="2554165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154" y="1134337"/>
            <a:ext cx="338735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228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22563" y="4507639"/>
            <a:ext cx="0" cy="1664561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10000">
                  <a:schemeClr val="accent4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70949" y="5367338"/>
            <a:ext cx="590773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4">
                    <a:lumMod val="75000"/>
                    <a:alpha val="0"/>
                  </a:schemeClr>
                </a:gs>
                <a:gs pos="100000">
                  <a:schemeClr val="accent4">
                    <a:lumMod val="75000"/>
                    <a:alpha val="0"/>
                  </a:schemeClr>
                </a:gs>
                <a:gs pos="90000">
                  <a:schemeClr val="accent4">
                    <a:lumMod val="75000"/>
                  </a:schemeClr>
                </a:gs>
                <a:gs pos="4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50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5113"/>
            <a:ext cx="8229600" cy="751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0922"/>
            <a:ext cx="8229600" cy="4895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22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3" r:id="rId1"/>
    <p:sldLayoutId id="2147493494" r:id="rId2"/>
    <p:sldLayoutId id="2147493495" r:id="rId3"/>
    <p:sldLayoutId id="2147493496" r:id="rId4"/>
    <p:sldLayoutId id="2147493497" r:id="rId5"/>
    <p:sldLayoutId id="2147493498" r:id="rId6"/>
    <p:sldLayoutId id="2147493499" r:id="rId7"/>
    <p:sldLayoutId id="2147493500" r:id="rId8"/>
    <p:sldLayoutId id="2147493501" r:id="rId9"/>
    <p:sldLayoutId id="2147493502" r:id="rId10"/>
    <p:sldLayoutId id="214749350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>
            <a:lumMod val="50000"/>
          </a:schemeClr>
        </a:buClr>
        <a:buSzPct val="70000"/>
        <a:buFont typeface="Wingdings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70000"/>
        <a:buFont typeface="Wingdings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SzPct val="70000"/>
        <a:buFont typeface="Wingdings" charset="2"/>
        <a:buChar char="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70000"/>
        <a:buFont typeface="Wingdings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SzPct val="70000"/>
        <a:buFont typeface="Wingdings" charset="2"/>
        <a:buChar char="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Reverse Data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… and the case for Reverse What-If queries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Alexandra Meliou, Wolfgang </a:t>
            </a:r>
            <a:r>
              <a:rPr lang="en-US" dirty="0" err="1"/>
              <a:t>Gatterbauer</a:t>
            </a:r>
            <a:r>
              <a:rPr lang="en-US" dirty="0"/>
              <a:t>, Dan </a:t>
            </a:r>
            <a:r>
              <a:rPr lang="en-US" dirty="0" err="1"/>
              <a:t>Suciu</a:t>
            </a:r>
            <a:endParaRPr lang="en-US" dirty="0"/>
          </a:p>
          <a:p>
            <a:endParaRPr lang="en-US" dirty="0"/>
          </a:p>
        </p:txBody>
      </p:sp>
      <p:sp>
        <p:nvSpPr>
          <p:cNvPr id="11" name="Footer Placeholder 38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http://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db.cs.washington.edu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/causality/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4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</a:t>
            </a:r>
            <a:r>
              <a:rPr lang="en-US" i="1" dirty="0" smtClean="0"/>
              <a:t>Reverse</a:t>
            </a:r>
            <a:r>
              <a:rPr lang="en-US" dirty="0" smtClean="0"/>
              <a:t> What-If Queries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0124238"/>
              </p:ext>
            </p:extLst>
          </p:nvPr>
        </p:nvGraphicFramePr>
        <p:xfrm>
          <a:off x="2946789" y="2844541"/>
          <a:ext cx="3785632" cy="2353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816"/>
                <a:gridCol w="1892816"/>
              </a:tblGrid>
              <a:tr h="120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Inversion mappings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View updates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Provenance,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Causality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Data Generation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Constraint-based repair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96141" y="4110952"/>
            <a:ext cx="191590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Reverse What-If</a:t>
            </a:r>
          </a:p>
          <a:p>
            <a:pPr algn="ctr"/>
            <a:r>
              <a:rPr lang="en-US" sz="2000" dirty="0" smtClean="0"/>
              <a:t>or</a:t>
            </a:r>
          </a:p>
          <a:p>
            <a:pPr algn="ctr"/>
            <a:r>
              <a:rPr lang="en-US" sz="2000" b="1" dirty="0" smtClean="0"/>
              <a:t>How-To queries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388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Hypothetical (What-If) Queries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 from [</a:t>
            </a:r>
            <a:r>
              <a:rPr lang="en-US" dirty="0" err="1" smtClean="0"/>
              <a:t>Balmin</a:t>
            </a:r>
            <a:r>
              <a:rPr lang="en-US" dirty="0" smtClean="0"/>
              <a:t> et al. VLDB 2000]</a:t>
            </a:r>
          </a:p>
          <a:p>
            <a:pPr lvl="1"/>
            <a:r>
              <a:rPr lang="en-US" i="1" dirty="0" smtClean="0"/>
              <a:t>“An analyst of a brokerage company wants to know </a:t>
            </a:r>
            <a:r>
              <a:rPr lang="en-US" i="1" u="sng" dirty="0" smtClean="0">
                <a:solidFill>
                  <a:srgbClr val="953735"/>
                </a:solidFill>
              </a:rPr>
              <a:t>what</a:t>
            </a:r>
            <a:r>
              <a:rPr lang="en-US" i="1" dirty="0" smtClean="0">
                <a:solidFill>
                  <a:srgbClr val="953735"/>
                </a:solidFill>
              </a:rPr>
              <a:t> </a:t>
            </a:r>
            <a:r>
              <a:rPr lang="en-US" i="1" dirty="0" smtClean="0"/>
              <a:t>would be the effect on the return of customers’ portfolios </a:t>
            </a:r>
            <a:r>
              <a:rPr lang="en-US" i="1" u="sng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during the last 3 years they had suggested Intel stocks instead of Motorola”</a:t>
            </a:r>
            <a:endParaRPr lang="en-US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3625" y="5423981"/>
            <a:ext cx="5856751" cy="852275"/>
          </a:xfrm>
          <a:prstGeom prst="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How would the target data change, given a change in the source?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4244" y="1498891"/>
            <a:ext cx="2288136" cy="1132750"/>
          </a:xfrm>
          <a:prstGeom prst="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Change something in the source (hypothesis)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0657" y="1498891"/>
            <a:ext cx="2288136" cy="1132750"/>
          </a:xfrm>
          <a:prstGeom prst="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Observe the effect in the target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592380" y="2065266"/>
            <a:ext cx="1628277" cy="0"/>
          </a:xfrm>
          <a:prstGeom prst="straightConnector1">
            <a:avLst/>
          </a:prstGeom>
          <a:ln>
            <a:solidFill>
              <a:srgbClr val="63252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9195" y="1695934"/>
            <a:ext cx="93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forward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4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What-If, or How-To queries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Modified example:</a:t>
            </a:r>
          </a:p>
          <a:p>
            <a:pPr lvl="1"/>
            <a:r>
              <a:rPr lang="en-US" i="1" dirty="0" smtClean="0"/>
              <a:t>“An analyst wants to figure out </a:t>
            </a:r>
            <a:r>
              <a:rPr lang="en-US" i="1" u="sng" dirty="0" smtClean="0">
                <a:solidFill>
                  <a:srgbClr val="953735"/>
                </a:solidFill>
              </a:rPr>
              <a:t>how to</a:t>
            </a:r>
            <a:r>
              <a:rPr lang="en-US" i="1" dirty="0" smtClean="0">
                <a:solidFill>
                  <a:srgbClr val="953735"/>
                </a:solidFill>
              </a:rPr>
              <a:t> </a:t>
            </a:r>
            <a:r>
              <a:rPr lang="en-US" i="1" dirty="0" smtClean="0"/>
              <a:t>achieve a 10% return in customer portfolios, with the least number of trades”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68441" y="5437893"/>
            <a:ext cx="5807119" cy="830997"/>
          </a:xfrm>
          <a:prstGeom prst="rect">
            <a:avLst/>
          </a:prstGeom>
          <a:solidFill>
            <a:srgbClr val="D7E4BD"/>
          </a:solidFill>
          <a:ln w="19050" cmpd="sng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best hypothetical scenario that achieves the desired outcome?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304244" y="1498891"/>
            <a:ext cx="2288136" cy="1132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Find changes to the source that achieve the desired effect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0657" y="1498891"/>
            <a:ext cx="2288136" cy="1132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Declare a desired effect in the target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  <a:endCxn id="7" idx="3"/>
          </p:cNvCxnSpPr>
          <p:nvPr/>
        </p:nvCxnSpPr>
        <p:spPr>
          <a:xfrm flipH="1">
            <a:off x="3592380" y="2065266"/>
            <a:ext cx="1628277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69932" y="1695934"/>
            <a:ext cx="88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reverse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5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Company reorganization: </a:t>
            </a:r>
            <a:r>
              <a:rPr lang="en-US" sz="2400" dirty="0" smtClean="0"/>
              <a:t>A company </a:t>
            </a:r>
            <a:r>
              <a:rPr lang="en-US" sz="2400" dirty="0"/>
              <a:t>going through </a:t>
            </a:r>
            <a:r>
              <a:rPr lang="en-US" sz="2400" dirty="0" smtClean="0"/>
              <a:t>financial </a:t>
            </a:r>
            <a:r>
              <a:rPr lang="en-US" sz="2400" dirty="0"/>
              <a:t>strain </a:t>
            </a:r>
            <a:r>
              <a:rPr lang="en-US" sz="2400" dirty="0" smtClean="0"/>
              <a:t>wants to reduce </a:t>
            </a:r>
            <a:r>
              <a:rPr lang="en-US" sz="2400" dirty="0"/>
              <a:t>operational </a:t>
            </a:r>
            <a:r>
              <a:rPr lang="en-US" sz="2400" dirty="0" smtClean="0"/>
              <a:t>costs by 10%, through: </a:t>
            </a:r>
          </a:p>
          <a:p>
            <a:pPr lvl="1"/>
            <a:r>
              <a:rPr lang="en-US" sz="2000" dirty="0" smtClean="0"/>
              <a:t>lay-offs</a:t>
            </a:r>
            <a:r>
              <a:rPr lang="en-US" sz="2000" dirty="0"/>
              <a:t>, salary decreases, or department and project merging, </a:t>
            </a:r>
            <a:endParaRPr lang="en-US" sz="2000" dirty="0" smtClean="0"/>
          </a:p>
          <a:p>
            <a:r>
              <a:rPr lang="en-US" sz="2400" dirty="0" smtClean="0"/>
              <a:t>within </a:t>
            </a:r>
            <a:r>
              <a:rPr lang="en-US" sz="2400" dirty="0"/>
              <a:t>certain constraints specified by the company’s </a:t>
            </a:r>
            <a:r>
              <a:rPr lang="en-US" sz="2400" dirty="0" smtClean="0"/>
              <a:t>requirements: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any </a:t>
            </a:r>
            <a:r>
              <a:rPr lang="en-US" sz="2000" dirty="0"/>
              <a:t>salary decreases should be uniform across employees of the same department, </a:t>
            </a:r>
            <a:endParaRPr lang="en-US" sz="2000" dirty="0" smtClean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project should have at least a certain number of employee hours devoted to it,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solution should be achieved with the minimum number of employee </a:t>
            </a:r>
            <a:r>
              <a:rPr lang="en-US" sz="2000" dirty="0" smtClean="0"/>
              <a:t>reassignments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db.cs.washington.edu</a:t>
            </a:r>
            <a:r>
              <a:rPr lang="en-US" dirty="0" smtClean="0"/>
              <a:t>/causality/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7922" y="3672961"/>
            <a:ext cx="7869168" cy="1400523"/>
          </a:xfrm>
          <a:prstGeom prst="rect">
            <a:avLst/>
          </a:prstGeom>
          <a:noFill/>
          <a:ln w="19050" cmpd="sng">
            <a:solidFill>
              <a:srgbClr val="95373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7922" y="5387592"/>
            <a:ext cx="7869168" cy="685474"/>
          </a:xfrm>
          <a:prstGeom prst="rect">
            <a:avLst/>
          </a:prstGeom>
          <a:noFill/>
          <a:ln w="19050" cmpd="sng">
            <a:solidFill>
              <a:schemeClr val="accent3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40137" y="2030379"/>
            <a:ext cx="1271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(variables)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150" y="3290392"/>
            <a:ext cx="149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(constraints)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940" y="6005627"/>
            <a:ext cx="2913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(optimization objective)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7922" y="2120088"/>
            <a:ext cx="6983290" cy="310401"/>
          </a:xfrm>
          <a:prstGeom prst="rect">
            <a:avLst/>
          </a:prstGeom>
          <a:noFill/>
          <a:ln w="19050" cmpd="sng">
            <a:solidFill>
              <a:schemeClr val="accent1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8223" y="1709257"/>
            <a:ext cx="4046222" cy="310401"/>
          </a:xfrm>
          <a:prstGeom prst="rect">
            <a:avLst/>
          </a:prstGeom>
          <a:noFill/>
          <a:ln w="19050" cmpd="sng">
            <a:solidFill>
              <a:srgbClr val="95373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21928" y="686134"/>
            <a:ext cx="149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(constraints)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flipH="1">
            <a:off x="6005417" y="1086244"/>
            <a:ext cx="165011" cy="62301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60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Declarative </a:t>
            </a:r>
            <a:r>
              <a:rPr lang="en-US" dirty="0"/>
              <a:t>P</a:t>
            </a:r>
            <a:r>
              <a:rPr lang="en-US" dirty="0" smtClean="0"/>
              <a:t>roblem </a:t>
            </a:r>
            <a:r>
              <a:rPr lang="en-US" dirty="0"/>
              <a:t>S</a:t>
            </a:r>
            <a:r>
              <a:rPr lang="en-US" dirty="0" smtClean="0"/>
              <a:t>pecification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83051" y="2875330"/>
            <a:ext cx="218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Problem constraints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5988" y="4576439"/>
            <a:ext cx="224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Optimization criterion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6884" y="5803064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Problem statement query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57409" y="2269488"/>
            <a:ext cx="4493939" cy="1581016"/>
            <a:chOff x="608498" y="1391178"/>
            <a:chExt cx="4493939" cy="1581016"/>
          </a:xfrm>
        </p:grpSpPr>
        <p:sp>
          <p:nvSpPr>
            <p:cNvPr id="10" name="Rounded Rectangle 9"/>
            <p:cNvSpPr/>
            <p:nvPr/>
          </p:nvSpPr>
          <p:spPr>
            <a:xfrm>
              <a:off x="608498" y="1391178"/>
              <a:ext cx="4493939" cy="1581016"/>
            </a:xfrm>
            <a:prstGeom prst="roundRect">
              <a:avLst>
                <a:gd name="adj" fmla="val 1208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08498" y="1396856"/>
              <a:ext cx="449393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"/>
                  <a:cs typeface="Courier"/>
                </a:rPr>
                <a:t>CREATE CONSTRAINT Constr1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AS NOT EXISTS</a:t>
              </a:r>
            </a:p>
            <a:p>
              <a:r>
                <a:rPr lang="en-US" sz="1600" dirty="0">
                  <a:latin typeface="Courier"/>
                  <a:cs typeface="Courier"/>
                </a:rPr>
                <a:t>	</a:t>
              </a:r>
              <a:r>
                <a:rPr lang="en-US" sz="1600" dirty="0" smtClean="0">
                  <a:latin typeface="Courier"/>
                  <a:cs typeface="Courier"/>
                </a:rPr>
                <a:t>(SELECT		ok, sum(quant’) AS c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	</a:t>
              </a:r>
              <a:r>
                <a:rPr lang="en-US" sz="1600" dirty="0">
                  <a:latin typeface="Courier"/>
                  <a:cs typeface="Courier"/>
                </a:rPr>
                <a:t> </a:t>
              </a:r>
              <a:r>
                <a:rPr lang="en-US" sz="1600" dirty="0" smtClean="0">
                  <a:latin typeface="Courier"/>
                  <a:cs typeface="Courier"/>
                </a:rPr>
                <a:t>FROM		</a:t>
              </a:r>
              <a:r>
                <a:rPr lang="en-US" sz="1600" dirty="0" err="1" smtClean="0">
                  <a:latin typeface="Courier"/>
                  <a:cs typeface="Courier"/>
                </a:rPr>
                <a:t>LineItem_N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>
                  <a:latin typeface="Courier"/>
                  <a:cs typeface="Courier"/>
                </a:rPr>
                <a:t>	 </a:t>
              </a:r>
              <a:r>
                <a:rPr lang="en-US" sz="1600" dirty="0" smtClean="0">
                  <a:latin typeface="Courier"/>
                  <a:cs typeface="Courier"/>
                </a:rPr>
                <a:t>GROUP BY	ok</a:t>
              </a:r>
            </a:p>
            <a:p>
              <a:r>
                <a:rPr lang="en-US" sz="1600" dirty="0">
                  <a:latin typeface="Courier"/>
                  <a:cs typeface="Courier"/>
                </a:rPr>
                <a:t>	 </a:t>
              </a:r>
              <a:r>
                <a:rPr lang="en-US" sz="1600" dirty="0" smtClean="0">
                  <a:latin typeface="Courier"/>
                  <a:cs typeface="Courier"/>
                </a:rPr>
                <a:t>HAVING		c &gt; 100)</a:t>
              </a:r>
              <a:endParaRPr lang="en-US" sz="1600" dirty="0">
                <a:latin typeface="Courier"/>
                <a:cs typeface="Courier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7409" y="3956631"/>
            <a:ext cx="6190248" cy="1608948"/>
            <a:chOff x="2740944" y="3098893"/>
            <a:chExt cx="6190248" cy="1608948"/>
          </a:xfrm>
        </p:grpSpPr>
        <p:sp>
          <p:nvSpPr>
            <p:cNvPr id="11" name="Rounded Rectangle 10"/>
            <p:cNvSpPr/>
            <p:nvPr/>
          </p:nvSpPr>
          <p:spPr>
            <a:xfrm>
              <a:off x="2740944" y="3098893"/>
              <a:ext cx="6190248" cy="1608948"/>
            </a:xfrm>
            <a:prstGeom prst="roundRect">
              <a:avLst>
                <a:gd name="adj" fmla="val 109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88750" y="3118537"/>
              <a:ext cx="60946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"/>
                  <a:cs typeface="Courier"/>
                </a:rPr>
                <a:t>CREATE OBJECTIVE Obj1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AS SELECT sum(*)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	FROM (SELECT quant </a:t>
              </a:r>
              <a:r>
                <a:rPr lang="en-US" sz="1600" dirty="0">
                  <a:latin typeface="Courier"/>
                  <a:cs typeface="Courier"/>
                </a:rPr>
                <a:t>– quant’</a:t>
              </a:r>
            </a:p>
            <a:p>
              <a:r>
                <a:rPr lang="en-US" sz="1600" dirty="0">
                  <a:latin typeface="Courier"/>
                  <a:cs typeface="Courier"/>
                </a:rPr>
                <a:t>		</a:t>
              </a:r>
              <a:r>
                <a:rPr lang="en-US" sz="1600" dirty="0" smtClean="0">
                  <a:latin typeface="Courier"/>
                  <a:cs typeface="Courier"/>
                </a:rPr>
                <a:t>  FROM</a:t>
              </a:r>
              <a:r>
                <a:rPr lang="en-US" sz="1600" dirty="0">
                  <a:latin typeface="Courier"/>
                  <a:cs typeface="Courier"/>
                </a:rPr>
                <a:t>	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LineItem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>
                  <a:latin typeface="Courier"/>
                  <a:cs typeface="Courier"/>
                </a:rPr>
                <a:t>as L1, </a:t>
              </a:r>
              <a:r>
                <a:rPr lang="en-US" sz="1600" dirty="0" err="1">
                  <a:latin typeface="Courier"/>
                  <a:cs typeface="Courier"/>
                </a:rPr>
                <a:t>LineItem_N</a:t>
              </a:r>
              <a:r>
                <a:rPr lang="en-US" sz="1600" dirty="0">
                  <a:latin typeface="Courier"/>
                  <a:cs typeface="Courier"/>
                </a:rPr>
                <a:t> as L2</a:t>
              </a:r>
            </a:p>
            <a:p>
              <a:r>
                <a:rPr lang="en-US" sz="1600" dirty="0">
                  <a:latin typeface="Courier"/>
                  <a:cs typeface="Courier"/>
                </a:rPr>
                <a:t>		</a:t>
              </a:r>
              <a:r>
                <a:rPr lang="en-US" sz="1600" dirty="0" smtClean="0">
                  <a:latin typeface="Courier"/>
                  <a:cs typeface="Courier"/>
                </a:rPr>
                <a:t>  WHERE</a:t>
              </a:r>
              <a:r>
                <a:rPr lang="en-US" sz="1600" dirty="0">
                  <a:latin typeface="Courier"/>
                  <a:cs typeface="Courier"/>
                </a:rPr>
                <a:t>	</a:t>
              </a:r>
              <a:r>
                <a:rPr lang="en-US" sz="1600" dirty="0" smtClean="0">
                  <a:latin typeface="Courier"/>
                  <a:cs typeface="Courier"/>
                </a:rPr>
                <a:t> L1</a:t>
              </a:r>
              <a:r>
                <a:rPr lang="en-US" sz="1600" dirty="0">
                  <a:latin typeface="Courier"/>
                  <a:cs typeface="Courier"/>
                </a:rPr>
                <a:t>.ok = L2.ok, AND L1.pk = L2.pk</a:t>
              </a:r>
            </a:p>
            <a:p>
              <a:r>
                <a:rPr lang="en-US" sz="1600" dirty="0">
                  <a:latin typeface="Courier"/>
                  <a:cs typeface="Courier"/>
                </a:rPr>
                <a:t>				</a:t>
              </a:r>
              <a:r>
                <a:rPr lang="en-US" sz="1600" dirty="0" smtClean="0">
                  <a:latin typeface="Courier"/>
                  <a:cs typeface="Courier"/>
                </a:rPr>
                <a:t> AND </a:t>
              </a:r>
              <a:r>
                <a:rPr lang="en-US" sz="1600" dirty="0">
                  <a:latin typeface="Courier"/>
                  <a:cs typeface="Courier"/>
                </a:rPr>
                <a:t>L1.sk = L2.sk)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7409" y="1279064"/>
            <a:ext cx="5995791" cy="884297"/>
            <a:chOff x="2696820" y="4814059"/>
            <a:chExt cx="5995791" cy="884297"/>
          </a:xfrm>
        </p:grpSpPr>
        <p:sp>
          <p:nvSpPr>
            <p:cNvPr id="20" name="Rounded Rectangle 19"/>
            <p:cNvSpPr/>
            <p:nvPr/>
          </p:nvSpPr>
          <p:spPr>
            <a:xfrm>
              <a:off x="2696820" y="4814059"/>
              <a:ext cx="5995791" cy="884297"/>
            </a:xfrm>
            <a:prstGeom prst="roundRect">
              <a:avLst>
                <a:gd name="adj" fmla="val 109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08962" y="4840709"/>
              <a:ext cx="59715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"/>
                  <a:cs typeface="Courier"/>
                </a:rPr>
                <a:t>CREATE REPLACEMENT </a:t>
              </a:r>
              <a:r>
                <a:rPr lang="en-US" sz="1600" dirty="0" err="1" smtClean="0">
                  <a:latin typeface="Courier"/>
                  <a:cs typeface="Courier"/>
                </a:rPr>
                <a:t>LineItem_N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AS	(SELECT		ok, </a:t>
              </a:r>
              <a:r>
                <a:rPr lang="en-US" sz="1600" dirty="0" err="1" smtClean="0">
                  <a:latin typeface="Courier"/>
                  <a:cs typeface="Courier"/>
                </a:rPr>
                <a:t>pk</a:t>
              </a:r>
              <a:r>
                <a:rPr lang="en-US" sz="1600" dirty="0" smtClean="0">
                  <a:latin typeface="Courier"/>
                  <a:cs typeface="Courier"/>
                </a:rPr>
                <a:t>, </a:t>
              </a:r>
              <a:r>
                <a:rPr lang="en-US" sz="1600" dirty="0" err="1" smtClean="0">
                  <a:latin typeface="Courier"/>
                  <a:cs typeface="Courier"/>
                </a:rPr>
                <a:t>sk</a:t>
              </a:r>
              <a:r>
                <a:rPr lang="en-US" sz="1600" dirty="0" smtClean="0">
                  <a:latin typeface="Courier"/>
                  <a:cs typeface="Courier"/>
                </a:rPr>
                <a:t>, VAR(quant) AS quant’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	</a:t>
              </a:r>
              <a:r>
                <a:rPr lang="en-US" sz="1600" dirty="0">
                  <a:latin typeface="Courier"/>
                  <a:cs typeface="Courier"/>
                </a:rPr>
                <a:t> </a:t>
              </a:r>
              <a:r>
                <a:rPr lang="en-US" sz="1600" dirty="0" smtClean="0">
                  <a:latin typeface="Courier"/>
                  <a:cs typeface="Courier"/>
                </a:rPr>
                <a:t>FROM		</a:t>
              </a:r>
              <a:r>
                <a:rPr lang="en-US" sz="1600" dirty="0" err="1" smtClean="0">
                  <a:latin typeface="Courier"/>
                  <a:cs typeface="Courier"/>
                </a:rPr>
                <a:t>LineItem</a:t>
              </a:r>
              <a:r>
                <a:rPr lang="en-US" sz="1600" dirty="0" smtClean="0">
                  <a:latin typeface="Courier"/>
                  <a:cs typeface="Courier"/>
                </a:rPr>
                <a:t>)</a:t>
              </a:r>
              <a:endParaRPr lang="en-US" sz="1600" dirty="0">
                <a:latin typeface="Courier"/>
                <a:cs typeface="Courier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7409" y="5671705"/>
            <a:ext cx="3293490" cy="632051"/>
            <a:chOff x="608498" y="5671705"/>
            <a:chExt cx="3293490" cy="632051"/>
          </a:xfrm>
        </p:grpSpPr>
        <p:sp>
          <p:nvSpPr>
            <p:cNvPr id="12" name="Rounded Rectangle 11"/>
            <p:cNvSpPr/>
            <p:nvPr/>
          </p:nvSpPr>
          <p:spPr>
            <a:xfrm>
              <a:off x="654631" y="5671705"/>
              <a:ext cx="3201225" cy="63205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8498" y="5695342"/>
              <a:ext cx="329349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"/>
                  <a:cs typeface="Courier"/>
                </a:rPr>
                <a:t>HOW TO 		minimize(Obj1)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SUBJECT TO	Constr1</a:t>
              </a:r>
              <a:endParaRPr lang="en-US" sz="1600" dirty="0">
                <a:latin typeface="Courier"/>
                <a:cs typeface="Courier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69261" y="1536546"/>
            <a:ext cx="218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Variable Definitions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23721" y="1332734"/>
            <a:ext cx="619531" cy="126343"/>
          </a:xfrm>
          <a:prstGeom prst="straightConnector1">
            <a:avLst/>
          </a:prstGeom>
          <a:ln>
            <a:solidFill>
              <a:srgbClr val="E46C0A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675023" y="1332734"/>
            <a:ext cx="268229" cy="278743"/>
          </a:xfrm>
          <a:prstGeom prst="straightConnector1">
            <a:avLst/>
          </a:prstGeom>
          <a:ln>
            <a:solidFill>
              <a:srgbClr val="E46C0A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066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06303" y="1883326"/>
            <a:ext cx="6016179" cy="2879403"/>
          </a:xfrm>
          <a:prstGeom prst="roundRect">
            <a:avLst>
              <a:gd name="adj" fmla="val 7047"/>
            </a:avLst>
          </a:prstGeom>
          <a:noFill/>
          <a:ln w="1905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104" y="1401000"/>
            <a:ext cx="2392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How-To Engine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459" y="3051884"/>
            <a:ext cx="100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query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46124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parser</a:t>
            </a:r>
          </a:p>
        </p:txBody>
      </p:sp>
      <p:sp>
        <p:nvSpPr>
          <p:cNvPr id="13" name="Can 12"/>
          <p:cNvSpPr/>
          <p:nvPr/>
        </p:nvSpPr>
        <p:spPr>
          <a:xfrm>
            <a:off x="2132264" y="4934717"/>
            <a:ext cx="1234192" cy="1319996"/>
          </a:xfrm>
          <a:prstGeom prst="can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06206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724923" y="2331191"/>
            <a:ext cx="1828180" cy="2087717"/>
          </a:xfrm>
          <a:prstGeom prst="rightArrow">
            <a:avLst>
              <a:gd name="adj1" fmla="val 73779"/>
              <a:gd name="adj2" fmla="val 36213"/>
            </a:avLst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</a:t>
            </a:r>
            <a:r>
              <a:rPr lang="en-US" sz="2000" dirty="0" smtClean="0">
                <a:solidFill>
                  <a:schemeClr val="tx1"/>
                </a:solidFill>
              </a:rPr>
              <a:t>ariables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onstraints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275140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2751" y="3051884"/>
            <a:ext cx="1117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answer</a:t>
            </a:r>
            <a:endParaRPr lang="en-US" sz="2000" dirty="0"/>
          </a:p>
        </p:txBody>
      </p:sp>
      <p:sp>
        <p:nvSpPr>
          <p:cNvPr id="14" name="Up-Down Arrow 13"/>
          <p:cNvSpPr/>
          <p:nvPr/>
        </p:nvSpPr>
        <p:spPr>
          <a:xfrm>
            <a:off x="2455928" y="4341087"/>
            <a:ext cx="586864" cy="742568"/>
          </a:xfrm>
          <a:prstGeom prst="upDownArrow">
            <a:avLst/>
          </a:prstGeom>
          <a:solidFill>
            <a:srgbClr val="F2F2F2"/>
          </a:solidFill>
          <a:ln w="190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92116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8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06303" y="1883326"/>
            <a:ext cx="6016179" cy="2879403"/>
          </a:xfrm>
          <a:prstGeom prst="roundRect">
            <a:avLst>
              <a:gd name="adj" fmla="val 7047"/>
            </a:avLst>
          </a:prstGeom>
          <a:noFill/>
          <a:ln w="1905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104" y="1401000"/>
            <a:ext cx="2392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How-To Engine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459" y="3051884"/>
            <a:ext cx="100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query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46124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parser</a:t>
            </a:r>
          </a:p>
        </p:txBody>
      </p:sp>
      <p:sp>
        <p:nvSpPr>
          <p:cNvPr id="13" name="Can 12"/>
          <p:cNvSpPr/>
          <p:nvPr/>
        </p:nvSpPr>
        <p:spPr>
          <a:xfrm>
            <a:off x="2132264" y="4934717"/>
            <a:ext cx="1234192" cy="1319996"/>
          </a:xfrm>
          <a:prstGeom prst="can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06206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724923" y="2331191"/>
            <a:ext cx="1828180" cy="2087717"/>
          </a:xfrm>
          <a:prstGeom prst="rightArrow">
            <a:avLst>
              <a:gd name="adj1" fmla="val 73779"/>
              <a:gd name="adj2" fmla="val 36213"/>
            </a:avLst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</a:t>
            </a:r>
            <a:r>
              <a:rPr lang="en-US" sz="2000" dirty="0" smtClean="0">
                <a:solidFill>
                  <a:schemeClr val="tx1"/>
                </a:solidFill>
              </a:rPr>
              <a:t>ariables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onstraints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275140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2751" y="3051884"/>
            <a:ext cx="1117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answer</a:t>
            </a:r>
            <a:endParaRPr lang="en-US" sz="2000" dirty="0"/>
          </a:p>
        </p:txBody>
      </p:sp>
      <p:sp>
        <p:nvSpPr>
          <p:cNvPr id="14" name="Up-Down Arrow 13"/>
          <p:cNvSpPr/>
          <p:nvPr/>
        </p:nvSpPr>
        <p:spPr>
          <a:xfrm>
            <a:off x="2455928" y="4341087"/>
            <a:ext cx="586864" cy="742568"/>
          </a:xfrm>
          <a:prstGeom prst="upDownArrow">
            <a:avLst/>
          </a:prstGeom>
          <a:solidFill>
            <a:srgbClr val="F2F2F2"/>
          </a:solidFill>
          <a:ln w="190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92116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59002" y="108080"/>
            <a:ext cx="3984998" cy="4826638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072" y="4947946"/>
            <a:ext cx="3984998" cy="1408403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798" y="5083655"/>
            <a:ext cx="3899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User Input: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Support variable, constraint and objective specifications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Maintain </a:t>
            </a:r>
            <a:r>
              <a:rPr lang="en-US" sz="2000" dirty="0" err="1" smtClean="0"/>
              <a:t>declarativity</a:t>
            </a:r>
            <a:endParaRPr lang="en-US" sz="2000" dirty="0"/>
          </a:p>
        </p:txBody>
      </p:sp>
      <p:cxnSp>
        <p:nvCxnSpPr>
          <p:cNvPr id="19" name="Elbow Connector 18"/>
          <p:cNvCxnSpPr/>
          <p:nvPr/>
        </p:nvCxnSpPr>
        <p:spPr>
          <a:xfrm>
            <a:off x="3690611" y="4948227"/>
            <a:ext cx="1104087" cy="482782"/>
          </a:xfrm>
          <a:prstGeom prst="bentConnector3">
            <a:avLst>
              <a:gd name="adj1" fmla="val -175"/>
            </a:avLst>
          </a:prstGeom>
          <a:ln w="38100" cmpd="sng">
            <a:solidFill>
              <a:srgbClr val="E46C0A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885" y="108080"/>
            <a:ext cx="5137117" cy="1391528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99607"/>
            <a:ext cx="5159002" cy="3448340"/>
          </a:xfrm>
          <a:prstGeom prst="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1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06303" y="1883326"/>
            <a:ext cx="6016179" cy="2879403"/>
          </a:xfrm>
          <a:prstGeom prst="roundRect">
            <a:avLst>
              <a:gd name="adj" fmla="val 7047"/>
            </a:avLst>
          </a:prstGeom>
          <a:noFill/>
          <a:ln w="1905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104" y="1401000"/>
            <a:ext cx="2392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How-To Engine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459" y="3051884"/>
            <a:ext cx="100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query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46124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parser</a:t>
            </a:r>
          </a:p>
        </p:txBody>
      </p:sp>
      <p:sp>
        <p:nvSpPr>
          <p:cNvPr id="13" name="Can 12"/>
          <p:cNvSpPr/>
          <p:nvPr/>
        </p:nvSpPr>
        <p:spPr>
          <a:xfrm>
            <a:off x="2132264" y="4934717"/>
            <a:ext cx="1234192" cy="1319996"/>
          </a:xfrm>
          <a:prstGeom prst="can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06206" y="2365077"/>
            <a:ext cx="1912659" cy="2019944"/>
          </a:xfrm>
          <a:prstGeom prst="roundRect">
            <a:avLst/>
          </a:prstGeom>
          <a:solidFill>
            <a:srgbClr val="E6B9B8"/>
          </a:solidFill>
          <a:ln w="19050" cmpd="sng">
            <a:solidFill>
              <a:srgbClr val="6325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How-To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724923" y="2331191"/>
            <a:ext cx="1828180" cy="2087717"/>
          </a:xfrm>
          <a:prstGeom prst="rightArrow">
            <a:avLst>
              <a:gd name="adj1" fmla="val 73779"/>
              <a:gd name="adj2" fmla="val 36213"/>
            </a:avLst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</a:t>
            </a:r>
            <a:r>
              <a:rPr lang="en-US" sz="2000" dirty="0" smtClean="0">
                <a:solidFill>
                  <a:schemeClr val="tx1"/>
                </a:solidFill>
              </a:rPr>
              <a:t>ariables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onstraints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275140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2751" y="3051884"/>
            <a:ext cx="1117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How-To answer</a:t>
            </a:r>
            <a:endParaRPr lang="en-US" sz="2000" dirty="0"/>
          </a:p>
        </p:txBody>
      </p:sp>
      <p:sp>
        <p:nvSpPr>
          <p:cNvPr id="14" name="Up-Down Arrow 13"/>
          <p:cNvSpPr/>
          <p:nvPr/>
        </p:nvSpPr>
        <p:spPr>
          <a:xfrm>
            <a:off x="2455928" y="4341087"/>
            <a:ext cx="586864" cy="742568"/>
          </a:xfrm>
          <a:prstGeom prst="upDownArrow">
            <a:avLst/>
          </a:prstGeom>
          <a:solidFill>
            <a:srgbClr val="F2F2F2"/>
          </a:solidFill>
          <a:ln w="190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92116" y="2987468"/>
            <a:ext cx="847821" cy="77516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886" y="1401000"/>
            <a:ext cx="5112536" cy="3546946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072" y="4947946"/>
            <a:ext cx="3984998" cy="1408403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798" y="5556100"/>
            <a:ext cx="3899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Evaluation requirements: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Efficiency!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21885" y="108080"/>
            <a:ext cx="9003888" cy="1293900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21210" y="1508319"/>
            <a:ext cx="1722789" cy="3254410"/>
          </a:xfrm>
          <a:prstGeom prst="rect">
            <a:avLst/>
          </a:prstGeom>
          <a:solidFill>
            <a:schemeClr val="bg1">
              <a:alpha val="6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4422" y="1549939"/>
            <a:ext cx="2269955" cy="3398008"/>
          </a:xfrm>
          <a:prstGeom prst="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5400000">
            <a:off x="4387906" y="5068957"/>
            <a:ext cx="1147312" cy="345720"/>
          </a:xfrm>
          <a:prstGeom prst="bentConnector3">
            <a:avLst>
              <a:gd name="adj1" fmla="val -634"/>
            </a:avLst>
          </a:prstGeom>
          <a:ln w="38100" cmpd="sng">
            <a:solidFill>
              <a:srgbClr val="E46C0A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85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db.cs.washington.edu</a:t>
            </a:r>
            <a:r>
              <a:rPr lang="en-US" dirty="0" smtClean="0"/>
              <a:t>/causality/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2213" y="32534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67488" y="1983469"/>
            <a:ext cx="2067280" cy="1215897"/>
            <a:chOff x="999861" y="2026496"/>
            <a:chExt cx="2067280" cy="1215897"/>
          </a:xfrm>
        </p:grpSpPr>
        <p:sp>
          <p:nvSpPr>
            <p:cNvPr id="8" name="Rectangle 7"/>
            <p:cNvSpPr/>
            <p:nvPr/>
          </p:nvSpPr>
          <p:spPr>
            <a:xfrm>
              <a:off x="999861" y="2026496"/>
              <a:ext cx="2067280" cy="1215897"/>
            </a:xfrm>
            <a:prstGeom prst="rect">
              <a:avLst/>
            </a:prstGeom>
            <a:solidFill>
              <a:srgbClr val="E6B9B8"/>
            </a:solidFill>
            <a:ln w="19050" cmpd="sng">
              <a:solidFill>
                <a:srgbClr val="63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4363" y="2403612"/>
              <a:ext cx="14982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User Input</a:t>
              </a:r>
              <a:endParaRPr lang="en-US" sz="24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823934" y="2232026"/>
            <a:ext cx="596426" cy="718782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9356" y="3719635"/>
            <a:ext cx="8754871" cy="3069032"/>
            <a:chOff x="389356" y="3530495"/>
            <a:chExt cx="8754871" cy="3069032"/>
          </a:xfrm>
        </p:grpSpPr>
        <p:sp>
          <p:nvSpPr>
            <p:cNvPr id="19" name="Rounded Rectangle 18"/>
            <p:cNvSpPr/>
            <p:nvPr/>
          </p:nvSpPr>
          <p:spPr>
            <a:xfrm>
              <a:off x="1148691" y="4113787"/>
              <a:ext cx="1770024" cy="1121327"/>
            </a:xfrm>
            <a:prstGeom prst="roundRect">
              <a:avLst/>
            </a:prstGeom>
            <a:solidFill>
              <a:srgbClr val="E6B9B8"/>
            </a:solidFill>
            <a:ln w="19050" cmpd="sng">
              <a:solidFill>
                <a:srgbClr val="63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LP/IP transformation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319465" y="4113787"/>
              <a:ext cx="1770024" cy="1121327"/>
            </a:xfrm>
            <a:prstGeom prst="roundRect">
              <a:avLst/>
            </a:prstGeom>
            <a:solidFill>
              <a:srgbClr val="E6B9B8"/>
            </a:solidFill>
            <a:ln w="19050" cmpd="sng">
              <a:solidFill>
                <a:srgbClr val="63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LP/IP Solver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465556" y="4113787"/>
              <a:ext cx="1770024" cy="1121327"/>
            </a:xfrm>
            <a:prstGeom prst="roundRect">
              <a:avLst/>
            </a:prstGeom>
            <a:solidFill>
              <a:srgbClr val="E6B9B8"/>
            </a:solidFill>
            <a:ln w="19050" cmpd="sng">
              <a:solidFill>
                <a:srgbClr val="63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Map LP/IP solution to data</a:t>
              </a:r>
            </a:p>
          </p:txBody>
        </p:sp>
        <p:sp>
          <p:nvSpPr>
            <p:cNvPr id="22" name="Can 21"/>
            <p:cNvSpPr/>
            <p:nvPr/>
          </p:nvSpPr>
          <p:spPr>
            <a:xfrm>
              <a:off x="5906026" y="5593126"/>
              <a:ext cx="889084" cy="1006401"/>
            </a:xfrm>
            <a:prstGeom prst="can">
              <a:avLst/>
            </a:prstGeom>
            <a:solidFill>
              <a:srgbClr val="E6B9B8"/>
            </a:solidFill>
            <a:ln w="19050" cmpd="sng">
              <a:solidFill>
                <a:srgbClr val="63252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26444" y="4320507"/>
              <a:ext cx="11177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How-To answer</a:t>
              </a:r>
              <a:endParaRPr lang="en-US" sz="2000" dirty="0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2891691" y="4286869"/>
              <a:ext cx="539638" cy="77516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062465" y="4286869"/>
              <a:ext cx="539638" cy="77516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17326" y="3580142"/>
              <a:ext cx="6701772" cy="1850868"/>
            </a:xfrm>
            <a:prstGeom prst="roundRect">
              <a:avLst/>
            </a:prstGeom>
            <a:noFill/>
            <a:ln w="19050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16855" y="3530495"/>
              <a:ext cx="2546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How-To Evaluation</a:t>
              </a:r>
              <a:endParaRPr lang="en-US" sz="2400" dirty="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389356" y="4286869"/>
              <a:ext cx="847821" cy="77516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7178623" y="4286869"/>
              <a:ext cx="847821" cy="77516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Up-Down Arrow 26"/>
            <p:cNvSpPr/>
            <p:nvPr/>
          </p:nvSpPr>
          <p:spPr>
            <a:xfrm>
              <a:off x="6057136" y="5086743"/>
              <a:ext cx="586864" cy="614466"/>
            </a:xfrm>
            <a:prstGeom prst="upDownArrow">
              <a:avLst>
                <a:gd name="adj1" fmla="val 50000"/>
                <a:gd name="adj2" fmla="val 36188"/>
              </a:avLst>
            </a:prstGeom>
            <a:solidFill>
              <a:srgbClr val="F2F2F2"/>
            </a:solidFill>
            <a:ln w="190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58386" y="1225578"/>
            <a:ext cx="5454639" cy="2204621"/>
            <a:chOff x="3558386" y="1279618"/>
            <a:chExt cx="5454639" cy="2204621"/>
          </a:xfrm>
        </p:grpSpPr>
        <p:grpSp>
          <p:nvGrpSpPr>
            <p:cNvPr id="16" name="Group 15"/>
            <p:cNvGrpSpPr/>
            <p:nvPr/>
          </p:nvGrpSpPr>
          <p:grpSpPr>
            <a:xfrm>
              <a:off x="3558386" y="1279618"/>
              <a:ext cx="5454639" cy="2204621"/>
              <a:chOff x="3558387" y="4114123"/>
              <a:chExt cx="5454639" cy="2204621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558387" y="4560637"/>
                <a:ext cx="5454639" cy="1758107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90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 descr="latex-image-1.pd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690671" y="4602445"/>
                <a:ext cx="4996129" cy="1674490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409655" y="4114123"/>
                <a:ext cx="1752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LP reduction</a:t>
                </a:r>
                <a:endParaRPr lang="en-US" sz="24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640706" y="2842041"/>
              <a:ext cx="535648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8876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922"/>
            <a:ext cx="8229600" cy="500492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Reverse Data Management 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ncompasses many important database problems</a:t>
            </a:r>
          </a:p>
          <a:p>
            <a:pPr lvl="1"/>
            <a:r>
              <a:rPr lang="en-US" sz="2400" dirty="0" smtClean="0"/>
              <a:t>Harder in general: the inverse of a function is not always a function</a:t>
            </a:r>
          </a:p>
          <a:p>
            <a:r>
              <a:rPr lang="en-US" sz="2800" dirty="0" smtClean="0">
                <a:solidFill>
                  <a:srgbClr val="77933C"/>
                </a:solidFill>
              </a:rPr>
              <a:t>How-To queries </a:t>
            </a:r>
            <a:r>
              <a:rPr lang="en-US" sz="2800" dirty="0" smtClean="0"/>
              <a:t>(reverse what-if) </a:t>
            </a:r>
          </a:p>
          <a:p>
            <a:pPr lvl="1"/>
            <a:r>
              <a:rPr lang="en-US" sz="2400" dirty="0" smtClean="0"/>
              <a:t>Implement optimization problems within a DBMS</a:t>
            </a:r>
          </a:p>
          <a:p>
            <a:pPr lvl="1"/>
            <a:r>
              <a:rPr lang="en-US" sz="2400" dirty="0" smtClean="0"/>
              <a:t>Plenty of </a:t>
            </a:r>
            <a:r>
              <a:rPr lang="en-US" sz="2400" dirty="0"/>
              <a:t>c</a:t>
            </a:r>
            <a:r>
              <a:rPr lang="en-US" sz="2400" dirty="0" smtClean="0"/>
              <a:t>hallenges:</a:t>
            </a:r>
          </a:p>
          <a:p>
            <a:pPr lvl="2"/>
            <a:r>
              <a:rPr lang="en-US" sz="2000" dirty="0" smtClean="0"/>
              <a:t>Declarative input specification</a:t>
            </a:r>
          </a:p>
          <a:p>
            <a:pPr lvl="2"/>
            <a:r>
              <a:rPr lang="en-US" sz="2000" dirty="0" smtClean="0"/>
              <a:t>Efficient evaluation</a:t>
            </a:r>
          </a:p>
          <a:p>
            <a:pPr lvl="2"/>
            <a:r>
              <a:rPr lang="en-US" sz="2000" dirty="0" smtClean="0"/>
              <a:t>Optimization (combination of Integer </a:t>
            </a:r>
            <a:r>
              <a:rPr lang="en-US" sz="2000" dirty="0" err="1" smtClean="0"/>
              <a:t>Prog</a:t>
            </a:r>
            <a:r>
              <a:rPr lang="en-US" sz="2000" dirty="0" smtClean="0"/>
              <a:t>. and DB techniques)</a:t>
            </a:r>
          </a:p>
          <a:p>
            <a:pPr lvl="2"/>
            <a:r>
              <a:rPr lang="en-US" sz="2000" dirty="0" smtClean="0"/>
              <a:t>Under-specified and over-specified problem handling</a:t>
            </a:r>
          </a:p>
          <a:p>
            <a:pPr lvl="2"/>
            <a:r>
              <a:rPr lang="en-US" sz="2000" dirty="0" smtClean="0"/>
              <a:t>Solution “stability” and “sensitivity”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7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and Backward Paradigm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db.cs.washington.edu</a:t>
            </a:r>
            <a:r>
              <a:rPr lang="en-US" dirty="0" smtClean="0"/>
              <a:t>/causality/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8643" y="2139078"/>
            <a:ext cx="1727577" cy="3492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2723" y="2139078"/>
            <a:ext cx="1727577" cy="3492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>
            <a:off x="3237964" y="2749045"/>
            <a:ext cx="2574220" cy="116980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/>
              <a:t>e.g</a:t>
            </a:r>
            <a:r>
              <a:rPr lang="en-US" dirty="0" smtClean="0"/>
              <a:t>: query processing, data integration, data mining, clustering, indexing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8736" y="2255216"/>
            <a:ext cx="2792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Forward transformations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7482" y="3537352"/>
            <a:ext cx="1669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 data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996659" y="3550100"/>
            <a:ext cx="1619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Target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357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78643" y="2139078"/>
            <a:ext cx="1727577" cy="3492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2723" y="2139078"/>
            <a:ext cx="1727577" cy="3492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07482" y="3537352"/>
            <a:ext cx="1669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 data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96659" y="3550100"/>
            <a:ext cx="1619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Target data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and Backward Paradigm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db.cs.washington.edu</a:t>
            </a:r>
            <a:r>
              <a:rPr lang="en-US" dirty="0" smtClean="0"/>
              <a:t>/causality/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Pentagon 10"/>
          <p:cNvSpPr/>
          <p:nvPr/>
        </p:nvSpPr>
        <p:spPr>
          <a:xfrm>
            <a:off x="3245489" y="2749045"/>
            <a:ext cx="2574220" cy="116980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e.g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query processing, data integration, data mining, clustering, indexing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6261" y="2255216"/>
            <a:ext cx="2792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FBFBF"/>
                </a:solidFill>
              </a:rPr>
              <a:t>Forward transformations</a:t>
            </a:r>
            <a:endParaRPr lang="en-US" sz="2000" dirty="0">
              <a:solidFill>
                <a:srgbClr val="BFBFBF"/>
              </a:solidFill>
            </a:endParaRPr>
          </a:p>
        </p:txBody>
      </p:sp>
      <p:sp>
        <p:nvSpPr>
          <p:cNvPr id="2" name="Pentagon 1"/>
          <p:cNvSpPr/>
          <p:nvPr/>
        </p:nvSpPr>
        <p:spPr>
          <a:xfrm flipH="1">
            <a:off x="3245489" y="4328292"/>
            <a:ext cx="2574220" cy="116980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190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e.g</a:t>
            </a:r>
            <a:r>
              <a:rPr lang="en-US" dirty="0" smtClean="0">
                <a:solidFill>
                  <a:srgbClr val="000000"/>
                </a:solidFill>
              </a:rPr>
              <a:t>: data cleaning, provenance, causality, data generation, view updates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13" y="3934731"/>
            <a:ext cx="2937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Backward transformations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219896" y="3977346"/>
            <a:ext cx="6584098" cy="1771425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37719" y="5748771"/>
            <a:ext cx="454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Reverse Data Management (RDM)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93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89802" y="2088012"/>
            <a:ext cx="347750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>
            <a:solidFill>
              <a:schemeClr val="accent3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Specific data instance, or diffs between versions </a:t>
            </a:r>
          </a:p>
          <a:p>
            <a:r>
              <a:rPr lang="en-US" i="1" dirty="0" smtClean="0"/>
              <a:t>e.g. before and after a view update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9802" y="3418773"/>
            <a:ext cx="347750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Described indirectly</a:t>
            </a:r>
            <a:r>
              <a:rPr lang="en-US" dirty="0"/>
              <a:t>, through constraints and </a:t>
            </a:r>
            <a:r>
              <a:rPr lang="en-US" dirty="0" smtClean="0"/>
              <a:t>statistics</a:t>
            </a:r>
            <a:endParaRPr lang="en-US" dirty="0"/>
          </a:p>
          <a:p>
            <a:r>
              <a:rPr lang="en-US" i="1" dirty="0" smtClean="0"/>
              <a:t>e.g. declarative data generation</a:t>
            </a:r>
            <a:endParaRPr lang="en-US" i="1" dirty="0"/>
          </a:p>
        </p:txBody>
      </p:sp>
      <p:cxnSp>
        <p:nvCxnSpPr>
          <p:cNvPr id="14" name="Straight Arrow Connector 13"/>
          <p:cNvCxnSpPr>
            <a:stCxn id="11" idx="1"/>
            <a:endCxn id="5" idx="3"/>
          </p:cNvCxnSpPr>
          <p:nvPr/>
        </p:nvCxnSpPr>
        <p:spPr>
          <a:xfrm flipH="1">
            <a:off x="2614257" y="2549677"/>
            <a:ext cx="1775545" cy="752247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  <a:endCxn id="6" idx="3"/>
          </p:cNvCxnSpPr>
          <p:nvPr/>
        </p:nvCxnSpPr>
        <p:spPr>
          <a:xfrm flipH="1">
            <a:off x="2614257" y="3880438"/>
            <a:ext cx="1775545" cy="735339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23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09888" y="1857463"/>
            <a:ext cx="421885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>
            <a:solidFill>
              <a:schemeClr val="accent3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ource data needs to be modified in order to achieve the desired effect in the output</a:t>
            </a:r>
            <a:endParaRPr lang="en-US" dirty="0"/>
          </a:p>
          <a:p>
            <a:r>
              <a:rPr lang="en-US" i="1" dirty="0" smtClean="0"/>
              <a:t>e.g. view updates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58958" y="2935710"/>
            <a:ext cx="309713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No source data is provided as a reference, but needs to be computed from scratch</a:t>
            </a:r>
            <a:endParaRPr lang="en-US" dirty="0"/>
          </a:p>
          <a:p>
            <a:r>
              <a:rPr lang="en-US" i="1" dirty="0" smtClean="0"/>
              <a:t>e.g. inverse schema mappings</a:t>
            </a:r>
            <a:endParaRPr lang="en-US" i="1" dirty="0"/>
          </a:p>
        </p:txBody>
      </p:sp>
      <p:cxnSp>
        <p:nvCxnSpPr>
          <p:cNvPr id="21" name="Straight Arrow Connector 20"/>
          <p:cNvCxnSpPr>
            <a:endCxn id="28" idx="0"/>
          </p:cNvCxnSpPr>
          <p:nvPr/>
        </p:nvCxnSpPr>
        <p:spPr>
          <a:xfrm flipH="1">
            <a:off x="5782840" y="2788742"/>
            <a:ext cx="2245908" cy="2498831"/>
          </a:xfrm>
          <a:prstGeom prst="straightConnector1">
            <a:avLst/>
          </a:prstGeom>
          <a:ln>
            <a:solidFill>
              <a:schemeClr val="accent3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  <a:endCxn id="27" idx="0"/>
          </p:cNvCxnSpPr>
          <p:nvPr/>
        </p:nvCxnSpPr>
        <p:spPr>
          <a:xfrm flipH="1">
            <a:off x="3979403" y="4136039"/>
            <a:ext cx="628121" cy="1151534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5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9874587"/>
              </p:ext>
            </p:extLst>
          </p:nvPr>
        </p:nvGraphicFramePr>
        <p:xfrm>
          <a:off x="2946789" y="2844541"/>
          <a:ext cx="3785632" cy="2353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816"/>
                <a:gridCol w="1892816"/>
              </a:tblGrid>
              <a:tr h="120445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View updates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6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32444" y="1366468"/>
            <a:ext cx="4273148" cy="646331"/>
          </a:xfrm>
          <a:prstGeom prst="rect">
            <a:avLst/>
          </a:prstGeom>
          <a:solidFill>
            <a:srgbClr val="D7E4BD"/>
          </a:solidFill>
          <a:ln w="19050" cmpd="sng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modify the source data, to achieve the desired effect, while minimizing side-effects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6553204" y="2012799"/>
            <a:ext cx="115814" cy="1194237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1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740915"/>
              </p:ext>
            </p:extLst>
          </p:nvPr>
        </p:nvGraphicFramePr>
        <p:xfrm>
          <a:off x="2946789" y="2844541"/>
          <a:ext cx="3785632" cy="2353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816"/>
                <a:gridCol w="1892816"/>
              </a:tblGrid>
              <a:tr h="120445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View updates</a:t>
                      </a:r>
                    </a:p>
                    <a:p>
                      <a:pPr algn="ctr"/>
                      <a:r>
                        <a:rPr lang="en-US" sz="1800" dirty="0" smtClean="0"/>
                        <a:t>Provenance,</a:t>
                      </a:r>
                      <a:r>
                        <a:rPr lang="en-US" sz="1800" baseline="0" dirty="0" smtClean="0"/>
                        <a:t> Causality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6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97407" y="1838129"/>
            <a:ext cx="3919463" cy="646331"/>
          </a:xfrm>
          <a:prstGeom prst="rect">
            <a:avLst/>
          </a:prstGeom>
          <a:solidFill>
            <a:srgbClr val="D7E4BD"/>
          </a:solidFill>
          <a:ln w="19050" cmpd="sng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trace the source tuples that correspond to the target tuples of interest </a:t>
            </a:r>
            <a:endParaRPr lang="en-US" b="1" dirty="0"/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 flipH="1">
            <a:off x="6487451" y="2484460"/>
            <a:ext cx="569688" cy="1150625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30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9809017"/>
              </p:ext>
            </p:extLst>
          </p:nvPr>
        </p:nvGraphicFramePr>
        <p:xfrm>
          <a:off x="2946789" y="2844541"/>
          <a:ext cx="3785632" cy="2353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816"/>
                <a:gridCol w="1892816"/>
              </a:tblGrid>
              <a:tr h="120445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View updates</a:t>
                      </a:r>
                    </a:p>
                    <a:p>
                      <a:pPr algn="ctr"/>
                      <a:r>
                        <a:rPr lang="en-US" sz="1800" dirty="0" smtClean="0"/>
                        <a:t>Provenance,</a:t>
                      </a:r>
                      <a:r>
                        <a:rPr lang="en-US" sz="1800" baseline="0" dirty="0" smtClean="0"/>
                        <a:t> Causality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6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Constraint-based</a:t>
                      </a:r>
                      <a:r>
                        <a:rPr lang="en-US" sz="1800" baseline="0" dirty="0" smtClean="0"/>
                        <a:t> repair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89605" y="1503892"/>
            <a:ext cx="2976159" cy="646331"/>
          </a:xfrm>
          <a:prstGeom prst="rect">
            <a:avLst/>
          </a:prstGeom>
          <a:solidFill>
            <a:srgbClr val="D7E4BD"/>
          </a:solidFill>
          <a:ln w="19050" cmpd="sng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repair a data instance in order to satisfy a constraint </a:t>
            </a:r>
            <a:endParaRPr lang="en-US" b="1" dirty="0"/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 flipH="1">
            <a:off x="6732421" y="2150223"/>
            <a:ext cx="345264" cy="2509666"/>
          </a:xfrm>
          <a:prstGeom prst="straightConnector1">
            <a:avLst/>
          </a:prstGeom>
          <a:ln>
            <a:solidFill>
              <a:srgbClr val="9BBB59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11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Space of RDM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http://db.cs.washington.edu/causality/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0633" y="2978758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633" y="4292611"/>
            <a:ext cx="13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mplicit </a:t>
            </a:r>
          </a:p>
          <a:p>
            <a:pPr algn="ctr"/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709" y="1828133"/>
            <a:ext cx="132016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Target Data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46789" y="2549677"/>
            <a:ext cx="0" cy="264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46789" y="5198457"/>
            <a:ext cx="392480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71591" y="4844514"/>
            <a:ext cx="1069881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 smtClean="0"/>
              <a:t>Source Data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7279548"/>
              </p:ext>
            </p:extLst>
          </p:nvPr>
        </p:nvGraphicFramePr>
        <p:xfrm>
          <a:off x="2946789" y="2844541"/>
          <a:ext cx="3785632" cy="2353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816"/>
                <a:gridCol w="1892816"/>
              </a:tblGrid>
              <a:tr h="120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Inversion mappings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View updates</a:t>
                      </a:r>
                    </a:p>
                    <a:p>
                      <a:pPr algn="ctr"/>
                      <a:r>
                        <a:rPr lang="en-US" sz="1800" dirty="0" smtClean="0"/>
                        <a:t>Provenance,</a:t>
                      </a:r>
                      <a:r>
                        <a:rPr lang="en-US" sz="1800" baseline="0" dirty="0" smtClean="0"/>
                        <a:t> Causality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Data Generation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Constraint-based repair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26363" y="5287573"/>
            <a:ext cx="110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source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157" y="5287573"/>
            <a:ext cx="1239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7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D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B9B8"/>
        </a:solidFill>
        <a:ln w="19050" cmpd="sng">
          <a:solidFill>
            <a:srgbClr val="632523"/>
          </a:solidFill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UWDB.thmx</Template>
  <TotalTime>4224</TotalTime>
  <Words>872</Words>
  <Application>Microsoft Office PowerPoint</Application>
  <PresentationFormat>On-screen Show (4:3)</PresentationFormat>
  <Paragraphs>269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UWDB</vt:lpstr>
      <vt:lpstr>Reverse Data Management</vt:lpstr>
      <vt:lpstr>Forward and Backward Paradigm</vt:lpstr>
      <vt:lpstr>Forward and Backward Paradigm</vt:lpstr>
      <vt:lpstr>The Problem Space of RDM</vt:lpstr>
      <vt:lpstr>The Problem Space of RDM</vt:lpstr>
      <vt:lpstr>The Problem Space of RDM</vt:lpstr>
      <vt:lpstr>The Problem Space of RDM</vt:lpstr>
      <vt:lpstr>The Problem Space of RDM</vt:lpstr>
      <vt:lpstr>The Problem Space of RDM</vt:lpstr>
      <vt:lpstr>Introducing Reverse What-If Queries</vt:lpstr>
      <vt:lpstr>Hypothetical (What-If) Queries</vt:lpstr>
      <vt:lpstr>Reverse What-If, or How-To queries </vt:lpstr>
      <vt:lpstr>Example</vt:lpstr>
      <vt:lpstr>Declarative Problem Specification</vt:lpstr>
      <vt:lpstr>System Architecture</vt:lpstr>
      <vt:lpstr>System Architecture</vt:lpstr>
      <vt:lpstr>System Architecture</vt:lpstr>
      <vt:lpstr>Evaluation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 </cp:lastModifiedBy>
  <cp:revision>104</cp:revision>
  <cp:lastPrinted>2011-08-29T23:23:57Z</cp:lastPrinted>
  <dcterms:created xsi:type="dcterms:W3CDTF">2010-04-12T23:12:02Z</dcterms:created>
  <dcterms:modified xsi:type="dcterms:W3CDTF">2011-08-30T20:07:32Z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