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92" r:id="rId4"/>
  </p:sldMasterIdLst>
  <p:notesMasterIdLst>
    <p:notesMasterId r:id="rId24"/>
  </p:notesMasterIdLst>
  <p:handoutMasterIdLst>
    <p:handoutMasterId r:id="rId25"/>
  </p:handoutMasterIdLst>
  <p:sldIdLst>
    <p:sldId id="256" r:id="rId5"/>
    <p:sldId id="257" r:id="rId6"/>
    <p:sldId id="258" r:id="rId7"/>
    <p:sldId id="259" r:id="rId8"/>
    <p:sldId id="260" r:id="rId9"/>
    <p:sldId id="271" r:id="rId10"/>
    <p:sldId id="272" r:id="rId11"/>
    <p:sldId id="274" r:id="rId12"/>
    <p:sldId id="273" r:id="rId13"/>
    <p:sldId id="275" r:id="rId14"/>
    <p:sldId id="264" r:id="rId15"/>
    <p:sldId id="265" r:id="rId16"/>
    <p:sldId id="276" r:id="rId17"/>
    <p:sldId id="268" r:id="rId18"/>
    <p:sldId id="277" r:id="rId19"/>
    <p:sldId id="279" r:id="rId20"/>
    <p:sldId id="280" r:id="rId21"/>
    <p:sldId id="269" r:id="rId22"/>
    <p:sldId id="270" r:id="rId23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scaleToFitPaper="1" frameSlides="1"/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89" autoAdjust="0"/>
    <p:restoredTop sz="94660"/>
  </p:normalViewPr>
  <p:slideViewPr>
    <p:cSldViewPr snapToGrid="0" snapToObjects="1">
      <p:cViewPr varScale="1">
        <p:scale>
          <a:sx n="53" d="100"/>
          <a:sy n="53" d="100"/>
        </p:scale>
        <p:origin x="-79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05DB5B-D7D6-A747-A7A3-C712E748463E}" type="datetimeFigureOut">
              <a:rPr lang="en-US" smtClean="0"/>
              <a:pPr/>
              <a:t>8/30/2011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698C4C-4343-4F44-95B0-DA3976FC06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288000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B1135E-C552-F640-8FD2-079DCCE89F2F}" type="datetimeFigureOut">
              <a:rPr lang="en-US" smtClean="0"/>
              <a:pPr/>
              <a:t>8/30/2011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E1AED6-DF40-564C-9BD6-3C7BEB860D3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158682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1AED6-DF40-564C-9BD6-3C7BEB860D3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0943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1AED6-DF40-564C-9BD6-3C7BEB860D3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09438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1AED6-DF40-564C-9BD6-3C7BEB860D3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09438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1AED6-DF40-564C-9BD6-3C7BEB860D3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09438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1AED6-DF40-564C-9BD6-3C7BEB860D3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09438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1AED6-DF40-564C-9BD6-3C7BEB860D3F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274928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E1AED6-DF40-564C-9BD6-3C7BEB860D3F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74941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9538" y="1797540"/>
            <a:ext cx="7168662" cy="1802912"/>
          </a:xfrm>
        </p:spPr>
        <p:txBody>
          <a:bodyPr anchor="b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9537" y="3712309"/>
            <a:ext cx="7168662" cy="644769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washingt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419" y="6114482"/>
            <a:ext cx="875471" cy="606993"/>
          </a:xfrm>
          <a:prstGeom prst="rect">
            <a:avLst/>
          </a:prstGeom>
        </p:spPr>
      </p:pic>
      <p:sp>
        <p:nvSpPr>
          <p:cNvPr id="8" name="Footer Placeholder 3"/>
          <p:cNvSpPr txBox="1">
            <a:spLocks/>
          </p:cNvSpPr>
          <p:nvPr/>
        </p:nvSpPr>
        <p:spPr>
          <a:xfrm>
            <a:off x="838279" y="6343162"/>
            <a:ext cx="18775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 smtClean="0">
                <a:solidFill>
                  <a:srgbClr val="FADA7A">
                    <a:lumMod val="50000"/>
                  </a:srgbClr>
                </a:solidFill>
                <a:latin typeface="Gill Sans MT"/>
              </a:rPr>
              <a:t>University of Washington</a:t>
            </a:r>
          </a:p>
          <a:p>
            <a:pPr algn="l"/>
            <a:r>
              <a:rPr lang="en-US" dirty="0" smtClean="0">
                <a:solidFill>
                  <a:srgbClr val="FADA7A">
                    <a:lumMod val="50000"/>
                  </a:srgbClr>
                </a:solidFill>
                <a:latin typeface="Gill Sans MT"/>
              </a:rPr>
              <a:t>Database Group</a:t>
            </a:r>
            <a:endParaRPr lang="en-US" dirty="0">
              <a:solidFill>
                <a:srgbClr val="FADA7A">
                  <a:lumMod val="50000"/>
                </a:srgbClr>
              </a:solidFill>
              <a:latin typeface="Gill Sans MT"/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196145" y="1719385"/>
            <a:ext cx="0" cy="3292230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10000">
                  <a:schemeClr val="accent4">
                    <a:lumMod val="75000"/>
                  </a:schemeClr>
                </a:gs>
              </a:gsLst>
              <a:lin ang="5400000" scaled="0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90769" y="3600450"/>
            <a:ext cx="8067431" cy="0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10000">
                  <a:schemeClr val="accent4">
                    <a:lumMod val="75000"/>
                  </a:schemeClr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 Placeholder 24"/>
          <p:cNvSpPr>
            <a:spLocks noGrp="1"/>
          </p:cNvSpPr>
          <p:nvPr>
            <p:ph type="body" sz="quarter" idx="13" hasCustomPrompt="1"/>
          </p:nvPr>
        </p:nvSpPr>
        <p:spPr>
          <a:xfrm>
            <a:off x="1289050" y="4445000"/>
            <a:ext cx="7168929" cy="566738"/>
          </a:xfrm>
        </p:spPr>
        <p:txBody>
          <a:bodyPr/>
          <a:lstStyle>
            <a:lvl1pPr marL="0" indent="0">
              <a:buNone/>
              <a:defRPr i="1" baseline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Click to add authors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92970866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429768" y="274638"/>
            <a:ext cx="0" cy="2554165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10000">
                  <a:schemeClr val="accent4">
                    <a:lumMod val="75000"/>
                  </a:schemeClr>
                </a:gs>
              </a:gsLst>
              <a:lin ang="5400000" scaled="0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78154" y="1134337"/>
            <a:ext cx="8608646" cy="0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4000">
                  <a:schemeClr val="accent4">
                    <a:lumMod val="75000"/>
                  </a:schemeClr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109254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40784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429768" y="274638"/>
            <a:ext cx="0" cy="2554165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10000">
                  <a:schemeClr val="accent4">
                    <a:lumMod val="75000"/>
                  </a:schemeClr>
                </a:gs>
              </a:gsLst>
              <a:lin ang="5400000" scaled="0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8154" y="1134337"/>
            <a:ext cx="8608646" cy="0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4000">
                  <a:schemeClr val="accent4">
                    <a:lumMod val="75000"/>
                  </a:schemeClr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526560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77366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AF2B4D-6B12-4EDF-87BB-2B55CECB661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671673" y="3472015"/>
            <a:ext cx="0" cy="2554165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10000">
                  <a:schemeClr val="accent4">
                    <a:lumMod val="75000"/>
                  </a:schemeClr>
                </a:gs>
              </a:gsLst>
              <a:lin ang="5400000" scaled="0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320059" y="4331714"/>
            <a:ext cx="8608646" cy="0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4000">
                  <a:schemeClr val="accent4">
                    <a:lumMod val="75000"/>
                  </a:schemeClr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108526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30924"/>
            <a:ext cx="4038600" cy="48952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30924"/>
            <a:ext cx="4038600" cy="48952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429768" y="274638"/>
            <a:ext cx="0" cy="2554165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10000">
                  <a:schemeClr val="accent4">
                    <a:lumMod val="75000"/>
                  </a:schemeClr>
                </a:gs>
              </a:gsLst>
              <a:lin ang="5400000" scaled="0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78154" y="1134337"/>
            <a:ext cx="8608646" cy="0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4000">
                  <a:schemeClr val="accent4">
                    <a:lumMod val="75000"/>
                  </a:schemeClr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867190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5232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4994"/>
            <a:ext cx="4040188" cy="42711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5232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4994"/>
            <a:ext cx="4041775" cy="42711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429768" y="274638"/>
            <a:ext cx="0" cy="2554165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10000">
                  <a:schemeClr val="accent4">
                    <a:lumMod val="75000"/>
                  </a:schemeClr>
                </a:gs>
              </a:gsLst>
              <a:lin ang="5400000" scaled="0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78154" y="1134337"/>
            <a:ext cx="8608646" cy="0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4000">
                  <a:schemeClr val="accent4">
                    <a:lumMod val="75000"/>
                  </a:schemeClr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510965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429768" y="274638"/>
            <a:ext cx="0" cy="2554165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10000">
                  <a:schemeClr val="accent4">
                    <a:lumMod val="75000"/>
                  </a:schemeClr>
                </a:gs>
              </a:gsLst>
              <a:lin ang="5400000" scaled="0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78154" y="1134337"/>
            <a:ext cx="8608646" cy="0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4000">
                  <a:schemeClr val="accent4">
                    <a:lumMod val="75000"/>
                  </a:schemeClr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481469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79858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82855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21154"/>
            <a:ext cx="3008313" cy="49050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6B1FF6-39B9-40F5-8B67-33C6354A3D4F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accent3">
                  <a:shade val="75000"/>
                </a:schemeClr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429768" y="274638"/>
            <a:ext cx="0" cy="2554165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10000">
                  <a:schemeClr val="accent4">
                    <a:lumMod val="75000"/>
                  </a:schemeClr>
                </a:gs>
              </a:gsLst>
              <a:lin ang="5400000" scaled="0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8154" y="1134337"/>
            <a:ext cx="3387359" cy="0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4000">
                  <a:schemeClr val="accent4">
                    <a:lumMod val="75000"/>
                  </a:schemeClr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672286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722563" y="4507639"/>
            <a:ext cx="0" cy="1664561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10000">
                  <a:schemeClr val="accent4">
                    <a:lumMod val="75000"/>
                  </a:schemeClr>
                </a:gs>
              </a:gsLst>
              <a:lin ang="5400000" scaled="0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370949" y="5367338"/>
            <a:ext cx="5907739" cy="0"/>
          </a:xfrm>
          <a:prstGeom prst="line">
            <a:avLst/>
          </a:prstGeom>
          <a:ln>
            <a:gradFill flip="none" rotWithShape="1">
              <a:gsLst>
                <a:gs pos="0">
                  <a:schemeClr val="accent4">
                    <a:lumMod val="75000"/>
                    <a:alpha val="0"/>
                  </a:schemeClr>
                </a:gs>
                <a:gs pos="100000">
                  <a:schemeClr val="accent4">
                    <a:lumMod val="75000"/>
                    <a:alpha val="0"/>
                  </a:schemeClr>
                </a:gs>
                <a:gs pos="90000">
                  <a:schemeClr val="accent4">
                    <a:lumMod val="75000"/>
                  </a:schemeClr>
                </a:gs>
                <a:gs pos="4000">
                  <a:schemeClr val="accent4">
                    <a:lumMod val="75000"/>
                  </a:schemeClr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755035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5113"/>
            <a:ext cx="8229600" cy="75113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30922"/>
            <a:ext cx="8229600" cy="48952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66355A-084C-D24E-9AD2-7E4FC41EA6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6229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93" r:id="rId1"/>
    <p:sldLayoutId id="2147493494" r:id="rId2"/>
    <p:sldLayoutId id="2147493495" r:id="rId3"/>
    <p:sldLayoutId id="2147493496" r:id="rId4"/>
    <p:sldLayoutId id="2147493497" r:id="rId5"/>
    <p:sldLayoutId id="2147493498" r:id="rId6"/>
    <p:sldLayoutId id="2147493499" r:id="rId7"/>
    <p:sldLayoutId id="2147493500" r:id="rId8"/>
    <p:sldLayoutId id="2147493501" r:id="rId9"/>
    <p:sldLayoutId id="2147493502" r:id="rId10"/>
    <p:sldLayoutId id="2147493503" r:id="rId11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accent4">
            <a:lumMod val="50000"/>
          </a:schemeClr>
        </a:buClr>
        <a:buSzPct val="70000"/>
        <a:buFont typeface="Wingdings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70000"/>
        <a:buFont typeface="Wingdings" charset="2"/>
        <a:buChar char="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4">
            <a:lumMod val="60000"/>
            <a:lumOff val="40000"/>
          </a:schemeClr>
        </a:buClr>
        <a:buSzPct val="70000"/>
        <a:buFont typeface="Wingdings" charset="2"/>
        <a:buChar char="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accent4">
            <a:lumMod val="75000"/>
          </a:schemeClr>
        </a:buClr>
        <a:buSzPct val="70000"/>
        <a:buFont typeface="Wingdings" charset="2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accent4">
            <a:lumMod val="60000"/>
            <a:lumOff val="40000"/>
          </a:schemeClr>
        </a:buClr>
        <a:buSzPct val="70000"/>
        <a:buFont typeface="Wingdings" charset="2"/>
        <a:buChar char="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Reverse Data Management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… and the case for Reverse What-If queries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8E988-FB04-AB4E-BE5A-59F242AF7F7A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Alexandra Meliou, Wolfgang </a:t>
            </a:r>
            <a:r>
              <a:rPr lang="en-US" dirty="0" err="1"/>
              <a:t>Gatterbauer</a:t>
            </a:r>
            <a:r>
              <a:rPr lang="en-US" dirty="0"/>
              <a:t>, Dan </a:t>
            </a:r>
            <a:r>
              <a:rPr lang="en-US" dirty="0" err="1"/>
              <a:t>Suciu</a:t>
            </a:r>
            <a:endParaRPr lang="en-US" dirty="0"/>
          </a:p>
          <a:p>
            <a:endParaRPr lang="en-US" dirty="0"/>
          </a:p>
        </p:txBody>
      </p:sp>
      <p:sp>
        <p:nvSpPr>
          <p:cNvPr id="11" name="Footer Placeholder 38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http://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</a:rPr>
              <a:t>db.cs.washington.edu</a:t>
            </a: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/causality/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79487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Introducing </a:t>
            </a:r>
            <a:r>
              <a:rPr lang="en-US" i="1" dirty="0" smtClean="0"/>
              <a:t>Reverse</a:t>
            </a:r>
            <a:r>
              <a:rPr lang="en-US" dirty="0" smtClean="0"/>
              <a:t> What-If Queries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50633" y="2978758"/>
            <a:ext cx="1363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e</a:t>
            </a:r>
            <a:r>
              <a:rPr lang="en-US" dirty="0" smtClean="0"/>
              <a:t>xplicit </a:t>
            </a:r>
          </a:p>
          <a:p>
            <a:pPr algn="ctr"/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50633" y="4292611"/>
            <a:ext cx="1363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</a:t>
            </a:r>
            <a:r>
              <a:rPr lang="en-US" dirty="0" smtClean="0"/>
              <a:t>mplicit </a:t>
            </a:r>
          </a:p>
          <a:p>
            <a:pPr algn="ctr"/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709" y="1828133"/>
            <a:ext cx="1320161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000" dirty="0" smtClean="0"/>
              <a:t>Target Data</a:t>
            </a:r>
            <a:endParaRPr lang="en-US" sz="20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946789" y="2549677"/>
            <a:ext cx="0" cy="264878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946789" y="5198457"/>
            <a:ext cx="3924802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871591" y="4844514"/>
            <a:ext cx="1069881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000" dirty="0" smtClean="0"/>
              <a:t>Source Data</a:t>
            </a:r>
            <a:endParaRPr lang="en-US" sz="20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20124238"/>
              </p:ext>
            </p:extLst>
          </p:nvPr>
        </p:nvGraphicFramePr>
        <p:xfrm>
          <a:off x="2946789" y="2844541"/>
          <a:ext cx="3785632" cy="23539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92816"/>
                <a:gridCol w="1892816"/>
              </a:tblGrid>
              <a:tr h="120445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Inversion mappings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View updates</a:t>
                      </a:r>
                    </a:p>
                    <a:p>
                      <a:pPr algn="ctr"/>
                      <a:r>
                        <a:rPr lang="en-US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Provenance,</a:t>
                      </a:r>
                      <a:r>
                        <a:rPr lang="en-US" sz="1800" baseline="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 Causality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946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Data Generation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Constraint-based repair</a:t>
                      </a:r>
                      <a:endParaRPr lang="en-US" sz="1800" dirty="0">
                        <a:solidFill>
                          <a:schemeClr val="bg1">
                            <a:lumMod val="75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prstClr val="white">
                          <a:lumMod val="85000"/>
                        </a:prst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3426363" y="5287573"/>
            <a:ext cx="1106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 source</a:t>
            </a:r>
          </a:p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163157" y="5287573"/>
            <a:ext cx="1239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reference source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4896141" y="4110952"/>
            <a:ext cx="1915909" cy="101566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50" cmpd="sng">
            <a:solidFill>
              <a:schemeClr val="accent2">
                <a:lumMod val="50000"/>
              </a:schemeClr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Reverse What-If</a:t>
            </a:r>
          </a:p>
          <a:p>
            <a:pPr algn="ctr"/>
            <a:r>
              <a:rPr lang="en-US" sz="2000" dirty="0" smtClean="0"/>
              <a:t>or</a:t>
            </a:r>
          </a:p>
          <a:p>
            <a:pPr algn="ctr"/>
            <a:r>
              <a:rPr lang="en-US" sz="2000" b="1" dirty="0" smtClean="0"/>
              <a:t>How-To queries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xmlns="" val="1838873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Hypothetical (What-If) Queries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Example from [</a:t>
            </a:r>
            <a:r>
              <a:rPr lang="en-US" dirty="0" err="1" smtClean="0"/>
              <a:t>Balmin</a:t>
            </a:r>
            <a:r>
              <a:rPr lang="en-US" dirty="0" smtClean="0"/>
              <a:t> et al. VLDB 2000]</a:t>
            </a:r>
          </a:p>
          <a:p>
            <a:pPr lvl="1"/>
            <a:r>
              <a:rPr lang="en-US" i="1" dirty="0" smtClean="0"/>
              <a:t>“An analyst of a brokerage company wants to know </a:t>
            </a:r>
            <a:r>
              <a:rPr lang="en-US" i="1" u="sng" dirty="0" smtClean="0">
                <a:solidFill>
                  <a:srgbClr val="953735"/>
                </a:solidFill>
              </a:rPr>
              <a:t>what</a:t>
            </a:r>
            <a:r>
              <a:rPr lang="en-US" i="1" dirty="0" smtClean="0">
                <a:solidFill>
                  <a:srgbClr val="953735"/>
                </a:solidFill>
              </a:rPr>
              <a:t> </a:t>
            </a:r>
            <a:r>
              <a:rPr lang="en-US" i="1" dirty="0" smtClean="0"/>
              <a:t>would be the effect on the return of customers’ portfolios </a:t>
            </a:r>
            <a:r>
              <a:rPr lang="en-US" i="1" u="sng" dirty="0" smtClean="0">
                <a:solidFill>
                  <a:schemeClr val="accent2">
                    <a:lumMod val="75000"/>
                  </a:schemeClr>
                </a:solidFill>
              </a:rPr>
              <a:t>if</a:t>
            </a:r>
            <a:r>
              <a:rPr lang="en-US" i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i="1" dirty="0" smtClean="0"/>
              <a:t>during the last 3 years they had suggested Intel stocks instead of Motorola”</a:t>
            </a:r>
            <a:endParaRPr lang="en-US" i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643625" y="5423981"/>
            <a:ext cx="5856751" cy="852275"/>
          </a:xfrm>
          <a:prstGeom prst="rect">
            <a:avLst/>
          </a:prstGeom>
          <a:solidFill>
            <a:srgbClr val="E6B9B8"/>
          </a:solidFill>
          <a:ln w="19050" cmpd="sng">
            <a:solidFill>
              <a:srgbClr val="6325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algn="ctr">
              <a:defRPr sz="2000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algn="l"/>
            <a:r>
              <a:rPr lang="en-US" sz="2400" dirty="0">
                <a:solidFill>
                  <a:srgbClr val="000000"/>
                </a:solidFill>
              </a:rPr>
              <a:t>How would the target data change, given a change in the source?</a:t>
            </a:r>
          </a:p>
        </p:txBody>
      </p:sp>
      <p:sp>
        <p:nvSpPr>
          <p:cNvPr id="7" name="Rectangle 6"/>
          <p:cNvSpPr/>
          <p:nvPr/>
        </p:nvSpPr>
        <p:spPr>
          <a:xfrm>
            <a:off x="1304244" y="1498891"/>
            <a:ext cx="2288136" cy="1132750"/>
          </a:xfrm>
          <a:prstGeom prst="rect">
            <a:avLst/>
          </a:prstGeom>
          <a:solidFill>
            <a:srgbClr val="E6B9B8"/>
          </a:solidFill>
          <a:ln w="19050" cmpd="sng">
            <a:solidFill>
              <a:srgbClr val="6325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Change something in the source (hypothesis)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20657" y="1498891"/>
            <a:ext cx="2288136" cy="1132750"/>
          </a:xfrm>
          <a:prstGeom prst="rect">
            <a:avLst/>
          </a:prstGeom>
          <a:solidFill>
            <a:srgbClr val="E6B9B8"/>
          </a:solidFill>
          <a:ln w="19050" cmpd="sng">
            <a:solidFill>
              <a:srgbClr val="6325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Observe the effect in the target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10" name="Straight Arrow Connector 9"/>
          <p:cNvCxnSpPr>
            <a:stCxn id="7" idx="3"/>
            <a:endCxn id="8" idx="1"/>
          </p:cNvCxnSpPr>
          <p:nvPr/>
        </p:nvCxnSpPr>
        <p:spPr>
          <a:xfrm>
            <a:off x="3592380" y="2065266"/>
            <a:ext cx="1628277" cy="0"/>
          </a:xfrm>
          <a:prstGeom prst="straightConnector1">
            <a:avLst/>
          </a:prstGeom>
          <a:ln>
            <a:solidFill>
              <a:srgbClr val="632523"/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939195" y="1695934"/>
            <a:ext cx="934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>
                    <a:lumMod val="50000"/>
                  </a:schemeClr>
                </a:solidFill>
              </a:rPr>
              <a:t>forward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7242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Reverse What-If, or How-To queries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r>
              <a:rPr lang="en-US" dirty="0" smtClean="0"/>
              <a:t>Modified example:</a:t>
            </a:r>
          </a:p>
          <a:p>
            <a:pPr lvl="1"/>
            <a:r>
              <a:rPr lang="en-US" i="1" dirty="0" smtClean="0"/>
              <a:t>“An analyst wants to figure out </a:t>
            </a:r>
            <a:r>
              <a:rPr lang="en-US" i="1" u="sng" dirty="0" smtClean="0">
                <a:solidFill>
                  <a:srgbClr val="953735"/>
                </a:solidFill>
              </a:rPr>
              <a:t>how to</a:t>
            </a:r>
            <a:r>
              <a:rPr lang="en-US" i="1" dirty="0" smtClean="0">
                <a:solidFill>
                  <a:srgbClr val="953735"/>
                </a:solidFill>
              </a:rPr>
              <a:t> </a:t>
            </a:r>
            <a:r>
              <a:rPr lang="en-US" i="1" dirty="0" smtClean="0"/>
              <a:t>achieve a 10% return in customer portfolios, with the least number of trades”</a:t>
            </a:r>
            <a:endParaRPr lang="en-US" i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668441" y="5437893"/>
            <a:ext cx="5807119" cy="830997"/>
          </a:xfrm>
          <a:prstGeom prst="rect">
            <a:avLst/>
          </a:prstGeom>
          <a:solidFill>
            <a:srgbClr val="D7E4BD"/>
          </a:solidFill>
          <a:ln w="19050" cmpd="sng">
            <a:solidFill>
              <a:srgbClr val="9BBB59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What is the best hypothetical scenario that achieves the desired outcome?</a:t>
            </a:r>
            <a:endParaRPr lang="en-US" sz="2400" dirty="0"/>
          </a:p>
        </p:txBody>
      </p:sp>
      <p:sp>
        <p:nvSpPr>
          <p:cNvPr id="7" name="Rectangle 6"/>
          <p:cNvSpPr/>
          <p:nvPr/>
        </p:nvSpPr>
        <p:spPr>
          <a:xfrm>
            <a:off x="1304244" y="1498891"/>
            <a:ext cx="2288136" cy="11327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mpd="sng">
            <a:solidFill>
              <a:schemeClr val="accent3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Find changes to the source that achieve the desired effect</a:t>
            </a:r>
            <a:endParaRPr lang="en-US" sz="20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220657" y="1498891"/>
            <a:ext cx="2288136" cy="113275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mpd="sng">
            <a:solidFill>
              <a:schemeClr val="accent3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smtClean="0">
                <a:solidFill>
                  <a:schemeClr val="tx1"/>
                </a:solidFill>
              </a:rPr>
              <a:t>Declare a desired effect in the target</a:t>
            </a:r>
            <a:endParaRPr lang="en-US" sz="2000" dirty="0">
              <a:solidFill>
                <a:schemeClr val="tx1"/>
              </a:solidFill>
            </a:endParaRPr>
          </a:p>
        </p:txBody>
      </p:sp>
      <p:cxnSp>
        <p:nvCxnSpPr>
          <p:cNvPr id="9" name="Straight Arrow Connector 8"/>
          <p:cNvCxnSpPr>
            <a:stCxn id="8" idx="1"/>
            <a:endCxn id="7" idx="3"/>
          </p:cNvCxnSpPr>
          <p:nvPr/>
        </p:nvCxnSpPr>
        <p:spPr>
          <a:xfrm flipH="1">
            <a:off x="3592380" y="2065266"/>
            <a:ext cx="1628277" cy="0"/>
          </a:xfrm>
          <a:prstGeom prst="straightConnector1">
            <a:avLst/>
          </a:prstGeom>
          <a:ln>
            <a:solidFill>
              <a:schemeClr val="accent3">
                <a:lumMod val="75000"/>
              </a:schemeClr>
            </a:solidFill>
            <a:tailEnd type="arrow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969932" y="1695934"/>
            <a:ext cx="8847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reverse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7258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Company reorganization: </a:t>
            </a:r>
            <a:r>
              <a:rPr lang="en-US" sz="2400" dirty="0" smtClean="0"/>
              <a:t>A company </a:t>
            </a:r>
            <a:r>
              <a:rPr lang="en-US" sz="2400" dirty="0"/>
              <a:t>going through </a:t>
            </a:r>
            <a:r>
              <a:rPr lang="en-US" sz="2400" dirty="0" smtClean="0"/>
              <a:t>financial </a:t>
            </a:r>
            <a:r>
              <a:rPr lang="en-US" sz="2400" dirty="0"/>
              <a:t>strain </a:t>
            </a:r>
            <a:r>
              <a:rPr lang="en-US" sz="2400" dirty="0" smtClean="0"/>
              <a:t>wants to reduce </a:t>
            </a:r>
            <a:r>
              <a:rPr lang="en-US" sz="2400" dirty="0"/>
              <a:t>operational </a:t>
            </a:r>
            <a:r>
              <a:rPr lang="en-US" sz="2400" dirty="0" smtClean="0"/>
              <a:t>costs by 10%, through: </a:t>
            </a:r>
          </a:p>
          <a:p>
            <a:pPr lvl="1"/>
            <a:r>
              <a:rPr lang="en-US" sz="2000" dirty="0" smtClean="0"/>
              <a:t>lay-offs</a:t>
            </a:r>
            <a:r>
              <a:rPr lang="en-US" sz="2000" dirty="0"/>
              <a:t>, salary decreases, or department and project merging, </a:t>
            </a:r>
            <a:endParaRPr lang="en-US" sz="2000" dirty="0" smtClean="0"/>
          </a:p>
          <a:p>
            <a:r>
              <a:rPr lang="en-US" sz="2400" dirty="0" smtClean="0"/>
              <a:t>within </a:t>
            </a:r>
            <a:r>
              <a:rPr lang="en-US" sz="2400" dirty="0"/>
              <a:t>certain constraints specified by the company’s </a:t>
            </a:r>
            <a:r>
              <a:rPr lang="en-US" sz="2400" dirty="0" smtClean="0"/>
              <a:t>requirements:</a:t>
            </a:r>
          </a:p>
          <a:p>
            <a:endParaRPr lang="en-US" sz="2400" dirty="0" smtClean="0"/>
          </a:p>
          <a:p>
            <a:pPr lvl="1"/>
            <a:r>
              <a:rPr lang="en-US" sz="2000" dirty="0" smtClean="0"/>
              <a:t>any </a:t>
            </a:r>
            <a:r>
              <a:rPr lang="en-US" sz="2000" dirty="0"/>
              <a:t>salary decreases should be uniform across employees of the same department, </a:t>
            </a:r>
            <a:endParaRPr lang="en-US" sz="2000" dirty="0" smtClean="0"/>
          </a:p>
          <a:p>
            <a:pPr lvl="1"/>
            <a:r>
              <a:rPr lang="en-US" sz="2000" dirty="0" smtClean="0"/>
              <a:t>every </a:t>
            </a:r>
            <a:r>
              <a:rPr lang="en-US" sz="2000" dirty="0"/>
              <a:t>project should have at least a certain number of employee hours devoted to it, </a:t>
            </a:r>
            <a:endParaRPr lang="en-US" sz="2000" dirty="0" smtClean="0"/>
          </a:p>
          <a:p>
            <a:pPr lvl="1"/>
            <a:endParaRPr lang="en-US" sz="2000" dirty="0" smtClean="0"/>
          </a:p>
          <a:p>
            <a:pPr lvl="1"/>
            <a:r>
              <a:rPr lang="en-US" sz="2000" dirty="0" smtClean="0"/>
              <a:t>the </a:t>
            </a:r>
            <a:r>
              <a:rPr lang="en-US" sz="2000" dirty="0"/>
              <a:t>solution should be achieved with the minimum number of employee </a:t>
            </a:r>
            <a:r>
              <a:rPr lang="en-US" sz="2000" dirty="0" smtClean="0"/>
              <a:t>reassignments</a:t>
            </a:r>
            <a:endParaRPr lang="en-US" sz="2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db.cs.washington.edu</a:t>
            </a:r>
            <a:r>
              <a:rPr lang="en-US" dirty="0" smtClean="0"/>
              <a:t>/causality/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97922" y="3672961"/>
            <a:ext cx="7869168" cy="1400523"/>
          </a:xfrm>
          <a:prstGeom prst="rect">
            <a:avLst/>
          </a:prstGeom>
          <a:noFill/>
          <a:ln w="19050" cmpd="sng">
            <a:solidFill>
              <a:srgbClr val="953735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97922" y="5387592"/>
            <a:ext cx="7869168" cy="685474"/>
          </a:xfrm>
          <a:prstGeom prst="rect">
            <a:avLst/>
          </a:prstGeom>
          <a:noFill/>
          <a:ln w="19050" cmpd="sng">
            <a:solidFill>
              <a:schemeClr val="accent3">
                <a:lumMod val="75000"/>
              </a:schemeClr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840137" y="2030379"/>
            <a:ext cx="12715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(variables)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6150" y="3290392"/>
            <a:ext cx="1496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(constraints)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10940" y="6005627"/>
            <a:ext cx="29139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(optimization objective)</a:t>
            </a:r>
            <a:endParaRPr lang="en-US" sz="20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97922" y="2120088"/>
            <a:ext cx="6983290" cy="310401"/>
          </a:xfrm>
          <a:prstGeom prst="rect">
            <a:avLst/>
          </a:prstGeom>
          <a:noFill/>
          <a:ln w="19050" cmpd="sng">
            <a:solidFill>
              <a:schemeClr val="accent1">
                <a:lumMod val="75000"/>
              </a:schemeClr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798223" y="1709257"/>
            <a:ext cx="4046222" cy="310401"/>
          </a:xfrm>
          <a:prstGeom prst="rect">
            <a:avLst/>
          </a:prstGeom>
          <a:noFill/>
          <a:ln w="19050" cmpd="sng">
            <a:solidFill>
              <a:srgbClr val="953735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5421928" y="686134"/>
            <a:ext cx="149699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(constraints)</a:t>
            </a: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17" name="Straight Arrow Connector 16"/>
          <p:cNvCxnSpPr>
            <a:stCxn id="15" idx="2"/>
          </p:cNvCxnSpPr>
          <p:nvPr/>
        </p:nvCxnSpPr>
        <p:spPr>
          <a:xfrm flipH="1">
            <a:off x="6005417" y="1086244"/>
            <a:ext cx="165011" cy="623013"/>
          </a:xfrm>
          <a:prstGeom prst="straightConnector1">
            <a:avLst/>
          </a:prstGeom>
          <a:ln>
            <a:solidFill>
              <a:schemeClr val="accent2">
                <a:lumMod val="75000"/>
              </a:schemeClr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236004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/>
      <p:bldP spid="11" grpId="0"/>
      <p:bldP spid="12" grpId="0" animBg="1"/>
      <p:bldP spid="14" grpId="0" animBg="1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Declarative </a:t>
            </a:r>
            <a:r>
              <a:rPr lang="en-US" dirty="0"/>
              <a:t>P</a:t>
            </a:r>
            <a:r>
              <a:rPr lang="en-US" dirty="0" smtClean="0"/>
              <a:t>roblem </a:t>
            </a:r>
            <a:r>
              <a:rPr lang="en-US" dirty="0"/>
              <a:t>S</a:t>
            </a:r>
            <a:r>
              <a:rPr lang="en-US" dirty="0" smtClean="0"/>
              <a:t>pecification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5283051" y="2875330"/>
            <a:ext cx="2185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Problem constraints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895988" y="4576439"/>
            <a:ext cx="2249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Optimization criterion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46884" y="5803064"/>
            <a:ext cx="25955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Problem statement query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25" name="Group 24"/>
          <p:cNvGrpSpPr/>
          <p:nvPr/>
        </p:nvGrpSpPr>
        <p:grpSpPr>
          <a:xfrm>
            <a:off x="557409" y="2269488"/>
            <a:ext cx="4493939" cy="1581016"/>
            <a:chOff x="608498" y="1391178"/>
            <a:chExt cx="4493939" cy="1581016"/>
          </a:xfrm>
        </p:grpSpPr>
        <p:sp>
          <p:nvSpPr>
            <p:cNvPr id="10" name="Rounded Rectangle 9"/>
            <p:cNvSpPr/>
            <p:nvPr/>
          </p:nvSpPr>
          <p:spPr>
            <a:xfrm>
              <a:off x="608498" y="1391178"/>
              <a:ext cx="4493939" cy="1581016"/>
            </a:xfrm>
            <a:prstGeom prst="roundRect">
              <a:avLst>
                <a:gd name="adj" fmla="val 12080"/>
              </a:avLst>
            </a:prstGeom>
            <a:solidFill>
              <a:schemeClr val="accent3">
                <a:lumMod val="40000"/>
                <a:lumOff val="60000"/>
              </a:schemeClr>
            </a:solidFill>
            <a:ln w="19050" cmpd="sng"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608498" y="1396856"/>
              <a:ext cx="4493939" cy="1569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urier"/>
                  <a:cs typeface="Courier"/>
                </a:rPr>
                <a:t>CREATE CONSTRAINT Constr1</a:t>
              </a:r>
            </a:p>
            <a:p>
              <a:r>
                <a:rPr lang="en-US" sz="1600" dirty="0" smtClean="0">
                  <a:latin typeface="Courier"/>
                  <a:cs typeface="Courier"/>
                </a:rPr>
                <a:t>AS NOT EXISTS</a:t>
              </a:r>
            </a:p>
            <a:p>
              <a:r>
                <a:rPr lang="en-US" sz="1600" dirty="0">
                  <a:latin typeface="Courier"/>
                  <a:cs typeface="Courier"/>
                </a:rPr>
                <a:t>	</a:t>
              </a:r>
              <a:r>
                <a:rPr lang="en-US" sz="1600" dirty="0" smtClean="0">
                  <a:latin typeface="Courier"/>
                  <a:cs typeface="Courier"/>
                </a:rPr>
                <a:t>(SELECT		ok, sum(quant’) AS c</a:t>
              </a:r>
            </a:p>
            <a:p>
              <a:r>
                <a:rPr lang="en-US" sz="1600" dirty="0" smtClean="0">
                  <a:latin typeface="Courier"/>
                  <a:cs typeface="Courier"/>
                </a:rPr>
                <a:t>	</a:t>
              </a:r>
              <a:r>
                <a:rPr lang="en-US" sz="1600" dirty="0">
                  <a:latin typeface="Courier"/>
                  <a:cs typeface="Courier"/>
                </a:rPr>
                <a:t> </a:t>
              </a:r>
              <a:r>
                <a:rPr lang="en-US" sz="1600" dirty="0" smtClean="0">
                  <a:latin typeface="Courier"/>
                  <a:cs typeface="Courier"/>
                </a:rPr>
                <a:t>FROM		</a:t>
              </a:r>
              <a:r>
                <a:rPr lang="en-US" sz="1600" dirty="0" err="1" smtClean="0">
                  <a:latin typeface="Courier"/>
                  <a:cs typeface="Courier"/>
                </a:rPr>
                <a:t>LineItem_N</a:t>
              </a:r>
              <a:endParaRPr lang="en-US" sz="1600" dirty="0" smtClean="0">
                <a:latin typeface="Courier"/>
                <a:cs typeface="Courier"/>
              </a:endParaRPr>
            </a:p>
            <a:p>
              <a:r>
                <a:rPr lang="en-US" sz="1600" dirty="0">
                  <a:latin typeface="Courier"/>
                  <a:cs typeface="Courier"/>
                </a:rPr>
                <a:t>	 </a:t>
              </a:r>
              <a:r>
                <a:rPr lang="en-US" sz="1600" dirty="0" smtClean="0">
                  <a:latin typeface="Courier"/>
                  <a:cs typeface="Courier"/>
                </a:rPr>
                <a:t>GROUP BY	ok</a:t>
              </a:r>
            </a:p>
            <a:p>
              <a:r>
                <a:rPr lang="en-US" sz="1600" dirty="0">
                  <a:latin typeface="Courier"/>
                  <a:cs typeface="Courier"/>
                </a:rPr>
                <a:t>	 </a:t>
              </a:r>
              <a:r>
                <a:rPr lang="en-US" sz="1600" dirty="0" smtClean="0">
                  <a:latin typeface="Courier"/>
                  <a:cs typeface="Courier"/>
                </a:rPr>
                <a:t>HAVING		c &gt; 100)</a:t>
              </a:r>
              <a:endParaRPr lang="en-US" sz="1600" dirty="0">
                <a:latin typeface="Courier"/>
                <a:cs typeface="Courier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57409" y="3956631"/>
            <a:ext cx="6190248" cy="1608948"/>
            <a:chOff x="2740944" y="3098893"/>
            <a:chExt cx="6190248" cy="1608948"/>
          </a:xfrm>
        </p:grpSpPr>
        <p:sp>
          <p:nvSpPr>
            <p:cNvPr id="11" name="Rounded Rectangle 10"/>
            <p:cNvSpPr/>
            <p:nvPr/>
          </p:nvSpPr>
          <p:spPr>
            <a:xfrm>
              <a:off x="2740944" y="3098893"/>
              <a:ext cx="6190248" cy="1608948"/>
            </a:xfrm>
            <a:prstGeom prst="roundRect">
              <a:avLst>
                <a:gd name="adj" fmla="val 10975"/>
              </a:avLst>
            </a:prstGeom>
            <a:solidFill>
              <a:schemeClr val="accent3">
                <a:lumMod val="40000"/>
                <a:lumOff val="60000"/>
              </a:schemeClr>
            </a:solidFill>
            <a:ln w="19050" cmpd="sng"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2788750" y="3118537"/>
              <a:ext cx="6094637" cy="156966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urier"/>
                  <a:cs typeface="Courier"/>
                </a:rPr>
                <a:t>CREATE OBJECTIVE Obj1</a:t>
              </a:r>
            </a:p>
            <a:p>
              <a:r>
                <a:rPr lang="en-US" sz="1600" dirty="0" smtClean="0">
                  <a:latin typeface="Courier"/>
                  <a:cs typeface="Courier"/>
                </a:rPr>
                <a:t>AS SELECT sum(*)</a:t>
              </a:r>
            </a:p>
            <a:p>
              <a:r>
                <a:rPr lang="en-US" sz="1600" dirty="0" smtClean="0">
                  <a:latin typeface="Courier"/>
                  <a:cs typeface="Courier"/>
                </a:rPr>
                <a:t>	FROM (SELECT quant </a:t>
              </a:r>
              <a:r>
                <a:rPr lang="en-US" sz="1600" dirty="0">
                  <a:latin typeface="Courier"/>
                  <a:cs typeface="Courier"/>
                </a:rPr>
                <a:t>– quant’</a:t>
              </a:r>
            </a:p>
            <a:p>
              <a:r>
                <a:rPr lang="en-US" sz="1600" dirty="0">
                  <a:latin typeface="Courier"/>
                  <a:cs typeface="Courier"/>
                </a:rPr>
                <a:t>		</a:t>
              </a:r>
              <a:r>
                <a:rPr lang="en-US" sz="1600" dirty="0" smtClean="0">
                  <a:latin typeface="Courier"/>
                  <a:cs typeface="Courier"/>
                </a:rPr>
                <a:t>  FROM</a:t>
              </a:r>
              <a:r>
                <a:rPr lang="en-US" sz="1600" dirty="0">
                  <a:latin typeface="Courier"/>
                  <a:cs typeface="Courier"/>
                </a:rPr>
                <a:t>	</a:t>
              </a:r>
              <a:r>
                <a:rPr lang="en-US" sz="1600" dirty="0" smtClean="0">
                  <a:latin typeface="Courier"/>
                  <a:cs typeface="Courier"/>
                </a:rPr>
                <a:t> </a:t>
              </a:r>
              <a:r>
                <a:rPr lang="en-US" sz="1600" dirty="0" err="1" smtClean="0">
                  <a:latin typeface="Courier"/>
                  <a:cs typeface="Courier"/>
                </a:rPr>
                <a:t>LineItem</a:t>
              </a:r>
              <a:r>
                <a:rPr lang="en-US" sz="1600" dirty="0" smtClean="0">
                  <a:latin typeface="Courier"/>
                  <a:cs typeface="Courier"/>
                </a:rPr>
                <a:t> </a:t>
              </a:r>
              <a:r>
                <a:rPr lang="en-US" sz="1600" dirty="0">
                  <a:latin typeface="Courier"/>
                  <a:cs typeface="Courier"/>
                </a:rPr>
                <a:t>as L1, </a:t>
              </a:r>
              <a:r>
                <a:rPr lang="en-US" sz="1600" dirty="0" err="1">
                  <a:latin typeface="Courier"/>
                  <a:cs typeface="Courier"/>
                </a:rPr>
                <a:t>LineItem_N</a:t>
              </a:r>
              <a:r>
                <a:rPr lang="en-US" sz="1600" dirty="0">
                  <a:latin typeface="Courier"/>
                  <a:cs typeface="Courier"/>
                </a:rPr>
                <a:t> as L2</a:t>
              </a:r>
            </a:p>
            <a:p>
              <a:r>
                <a:rPr lang="en-US" sz="1600" dirty="0">
                  <a:latin typeface="Courier"/>
                  <a:cs typeface="Courier"/>
                </a:rPr>
                <a:t>		</a:t>
              </a:r>
              <a:r>
                <a:rPr lang="en-US" sz="1600" dirty="0" smtClean="0">
                  <a:latin typeface="Courier"/>
                  <a:cs typeface="Courier"/>
                </a:rPr>
                <a:t>  WHERE</a:t>
              </a:r>
              <a:r>
                <a:rPr lang="en-US" sz="1600" dirty="0">
                  <a:latin typeface="Courier"/>
                  <a:cs typeface="Courier"/>
                </a:rPr>
                <a:t>	</a:t>
              </a:r>
              <a:r>
                <a:rPr lang="en-US" sz="1600" dirty="0" smtClean="0">
                  <a:latin typeface="Courier"/>
                  <a:cs typeface="Courier"/>
                </a:rPr>
                <a:t> L1</a:t>
              </a:r>
              <a:r>
                <a:rPr lang="en-US" sz="1600" dirty="0">
                  <a:latin typeface="Courier"/>
                  <a:cs typeface="Courier"/>
                </a:rPr>
                <a:t>.ok = L2.ok, AND L1.pk = L2.pk</a:t>
              </a:r>
            </a:p>
            <a:p>
              <a:r>
                <a:rPr lang="en-US" sz="1600" dirty="0">
                  <a:latin typeface="Courier"/>
                  <a:cs typeface="Courier"/>
                </a:rPr>
                <a:t>				</a:t>
              </a:r>
              <a:r>
                <a:rPr lang="en-US" sz="1600" dirty="0" smtClean="0">
                  <a:latin typeface="Courier"/>
                  <a:cs typeface="Courier"/>
                </a:rPr>
                <a:t> AND </a:t>
              </a:r>
              <a:r>
                <a:rPr lang="en-US" sz="1600" dirty="0">
                  <a:latin typeface="Courier"/>
                  <a:cs typeface="Courier"/>
                </a:rPr>
                <a:t>L1.sk = L2.sk) 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557409" y="1279064"/>
            <a:ext cx="5995791" cy="884297"/>
            <a:chOff x="2696820" y="4814059"/>
            <a:chExt cx="5995791" cy="884297"/>
          </a:xfrm>
        </p:grpSpPr>
        <p:sp>
          <p:nvSpPr>
            <p:cNvPr id="20" name="Rounded Rectangle 19"/>
            <p:cNvSpPr/>
            <p:nvPr/>
          </p:nvSpPr>
          <p:spPr>
            <a:xfrm>
              <a:off x="2696820" y="4814059"/>
              <a:ext cx="5995791" cy="884297"/>
            </a:xfrm>
            <a:prstGeom prst="roundRect">
              <a:avLst>
                <a:gd name="adj" fmla="val 10975"/>
              </a:avLst>
            </a:prstGeom>
            <a:solidFill>
              <a:schemeClr val="accent3">
                <a:lumMod val="40000"/>
                <a:lumOff val="60000"/>
              </a:schemeClr>
            </a:solidFill>
            <a:ln w="19050" cmpd="sng"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708962" y="4840709"/>
              <a:ext cx="5971507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urier"/>
                  <a:cs typeface="Courier"/>
                </a:rPr>
                <a:t>CREATE REPLACEMENT </a:t>
              </a:r>
              <a:r>
                <a:rPr lang="en-US" sz="1600" dirty="0" err="1" smtClean="0">
                  <a:latin typeface="Courier"/>
                  <a:cs typeface="Courier"/>
                </a:rPr>
                <a:t>LineItem_N</a:t>
              </a:r>
              <a:endParaRPr lang="en-US" sz="1600" dirty="0" smtClean="0">
                <a:latin typeface="Courier"/>
                <a:cs typeface="Courier"/>
              </a:endParaRPr>
            </a:p>
            <a:p>
              <a:r>
                <a:rPr lang="en-US" sz="1600" dirty="0" smtClean="0">
                  <a:latin typeface="Courier"/>
                  <a:cs typeface="Courier"/>
                </a:rPr>
                <a:t>AS	(SELECT		ok, </a:t>
              </a:r>
              <a:r>
                <a:rPr lang="en-US" sz="1600" dirty="0" err="1" smtClean="0">
                  <a:latin typeface="Courier"/>
                  <a:cs typeface="Courier"/>
                </a:rPr>
                <a:t>pk</a:t>
              </a:r>
              <a:r>
                <a:rPr lang="en-US" sz="1600" dirty="0" smtClean="0">
                  <a:latin typeface="Courier"/>
                  <a:cs typeface="Courier"/>
                </a:rPr>
                <a:t>, </a:t>
              </a:r>
              <a:r>
                <a:rPr lang="en-US" sz="1600" dirty="0" err="1" smtClean="0">
                  <a:latin typeface="Courier"/>
                  <a:cs typeface="Courier"/>
                </a:rPr>
                <a:t>sk</a:t>
              </a:r>
              <a:r>
                <a:rPr lang="en-US" sz="1600" dirty="0" smtClean="0">
                  <a:latin typeface="Courier"/>
                  <a:cs typeface="Courier"/>
                </a:rPr>
                <a:t>, VAR(quant) AS quant’</a:t>
              </a:r>
            </a:p>
            <a:p>
              <a:r>
                <a:rPr lang="en-US" sz="1600" dirty="0" smtClean="0">
                  <a:latin typeface="Courier"/>
                  <a:cs typeface="Courier"/>
                </a:rPr>
                <a:t>	</a:t>
              </a:r>
              <a:r>
                <a:rPr lang="en-US" sz="1600" dirty="0">
                  <a:latin typeface="Courier"/>
                  <a:cs typeface="Courier"/>
                </a:rPr>
                <a:t> </a:t>
              </a:r>
              <a:r>
                <a:rPr lang="en-US" sz="1600" dirty="0" smtClean="0">
                  <a:latin typeface="Courier"/>
                  <a:cs typeface="Courier"/>
                </a:rPr>
                <a:t>FROM		</a:t>
              </a:r>
              <a:r>
                <a:rPr lang="en-US" sz="1600" dirty="0" err="1" smtClean="0">
                  <a:latin typeface="Courier"/>
                  <a:cs typeface="Courier"/>
                </a:rPr>
                <a:t>LineItem</a:t>
              </a:r>
              <a:r>
                <a:rPr lang="en-US" sz="1600" dirty="0" smtClean="0">
                  <a:latin typeface="Courier"/>
                  <a:cs typeface="Courier"/>
                </a:rPr>
                <a:t>)</a:t>
              </a:r>
              <a:endParaRPr lang="en-US" sz="1600" dirty="0">
                <a:latin typeface="Courier"/>
                <a:cs typeface="Courier"/>
              </a:endParaRP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557409" y="5671705"/>
            <a:ext cx="3293490" cy="632051"/>
            <a:chOff x="608498" y="5671705"/>
            <a:chExt cx="3293490" cy="632051"/>
          </a:xfrm>
        </p:grpSpPr>
        <p:sp>
          <p:nvSpPr>
            <p:cNvPr id="12" name="Rounded Rectangle 11"/>
            <p:cNvSpPr/>
            <p:nvPr/>
          </p:nvSpPr>
          <p:spPr>
            <a:xfrm>
              <a:off x="654631" y="5671705"/>
              <a:ext cx="3201225" cy="632051"/>
            </a:xfrm>
            <a:prstGeom prst="roundRect">
              <a:avLst/>
            </a:prstGeom>
            <a:solidFill>
              <a:schemeClr val="accent3">
                <a:lumMod val="40000"/>
                <a:lumOff val="60000"/>
              </a:schemeClr>
            </a:solidFill>
            <a:ln w="19050" cmpd="sng">
              <a:solidFill>
                <a:schemeClr val="accent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608498" y="5695342"/>
              <a:ext cx="3293490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>
                  <a:latin typeface="Courier"/>
                  <a:cs typeface="Courier"/>
                </a:rPr>
                <a:t>HOW TO 		minimize(Obj1)</a:t>
              </a:r>
            </a:p>
            <a:p>
              <a:r>
                <a:rPr lang="en-US" sz="1600" dirty="0" smtClean="0">
                  <a:latin typeface="Courier"/>
                  <a:cs typeface="Courier"/>
                </a:rPr>
                <a:t>SUBJECT TO	Constr1</a:t>
              </a:r>
              <a:endParaRPr lang="en-US" sz="1600" dirty="0">
                <a:latin typeface="Courier"/>
                <a:cs typeface="Courier"/>
              </a:endParaRPr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6869261" y="1536546"/>
            <a:ext cx="21855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Variable Definitions</a:t>
            </a:r>
            <a:endParaRPr lang="en-US" dirty="0">
              <a:solidFill>
                <a:schemeClr val="accent3">
                  <a:lumMod val="75000"/>
                </a:schemeClr>
              </a:solidFill>
            </a:endParaRPr>
          </a:p>
        </p:txBody>
      </p:sp>
      <p:cxnSp>
        <p:nvCxnSpPr>
          <p:cNvPr id="29" name="Straight Arrow Connector 28"/>
          <p:cNvCxnSpPr/>
          <p:nvPr/>
        </p:nvCxnSpPr>
        <p:spPr>
          <a:xfrm flipH="1">
            <a:off x="4323721" y="1332734"/>
            <a:ext cx="619531" cy="126343"/>
          </a:xfrm>
          <a:prstGeom prst="straightConnector1">
            <a:avLst/>
          </a:prstGeom>
          <a:ln>
            <a:solidFill>
              <a:srgbClr val="E46C0A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flipH="1">
            <a:off x="4675023" y="1332734"/>
            <a:ext cx="268229" cy="278743"/>
          </a:xfrm>
          <a:prstGeom prst="straightConnector1">
            <a:avLst/>
          </a:prstGeom>
          <a:ln>
            <a:solidFill>
              <a:srgbClr val="E46C0A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670666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1506303" y="1883326"/>
            <a:ext cx="6016179" cy="2879403"/>
          </a:xfrm>
          <a:prstGeom prst="roundRect">
            <a:avLst>
              <a:gd name="adj" fmla="val 7047"/>
            </a:avLst>
          </a:prstGeom>
          <a:noFill/>
          <a:ln w="19050" cmpd="sng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18104" y="1401000"/>
            <a:ext cx="23925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How-To Engine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-15459" y="3051884"/>
            <a:ext cx="10009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How-To query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746124" y="2365077"/>
            <a:ext cx="1912659" cy="2019944"/>
          </a:xfrm>
          <a:prstGeom prst="roundRect">
            <a:avLst/>
          </a:prstGeom>
          <a:solidFill>
            <a:srgbClr val="E6B9B8"/>
          </a:solidFill>
          <a:ln w="19050" cmpd="sng">
            <a:solidFill>
              <a:srgbClr val="6325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How-To</a:t>
            </a:r>
          </a:p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parser</a:t>
            </a:r>
          </a:p>
        </p:txBody>
      </p:sp>
      <p:sp>
        <p:nvSpPr>
          <p:cNvPr id="13" name="Can 12"/>
          <p:cNvSpPr/>
          <p:nvPr/>
        </p:nvSpPr>
        <p:spPr>
          <a:xfrm>
            <a:off x="2132264" y="4934717"/>
            <a:ext cx="1234192" cy="1319996"/>
          </a:xfrm>
          <a:prstGeom prst="can">
            <a:avLst/>
          </a:prstGeom>
          <a:solidFill>
            <a:srgbClr val="E6B9B8"/>
          </a:solidFill>
          <a:ln w="19050" cmpd="sng">
            <a:solidFill>
              <a:srgbClr val="6325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DB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306206" y="2365077"/>
            <a:ext cx="1912659" cy="2019944"/>
          </a:xfrm>
          <a:prstGeom prst="roundRect">
            <a:avLst/>
          </a:prstGeom>
          <a:solidFill>
            <a:srgbClr val="E6B9B8"/>
          </a:solidFill>
          <a:ln w="19050" cmpd="sng">
            <a:solidFill>
              <a:srgbClr val="6325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How-To</a:t>
            </a:r>
          </a:p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evaluation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3724923" y="2331191"/>
            <a:ext cx="1828180" cy="2087717"/>
          </a:xfrm>
          <a:prstGeom prst="rightArrow">
            <a:avLst>
              <a:gd name="adj1" fmla="val 73779"/>
              <a:gd name="adj2" fmla="val 36213"/>
            </a:avLst>
          </a:prstGeom>
          <a:solidFill>
            <a:schemeClr val="bg1">
              <a:lumMod val="95000"/>
            </a:schemeClr>
          </a:solidFill>
          <a:ln w="190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v</a:t>
            </a:r>
            <a:r>
              <a:rPr lang="en-US" sz="2000" dirty="0" smtClean="0">
                <a:solidFill>
                  <a:schemeClr val="tx1"/>
                </a:solidFill>
              </a:rPr>
              <a:t>ariables</a:t>
            </a:r>
          </a:p>
          <a:p>
            <a:r>
              <a:rPr lang="en-US" sz="2000" dirty="0">
                <a:solidFill>
                  <a:schemeClr val="tx1"/>
                </a:solidFill>
              </a:rPr>
              <a:t>c</a:t>
            </a:r>
            <a:r>
              <a:rPr lang="en-US" sz="2000" dirty="0" smtClean="0">
                <a:solidFill>
                  <a:schemeClr val="tx1"/>
                </a:solidFill>
              </a:rPr>
              <a:t>onstraints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objectives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System Architecture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7275140" y="2987468"/>
            <a:ext cx="847821" cy="775162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90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042751" y="3051884"/>
            <a:ext cx="11177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How-To answer</a:t>
            </a:r>
            <a:endParaRPr lang="en-US" sz="2000" dirty="0"/>
          </a:p>
        </p:txBody>
      </p:sp>
      <p:sp>
        <p:nvSpPr>
          <p:cNvPr id="14" name="Up-Down Arrow 13"/>
          <p:cNvSpPr/>
          <p:nvPr/>
        </p:nvSpPr>
        <p:spPr>
          <a:xfrm>
            <a:off x="2455928" y="4341087"/>
            <a:ext cx="586864" cy="742568"/>
          </a:xfrm>
          <a:prstGeom prst="upDownArrow">
            <a:avLst/>
          </a:prstGeom>
          <a:solidFill>
            <a:srgbClr val="F2F2F2"/>
          </a:solidFill>
          <a:ln w="19050" cmpd="sng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992116" y="2987468"/>
            <a:ext cx="847821" cy="775162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90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16892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1506303" y="1883326"/>
            <a:ext cx="6016179" cy="2879403"/>
          </a:xfrm>
          <a:prstGeom prst="roundRect">
            <a:avLst>
              <a:gd name="adj" fmla="val 7047"/>
            </a:avLst>
          </a:prstGeom>
          <a:noFill/>
          <a:ln w="19050" cmpd="sng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18104" y="1401000"/>
            <a:ext cx="23925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How-To Engine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-15459" y="3051884"/>
            <a:ext cx="10009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How-To query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746124" y="2365077"/>
            <a:ext cx="1912659" cy="2019944"/>
          </a:xfrm>
          <a:prstGeom prst="roundRect">
            <a:avLst/>
          </a:prstGeom>
          <a:solidFill>
            <a:srgbClr val="E6B9B8"/>
          </a:solidFill>
          <a:ln w="19050" cmpd="sng">
            <a:solidFill>
              <a:srgbClr val="6325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How-To</a:t>
            </a:r>
          </a:p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parser</a:t>
            </a:r>
          </a:p>
        </p:txBody>
      </p:sp>
      <p:sp>
        <p:nvSpPr>
          <p:cNvPr id="13" name="Can 12"/>
          <p:cNvSpPr/>
          <p:nvPr/>
        </p:nvSpPr>
        <p:spPr>
          <a:xfrm>
            <a:off x="2132264" y="4934717"/>
            <a:ext cx="1234192" cy="1319996"/>
          </a:xfrm>
          <a:prstGeom prst="can">
            <a:avLst/>
          </a:prstGeom>
          <a:solidFill>
            <a:srgbClr val="E6B9B8"/>
          </a:solidFill>
          <a:ln w="19050" cmpd="sng">
            <a:solidFill>
              <a:srgbClr val="6325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DB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306206" y="2365077"/>
            <a:ext cx="1912659" cy="2019944"/>
          </a:xfrm>
          <a:prstGeom prst="roundRect">
            <a:avLst/>
          </a:prstGeom>
          <a:solidFill>
            <a:srgbClr val="E6B9B8"/>
          </a:solidFill>
          <a:ln w="19050" cmpd="sng">
            <a:solidFill>
              <a:srgbClr val="6325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How-To</a:t>
            </a:r>
          </a:p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evaluation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3724923" y="2331191"/>
            <a:ext cx="1828180" cy="2087717"/>
          </a:xfrm>
          <a:prstGeom prst="rightArrow">
            <a:avLst>
              <a:gd name="adj1" fmla="val 73779"/>
              <a:gd name="adj2" fmla="val 36213"/>
            </a:avLst>
          </a:prstGeom>
          <a:solidFill>
            <a:schemeClr val="bg1">
              <a:lumMod val="95000"/>
            </a:schemeClr>
          </a:solidFill>
          <a:ln w="190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v</a:t>
            </a:r>
            <a:r>
              <a:rPr lang="en-US" sz="2000" dirty="0" smtClean="0">
                <a:solidFill>
                  <a:schemeClr val="tx1"/>
                </a:solidFill>
              </a:rPr>
              <a:t>ariables</a:t>
            </a:r>
          </a:p>
          <a:p>
            <a:r>
              <a:rPr lang="en-US" sz="2000" dirty="0">
                <a:solidFill>
                  <a:schemeClr val="tx1"/>
                </a:solidFill>
              </a:rPr>
              <a:t>c</a:t>
            </a:r>
            <a:r>
              <a:rPr lang="en-US" sz="2000" dirty="0" smtClean="0">
                <a:solidFill>
                  <a:schemeClr val="tx1"/>
                </a:solidFill>
              </a:rPr>
              <a:t>onstraints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objectives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System Architecture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7275140" y="2987468"/>
            <a:ext cx="847821" cy="775162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90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042751" y="3051884"/>
            <a:ext cx="11177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How-To answer</a:t>
            </a:r>
            <a:endParaRPr lang="en-US" sz="2000" dirty="0"/>
          </a:p>
        </p:txBody>
      </p:sp>
      <p:sp>
        <p:nvSpPr>
          <p:cNvPr id="14" name="Up-Down Arrow 13"/>
          <p:cNvSpPr/>
          <p:nvPr/>
        </p:nvSpPr>
        <p:spPr>
          <a:xfrm>
            <a:off x="2455928" y="4341087"/>
            <a:ext cx="586864" cy="742568"/>
          </a:xfrm>
          <a:prstGeom prst="upDownArrow">
            <a:avLst/>
          </a:prstGeom>
          <a:solidFill>
            <a:srgbClr val="F2F2F2"/>
          </a:solidFill>
          <a:ln w="19050" cmpd="sng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992116" y="2987468"/>
            <a:ext cx="847821" cy="775162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90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5159002" y="108080"/>
            <a:ext cx="3984998" cy="4826638"/>
          </a:xfrm>
          <a:prstGeom prst="rect">
            <a:avLst/>
          </a:prstGeom>
          <a:solidFill>
            <a:schemeClr val="bg1">
              <a:alpha val="65000"/>
            </a:schemeClr>
          </a:solidFill>
          <a:ln w="190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55072" y="4947946"/>
            <a:ext cx="3984998" cy="1408403"/>
          </a:xfrm>
          <a:prstGeom prst="rect">
            <a:avLst/>
          </a:prstGeom>
          <a:solidFill>
            <a:schemeClr val="bg1">
              <a:alpha val="65000"/>
            </a:schemeClr>
          </a:solidFill>
          <a:ln w="190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96798" y="5083655"/>
            <a:ext cx="389928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/>
              <a:t>User Input: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Support variable, constraint and objective specifications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Maintain </a:t>
            </a:r>
            <a:r>
              <a:rPr lang="en-US" sz="2000" dirty="0" err="1" smtClean="0"/>
              <a:t>declarativity</a:t>
            </a:r>
            <a:endParaRPr lang="en-US" sz="2000" dirty="0"/>
          </a:p>
        </p:txBody>
      </p:sp>
      <p:cxnSp>
        <p:nvCxnSpPr>
          <p:cNvPr id="19" name="Elbow Connector 18"/>
          <p:cNvCxnSpPr/>
          <p:nvPr/>
        </p:nvCxnSpPr>
        <p:spPr>
          <a:xfrm>
            <a:off x="3690611" y="4948227"/>
            <a:ext cx="1104087" cy="482782"/>
          </a:xfrm>
          <a:prstGeom prst="bentConnector3">
            <a:avLst>
              <a:gd name="adj1" fmla="val -175"/>
            </a:avLst>
          </a:prstGeom>
          <a:ln w="38100" cmpd="sng">
            <a:solidFill>
              <a:srgbClr val="E46C0A"/>
            </a:solidFill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21885" y="108080"/>
            <a:ext cx="5137117" cy="1391528"/>
          </a:xfrm>
          <a:prstGeom prst="rect">
            <a:avLst/>
          </a:prstGeom>
          <a:solidFill>
            <a:schemeClr val="bg1">
              <a:alpha val="65000"/>
            </a:schemeClr>
          </a:solidFill>
          <a:ln w="190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499607"/>
            <a:ext cx="5159002" cy="3448340"/>
          </a:xfrm>
          <a:prstGeom prst="rect">
            <a:avLst/>
          </a:prstGeom>
          <a:noFill/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38144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1506303" y="1883326"/>
            <a:ext cx="6016179" cy="2879403"/>
          </a:xfrm>
          <a:prstGeom prst="roundRect">
            <a:avLst>
              <a:gd name="adj" fmla="val 7047"/>
            </a:avLst>
          </a:prstGeom>
          <a:noFill/>
          <a:ln w="19050" cmpd="sng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318104" y="1401000"/>
            <a:ext cx="23925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How-To Engine</a:t>
            </a:r>
            <a:endParaRPr lang="en-US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-15459" y="3051884"/>
            <a:ext cx="10009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How-To query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746124" y="2365077"/>
            <a:ext cx="1912659" cy="2019944"/>
          </a:xfrm>
          <a:prstGeom prst="roundRect">
            <a:avLst/>
          </a:prstGeom>
          <a:solidFill>
            <a:srgbClr val="E6B9B8"/>
          </a:solidFill>
          <a:ln w="19050" cmpd="sng">
            <a:solidFill>
              <a:srgbClr val="6325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How-To</a:t>
            </a:r>
          </a:p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parser</a:t>
            </a:r>
          </a:p>
        </p:txBody>
      </p:sp>
      <p:sp>
        <p:nvSpPr>
          <p:cNvPr id="13" name="Can 12"/>
          <p:cNvSpPr/>
          <p:nvPr/>
        </p:nvSpPr>
        <p:spPr>
          <a:xfrm>
            <a:off x="2132264" y="4934717"/>
            <a:ext cx="1234192" cy="1319996"/>
          </a:xfrm>
          <a:prstGeom prst="can">
            <a:avLst/>
          </a:prstGeom>
          <a:solidFill>
            <a:srgbClr val="E6B9B8"/>
          </a:solidFill>
          <a:ln w="19050" cmpd="sng">
            <a:solidFill>
              <a:srgbClr val="6325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DB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306206" y="2365077"/>
            <a:ext cx="1912659" cy="2019944"/>
          </a:xfrm>
          <a:prstGeom prst="roundRect">
            <a:avLst/>
          </a:prstGeom>
          <a:solidFill>
            <a:srgbClr val="E6B9B8"/>
          </a:solidFill>
          <a:ln w="19050" cmpd="sng">
            <a:solidFill>
              <a:srgbClr val="6325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How-To</a:t>
            </a:r>
          </a:p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evaluation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3724923" y="2331191"/>
            <a:ext cx="1828180" cy="2087717"/>
          </a:xfrm>
          <a:prstGeom prst="rightArrow">
            <a:avLst>
              <a:gd name="adj1" fmla="val 73779"/>
              <a:gd name="adj2" fmla="val 36213"/>
            </a:avLst>
          </a:prstGeom>
          <a:solidFill>
            <a:schemeClr val="bg1">
              <a:lumMod val="95000"/>
            </a:schemeClr>
          </a:solidFill>
          <a:ln w="190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000" dirty="0">
                <a:solidFill>
                  <a:schemeClr val="tx1"/>
                </a:solidFill>
              </a:rPr>
              <a:t>v</a:t>
            </a:r>
            <a:r>
              <a:rPr lang="en-US" sz="2000" dirty="0" smtClean="0">
                <a:solidFill>
                  <a:schemeClr val="tx1"/>
                </a:solidFill>
              </a:rPr>
              <a:t>ariables</a:t>
            </a:r>
          </a:p>
          <a:p>
            <a:r>
              <a:rPr lang="en-US" sz="2000" dirty="0">
                <a:solidFill>
                  <a:schemeClr val="tx1"/>
                </a:solidFill>
              </a:rPr>
              <a:t>c</a:t>
            </a:r>
            <a:r>
              <a:rPr lang="en-US" sz="2000" dirty="0" smtClean="0">
                <a:solidFill>
                  <a:schemeClr val="tx1"/>
                </a:solidFill>
              </a:rPr>
              <a:t>onstraints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objectives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System Architecture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2" name="Right Arrow 21"/>
          <p:cNvSpPr/>
          <p:nvPr/>
        </p:nvSpPr>
        <p:spPr>
          <a:xfrm>
            <a:off x="7275140" y="2987468"/>
            <a:ext cx="847821" cy="775162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90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042751" y="3051884"/>
            <a:ext cx="111778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How-To answer</a:t>
            </a:r>
            <a:endParaRPr lang="en-US" sz="2000" dirty="0"/>
          </a:p>
        </p:txBody>
      </p:sp>
      <p:sp>
        <p:nvSpPr>
          <p:cNvPr id="14" name="Up-Down Arrow 13"/>
          <p:cNvSpPr/>
          <p:nvPr/>
        </p:nvSpPr>
        <p:spPr>
          <a:xfrm>
            <a:off x="2455928" y="4341087"/>
            <a:ext cx="586864" cy="742568"/>
          </a:xfrm>
          <a:prstGeom prst="upDownArrow">
            <a:avLst/>
          </a:prstGeom>
          <a:solidFill>
            <a:srgbClr val="F2F2F2"/>
          </a:solidFill>
          <a:ln w="19050" cmpd="sng">
            <a:solidFill>
              <a:srgbClr val="7F7F7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992116" y="2987468"/>
            <a:ext cx="847821" cy="775162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90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21886" y="1401000"/>
            <a:ext cx="5112536" cy="3546946"/>
          </a:xfrm>
          <a:prstGeom prst="rect">
            <a:avLst/>
          </a:prstGeom>
          <a:solidFill>
            <a:schemeClr val="bg1">
              <a:alpha val="65000"/>
            </a:schemeClr>
          </a:solidFill>
          <a:ln w="190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55072" y="4947946"/>
            <a:ext cx="3984998" cy="1408403"/>
          </a:xfrm>
          <a:prstGeom prst="rect">
            <a:avLst/>
          </a:prstGeom>
          <a:solidFill>
            <a:schemeClr val="bg1">
              <a:alpha val="65000"/>
            </a:schemeClr>
          </a:solidFill>
          <a:ln w="190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96798" y="5556100"/>
            <a:ext cx="38992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 smtClean="0"/>
              <a:t>Evaluation requirements:</a:t>
            </a:r>
          </a:p>
          <a:p>
            <a:pPr marL="285750" indent="-285750">
              <a:buFont typeface="Arial"/>
              <a:buChar char="•"/>
            </a:pPr>
            <a:r>
              <a:rPr lang="en-US" sz="2000" dirty="0" smtClean="0"/>
              <a:t>Efficiency!</a:t>
            </a:r>
            <a:endParaRPr lang="en-US" sz="2000" dirty="0"/>
          </a:p>
        </p:txBody>
      </p:sp>
      <p:sp>
        <p:nvSpPr>
          <p:cNvPr id="25" name="Rectangle 24"/>
          <p:cNvSpPr/>
          <p:nvPr/>
        </p:nvSpPr>
        <p:spPr>
          <a:xfrm>
            <a:off x="21885" y="108080"/>
            <a:ext cx="9003888" cy="1293900"/>
          </a:xfrm>
          <a:prstGeom prst="rect">
            <a:avLst/>
          </a:prstGeom>
          <a:solidFill>
            <a:schemeClr val="bg1">
              <a:alpha val="65000"/>
            </a:schemeClr>
          </a:solidFill>
          <a:ln w="190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7421210" y="1508319"/>
            <a:ext cx="1722789" cy="3254410"/>
          </a:xfrm>
          <a:prstGeom prst="rect">
            <a:avLst/>
          </a:prstGeom>
          <a:solidFill>
            <a:schemeClr val="bg1">
              <a:alpha val="65000"/>
            </a:schemeClr>
          </a:solidFill>
          <a:ln w="190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134422" y="1549939"/>
            <a:ext cx="2269955" cy="3398008"/>
          </a:xfrm>
          <a:prstGeom prst="rect">
            <a:avLst/>
          </a:prstGeom>
          <a:noFill/>
          <a:ln w="38100" cmpd="sng">
            <a:solidFill>
              <a:schemeClr val="accent6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cxnSp>
        <p:nvCxnSpPr>
          <p:cNvPr id="19" name="Elbow Connector 18"/>
          <p:cNvCxnSpPr/>
          <p:nvPr/>
        </p:nvCxnSpPr>
        <p:spPr>
          <a:xfrm rot="5400000">
            <a:off x="4387906" y="5068957"/>
            <a:ext cx="1147312" cy="345720"/>
          </a:xfrm>
          <a:prstGeom prst="bentConnector3">
            <a:avLst>
              <a:gd name="adj1" fmla="val -634"/>
            </a:avLst>
          </a:prstGeom>
          <a:ln w="38100" cmpd="sng">
            <a:solidFill>
              <a:srgbClr val="E46C0A"/>
            </a:solidFill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56855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db.cs.washington.edu</a:t>
            </a:r>
            <a:r>
              <a:rPr lang="en-US" dirty="0" smtClean="0"/>
              <a:t>/causality/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852213" y="325340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567488" y="1983469"/>
            <a:ext cx="2067280" cy="1215897"/>
            <a:chOff x="999861" y="2026496"/>
            <a:chExt cx="2067280" cy="1215897"/>
          </a:xfrm>
        </p:grpSpPr>
        <p:sp>
          <p:nvSpPr>
            <p:cNvPr id="8" name="Rectangle 7"/>
            <p:cNvSpPr/>
            <p:nvPr/>
          </p:nvSpPr>
          <p:spPr>
            <a:xfrm>
              <a:off x="999861" y="2026496"/>
              <a:ext cx="2067280" cy="1215897"/>
            </a:xfrm>
            <a:prstGeom prst="rect">
              <a:avLst/>
            </a:prstGeom>
            <a:solidFill>
              <a:srgbClr val="E6B9B8"/>
            </a:solidFill>
            <a:ln w="19050" cmpd="sng">
              <a:solidFill>
                <a:srgbClr val="63252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1284363" y="2403612"/>
              <a:ext cx="149827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User Input</a:t>
              </a:r>
              <a:endParaRPr lang="en-US" sz="2400" dirty="0"/>
            </a:p>
          </p:txBody>
        </p:sp>
      </p:grpSp>
      <p:sp>
        <p:nvSpPr>
          <p:cNvPr id="18" name="Right Arrow 17"/>
          <p:cNvSpPr/>
          <p:nvPr/>
        </p:nvSpPr>
        <p:spPr>
          <a:xfrm>
            <a:off x="2823934" y="2232026"/>
            <a:ext cx="596426" cy="718782"/>
          </a:xfrm>
          <a:prstGeom prst="rightArrow">
            <a:avLst/>
          </a:prstGeom>
          <a:solidFill>
            <a:schemeClr val="bg1">
              <a:lumMod val="95000"/>
            </a:schemeClr>
          </a:solidFill>
          <a:ln w="19050" cmpd="sng">
            <a:solidFill>
              <a:schemeClr val="bg1">
                <a:lumMod val="50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389356" y="3719635"/>
            <a:ext cx="8754871" cy="3069032"/>
            <a:chOff x="389356" y="3530495"/>
            <a:chExt cx="8754871" cy="3069032"/>
          </a:xfrm>
        </p:grpSpPr>
        <p:sp>
          <p:nvSpPr>
            <p:cNvPr id="19" name="Rounded Rectangle 18"/>
            <p:cNvSpPr/>
            <p:nvPr/>
          </p:nvSpPr>
          <p:spPr>
            <a:xfrm>
              <a:off x="1148691" y="4113787"/>
              <a:ext cx="1770024" cy="1121327"/>
            </a:xfrm>
            <a:prstGeom prst="roundRect">
              <a:avLst/>
            </a:prstGeom>
            <a:solidFill>
              <a:srgbClr val="E6B9B8"/>
            </a:solidFill>
            <a:ln w="19050" cmpd="sng">
              <a:solidFill>
                <a:srgbClr val="63252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LP/IP transformation</a:t>
              </a:r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3319465" y="4113787"/>
              <a:ext cx="1770024" cy="1121327"/>
            </a:xfrm>
            <a:prstGeom prst="roundRect">
              <a:avLst/>
            </a:prstGeom>
            <a:solidFill>
              <a:srgbClr val="E6B9B8"/>
            </a:solidFill>
            <a:ln w="19050" cmpd="sng">
              <a:solidFill>
                <a:srgbClr val="63252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LP/IP Solver</a:t>
              </a:r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5465556" y="4113787"/>
              <a:ext cx="1770024" cy="1121327"/>
            </a:xfrm>
            <a:prstGeom prst="roundRect">
              <a:avLst/>
            </a:prstGeom>
            <a:solidFill>
              <a:srgbClr val="E6B9B8"/>
            </a:solidFill>
            <a:ln w="19050" cmpd="sng">
              <a:solidFill>
                <a:srgbClr val="63252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Map LP/IP solution to data</a:t>
              </a:r>
            </a:p>
          </p:txBody>
        </p:sp>
        <p:sp>
          <p:nvSpPr>
            <p:cNvPr id="22" name="Can 21"/>
            <p:cNvSpPr/>
            <p:nvPr/>
          </p:nvSpPr>
          <p:spPr>
            <a:xfrm>
              <a:off x="5906026" y="5593126"/>
              <a:ext cx="889084" cy="1006401"/>
            </a:xfrm>
            <a:prstGeom prst="can">
              <a:avLst/>
            </a:prstGeom>
            <a:solidFill>
              <a:srgbClr val="E6B9B8"/>
            </a:solidFill>
            <a:ln w="19050" cmpd="sng">
              <a:solidFill>
                <a:srgbClr val="632523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2400" dirty="0" smtClean="0">
                  <a:solidFill>
                    <a:schemeClr val="tx1"/>
                  </a:solidFill>
                </a:rPr>
                <a:t>DB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026444" y="4320507"/>
              <a:ext cx="111778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How-To answer</a:t>
              </a:r>
              <a:endParaRPr lang="en-US" sz="2000" dirty="0"/>
            </a:p>
          </p:txBody>
        </p:sp>
        <p:sp>
          <p:nvSpPr>
            <p:cNvPr id="25" name="Right Arrow 24"/>
            <p:cNvSpPr/>
            <p:nvPr/>
          </p:nvSpPr>
          <p:spPr>
            <a:xfrm>
              <a:off x="2891691" y="4286869"/>
              <a:ext cx="539638" cy="775162"/>
            </a:xfrm>
            <a:prstGeom prst="rightArrow">
              <a:avLst/>
            </a:prstGeom>
            <a:solidFill>
              <a:schemeClr val="bg1">
                <a:lumMod val="95000"/>
              </a:schemeClr>
            </a:solidFill>
            <a:ln w="19050" cmpd="sng"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26" name="Right Arrow 25"/>
            <p:cNvSpPr/>
            <p:nvPr/>
          </p:nvSpPr>
          <p:spPr>
            <a:xfrm>
              <a:off x="5062465" y="4286869"/>
              <a:ext cx="539638" cy="775162"/>
            </a:xfrm>
            <a:prstGeom prst="rightArrow">
              <a:avLst/>
            </a:prstGeom>
            <a:solidFill>
              <a:schemeClr val="bg1">
                <a:lumMod val="95000"/>
              </a:schemeClr>
            </a:solidFill>
            <a:ln w="19050" cmpd="sng"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817326" y="3580142"/>
              <a:ext cx="6701772" cy="1850868"/>
            </a:xfrm>
            <a:prstGeom prst="roundRect">
              <a:avLst/>
            </a:prstGeom>
            <a:noFill/>
            <a:ln w="19050" cmpd="sng">
              <a:solidFill>
                <a:schemeClr val="tx1"/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116855" y="3530495"/>
              <a:ext cx="25467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How-To Evaluation</a:t>
              </a:r>
              <a:endParaRPr lang="en-US" sz="2400" dirty="0"/>
            </a:p>
          </p:txBody>
        </p:sp>
        <p:sp>
          <p:nvSpPr>
            <p:cNvPr id="28" name="Right Arrow 27"/>
            <p:cNvSpPr/>
            <p:nvPr/>
          </p:nvSpPr>
          <p:spPr>
            <a:xfrm>
              <a:off x="389356" y="4286869"/>
              <a:ext cx="847821" cy="775162"/>
            </a:xfrm>
            <a:prstGeom prst="rightArrow">
              <a:avLst/>
            </a:prstGeom>
            <a:solidFill>
              <a:schemeClr val="bg1">
                <a:lumMod val="95000"/>
              </a:schemeClr>
            </a:solidFill>
            <a:ln w="19050" cmpd="sng"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23" name="Right Arrow 22"/>
            <p:cNvSpPr/>
            <p:nvPr/>
          </p:nvSpPr>
          <p:spPr>
            <a:xfrm>
              <a:off x="7178623" y="4286869"/>
              <a:ext cx="847821" cy="775162"/>
            </a:xfrm>
            <a:prstGeom prst="rightArrow">
              <a:avLst/>
            </a:prstGeom>
            <a:solidFill>
              <a:schemeClr val="bg1">
                <a:lumMod val="95000"/>
              </a:schemeClr>
            </a:solidFill>
            <a:ln w="19050" cmpd="sng">
              <a:solidFill>
                <a:schemeClr val="bg1">
                  <a:lumMod val="50000"/>
                </a:schemeClr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27" name="Up-Down Arrow 26"/>
            <p:cNvSpPr/>
            <p:nvPr/>
          </p:nvSpPr>
          <p:spPr>
            <a:xfrm>
              <a:off x="6057136" y="5086743"/>
              <a:ext cx="586864" cy="614466"/>
            </a:xfrm>
            <a:prstGeom prst="upDownArrow">
              <a:avLst>
                <a:gd name="adj1" fmla="val 50000"/>
                <a:gd name="adj2" fmla="val 36188"/>
              </a:avLst>
            </a:prstGeom>
            <a:solidFill>
              <a:srgbClr val="F2F2F2"/>
            </a:solidFill>
            <a:ln w="19050" cmpd="sng">
              <a:solidFill>
                <a:srgbClr val="7F7F7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3558386" y="1225578"/>
            <a:ext cx="5454639" cy="2204621"/>
            <a:chOff x="3558386" y="1279618"/>
            <a:chExt cx="5454639" cy="2204621"/>
          </a:xfrm>
        </p:grpSpPr>
        <p:grpSp>
          <p:nvGrpSpPr>
            <p:cNvPr id="16" name="Group 15"/>
            <p:cNvGrpSpPr/>
            <p:nvPr/>
          </p:nvGrpSpPr>
          <p:grpSpPr>
            <a:xfrm>
              <a:off x="3558386" y="1279618"/>
              <a:ext cx="5454639" cy="2204621"/>
              <a:chOff x="3558387" y="4114123"/>
              <a:chExt cx="5454639" cy="2204621"/>
            </a:xfrm>
          </p:grpSpPr>
          <p:sp>
            <p:nvSpPr>
              <p:cNvPr id="11" name="Rounded Rectangle 10"/>
              <p:cNvSpPr/>
              <p:nvPr/>
            </p:nvSpPr>
            <p:spPr>
              <a:xfrm>
                <a:off x="3558387" y="4560637"/>
                <a:ext cx="5454639" cy="1758107"/>
              </a:xfrm>
              <a:prstGeom prst="roundRect">
                <a:avLst/>
              </a:prstGeom>
              <a:solidFill>
                <a:schemeClr val="accent3">
                  <a:lumMod val="40000"/>
                  <a:lumOff val="60000"/>
                </a:schemeClr>
              </a:solidFill>
              <a:ln w="19050" cmpd="sng">
                <a:solidFill>
                  <a:schemeClr val="accent3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/>
              </a:p>
            </p:txBody>
          </p:sp>
          <p:pic>
            <p:nvPicPr>
              <p:cNvPr id="9" name="Picture 8" descr="latex-image-1.pdf"/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xmlns="" val="0"/>
                  </a:ext>
                </a:extLst>
              </a:blip>
              <a:stretch>
                <a:fillRect/>
              </a:stretch>
            </p:blipFill>
            <p:spPr>
              <a:xfrm>
                <a:off x="3690671" y="4602445"/>
                <a:ext cx="4996129" cy="1674490"/>
              </a:xfrm>
              <a:prstGeom prst="rect">
                <a:avLst/>
              </a:prstGeom>
            </p:spPr>
          </p:pic>
          <p:sp>
            <p:nvSpPr>
              <p:cNvPr id="15" name="TextBox 14"/>
              <p:cNvSpPr txBox="1"/>
              <p:nvPr/>
            </p:nvSpPr>
            <p:spPr>
              <a:xfrm>
                <a:off x="5409655" y="4114123"/>
                <a:ext cx="175210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>
                    <a:solidFill>
                      <a:schemeClr val="accent3">
                        <a:lumMod val="75000"/>
                      </a:schemeClr>
                    </a:solidFill>
                  </a:rPr>
                  <a:t>LP reduction</a:t>
                </a:r>
                <a:endParaRPr lang="en-US" sz="2400" dirty="0">
                  <a:solidFill>
                    <a:schemeClr val="accent3">
                      <a:lumMod val="75000"/>
                    </a:schemeClr>
                  </a:solidFill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7640706" y="2842041"/>
              <a:ext cx="535648" cy="369332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100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888761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0922"/>
            <a:ext cx="8229600" cy="5004924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>Reverse Data Management </a:t>
            </a:r>
          </a:p>
          <a:p>
            <a:pPr lvl="1"/>
            <a:r>
              <a:rPr lang="en-US" sz="2400" dirty="0"/>
              <a:t>E</a:t>
            </a:r>
            <a:r>
              <a:rPr lang="en-US" sz="2400" dirty="0" smtClean="0"/>
              <a:t>ncompasses many important database problems</a:t>
            </a:r>
          </a:p>
          <a:p>
            <a:pPr lvl="1"/>
            <a:r>
              <a:rPr lang="en-US" sz="2400" dirty="0" smtClean="0"/>
              <a:t>Harder in general: the inverse of a function is not always a function</a:t>
            </a:r>
          </a:p>
          <a:p>
            <a:r>
              <a:rPr lang="en-US" sz="2800" dirty="0" smtClean="0">
                <a:solidFill>
                  <a:srgbClr val="77933C"/>
                </a:solidFill>
              </a:rPr>
              <a:t>How-To queries </a:t>
            </a:r>
            <a:r>
              <a:rPr lang="en-US" sz="2800" dirty="0" smtClean="0"/>
              <a:t>(reverse what-if) </a:t>
            </a:r>
          </a:p>
          <a:p>
            <a:pPr lvl="1"/>
            <a:r>
              <a:rPr lang="en-US" sz="2400" dirty="0" smtClean="0"/>
              <a:t>Implement optimization problems within a DBMS</a:t>
            </a:r>
          </a:p>
          <a:p>
            <a:pPr lvl="1"/>
            <a:r>
              <a:rPr lang="en-US" sz="2400" dirty="0" smtClean="0"/>
              <a:t>Plenty of </a:t>
            </a:r>
            <a:r>
              <a:rPr lang="en-US" sz="2400" dirty="0"/>
              <a:t>c</a:t>
            </a:r>
            <a:r>
              <a:rPr lang="en-US" sz="2400" dirty="0" smtClean="0"/>
              <a:t>hallenges:</a:t>
            </a:r>
          </a:p>
          <a:p>
            <a:pPr lvl="2"/>
            <a:r>
              <a:rPr lang="en-US" sz="2000" dirty="0" smtClean="0"/>
              <a:t>Declarative input specification</a:t>
            </a:r>
          </a:p>
          <a:p>
            <a:pPr lvl="2"/>
            <a:r>
              <a:rPr lang="en-US" sz="2000" dirty="0" smtClean="0"/>
              <a:t>Efficient evaluation</a:t>
            </a:r>
          </a:p>
          <a:p>
            <a:pPr lvl="2"/>
            <a:r>
              <a:rPr lang="en-US" sz="2000" dirty="0" smtClean="0"/>
              <a:t>Optimization (combination of Integer </a:t>
            </a:r>
            <a:r>
              <a:rPr lang="en-US" sz="2000" dirty="0" err="1" smtClean="0"/>
              <a:t>Prog</a:t>
            </a:r>
            <a:r>
              <a:rPr lang="en-US" sz="2000" dirty="0" smtClean="0"/>
              <a:t>. and DB techniques)</a:t>
            </a:r>
          </a:p>
          <a:p>
            <a:pPr lvl="2"/>
            <a:r>
              <a:rPr lang="en-US" sz="2000" dirty="0" smtClean="0"/>
              <a:t>Under-specified and over-specified problem handling</a:t>
            </a:r>
          </a:p>
          <a:p>
            <a:pPr lvl="2"/>
            <a:r>
              <a:rPr lang="en-US" sz="2000" dirty="0" smtClean="0"/>
              <a:t>Solution “stability” and “sensitivity”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84739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Forward and Backward Paradigm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db.cs.washington.edu</a:t>
            </a:r>
            <a:r>
              <a:rPr lang="en-US" dirty="0" smtClean="0"/>
              <a:t>/causality/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378643" y="2139078"/>
            <a:ext cx="1727577" cy="349271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942723" y="2139078"/>
            <a:ext cx="1727577" cy="349271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Pentagon 10"/>
          <p:cNvSpPr/>
          <p:nvPr/>
        </p:nvSpPr>
        <p:spPr>
          <a:xfrm>
            <a:off x="3237964" y="2749045"/>
            <a:ext cx="2574220" cy="1169808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  <a:ln/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err="1" smtClean="0"/>
              <a:t>e.g</a:t>
            </a:r>
            <a:r>
              <a:rPr lang="en-US" dirty="0" smtClean="0"/>
              <a:t>: query processing, data integration, data mining, clustering, indexing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128736" y="2255216"/>
            <a:ext cx="27926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Forward transformations</a:t>
            </a:r>
            <a:endParaRPr lang="en-US" sz="2000" dirty="0"/>
          </a:p>
        </p:txBody>
      </p:sp>
      <p:sp>
        <p:nvSpPr>
          <p:cNvPr id="13" name="TextBox 12"/>
          <p:cNvSpPr txBox="1"/>
          <p:nvPr/>
        </p:nvSpPr>
        <p:spPr>
          <a:xfrm>
            <a:off x="1407482" y="3537352"/>
            <a:ext cx="16698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Source data</a:t>
            </a:r>
            <a:endParaRPr lang="en-US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5996659" y="3550100"/>
            <a:ext cx="16197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Target data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xmlns="" val="203578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378643" y="2139078"/>
            <a:ext cx="1727577" cy="349271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942723" y="2139078"/>
            <a:ext cx="1727577" cy="349271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  <a:effectLst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1407482" y="3537352"/>
            <a:ext cx="16698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Source data</a:t>
            </a:r>
            <a:endParaRPr lang="en-US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5996659" y="3550100"/>
            <a:ext cx="16197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Target data</a:t>
            </a:r>
            <a:endParaRPr lang="en-US" sz="24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Forward and Backward Paradigm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http://</a:t>
            </a:r>
            <a:r>
              <a:rPr lang="en-US" dirty="0" err="1" smtClean="0"/>
              <a:t>db.cs.washington.edu</a:t>
            </a:r>
            <a:r>
              <a:rPr lang="en-US" dirty="0" smtClean="0"/>
              <a:t>/causality/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1" name="Pentagon 10"/>
          <p:cNvSpPr/>
          <p:nvPr/>
        </p:nvSpPr>
        <p:spPr>
          <a:xfrm>
            <a:off x="3245489" y="2749045"/>
            <a:ext cx="2574220" cy="1169808"/>
          </a:xfrm>
          <a:prstGeom prst="homePlat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err="1" smtClean="0">
                <a:solidFill>
                  <a:schemeClr val="bg1">
                    <a:lumMod val="75000"/>
                  </a:schemeClr>
                </a:solidFill>
              </a:rPr>
              <a:t>e.g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: query processing, data integration, data mining, clustering, indexing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36261" y="2255216"/>
            <a:ext cx="27926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BFBFBF"/>
                </a:solidFill>
              </a:rPr>
              <a:t>Forward transformations</a:t>
            </a:r>
            <a:endParaRPr lang="en-US" sz="2000" dirty="0">
              <a:solidFill>
                <a:srgbClr val="BFBFBF"/>
              </a:solidFill>
            </a:endParaRPr>
          </a:p>
        </p:txBody>
      </p:sp>
      <p:sp>
        <p:nvSpPr>
          <p:cNvPr id="2" name="Pentagon 1"/>
          <p:cNvSpPr/>
          <p:nvPr/>
        </p:nvSpPr>
        <p:spPr>
          <a:xfrm flipH="1">
            <a:off x="3245489" y="4328292"/>
            <a:ext cx="2574220" cy="1169808"/>
          </a:xfrm>
          <a:prstGeom prst="homePlate">
            <a:avLst/>
          </a:prstGeom>
          <a:solidFill>
            <a:schemeClr val="accent3">
              <a:lumMod val="40000"/>
              <a:lumOff val="60000"/>
            </a:schemeClr>
          </a:solidFill>
          <a:ln w="19050" cmpd="sng">
            <a:solidFill>
              <a:schemeClr val="accent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e.g</a:t>
            </a:r>
            <a:r>
              <a:rPr lang="en-US" dirty="0" smtClean="0">
                <a:solidFill>
                  <a:srgbClr val="000000"/>
                </a:solidFill>
              </a:rPr>
              <a:t>: data cleaning, provenance, causality, data generation, view updates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063813" y="3934731"/>
            <a:ext cx="29375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Backward transformations</a:t>
            </a:r>
            <a:endParaRPr lang="en-US" sz="2000" dirty="0"/>
          </a:p>
        </p:txBody>
      </p:sp>
      <p:sp>
        <p:nvSpPr>
          <p:cNvPr id="3" name="Rectangle 2"/>
          <p:cNvSpPr/>
          <p:nvPr/>
        </p:nvSpPr>
        <p:spPr>
          <a:xfrm>
            <a:off x="1219896" y="3977346"/>
            <a:ext cx="6584098" cy="1771425"/>
          </a:xfrm>
          <a:prstGeom prst="rect">
            <a:avLst/>
          </a:prstGeom>
          <a:noFill/>
          <a:ln w="19050" cmpd="sng">
            <a:solidFill>
              <a:schemeClr val="tx1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37719" y="5748771"/>
            <a:ext cx="45484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Reverse Data Management (RDM)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xmlns="" val="79313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Problem Space of RDM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50633" y="2978758"/>
            <a:ext cx="1363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e</a:t>
            </a:r>
            <a:r>
              <a:rPr lang="en-US" dirty="0" smtClean="0"/>
              <a:t>xplicit </a:t>
            </a:r>
          </a:p>
          <a:p>
            <a:pPr algn="ctr"/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50633" y="4292611"/>
            <a:ext cx="1363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</a:t>
            </a:r>
            <a:r>
              <a:rPr lang="en-US" dirty="0" smtClean="0"/>
              <a:t>mplicit </a:t>
            </a:r>
          </a:p>
          <a:p>
            <a:pPr algn="ctr"/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709" y="1828133"/>
            <a:ext cx="1320161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000" dirty="0" smtClean="0"/>
              <a:t>Target Data</a:t>
            </a:r>
            <a:endParaRPr lang="en-US" sz="20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946789" y="2549677"/>
            <a:ext cx="0" cy="264878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389802" y="2088012"/>
            <a:ext cx="3477509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mpd="sng">
            <a:solidFill>
              <a:schemeClr val="accent3"/>
            </a:solidFill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Specific data instance, or diffs between versions </a:t>
            </a:r>
          </a:p>
          <a:p>
            <a:r>
              <a:rPr lang="en-US" i="1" dirty="0" smtClean="0"/>
              <a:t>e.g. before and after a view update</a:t>
            </a:r>
            <a:endParaRPr lang="en-US" i="1" dirty="0"/>
          </a:p>
        </p:txBody>
      </p:sp>
      <p:sp>
        <p:nvSpPr>
          <p:cNvPr id="12" name="TextBox 11"/>
          <p:cNvSpPr txBox="1"/>
          <p:nvPr/>
        </p:nvSpPr>
        <p:spPr>
          <a:xfrm>
            <a:off x="4389802" y="3418773"/>
            <a:ext cx="3477509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mpd="sng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dirty="0" smtClean="0"/>
              <a:t>Described indirectly</a:t>
            </a:r>
            <a:r>
              <a:rPr lang="en-US" dirty="0"/>
              <a:t>, through constraints and </a:t>
            </a:r>
            <a:r>
              <a:rPr lang="en-US" dirty="0" smtClean="0"/>
              <a:t>statistics</a:t>
            </a:r>
            <a:endParaRPr lang="en-US" dirty="0"/>
          </a:p>
          <a:p>
            <a:r>
              <a:rPr lang="en-US" i="1" dirty="0" smtClean="0"/>
              <a:t>e.g. declarative data generation</a:t>
            </a:r>
            <a:endParaRPr lang="en-US" i="1" dirty="0"/>
          </a:p>
        </p:txBody>
      </p:sp>
      <p:cxnSp>
        <p:nvCxnSpPr>
          <p:cNvPr id="14" name="Straight Arrow Connector 13"/>
          <p:cNvCxnSpPr>
            <a:stCxn id="11" idx="1"/>
            <a:endCxn id="5" idx="3"/>
          </p:cNvCxnSpPr>
          <p:nvPr/>
        </p:nvCxnSpPr>
        <p:spPr>
          <a:xfrm flipH="1">
            <a:off x="2614257" y="2549677"/>
            <a:ext cx="1775545" cy="752247"/>
          </a:xfrm>
          <a:prstGeom prst="straightConnector1">
            <a:avLst/>
          </a:prstGeom>
          <a:ln>
            <a:solidFill>
              <a:srgbClr val="9BBB59"/>
            </a:solidFill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2" idx="1"/>
            <a:endCxn id="6" idx="3"/>
          </p:cNvCxnSpPr>
          <p:nvPr/>
        </p:nvCxnSpPr>
        <p:spPr>
          <a:xfrm flipH="1">
            <a:off x="2614257" y="3880438"/>
            <a:ext cx="1775545" cy="735339"/>
          </a:xfrm>
          <a:prstGeom prst="straightConnector1">
            <a:avLst/>
          </a:prstGeom>
          <a:ln>
            <a:solidFill>
              <a:srgbClr val="9BBB59"/>
            </a:solidFill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292366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Problem Space of RDM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50633" y="2978758"/>
            <a:ext cx="1363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e</a:t>
            </a:r>
            <a:r>
              <a:rPr lang="en-US" dirty="0" smtClean="0"/>
              <a:t>xplicit </a:t>
            </a:r>
          </a:p>
          <a:p>
            <a:pPr algn="ctr"/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50633" y="4292611"/>
            <a:ext cx="1363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</a:t>
            </a:r>
            <a:r>
              <a:rPr lang="en-US" dirty="0" smtClean="0"/>
              <a:t>mplicit </a:t>
            </a:r>
          </a:p>
          <a:p>
            <a:pPr algn="ctr"/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709" y="1828133"/>
            <a:ext cx="1320161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000" dirty="0" smtClean="0"/>
              <a:t>Target Data</a:t>
            </a:r>
            <a:endParaRPr lang="en-US" sz="20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946789" y="2549677"/>
            <a:ext cx="0" cy="264878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946789" y="5198457"/>
            <a:ext cx="3924802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871591" y="4844514"/>
            <a:ext cx="1069881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000" dirty="0" smtClean="0"/>
              <a:t>Source Data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3809888" y="1857463"/>
            <a:ext cx="4218859" cy="923330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mpd="sng">
            <a:solidFill>
              <a:schemeClr val="accent3"/>
            </a:solidFill>
          </a:ln>
          <a:effec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S</a:t>
            </a:r>
            <a:r>
              <a:rPr lang="en-US" dirty="0" smtClean="0"/>
              <a:t>ource data needs to be modified in order to achieve the desired effect in the output</a:t>
            </a:r>
            <a:endParaRPr lang="en-US" dirty="0"/>
          </a:p>
          <a:p>
            <a:r>
              <a:rPr lang="en-US" i="1" dirty="0" smtClean="0"/>
              <a:t>e.g. view updates</a:t>
            </a:r>
            <a:endParaRPr lang="en-US" i="1" dirty="0"/>
          </a:p>
        </p:txBody>
      </p:sp>
      <p:sp>
        <p:nvSpPr>
          <p:cNvPr id="20" name="TextBox 19"/>
          <p:cNvSpPr txBox="1"/>
          <p:nvPr/>
        </p:nvSpPr>
        <p:spPr>
          <a:xfrm>
            <a:off x="3058958" y="2935710"/>
            <a:ext cx="3097132" cy="120032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19050" cmpd="sng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en-US"/>
            </a:defPPr>
            <a:lvl1pPr>
              <a:defRPr>
                <a:solidFill>
                  <a:schemeClr val="dk1"/>
                </a:solidFill>
              </a:defRPr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n-US" dirty="0" smtClean="0"/>
              <a:t>No source data is provided as a reference, but needs to be computed from scratch</a:t>
            </a:r>
            <a:endParaRPr lang="en-US" dirty="0"/>
          </a:p>
          <a:p>
            <a:r>
              <a:rPr lang="en-US" i="1" dirty="0" smtClean="0"/>
              <a:t>e.g. inverse schema mappings</a:t>
            </a:r>
            <a:endParaRPr lang="en-US" i="1" dirty="0"/>
          </a:p>
        </p:txBody>
      </p:sp>
      <p:cxnSp>
        <p:nvCxnSpPr>
          <p:cNvPr id="21" name="Straight Arrow Connector 20"/>
          <p:cNvCxnSpPr>
            <a:endCxn id="28" idx="0"/>
          </p:cNvCxnSpPr>
          <p:nvPr/>
        </p:nvCxnSpPr>
        <p:spPr>
          <a:xfrm flipH="1">
            <a:off x="5782840" y="2788742"/>
            <a:ext cx="2245908" cy="2498831"/>
          </a:xfrm>
          <a:prstGeom prst="straightConnector1">
            <a:avLst/>
          </a:prstGeom>
          <a:ln>
            <a:solidFill>
              <a:schemeClr val="accent3"/>
            </a:solidFill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20" idx="2"/>
            <a:endCxn id="27" idx="0"/>
          </p:cNvCxnSpPr>
          <p:nvPr/>
        </p:nvCxnSpPr>
        <p:spPr>
          <a:xfrm flipH="1">
            <a:off x="3979403" y="4136039"/>
            <a:ext cx="628121" cy="1151534"/>
          </a:xfrm>
          <a:prstGeom prst="straightConnector1">
            <a:avLst/>
          </a:prstGeom>
          <a:ln>
            <a:solidFill>
              <a:srgbClr val="9BBB59"/>
            </a:solidFill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426363" y="5287573"/>
            <a:ext cx="1106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 source</a:t>
            </a:r>
          </a:p>
          <a:p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5163157" y="5287573"/>
            <a:ext cx="1239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reference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4257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Problem Space of RDM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50633" y="2978758"/>
            <a:ext cx="1363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e</a:t>
            </a:r>
            <a:r>
              <a:rPr lang="en-US" dirty="0" smtClean="0"/>
              <a:t>xplicit </a:t>
            </a:r>
          </a:p>
          <a:p>
            <a:pPr algn="ctr"/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50633" y="4292611"/>
            <a:ext cx="1363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</a:t>
            </a:r>
            <a:r>
              <a:rPr lang="en-US" dirty="0" smtClean="0"/>
              <a:t>mplicit </a:t>
            </a:r>
          </a:p>
          <a:p>
            <a:pPr algn="ctr"/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709" y="1828133"/>
            <a:ext cx="1320161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000" dirty="0" smtClean="0"/>
              <a:t>Target Data</a:t>
            </a:r>
            <a:endParaRPr lang="en-US" sz="20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946789" y="2549677"/>
            <a:ext cx="0" cy="264878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946789" y="5198457"/>
            <a:ext cx="3924802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871591" y="4844514"/>
            <a:ext cx="1069881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000" dirty="0" smtClean="0"/>
              <a:t>Source Data</a:t>
            </a:r>
            <a:endParaRPr lang="en-US" sz="20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09874587"/>
              </p:ext>
            </p:extLst>
          </p:nvPr>
        </p:nvGraphicFramePr>
        <p:xfrm>
          <a:off x="2946789" y="2844541"/>
          <a:ext cx="3785632" cy="23539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92816"/>
                <a:gridCol w="1892816"/>
              </a:tblGrid>
              <a:tr h="1204453"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View updates</a:t>
                      </a:r>
                    </a:p>
                    <a:p>
                      <a:pPr algn="ctr"/>
                      <a:endParaRPr lang="en-US" sz="1800" dirty="0" smtClean="0"/>
                    </a:p>
                    <a:p>
                      <a:pPr algn="ctr"/>
                      <a:endParaRPr lang="en-US" sz="1800" dirty="0" smtClean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9463"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32444" y="1366468"/>
            <a:ext cx="4273148" cy="646331"/>
          </a:xfrm>
          <a:prstGeom prst="rect">
            <a:avLst/>
          </a:prstGeom>
          <a:solidFill>
            <a:srgbClr val="D7E4BD"/>
          </a:solidFill>
          <a:ln w="19050" cmpd="sng">
            <a:solidFill>
              <a:srgbClr val="9BBB5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modify the source data, to achieve the desired effect, while minimizing side-effects</a:t>
            </a:r>
            <a:endParaRPr lang="en-US" b="1" dirty="0"/>
          </a:p>
        </p:txBody>
      </p:sp>
      <p:cxnSp>
        <p:nvCxnSpPr>
          <p:cNvPr id="12" name="Straight Arrow Connector 11"/>
          <p:cNvCxnSpPr>
            <a:stCxn id="10" idx="2"/>
          </p:cNvCxnSpPr>
          <p:nvPr/>
        </p:nvCxnSpPr>
        <p:spPr>
          <a:xfrm flipH="1">
            <a:off x="6553204" y="2012799"/>
            <a:ext cx="115814" cy="1194237"/>
          </a:xfrm>
          <a:prstGeom prst="straightConnector1">
            <a:avLst/>
          </a:prstGeom>
          <a:ln>
            <a:solidFill>
              <a:srgbClr val="9BBB59"/>
            </a:solidFill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426363" y="5287573"/>
            <a:ext cx="1106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 source</a:t>
            </a:r>
          </a:p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163157" y="5287573"/>
            <a:ext cx="1239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reference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60197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Problem Space of RDM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50633" y="2978758"/>
            <a:ext cx="1363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e</a:t>
            </a:r>
            <a:r>
              <a:rPr lang="en-US" dirty="0" smtClean="0"/>
              <a:t>xplicit </a:t>
            </a:r>
          </a:p>
          <a:p>
            <a:pPr algn="ctr"/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50633" y="4292611"/>
            <a:ext cx="1363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</a:t>
            </a:r>
            <a:r>
              <a:rPr lang="en-US" dirty="0" smtClean="0"/>
              <a:t>mplicit </a:t>
            </a:r>
          </a:p>
          <a:p>
            <a:pPr algn="ctr"/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709" y="1828133"/>
            <a:ext cx="1320161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000" dirty="0" smtClean="0"/>
              <a:t>Target Data</a:t>
            </a:r>
            <a:endParaRPr lang="en-US" sz="20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946789" y="2549677"/>
            <a:ext cx="0" cy="264878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946789" y="5198457"/>
            <a:ext cx="3924802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871591" y="4844514"/>
            <a:ext cx="1069881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000" dirty="0" smtClean="0"/>
              <a:t>Source Data</a:t>
            </a:r>
            <a:endParaRPr lang="en-US" sz="20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5740915"/>
              </p:ext>
            </p:extLst>
          </p:nvPr>
        </p:nvGraphicFramePr>
        <p:xfrm>
          <a:off x="2946789" y="2844541"/>
          <a:ext cx="3785632" cy="23539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92816"/>
                <a:gridCol w="1892816"/>
              </a:tblGrid>
              <a:tr h="1204453"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View updates</a:t>
                      </a:r>
                    </a:p>
                    <a:p>
                      <a:pPr algn="ctr"/>
                      <a:r>
                        <a:rPr lang="en-US" sz="1800" dirty="0" smtClean="0"/>
                        <a:t>Provenance,</a:t>
                      </a:r>
                      <a:r>
                        <a:rPr lang="en-US" sz="1800" baseline="0" dirty="0" smtClean="0"/>
                        <a:t> Causality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9463"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3426363" y="5287573"/>
            <a:ext cx="1106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 source</a:t>
            </a:r>
          </a:p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163157" y="5287573"/>
            <a:ext cx="1239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reference source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097407" y="1838129"/>
            <a:ext cx="3919463" cy="646331"/>
          </a:xfrm>
          <a:prstGeom prst="rect">
            <a:avLst/>
          </a:prstGeom>
          <a:solidFill>
            <a:srgbClr val="D7E4BD"/>
          </a:solidFill>
          <a:ln w="19050" cmpd="sng">
            <a:solidFill>
              <a:srgbClr val="9BBB5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trace the source tuples that correspond to the target tuples of interest </a:t>
            </a:r>
            <a:endParaRPr lang="en-US" b="1" dirty="0"/>
          </a:p>
        </p:txBody>
      </p:sp>
      <p:cxnSp>
        <p:nvCxnSpPr>
          <p:cNvPr id="22" name="Straight Arrow Connector 21"/>
          <p:cNvCxnSpPr>
            <a:stCxn id="21" idx="2"/>
          </p:cNvCxnSpPr>
          <p:nvPr/>
        </p:nvCxnSpPr>
        <p:spPr>
          <a:xfrm flipH="1">
            <a:off x="6487451" y="2484460"/>
            <a:ext cx="569688" cy="1150625"/>
          </a:xfrm>
          <a:prstGeom prst="straightConnector1">
            <a:avLst/>
          </a:prstGeom>
          <a:ln>
            <a:solidFill>
              <a:srgbClr val="9BBB59"/>
            </a:solidFill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253095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Problem Space of RDM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50633" y="2978758"/>
            <a:ext cx="1363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e</a:t>
            </a:r>
            <a:r>
              <a:rPr lang="en-US" dirty="0" smtClean="0"/>
              <a:t>xplicit </a:t>
            </a:r>
          </a:p>
          <a:p>
            <a:pPr algn="ctr"/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50633" y="4292611"/>
            <a:ext cx="1363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</a:t>
            </a:r>
            <a:r>
              <a:rPr lang="en-US" dirty="0" smtClean="0"/>
              <a:t>mplicit </a:t>
            </a:r>
          </a:p>
          <a:p>
            <a:pPr algn="ctr"/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709" y="1828133"/>
            <a:ext cx="1320161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000" dirty="0" smtClean="0"/>
              <a:t>Target Data</a:t>
            </a:r>
            <a:endParaRPr lang="en-US" sz="20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946789" y="2549677"/>
            <a:ext cx="0" cy="264878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946789" y="5198457"/>
            <a:ext cx="3924802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871591" y="4844514"/>
            <a:ext cx="1069881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000" dirty="0" smtClean="0"/>
              <a:t>Source Data</a:t>
            </a:r>
            <a:endParaRPr lang="en-US" sz="20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129809017"/>
              </p:ext>
            </p:extLst>
          </p:nvPr>
        </p:nvGraphicFramePr>
        <p:xfrm>
          <a:off x="2946789" y="2844541"/>
          <a:ext cx="3785632" cy="23539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92816"/>
                <a:gridCol w="1892816"/>
              </a:tblGrid>
              <a:tr h="1204453"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View updates</a:t>
                      </a:r>
                    </a:p>
                    <a:p>
                      <a:pPr algn="ctr"/>
                      <a:r>
                        <a:rPr lang="en-US" sz="1800" dirty="0" smtClean="0"/>
                        <a:t>Provenance,</a:t>
                      </a:r>
                      <a:r>
                        <a:rPr lang="en-US" sz="1800" baseline="0" dirty="0" smtClean="0"/>
                        <a:t> Causality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9463"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Constraint-based</a:t>
                      </a:r>
                      <a:r>
                        <a:rPr lang="en-US" sz="1800" baseline="0" dirty="0" smtClean="0"/>
                        <a:t> repair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3426363" y="5287573"/>
            <a:ext cx="1106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 source</a:t>
            </a:r>
          </a:p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163157" y="5287573"/>
            <a:ext cx="1239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reference source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589605" y="1503892"/>
            <a:ext cx="2976159" cy="646331"/>
          </a:xfrm>
          <a:prstGeom prst="rect">
            <a:avLst/>
          </a:prstGeom>
          <a:solidFill>
            <a:srgbClr val="D7E4BD"/>
          </a:solidFill>
          <a:ln w="19050" cmpd="sng">
            <a:solidFill>
              <a:srgbClr val="9BBB59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repair a data instance in order to satisfy a constraint </a:t>
            </a:r>
            <a:endParaRPr lang="en-US" b="1" dirty="0"/>
          </a:p>
        </p:txBody>
      </p:sp>
      <p:cxnSp>
        <p:nvCxnSpPr>
          <p:cNvPr id="22" name="Straight Arrow Connector 21"/>
          <p:cNvCxnSpPr>
            <a:stCxn id="21" idx="2"/>
          </p:cNvCxnSpPr>
          <p:nvPr/>
        </p:nvCxnSpPr>
        <p:spPr>
          <a:xfrm flipH="1">
            <a:off x="6732421" y="2150223"/>
            <a:ext cx="345264" cy="2509666"/>
          </a:xfrm>
          <a:prstGeom prst="straightConnector1">
            <a:avLst/>
          </a:prstGeom>
          <a:ln>
            <a:solidFill>
              <a:srgbClr val="9BBB59"/>
            </a:solidFill>
            <a:tailEnd type="oval" w="lg" len="lg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44115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Problem Space of RDM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http://db.cs.washington.edu/causality/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66355A-084C-D24E-9AD2-7E4FC41EA62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50633" y="2978758"/>
            <a:ext cx="1363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e</a:t>
            </a:r>
            <a:r>
              <a:rPr lang="en-US" dirty="0" smtClean="0"/>
              <a:t>xplicit </a:t>
            </a:r>
          </a:p>
          <a:p>
            <a:pPr algn="ctr"/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250633" y="4292611"/>
            <a:ext cx="13636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i</a:t>
            </a:r>
            <a:r>
              <a:rPr lang="en-US" dirty="0" smtClean="0"/>
              <a:t>mplicit </a:t>
            </a:r>
          </a:p>
          <a:p>
            <a:pPr algn="ctr"/>
            <a:r>
              <a:rPr lang="en-US" dirty="0" smtClean="0"/>
              <a:t>specification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86709" y="1828133"/>
            <a:ext cx="1320161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000" dirty="0" smtClean="0"/>
              <a:t>Target Data</a:t>
            </a:r>
            <a:endParaRPr lang="en-US" sz="2000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2946789" y="2549677"/>
            <a:ext cx="0" cy="264878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946789" y="5198457"/>
            <a:ext cx="3924802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871591" y="4844514"/>
            <a:ext cx="1069881" cy="707886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ctr"/>
            <a:r>
              <a:rPr lang="en-US" sz="2000" dirty="0" smtClean="0"/>
              <a:t>Source Data</a:t>
            </a:r>
            <a:endParaRPr lang="en-US" sz="20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347279548"/>
              </p:ext>
            </p:extLst>
          </p:nvPr>
        </p:nvGraphicFramePr>
        <p:xfrm>
          <a:off x="2946789" y="2844541"/>
          <a:ext cx="3785632" cy="23539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92816"/>
                <a:gridCol w="1892816"/>
              </a:tblGrid>
              <a:tr h="120445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Inversion mappings</a:t>
                      </a:r>
                      <a:endParaRPr lang="en-US" sz="1800" dirty="0"/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View updates</a:t>
                      </a:r>
                    </a:p>
                    <a:p>
                      <a:pPr algn="ctr"/>
                      <a:r>
                        <a:rPr lang="en-US" sz="1800" dirty="0" smtClean="0"/>
                        <a:t>Provenance,</a:t>
                      </a:r>
                      <a:r>
                        <a:rPr lang="en-US" sz="1800" baseline="0" dirty="0" smtClean="0"/>
                        <a:t> Causality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49463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Data Generation</a:t>
                      </a:r>
                      <a:endParaRPr lang="en-US" sz="1800" dirty="0"/>
                    </a:p>
                  </a:txBody>
                  <a:tcPr anchor="ctr">
                    <a:lnR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Constraint-based repair</a:t>
                      </a:r>
                      <a:endParaRPr lang="en-US" sz="1800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rgbClr r="0" g="0" b="0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3426363" y="5287573"/>
            <a:ext cx="11060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 source</a:t>
            </a:r>
          </a:p>
          <a:p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163157" y="5287573"/>
            <a:ext cx="123936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reference source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2176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UWDB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djacency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6B9B8"/>
        </a:solidFill>
        <a:ln w="19050" cmpd="sng">
          <a:solidFill>
            <a:srgbClr val="632523"/>
          </a:solidFill>
        </a:ln>
        <a:effectLst/>
      </a:spPr>
      <a:bodyPr rtlCol="0" anchor="ctr"/>
      <a:lstStyle>
        <a:defPPr algn="ctr">
          <a:defRPr dirty="0" smtClean="0">
            <a:solidFill>
              <a:schemeClr val="tx1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schemas.microsoft.com/office/2006/metadata/properties"/>
    <ds:schemaRef ds:uri="http://schemas.microsoft.com/office/infopath/2007/PartnerControls"/>
    <ds:schemaRef ds:uri="http://schemas.microsoft.com/sharepoint/v3/fields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UWDB.thmx</Template>
  <TotalTime>4224</TotalTime>
  <Words>872</Words>
  <Application>Microsoft Office PowerPoint</Application>
  <PresentationFormat>On-screen Show (4:3)</PresentationFormat>
  <Paragraphs>269</Paragraphs>
  <Slides>19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UWDB</vt:lpstr>
      <vt:lpstr>Reverse Data Management</vt:lpstr>
      <vt:lpstr>Forward and Backward Paradigm</vt:lpstr>
      <vt:lpstr>Forward and Backward Paradigm</vt:lpstr>
      <vt:lpstr>The Problem Space of RDM</vt:lpstr>
      <vt:lpstr>The Problem Space of RDM</vt:lpstr>
      <vt:lpstr>The Problem Space of RDM</vt:lpstr>
      <vt:lpstr>The Problem Space of RDM</vt:lpstr>
      <vt:lpstr>The Problem Space of RDM</vt:lpstr>
      <vt:lpstr>The Problem Space of RDM</vt:lpstr>
      <vt:lpstr>Introducing Reverse What-If Queries</vt:lpstr>
      <vt:lpstr>Hypothetical (What-If) Queries</vt:lpstr>
      <vt:lpstr>Reverse What-If, or How-To queries </vt:lpstr>
      <vt:lpstr>Example</vt:lpstr>
      <vt:lpstr>Declarative Problem Specification</vt:lpstr>
      <vt:lpstr>System Architecture</vt:lpstr>
      <vt:lpstr>System Architecture</vt:lpstr>
      <vt:lpstr>System Architecture</vt:lpstr>
      <vt:lpstr>Evaluation</vt:lpstr>
      <vt:lpstr>Conclusions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 </cp:lastModifiedBy>
  <cp:revision>104</cp:revision>
  <cp:lastPrinted>2011-08-29T23:23:57Z</cp:lastPrinted>
  <dcterms:created xsi:type="dcterms:W3CDTF">2010-04-12T23:12:02Z</dcterms:created>
  <dcterms:modified xsi:type="dcterms:W3CDTF">2011-08-30T20:07:32Z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