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9CE86-81B4-4B20-9148-E95D965587DE}" type="datetimeFigureOut">
              <a:rPr lang="en-SG" smtClean="0"/>
              <a:pPr/>
              <a:t>29/8/2011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B4C0C-5698-41B8-970D-C61D900F7EE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Y.C. Tay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National University of Singapore</a:t>
            </a:r>
            <a:endParaRPr lang="en-SG" dirty="0" smtClean="0">
              <a:solidFill>
                <a:schemeClr val="tx1"/>
              </a:solidFill>
            </a:endParaRPr>
          </a:p>
          <a:p>
            <a:endParaRPr lang="en-SG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Data Generation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Application-Specific Benchmarking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S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697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Background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080" y="833735"/>
            <a:ext cx="57395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benchmarks help </a:t>
            </a:r>
            <a:r>
              <a:rPr lang="en-US" sz="2400" dirty="0" smtClean="0"/>
              <a:t>research </a:t>
            </a:r>
            <a:r>
              <a:rPr lang="en-US" sz="2400" dirty="0" smtClean="0"/>
              <a:t>and development</a:t>
            </a:r>
          </a:p>
          <a:p>
            <a:r>
              <a:rPr lang="en-US" sz="2400" i="1" dirty="0" smtClean="0"/>
              <a:t>--- </a:t>
            </a:r>
            <a:r>
              <a:rPr lang="en-US" sz="2400" dirty="0" smtClean="0"/>
              <a:t>the dominant database benchmark is TPC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981200"/>
            <a:ext cx="5685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SIGMOD Conference 2011</a:t>
            </a:r>
          </a:p>
          <a:p>
            <a:r>
              <a:rPr lang="en-US" sz="2400" dirty="0" smtClean="0"/>
              <a:t>research track:  87 papers, 17 use TPC (20%)</a:t>
            </a:r>
          </a:p>
          <a:p>
            <a:r>
              <a:rPr lang="en-US" sz="2400" dirty="0" smtClean="0"/>
              <a:t>industry track:   14 papers,  6 use TPC  (43%)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8600" y="3828871"/>
            <a:ext cx="7617451" cy="1200329"/>
            <a:chOff x="228600" y="3828871"/>
            <a:chExt cx="7617451" cy="1200329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3828871"/>
              <a:ext cx="3810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Problem :</a:t>
              </a:r>
              <a:endParaRPr lang="en-US" sz="2400" dirty="0" smtClean="0"/>
            </a:p>
            <a:p>
              <a:r>
                <a:rPr lang="en-US" sz="2400" dirty="0" smtClean="0"/>
                <a:t>a few TPC benchmarks </a:t>
              </a:r>
            </a:p>
            <a:p>
              <a:r>
                <a:rPr lang="en-US" sz="2400" dirty="0" smtClean="0"/>
                <a:t>but many, many applications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4343400"/>
              <a:ext cx="34264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TPC  becoming irrelevant?</a:t>
              </a:r>
            </a:p>
          </p:txBody>
        </p:sp>
        <p:sp>
          <p:nvSpPr>
            <p:cNvPr id="9" name="Right Brace 8"/>
            <p:cNvSpPr/>
            <p:nvPr/>
          </p:nvSpPr>
          <p:spPr>
            <a:xfrm>
              <a:off x="4114800" y="4267200"/>
              <a:ext cx="228600" cy="6858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Vision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080" y="833735"/>
            <a:ext cx="6912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paradigm shift in </a:t>
            </a:r>
            <a:r>
              <a:rPr lang="en-US" sz="2400" dirty="0" smtClean="0"/>
              <a:t>database benchmark </a:t>
            </a:r>
            <a:r>
              <a:rPr lang="en-US" sz="2400" dirty="0" smtClean="0"/>
              <a:t>development</a:t>
            </a:r>
            <a:endParaRPr lang="en-US" sz="2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28600" y="1447800"/>
            <a:ext cx="4525213" cy="2385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from</a:t>
            </a:r>
          </a:p>
          <a:p>
            <a:endParaRPr lang="en-US" sz="2400" dirty="0" smtClean="0"/>
          </a:p>
          <a:p>
            <a:pPr>
              <a:spcAft>
                <a:spcPts val="300"/>
              </a:spcAft>
            </a:pPr>
            <a:r>
              <a:rPr lang="en-US" sz="2400" dirty="0" smtClean="0"/>
              <a:t>top-down</a:t>
            </a:r>
            <a:br>
              <a:rPr lang="en-US" sz="2400" dirty="0" smtClean="0"/>
            </a:br>
            <a:r>
              <a:rPr lang="en-US" sz="2400" dirty="0" smtClean="0"/>
              <a:t>committee consensus</a:t>
            </a:r>
          </a:p>
          <a:p>
            <a:pPr>
              <a:spcAft>
                <a:spcPts val="300"/>
              </a:spcAft>
            </a:pPr>
            <a:r>
              <a:rPr lang="en-US" sz="2400" dirty="0" smtClean="0"/>
              <a:t>domain-specific</a:t>
            </a:r>
          </a:p>
          <a:p>
            <a:pPr>
              <a:spcAft>
                <a:spcPts val="300"/>
              </a:spcAft>
            </a:pPr>
            <a:r>
              <a:rPr lang="en-US" sz="2400" dirty="0" smtClean="0"/>
              <a:t>package (data generator + queries)</a:t>
            </a:r>
            <a:endParaRPr lang="en-SG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" y="1981200"/>
            <a:ext cx="838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4800600" y="1371600"/>
            <a:ext cx="3429000" cy="2514600"/>
            <a:chOff x="4800600" y="1371600"/>
            <a:chExt cx="3429000" cy="2514600"/>
          </a:xfrm>
        </p:grpSpPr>
        <p:sp>
          <p:nvSpPr>
            <p:cNvPr id="10" name="TextBox 9"/>
            <p:cNvSpPr txBox="1"/>
            <p:nvPr/>
          </p:nvSpPr>
          <p:spPr>
            <a:xfrm>
              <a:off x="4915744" y="1447800"/>
              <a:ext cx="3313856" cy="2423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to</a:t>
              </a:r>
            </a:p>
            <a:p>
              <a:endParaRPr lang="en-US" sz="2400" dirty="0" smtClean="0"/>
            </a:p>
            <a:p>
              <a:pPr>
                <a:spcAft>
                  <a:spcPts val="300"/>
                </a:spcAft>
              </a:pPr>
              <a:r>
                <a:rPr lang="en-US" sz="2400" dirty="0" smtClean="0"/>
                <a:t>bottom-up</a:t>
              </a:r>
            </a:p>
            <a:p>
              <a:pPr>
                <a:spcAft>
                  <a:spcPts val="300"/>
                </a:spcAft>
              </a:pPr>
              <a:r>
                <a:rPr lang="en-US" sz="2400" dirty="0" smtClean="0"/>
                <a:t>community collaboration</a:t>
              </a:r>
            </a:p>
            <a:p>
              <a:pPr>
                <a:spcAft>
                  <a:spcPts val="300"/>
                </a:spcAft>
              </a:pPr>
              <a:r>
                <a:rPr lang="en-US" sz="2400" dirty="0" smtClean="0"/>
                <a:t>application-specific</a:t>
              </a:r>
            </a:p>
            <a:p>
              <a:pPr>
                <a:spcAft>
                  <a:spcPts val="300"/>
                </a:spcAft>
              </a:pPr>
              <a:r>
                <a:rPr lang="en-US" sz="2400" dirty="0" smtClean="0"/>
                <a:t>tools (dataset scaling)</a:t>
              </a:r>
              <a:endParaRPr lang="en-SG" sz="24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>
              <a:off x="3543300" y="2628900"/>
              <a:ext cx="25146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4800600" y="3352800"/>
            <a:ext cx="3352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3" name="Group 22"/>
          <p:cNvGrpSpPr/>
          <p:nvPr/>
        </p:nvGrpSpPr>
        <p:grpSpPr>
          <a:xfrm>
            <a:off x="1295400" y="3810000"/>
            <a:ext cx="4114800" cy="1752600"/>
            <a:chOff x="1295400" y="3810000"/>
            <a:chExt cx="4114800" cy="1752600"/>
          </a:xfrm>
        </p:grpSpPr>
        <p:sp>
          <p:nvSpPr>
            <p:cNvPr id="19" name="TextBox 18"/>
            <p:cNvSpPr txBox="1"/>
            <p:nvPr/>
          </p:nvSpPr>
          <p:spPr>
            <a:xfrm>
              <a:off x="1295400" y="4724400"/>
              <a:ext cx="37156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synthetically scale up/down </a:t>
              </a:r>
            </a:p>
            <a:p>
              <a:r>
                <a:rPr lang="en-US" sz="2400" dirty="0" smtClean="0"/>
                <a:t>application data</a:t>
              </a:r>
              <a:endParaRPr lang="en-US" sz="2400" i="1" dirty="0" smtClean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295400" y="4724400"/>
              <a:ext cx="4114800" cy="838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24" name="Straight Arrow Connector 23"/>
            <p:cNvCxnSpPr>
              <a:stCxn id="22" idx="0"/>
              <a:endCxn id="17" idx="3"/>
            </p:cNvCxnSpPr>
            <p:nvPr/>
          </p:nvCxnSpPr>
          <p:spPr>
            <a:xfrm rot="5400000" flipH="1" flipV="1">
              <a:off x="3896566" y="3329360"/>
              <a:ext cx="851274" cy="193880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22" idx="0"/>
            </p:cNvCxnSpPr>
            <p:nvPr/>
          </p:nvCxnSpPr>
          <p:spPr>
            <a:xfrm rot="16200000" flipH="1">
              <a:off x="2590800" y="3962400"/>
              <a:ext cx="914400" cy="60960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4038600" y="3810000"/>
            <a:ext cx="4800600" cy="1752600"/>
            <a:chOff x="4038600" y="3810000"/>
            <a:chExt cx="4800600" cy="1752600"/>
          </a:xfrm>
        </p:grpSpPr>
        <p:sp>
          <p:nvSpPr>
            <p:cNvPr id="20" name="TextBox 19"/>
            <p:cNvSpPr txBox="1"/>
            <p:nvPr/>
          </p:nvSpPr>
          <p:spPr>
            <a:xfrm>
              <a:off x="6096000" y="4724400"/>
              <a:ext cx="26277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application already </a:t>
              </a:r>
            </a:p>
            <a:p>
              <a:r>
                <a:rPr lang="en-US" sz="2400" dirty="0" smtClean="0"/>
                <a:t>has queries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96000" y="4724400"/>
              <a:ext cx="2743200" cy="838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25" name="Straight Arrow Connector 24"/>
            <p:cNvCxnSpPr>
              <a:endCxn id="17" idx="4"/>
            </p:cNvCxnSpPr>
            <p:nvPr/>
          </p:nvCxnSpPr>
          <p:spPr>
            <a:xfrm rot="5400000" flipH="1" flipV="1">
              <a:off x="6057900" y="4305300"/>
              <a:ext cx="762000" cy="76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038600" y="3810000"/>
              <a:ext cx="2362200" cy="91440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434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Challenge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080" y="833735"/>
            <a:ext cx="3423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Dataset Scaling Problem </a:t>
            </a:r>
            <a:r>
              <a:rPr lang="en-US" sz="2400" dirty="0" smtClean="0"/>
              <a:t>:</a:t>
            </a:r>
            <a:endParaRPr lang="en-US" sz="2400" i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28600" y="1226403"/>
            <a:ext cx="8890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a set of relational tables  </a:t>
            </a:r>
            <a:r>
              <a:rPr lang="en-US" sz="2400" i="1" dirty="0" smtClean="0"/>
              <a:t>D</a:t>
            </a:r>
            <a:r>
              <a:rPr lang="en-US" sz="2400" dirty="0" smtClean="0"/>
              <a:t>  and a scale factor  </a:t>
            </a:r>
            <a:r>
              <a:rPr lang="en-US" sz="2400" i="1" dirty="0" smtClean="0"/>
              <a:t>s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generate a database state  </a:t>
            </a:r>
            <a:r>
              <a:rPr lang="en-US" sz="2400" i="1" dirty="0" smtClean="0"/>
              <a:t>D</a:t>
            </a:r>
            <a:r>
              <a:rPr lang="en-US" sz="2400" dirty="0" smtClean="0"/>
              <a:t>’ that is  similar  to  </a:t>
            </a:r>
            <a:r>
              <a:rPr lang="en-US" sz="2400" i="1" dirty="0" smtClean="0"/>
              <a:t>D</a:t>
            </a:r>
            <a:r>
              <a:rPr lang="en-US" sz="2400" dirty="0" smtClean="0"/>
              <a:t>  but  </a:t>
            </a:r>
            <a:r>
              <a:rPr lang="en-US" sz="2400" i="1" dirty="0" smtClean="0"/>
              <a:t>s</a:t>
            </a:r>
            <a:r>
              <a:rPr lang="en-US" sz="2400" dirty="0" smtClean="0"/>
              <a:t> times its size.</a:t>
            </a:r>
            <a:endParaRPr lang="en-SG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217003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E.g.  What would DBLP look like in 2020?</a:t>
            </a:r>
            <a:endParaRPr lang="en-SG" sz="2400" i="1" dirty="0"/>
          </a:p>
        </p:txBody>
      </p:sp>
      <p:sp>
        <p:nvSpPr>
          <p:cNvPr id="7" name="Oval 6"/>
          <p:cNvSpPr/>
          <p:nvPr/>
        </p:nvSpPr>
        <p:spPr>
          <a:xfrm>
            <a:off x="6705600" y="12954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4" name="Group 13"/>
          <p:cNvGrpSpPr/>
          <p:nvPr/>
        </p:nvGrpSpPr>
        <p:grpSpPr>
          <a:xfrm>
            <a:off x="228600" y="2819400"/>
            <a:ext cx="7467600" cy="1200329"/>
            <a:chOff x="228600" y="2819400"/>
            <a:chExt cx="7467600" cy="1200329"/>
          </a:xfrm>
        </p:grpSpPr>
        <p:sp>
          <p:nvSpPr>
            <p:cNvPr id="8" name="TextBox 7"/>
            <p:cNvSpPr txBox="1"/>
            <p:nvPr/>
          </p:nvSpPr>
          <p:spPr>
            <a:xfrm>
              <a:off x="228600" y="2819400"/>
              <a:ext cx="746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s</a:t>
              </a:r>
              <a:r>
                <a:rPr lang="en-US" sz="2400" dirty="0" smtClean="0"/>
                <a:t> &gt; 1 </a:t>
              </a:r>
            </a:p>
            <a:p>
              <a:r>
                <a:rPr lang="en-US" sz="2400" dirty="0" smtClean="0">
                  <a:solidFill>
                    <a:schemeClr val="tx2"/>
                  </a:solidFill>
                </a:rPr>
                <a:t>why:  </a:t>
              </a:r>
              <a:r>
                <a:rPr lang="en-US" sz="2400" dirty="0" smtClean="0"/>
                <a:t>scalability testing</a:t>
              </a:r>
            </a:p>
            <a:p>
              <a:r>
                <a:rPr lang="en-US" sz="2400" dirty="0" smtClean="0">
                  <a:solidFill>
                    <a:srgbClr val="FF0000"/>
                  </a:solidFill>
                </a:rPr>
                <a:t>difficulty:  </a:t>
              </a:r>
              <a:r>
                <a:rPr lang="en-US" sz="2400" dirty="0" smtClean="0"/>
                <a:t>copying  doesn’t  work (e.g. social network data)</a:t>
              </a:r>
              <a:endParaRPr lang="en-SG" sz="2400" i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" y="32004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28600" y="4038600"/>
            <a:ext cx="8382000" cy="1200329"/>
            <a:chOff x="228600" y="4038600"/>
            <a:chExt cx="8382000" cy="1200329"/>
          </a:xfrm>
        </p:grpSpPr>
        <p:sp>
          <p:nvSpPr>
            <p:cNvPr id="9" name="TextBox 8"/>
            <p:cNvSpPr txBox="1"/>
            <p:nvPr/>
          </p:nvSpPr>
          <p:spPr>
            <a:xfrm>
              <a:off x="228600" y="4038600"/>
              <a:ext cx="8382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s</a:t>
              </a:r>
              <a:r>
                <a:rPr lang="en-US" sz="2400" dirty="0" smtClean="0"/>
                <a:t> &lt; 1  </a:t>
              </a:r>
            </a:p>
            <a:p>
              <a:r>
                <a:rPr lang="en-US" sz="2400" dirty="0" smtClean="0">
                  <a:solidFill>
                    <a:schemeClr val="tx2"/>
                  </a:solidFill>
                </a:rPr>
                <a:t>why:  </a:t>
              </a:r>
              <a:r>
                <a:rPr lang="en-US" sz="2400" dirty="0" smtClean="0"/>
                <a:t>application testing</a:t>
              </a:r>
            </a:p>
            <a:p>
              <a:r>
                <a:rPr lang="en-US" sz="2400" dirty="0" smtClean="0">
                  <a:solidFill>
                    <a:srgbClr val="FF0000"/>
                  </a:solidFill>
                </a:rPr>
                <a:t>difficulty:  </a:t>
              </a:r>
              <a:r>
                <a:rPr lang="en-US" sz="2400" dirty="0" smtClean="0"/>
                <a:t>sampling  not  straightforward (similar to web crawling)</a:t>
              </a:r>
              <a:endParaRPr lang="en-SG" sz="2400" i="1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04800" y="44196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28600" y="5410200"/>
            <a:ext cx="4343400" cy="1200329"/>
            <a:chOff x="228600" y="5410200"/>
            <a:chExt cx="4343400" cy="1200329"/>
          </a:xfrm>
        </p:grpSpPr>
        <p:sp>
          <p:nvSpPr>
            <p:cNvPr id="10" name="TextBox 9"/>
            <p:cNvSpPr txBox="1"/>
            <p:nvPr/>
          </p:nvSpPr>
          <p:spPr>
            <a:xfrm>
              <a:off x="228600" y="5410200"/>
              <a:ext cx="4343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s</a:t>
              </a:r>
              <a:r>
                <a:rPr lang="en-US" sz="2400" dirty="0" smtClean="0"/>
                <a:t> = 1  </a:t>
              </a:r>
            </a:p>
            <a:p>
              <a:r>
                <a:rPr lang="en-US" sz="2400" dirty="0" smtClean="0">
                  <a:solidFill>
                    <a:schemeClr val="tx2"/>
                  </a:solidFill>
                </a:rPr>
                <a:t>why:  </a:t>
              </a:r>
              <a:r>
                <a:rPr lang="en-US" sz="2400" dirty="0" smtClean="0"/>
                <a:t>privacy/proprietary reasons</a:t>
              </a:r>
            </a:p>
            <a:p>
              <a:r>
                <a:rPr lang="en-US" sz="2400" dirty="0" smtClean="0">
                  <a:solidFill>
                    <a:srgbClr val="FF0000"/>
                  </a:solidFill>
                </a:rPr>
                <a:t>difficulty:  </a:t>
              </a:r>
              <a:r>
                <a:rPr lang="en-US" sz="2400" dirty="0" smtClean="0"/>
                <a:t>encryption  is  risky</a:t>
              </a:r>
              <a:endParaRPr lang="en-SG" sz="2400" i="1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04800" y="5791200"/>
              <a:ext cx="533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434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Challenge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080" y="833735"/>
            <a:ext cx="3423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Dataset Scaling Problem </a:t>
            </a:r>
            <a:r>
              <a:rPr lang="en-US" sz="2400" dirty="0" smtClean="0"/>
              <a:t>:</a:t>
            </a:r>
            <a:endParaRPr lang="en-US" sz="2400" i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28600" y="1226403"/>
            <a:ext cx="8890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a set of relational tables  </a:t>
            </a:r>
            <a:r>
              <a:rPr lang="en-US" sz="2400" i="1" dirty="0" smtClean="0"/>
              <a:t>D</a:t>
            </a:r>
            <a:r>
              <a:rPr lang="en-US" sz="2400" dirty="0" smtClean="0"/>
              <a:t>  and a scale factor  </a:t>
            </a:r>
            <a:r>
              <a:rPr lang="en-US" sz="2400" i="1" dirty="0" smtClean="0"/>
              <a:t>s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generate a database state  </a:t>
            </a:r>
            <a:r>
              <a:rPr lang="en-US" sz="2400" i="1" dirty="0" smtClean="0"/>
              <a:t>D</a:t>
            </a:r>
            <a:r>
              <a:rPr lang="en-US" sz="2400" dirty="0" smtClean="0"/>
              <a:t>’ that is  similar  to  </a:t>
            </a:r>
            <a:r>
              <a:rPr lang="en-US" sz="2400" i="1" dirty="0" smtClean="0"/>
              <a:t>D</a:t>
            </a:r>
            <a:r>
              <a:rPr lang="en-US" sz="2400" dirty="0" smtClean="0"/>
              <a:t>  but  </a:t>
            </a:r>
            <a:r>
              <a:rPr lang="en-US" sz="2400" i="1" dirty="0" smtClean="0"/>
              <a:t>s</a:t>
            </a:r>
            <a:r>
              <a:rPr lang="en-US" sz="2400" dirty="0" smtClean="0"/>
              <a:t> times its size.</a:t>
            </a:r>
            <a:endParaRPr lang="en-SG" sz="240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267200" y="1600200"/>
            <a:ext cx="2209800" cy="995065"/>
            <a:chOff x="4267200" y="1600200"/>
            <a:chExt cx="2209800" cy="995065"/>
          </a:xfrm>
        </p:grpSpPr>
        <p:sp>
          <p:nvSpPr>
            <p:cNvPr id="16" name="Oval 15"/>
            <p:cNvSpPr/>
            <p:nvPr/>
          </p:nvSpPr>
          <p:spPr>
            <a:xfrm>
              <a:off x="4800600" y="1600200"/>
              <a:ext cx="914400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7200" y="2133600"/>
              <a:ext cx="220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by query results</a:t>
              </a:r>
              <a:endParaRPr lang="en-SG" sz="2400" i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8600" y="2438400"/>
            <a:ext cx="6705600" cy="914400"/>
            <a:chOff x="228600" y="2438400"/>
            <a:chExt cx="6705600" cy="914400"/>
          </a:xfrm>
        </p:grpSpPr>
        <p:sp>
          <p:nvSpPr>
            <p:cNvPr id="23" name="TextBox 22"/>
            <p:cNvSpPr txBox="1"/>
            <p:nvPr/>
          </p:nvSpPr>
          <p:spPr>
            <a:xfrm>
              <a:off x="228600" y="2438400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difficulty: </a:t>
              </a:r>
              <a:r>
                <a:rPr lang="en-US" sz="2400" dirty="0" smtClean="0"/>
                <a:t>data correlation</a:t>
              </a:r>
              <a:endParaRPr lang="en-SG" sz="2400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2891135"/>
              <a:ext cx="670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E.g.  database = {photos, owners, comments, tags}</a:t>
              </a:r>
              <a:endParaRPr lang="en-SG" sz="2400" i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8600" y="3352800"/>
            <a:ext cx="304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inter-column correlation</a:t>
            </a:r>
          </a:p>
          <a:p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foreign keys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age and gender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user likely to comment </a:t>
            </a:r>
          </a:p>
          <a:p>
            <a:r>
              <a:rPr lang="en-US" sz="2000" dirty="0" smtClean="0"/>
              <a:t>   on own photos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gardener likely to tag</a:t>
            </a:r>
          </a:p>
          <a:p>
            <a:r>
              <a:rPr lang="en-US" sz="2000" dirty="0" smtClean="0"/>
              <a:t>  photos of flowers</a:t>
            </a:r>
            <a:endParaRPr lang="en-SG" sz="2000" i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04800" y="3810000"/>
            <a:ext cx="838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1371600" y="5105400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00400" y="3352800"/>
            <a:ext cx="2971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inter-row correlation</a:t>
            </a:r>
          </a:p>
          <a:p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photo dimensions</a:t>
            </a:r>
          </a:p>
          <a:p>
            <a:r>
              <a:rPr lang="en-US" sz="2000" dirty="0" smtClean="0"/>
              <a:t>   (same camera)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 tags used by gardener</a:t>
            </a:r>
          </a:p>
          <a:p>
            <a:r>
              <a:rPr lang="en-US" sz="2000" dirty="0" smtClean="0"/>
              <a:t>   (“rose”, “bee”, “beetle”)</a:t>
            </a:r>
          </a:p>
          <a:p>
            <a:endParaRPr lang="en-US" sz="2000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6172200" y="3352800"/>
            <a:ext cx="2819400" cy="3505200"/>
            <a:chOff x="6172200" y="3352800"/>
            <a:chExt cx="2819400" cy="3505200"/>
          </a:xfrm>
        </p:grpSpPr>
        <p:sp>
          <p:nvSpPr>
            <p:cNvPr id="32" name="Rectangle 31"/>
            <p:cNvSpPr/>
            <p:nvPr/>
          </p:nvSpPr>
          <p:spPr>
            <a:xfrm>
              <a:off x="6248400" y="3397984"/>
              <a:ext cx="2743200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inter-column + inter-row</a:t>
              </a:r>
            </a:p>
            <a:p>
              <a:endParaRPr lang="en-US" sz="2000" dirty="0" smtClean="0"/>
            </a:p>
            <a:p>
              <a:pPr>
                <a:buFont typeface="Arial" charset="0"/>
                <a:buChar char="•"/>
              </a:pPr>
              <a:r>
                <a:rPr lang="en-US" sz="2000" dirty="0" smtClean="0"/>
                <a:t> 2 users comment on</a:t>
              </a:r>
            </a:p>
            <a:p>
              <a:r>
                <a:rPr lang="en-US" sz="2000" dirty="0" smtClean="0"/>
                <a:t>   each other’s photos</a:t>
              </a:r>
            </a:p>
            <a:p>
              <a:r>
                <a:rPr lang="en-US" sz="2000" dirty="0" smtClean="0"/>
                <a:t>   (social network)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4419600" y="5105400"/>
              <a:ext cx="3505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434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Challenge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361" y="762000"/>
            <a:ext cx="3205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scaling a social network: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52400" y="1371600"/>
            <a:ext cx="1143000" cy="1241286"/>
            <a:chOff x="152400" y="1371600"/>
            <a:chExt cx="1143000" cy="1241286"/>
          </a:xfrm>
        </p:grpSpPr>
        <p:sp>
          <p:nvSpPr>
            <p:cNvPr id="17" name="TextBox 16"/>
            <p:cNvSpPr txBox="1"/>
            <p:nvPr/>
          </p:nvSpPr>
          <p:spPr>
            <a:xfrm>
              <a:off x="304800" y="1371600"/>
              <a:ext cx="497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Script MT Bold" pitchFamily="66" charset="0"/>
                </a:rPr>
                <a:t>D</a:t>
              </a:r>
              <a:endParaRPr lang="en-SG" sz="3200" dirty="0">
                <a:latin typeface="Script MT Bold" pitchFamily="66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2400" y="1905000"/>
              <a:ext cx="1143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empirical</a:t>
              </a:r>
            </a:p>
            <a:p>
              <a:r>
                <a:rPr lang="en-US" sz="2000" dirty="0" smtClean="0"/>
                <a:t>dataset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324600" y="1143000"/>
            <a:ext cx="2819400" cy="1447800"/>
            <a:chOff x="6324600" y="1143000"/>
            <a:chExt cx="2819400" cy="1447800"/>
          </a:xfrm>
        </p:grpSpPr>
        <p:grpSp>
          <p:nvGrpSpPr>
            <p:cNvPr id="34" name="Group 33"/>
            <p:cNvGrpSpPr/>
            <p:nvPr/>
          </p:nvGrpSpPr>
          <p:grpSpPr>
            <a:xfrm>
              <a:off x="8305800" y="1143000"/>
              <a:ext cx="499714" cy="813375"/>
              <a:chOff x="7162800" y="1295400"/>
              <a:chExt cx="499714" cy="81337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7239000" y="1295400"/>
                <a:ext cx="423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Script MT Bold" pitchFamily="66" charset="0"/>
                  </a:rPr>
                  <a:t>~</a:t>
                </a:r>
                <a:endParaRPr lang="en-SG" sz="2800" dirty="0">
                  <a:latin typeface="Script MT Bold" pitchFamily="66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162800" y="1524000"/>
                <a:ext cx="49725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Script MT Bold" pitchFamily="66" charset="0"/>
                  </a:rPr>
                  <a:t>D</a:t>
                </a:r>
                <a:endParaRPr lang="en-SG" sz="3200" dirty="0">
                  <a:latin typeface="Script MT Bold" pitchFamily="66" charset="0"/>
                </a:endParaRPr>
              </a:p>
            </p:txBody>
          </p:sp>
        </p:grpSp>
        <p:cxnSp>
          <p:nvCxnSpPr>
            <p:cNvPr id="38" name="Straight Arrow Connector 37"/>
            <p:cNvCxnSpPr/>
            <p:nvPr/>
          </p:nvCxnSpPr>
          <p:spPr>
            <a:xfrm>
              <a:off x="6324600" y="1676400"/>
              <a:ext cx="1941148" cy="1241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858000" y="1219200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inject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24800" y="1882914"/>
              <a:ext cx="1219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synthetic</a:t>
              </a:r>
            </a:p>
            <a:p>
              <a:r>
                <a:rPr lang="en-US" sz="2000" dirty="0" smtClean="0"/>
                <a:t>dataset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52400" y="4396025"/>
            <a:ext cx="8991600" cy="2157175"/>
            <a:chOff x="152400" y="4110335"/>
            <a:chExt cx="8991600" cy="2157175"/>
          </a:xfrm>
        </p:grpSpPr>
        <p:sp>
          <p:nvSpPr>
            <p:cNvPr id="26" name="TextBox 25"/>
            <p:cNvSpPr txBox="1"/>
            <p:nvPr/>
          </p:nvSpPr>
          <p:spPr>
            <a:xfrm>
              <a:off x="152400" y="4343400"/>
              <a:ext cx="2895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E.g.  how to inject into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2590800" y="4110335"/>
              <a:ext cx="418704" cy="690265"/>
              <a:chOff x="7162800" y="1295400"/>
              <a:chExt cx="418704" cy="690265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7162800" y="1295400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Script MT Bold" pitchFamily="66" charset="0"/>
                  </a:rPr>
                  <a:t>~</a:t>
                </a:r>
                <a:endParaRPr lang="en-SG" sz="2400" dirty="0">
                  <a:latin typeface="Script MT Bold" pitchFamily="66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162800" y="1524000"/>
                <a:ext cx="4187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Script MT Bold" pitchFamily="66" charset="0"/>
                  </a:rPr>
                  <a:t>D</a:t>
                </a:r>
                <a:endParaRPr lang="en-SG" sz="2400" dirty="0">
                  <a:latin typeface="Script MT Bold" pitchFamily="66" charset="0"/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152400" y="4796135"/>
              <a:ext cx="899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* correlation from        indicating  X  and Y comment on each other’s photos       </a:t>
              </a: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133600" y="4572000"/>
              <a:ext cx="389850" cy="690265"/>
              <a:chOff x="7162800" y="1295400"/>
              <a:chExt cx="389850" cy="690265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7162800" y="1295400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Script MT Bold" pitchFamily="66" charset="0"/>
                  </a:rPr>
                  <a:t>~</a:t>
                </a:r>
                <a:endParaRPr lang="en-SG" sz="2400" dirty="0">
                  <a:latin typeface="Script MT Bold" pitchFamily="66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162800" y="1524000"/>
                <a:ext cx="3802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Script MT Bold" pitchFamily="66" charset="0"/>
                  </a:rPr>
                  <a:t>G</a:t>
                </a:r>
                <a:endParaRPr lang="en-SG" sz="2400" dirty="0">
                  <a:latin typeface="Script MT Bold" pitchFamily="66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152400" y="5334000"/>
              <a:ext cx="838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* correlation between </a:t>
              </a:r>
              <a:r>
                <a:rPr lang="en-US" sz="2000" dirty="0" smtClean="0"/>
                <a:t>Alice’s birthday </a:t>
              </a:r>
              <a:r>
                <a:rPr lang="en-US" sz="2000" dirty="0" smtClean="0"/>
                <a:t>and wall </a:t>
              </a:r>
              <a:r>
                <a:rPr lang="en-US" sz="2000" dirty="0" smtClean="0"/>
                <a:t>posts by her classmates</a:t>
              </a:r>
              <a:endParaRPr lang="en-US" sz="2000" dirty="0" smtClean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52400" y="5867400"/>
              <a:ext cx="838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* correlation among tags used by </a:t>
              </a:r>
              <a:r>
                <a:rPr lang="en-US" sz="2000" dirty="0" smtClean="0"/>
                <a:t>bird watchers</a:t>
              </a:r>
              <a:endParaRPr lang="en-US" sz="2000" dirty="0" smtClean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954452" y="1219200"/>
            <a:ext cx="3084148" cy="1393686"/>
            <a:chOff x="954452" y="1219200"/>
            <a:chExt cx="3084148" cy="1393686"/>
          </a:xfrm>
        </p:grpSpPr>
        <p:sp>
          <p:nvSpPr>
            <p:cNvPr id="27" name="TextBox 26"/>
            <p:cNvSpPr txBox="1"/>
            <p:nvPr/>
          </p:nvSpPr>
          <p:spPr>
            <a:xfrm>
              <a:off x="1371600" y="1219200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extract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16708" y="1371600"/>
              <a:ext cx="4122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Script MT Bold" pitchFamily="66" charset="0"/>
                </a:rPr>
                <a:t>G</a:t>
              </a:r>
              <a:endParaRPr lang="en-SG" sz="2800" dirty="0">
                <a:latin typeface="Script MT Bold" pitchFamily="66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954452" y="1663988"/>
              <a:ext cx="1941148" cy="1241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590800" y="1905000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empirical</a:t>
              </a:r>
            </a:p>
            <a:p>
              <a:r>
                <a:rPr lang="en-US" sz="2000" dirty="0" smtClean="0"/>
                <a:t>social graph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066800" y="1752600"/>
            <a:ext cx="1752600" cy="1371600"/>
            <a:chOff x="1066800" y="1752600"/>
            <a:chExt cx="1752600" cy="1371600"/>
          </a:xfrm>
        </p:grpSpPr>
        <p:sp>
          <p:nvSpPr>
            <p:cNvPr id="41" name="TextBox 40"/>
            <p:cNvSpPr txBox="1"/>
            <p:nvPr/>
          </p:nvSpPr>
          <p:spPr>
            <a:xfrm>
              <a:off x="1066800" y="2667000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use join query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66800" y="2590800"/>
              <a:ext cx="17526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rot="5400000" flipH="1" flipV="1">
              <a:off x="1403164" y="2178236"/>
              <a:ext cx="851274" cy="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3621452" y="1143000"/>
            <a:ext cx="3160348" cy="1469886"/>
            <a:chOff x="3621452" y="1143000"/>
            <a:chExt cx="3160348" cy="1469886"/>
          </a:xfrm>
        </p:grpSpPr>
        <p:grpSp>
          <p:nvGrpSpPr>
            <p:cNvPr id="30" name="Group 29"/>
            <p:cNvGrpSpPr/>
            <p:nvPr/>
          </p:nvGrpSpPr>
          <p:grpSpPr>
            <a:xfrm>
              <a:off x="5715000" y="1143000"/>
              <a:ext cx="457200" cy="751820"/>
              <a:chOff x="3124200" y="1295400"/>
              <a:chExt cx="457200" cy="75182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3124200" y="1524000"/>
                <a:ext cx="4122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Script MT Bold" pitchFamily="66" charset="0"/>
                  </a:rPr>
                  <a:t>G</a:t>
                </a:r>
                <a:endParaRPr lang="en-SG" sz="2800" dirty="0">
                  <a:latin typeface="Script MT Bold" pitchFamily="66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157886" y="1295400"/>
                <a:ext cx="423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Script MT Bold" pitchFamily="66" charset="0"/>
                  </a:rPr>
                  <a:t>~</a:t>
                </a:r>
                <a:endParaRPr lang="en-SG" sz="2800" dirty="0">
                  <a:latin typeface="Script MT Bold" pitchFamily="66" charset="0"/>
                </a:endParaRP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>
            <a:xfrm>
              <a:off x="3621452" y="1676400"/>
              <a:ext cx="1941148" cy="1241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962400" y="1219200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scale by </a:t>
              </a:r>
              <a:r>
                <a:rPr lang="en-US" sz="2000" i="1" dirty="0" smtClean="0"/>
                <a:t>s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34000" y="1905000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synthetic</a:t>
              </a:r>
            </a:p>
            <a:p>
              <a:r>
                <a:rPr lang="en-US" sz="2000" dirty="0" smtClean="0"/>
                <a:t>social graph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657600" y="1753394"/>
            <a:ext cx="2057400" cy="2285206"/>
            <a:chOff x="3657600" y="1753394"/>
            <a:chExt cx="2057400" cy="2285206"/>
          </a:xfrm>
        </p:grpSpPr>
        <p:sp>
          <p:nvSpPr>
            <p:cNvPr id="42" name="TextBox 41"/>
            <p:cNvSpPr txBox="1"/>
            <p:nvPr/>
          </p:nvSpPr>
          <p:spPr>
            <a:xfrm>
              <a:off x="3657600" y="2667000"/>
              <a:ext cx="20574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use graph theory</a:t>
              </a:r>
            </a:p>
            <a:p>
              <a:r>
                <a:rPr lang="en-US" sz="2000" dirty="0" smtClean="0"/>
                <a:t>#edges?</a:t>
              </a:r>
            </a:p>
            <a:p>
              <a:r>
                <a:rPr lang="en-US" sz="2000" dirty="0" smtClean="0"/>
                <a:t>#triangles?</a:t>
              </a:r>
            </a:p>
            <a:p>
              <a:r>
                <a:rPr lang="en-US" sz="2000" dirty="0" smtClean="0"/>
                <a:t>path lengths?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657600" y="2667000"/>
              <a:ext cx="1981200" cy="1371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4107469" y="2216337"/>
              <a:ext cx="927474" cy="15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6096000" y="1752600"/>
            <a:ext cx="2514600" cy="2286000"/>
            <a:chOff x="6096000" y="1752600"/>
            <a:chExt cx="2514600" cy="2286000"/>
          </a:xfrm>
        </p:grpSpPr>
        <p:sp>
          <p:nvSpPr>
            <p:cNvPr id="49" name="Rectangle 48"/>
            <p:cNvSpPr/>
            <p:nvPr/>
          </p:nvSpPr>
          <p:spPr>
            <a:xfrm>
              <a:off x="6096000" y="3429000"/>
              <a:ext cx="2514600" cy="609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172200" y="3505200"/>
              <a:ext cx="243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any database theory?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6401594" y="2590006"/>
              <a:ext cx="1676400" cy="15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434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Challenge</a:t>
            </a:r>
            <a:endParaRPr lang="en-SG" sz="2400" b="1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94020" y="3124200"/>
            <a:ext cx="7399982" cy="1657529"/>
            <a:chOff x="294020" y="3124200"/>
            <a:chExt cx="7399982" cy="1657529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3124200"/>
              <a:ext cx="7389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Attribute Value Correlation Problem for Social Networks </a:t>
              </a:r>
              <a:r>
                <a:rPr lang="en-US" sz="2400" dirty="0" smtClean="0"/>
                <a:t>:</a:t>
              </a:r>
              <a:endParaRPr lang="en-US" sz="2400" i="1" dirty="0" smtClean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4020" y="3581400"/>
              <a:ext cx="732598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Suppose a dataset  </a:t>
              </a:r>
              <a:r>
                <a:rPr lang="en-US" sz="2400" i="1" dirty="0" smtClean="0"/>
                <a:t>D</a:t>
              </a:r>
              <a:r>
                <a:rPr lang="en-US" sz="2400" dirty="0" smtClean="0"/>
                <a:t>  records data from a social network.</a:t>
              </a:r>
            </a:p>
            <a:p>
              <a:r>
                <a:rPr lang="en-US" sz="2400" dirty="0" smtClean="0"/>
                <a:t>How do the social interactions affect the correlation</a:t>
              </a:r>
            </a:p>
            <a:p>
              <a:r>
                <a:rPr lang="en-US" sz="2400" dirty="0" smtClean="0"/>
                <a:t>among attribute values in  </a:t>
              </a:r>
              <a:r>
                <a:rPr lang="en-US" sz="2400" i="1" dirty="0" smtClean="0"/>
                <a:t>D</a:t>
              </a:r>
              <a:r>
                <a:rPr lang="en-US" sz="2400" dirty="0" smtClean="0"/>
                <a:t> ?</a:t>
              </a:r>
              <a:endParaRPr lang="en-SG" sz="2400" i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28600" y="914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online social networks are here to stay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" y="12909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their datasets can be huge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1676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 their datasets have commercial value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" y="2286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is the database theory?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28600" y="76200"/>
            <a:ext cx="8763000" cy="1676400"/>
            <a:chOff x="228600" y="304800"/>
            <a:chExt cx="8915400" cy="1581329"/>
          </a:xfrm>
        </p:grpSpPr>
        <p:sp>
          <p:nvSpPr>
            <p:cNvPr id="4" name="TextBox 3"/>
            <p:cNvSpPr txBox="1"/>
            <p:nvPr/>
          </p:nvSpPr>
          <p:spPr>
            <a:xfrm>
              <a:off x="228600" y="304800"/>
              <a:ext cx="4081705" cy="435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Vision (for the next 25 years): </a:t>
              </a:r>
              <a:endParaRPr lang="en-SG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685800"/>
              <a:ext cx="8915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 paradigm shift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from</a:t>
              </a:r>
              <a:r>
                <a:rPr lang="en-US" sz="2400" dirty="0" smtClean="0"/>
                <a:t> a top-down design of domain-specific benchmarks by committee consensus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to</a:t>
              </a:r>
              <a:r>
                <a:rPr lang="en-US" sz="2400" dirty="0" smtClean="0"/>
                <a:t> a bottom-up collaborative development of tools for application-specific dataset scaling 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9691" y="1828800"/>
            <a:ext cx="7628909" cy="1288197"/>
            <a:chOff x="304800" y="2133600"/>
            <a:chExt cx="7628909" cy="1288197"/>
          </a:xfrm>
        </p:grpSpPr>
        <p:sp>
          <p:nvSpPr>
            <p:cNvPr id="9" name="TextBox 8"/>
            <p:cNvSpPr txBox="1"/>
            <p:nvPr/>
          </p:nvSpPr>
          <p:spPr>
            <a:xfrm>
              <a:off x="304800" y="2133600"/>
              <a:ext cx="17122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Challenges: </a:t>
              </a:r>
              <a:endParaRPr lang="en-SG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" y="2590800"/>
              <a:ext cx="7552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sz="2400" b="1" i="1" dirty="0" smtClean="0"/>
                <a:t>  Dataset Scaling Problem</a:t>
              </a:r>
            </a:p>
            <a:p>
              <a:pPr>
                <a:buFont typeface="Arial" charset="0"/>
                <a:buChar char="•"/>
              </a:pPr>
              <a:r>
                <a:rPr lang="en-US" sz="2400" b="1" i="1" dirty="0" smtClean="0"/>
                <a:t>  Attribute Value Correlation Problem for Social Networks</a:t>
              </a:r>
              <a:endParaRPr lang="en-US" sz="2400" i="1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8600" y="3276600"/>
            <a:ext cx="8290419" cy="1640954"/>
            <a:chOff x="381000" y="3657600"/>
            <a:chExt cx="5361611" cy="1418902"/>
          </a:xfrm>
        </p:grpSpPr>
        <p:sp>
          <p:nvSpPr>
            <p:cNvPr id="15" name="TextBox 14"/>
            <p:cNvSpPr txBox="1"/>
            <p:nvPr/>
          </p:nvSpPr>
          <p:spPr>
            <a:xfrm>
              <a:off x="533400" y="4038600"/>
              <a:ext cx="5209211" cy="1037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sz="2400" dirty="0" smtClean="0"/>
                <a:t>  commercial value in dataset scaling tools</a:t>
              </a:r>
            </a:p>
            <a:p>
              <a:pPr>
                <a:buFont typeface="Arial" charset="0"/>
                <a:buChar char="•"/>
              </a:pPr>
              <a:r>
                <a:rPr lang="en-US" sz="2400" dirty="0" smtClean="0"/>
                <a:t>  new database research areas  (</a:t>
              </a:r>
              <a:r>
                <a:rPr lang="en-US" sz="2000" dirty="0" smtClean="0"/>
                <a:t>social network data, schema design, </a:t>
              </a:r>
            </a:p>
            <a:p>
              <a:r>
                <a:rPr lang="en-US" sz="2000" dirty="0" smtClean="0"/>
                <a:t>    vertical/horizontal partition, query optimization, business intelligence, …</a:t>
              </a:r>
              <a:r>
                <a:rPr lang="en-US" sz="2400" dirty="0" smtClean="0"/>
                <a:t>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1000" y="3657600"/>
              <a:ext cx="11459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Payoff: </a:t>
              </a:r>
              <a:endParaRPr lang="en-SG" sz="24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8600" y="5029200"/>
            <a:ext cx="8305800" cy="1680865"/>
            <a:chOff x="381000" y="4941332"/>
            <a:chExt cx="8305800" cy="1680865"/>
          </a:xfrm>
        </p:grpSpPr>
        <p:sp>
          <p:nvSpPr>
            <p:cNvPr id="18" name="TextBox 17"/>
            <p:cNvSpPr txBox="1"/>
            <p:nvPr/>
          </p:nvSpPr>
          <p:spPr>
            <a:xfrm>
              <a:off x="609600" y="5405735"/>
              <a:ext cx="807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UpSizeR</a:t>
              </a:r>
              <a:r>
                <a:rPr lang="en-US" sz="2400" dirty="0" smtClean="0"/>
                <a:t>  (http:www.comp.nus.edu.sg/~</a:t>
              </a:r>
              <a:r>
                <a:rPr lang="en-US" sz="2400" dirty="0" err="1" smtClean="0"/>
                <a:t>upsizer</a:t>
              </a:r>
              <a:r>
                <a:rPr lang="en-US" sz="2400" dirty="0" smtClean="0"/>
                <a:t> 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57912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sz="2400" dirty="0" smtClean="0"/>
                <a:t>  single-server version</a:t>
              </a:r>
            </a:p>
            <a:p>
              <a:pPr>
                <a:buFont typeface="Arial" charset="0"/>
                <a:buChar char="•"/>
              </a:pPr>
              <a:r>
                <a:rPr lang="en-US" sz="2400" dirty="0" smtClean="0"/>
                <a:t>  </a:t>
              </a:r>
              <a:r>
                <a:rPr lang="en-US" sz="2400" dirty="0" err="1" smtClean="0"/>
                <a:t>Hadoop</a:t>
              </a:r>
              <a:r>
                <a:rPr lang="en-US" sz="2400" dirty="0" smtClean="0"/>
                <a:t> version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1000" y="4941332"/>
              <a:ext cx="9575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Start: </a:t>
              </a:r>
              <a:endParaRPr lang="en-SG" sz="24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549</Words>
  <Application>Microsoft Office PowerPoint</Application>
  <PresentationFormat>On-screen Show (4:3)</PresentationFormat>
  <Paragraphs>129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Data Generation for Application-Specific Benchmarking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Generation for Application-Specific Benchmarking </dc:title>
  <dc:creator>Tay Yong Chiang</dc:creator>
  <cp:lastModifiedBy>Windows User</cp:lastModifiedBy>
  <cp:revision>30</cp:revision>
  <dcterms:created xsi:type="dcterms:W3CDTF">2006-08-16T00:00:00Z</dcterms:created>
  <dcterms:modified xsi:type="dcterms:W3CDTF">2011-08-29T03:31:31Z</dcterms:modified>
</cp:coreProperties>
</file>