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Default Extension="tiff" ContentType="image/tiff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gs/tag8.xml" ContentType="application/vnd.openxmlformats-officedocument.presentationml.tag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9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258" r:id="rId4"/>
    <p:sldId id="277" r:id="rId5"/>
    <p:sldId id="285" r:id="rId6"/>
    <p:sldId id="286" r:id="rId7"/>
    <p:sldId id="287" r:id="rId8"/>
    <p:sldId id="292" r:id="rId9"/>
    <p:sldId id="301" r:id="rId10"/>
    <p:sldId id="296" r:id="rId11"/>
    <p:sldId id="259" r:id="rId12"/>
    <p:sldId id="297" r:id="rId13"/>
    <p:sldId id="261" r:id="rId14"/>
    <p:sldId id="272" r:id="rId15"/>
    <p:sldId id="300" r:id="rId16"/>
    <p:sldId id="283" r:id="rId17"/>
    <p:sldId id="302" r:id="rId18"/>
    <p:sldId id="265" r:id="rId19"/>
    <p:sldId id="291" r:id="rId20"/>
    <p:sldId id="284" r:id="rId21"/>
    <p:sldId id="269" r:id="rId22"/>
    <p:sldId id="294" r:id="rId23"/>
    <p:sldId id="278" r:id="rId24"/>
    <p:sldId id="279" r:id="rId25"/>
    <p:sldId id="275" r:id="rId26"/>
    <p:sldId id="271" r:id="rId27"/>
    <p:sldId id="281" r:id="rId28"/>
    <p:sldId id="273" r:id="rId29"/>
    <p:sldId id="282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414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78364" autoAdjust="0"/>
  </p:normalViewPr>
  <p:slideViewPr>
    <p:cSldViewPr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E968-B643-C04F-835E-03DCA31775EF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4E39D-20C8-704F-8C35-34AAABEAE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1BC0C-B81C-2743-B477-217E4861D33A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40E6-5B19-FA43-BD24-7CA975AC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Facilitates logistics of buying and selling data across</a:t>
            </a:r>
            <a:r>
              <a:rPr lang="en-US" baseline="0" dirty="0" smtClean="0"/>
              <a:t> many buyers and many sellers.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Economists will derive and express declarative pricing constraints, the DB community will develop the system to enforce these constraints and study their consequences on query processing.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Can we help sellers figure out prices?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that this is what is going on right now without the DB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Economist puts constraints on prices and we build systems that fill-in the gaps.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0E6-5B19-FA43-BD24-7CA975AC67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8124-EEA1-BB44-B583-68C8524AA41C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9E6-77D5-3041-A417-113F23C9B049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75ED-911F-2841-9D6A-E5568CD8BD57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B256-FA81-8347-B54E-28BAC6F184E8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A31-A7F8-384E-B81D-34D60AB51465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0AE9-F73B-444B-9FD2-B970422CD366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E722-E36D-004A-994E-735CED6D72F8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B7E9-9B34-1145-AC91-EA4F55BED086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9C4C-981E-E840-B339-5E2424132E94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C25D-B8D3-5D48-ADE7-3329FF39E082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4636-B474-9D48-B956-54D25E66A1CF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B7BB-F8EC-6C41-B5BA-F6959A0A1E8E}" type="datetime1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Magdalena Balazinska -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40670-57BE-2D45-B86C-D570D75C8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76200" y="91440"/>
            <a:ext cx="685800" cy="685800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ight Triangle 7"/>
          <p:cNvSpPr/>
          <p:nvPr userDrawn="1"/>
        </p:nvSpPr>
        <p:spPr>
          <a:xfrm rot="5400000">
            <a:off x="76200" y="762000"/>
            <a:ext cx="685800" cy="685800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ight Triangle 8"/>
          <p:cNvSpPr/>
          <p:nvPr userDrawn="1"/>
        </p:nvSpPr>
        <p:spPr>
          <a:xfrm rot="5400000">
            <a:off x="762000" y="76200"/>
            <a:ext cx="685800" cy="68580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/>
          <p:cNvCxnSpPr/>
          <p:nvPr userDrawn="1"/>
        </p:nvCxnSpPr>
        <p:spPr>
          <a:xfrm rot="10800000" flipH="1" flipV="1">
            <a:off x="100584" y="1295400"/>
            <a:ext cx="15240" cy="777240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432560" y="91440"/>
            <a:ext cx="777240" cy="15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datamarket.azur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xignite.com" TargetMode="External"/><Relationship Id="rId5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Data Markets in the Cloud: An Opportunity for the Database Community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315200" cy="205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Magdalena Balazinska, Bill Howe, and Dan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Suciu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Washington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60068"/>
            <a:ext cx="458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supported in part by NSF and Microsoft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011" y="1981200"/>
            <a:ext cx="2880789" cy="215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Seller has a database of business contact information</a:t>
            </a:r>
          </a:p>
          <a:p>
            <a:r>
              <a:rPr lang="en-US" sz="2800" dirty="0" smtClean="0"/>
              <a:t>Economist: “Supply and demand dictate that</a:t>
            </a:r>
          </a:p>
          <a:p>
            <a:pPr lvl="1"/>
            <a:r>
              <a:rPr lang="en-US" sz="2400" dirty="0" smtClean="0">
                <a:cs typeface="Calibri"/>
              </a:rPr>
              <a:t>businesses in entire country: $600</a:t>
            </a:r>
          </a:p>
          <a:p>
            <a:pPr lvl="1"/>
            <a:r>
              <a:rPr lang="en-US" sz="2400" dirty="0" smtClean="0">
                <a:cs typeface="Calibri"/>
              </a:rPr>
              <a:t>businesses in one province or state: $300</a:t>
            </a:r>
          </a:p>
          <a:p>
            <a:pPr lvl="1"/>
            <a:r>
              <a:rPr lang="en-US" sz="2400" dirty="0" smtClean="0">
                <a:cs typeface="Calibri"/>
              </a:rPr>
              <a:t>one type of business: $50”</a:t>
            </a:r>
            <a:endParaRPr lang="en-US" sz="2400" dirty="0" smtClean="0"/>
          </a:p>
          <a:p>
            <a:pPr lvl="1"/>
            <a:endParaRPr lang="en-US" sz="2400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Buyer</a:t>
            </a:r>
            <a:r>
              <a:rPr lang="en-US" sz="2800" dirty="0" smtClean="0">
                <a:cs typeface="Calibri"/>
              </a:rPr>
              <a:t>: </a:t>
            </a:r>
          </a:p>
          <a:p>
            <a:pPr lvl="1"/>
            <a:r>
              <a:rPr lang="en-US" dirty="0" smtClean="0">
                <a:latin typeface="Arial"/>
              </a:rPr>
              <a:t>Q1: “Businesses with more than 200 employees” (selection)</a:t>
            </a:r>
            <a:endParaRPr lang="en-US" sz="2400" dirty="0" smtClean="0">
              <a:latin typeface="Arial"/>
            </a:endParaRPr>
          </a:p>
          <a:p>
            <a:pPr lvl="1"/>
            <a:r>
              <a:rPr lang="en-US" sz="2400" dirty="0" smtClean="0">
                <a:latin typeface="Arial"/>
              </a:rPr>
              <a:t>Q2: “Businesses in same city as Home Depot” (self-join)</a:t>
            </a:r>
          </a:p>
          <a:p>
            <a:pPr lvl="1"/>
            <a:r>
              <a:rPr lang="en-US" sz="2400" dirty="0" smtClean="0">
                <a:latin typeface="Arial"/>
              </a:rPr>
              <a:t>Q3: “Businesses in cities with high yearly precipitation” (join)</a:t>
            </a:r>
          </a:p>
          <a:p>
            <a:endParaRPr lang="en-US" sz="2800" dirty="0" smtClean="0">
              <a:latin typeface="Arial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How to satisfy buyer? 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Pricing: Fixed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latin typeface="Calibri"/>
                <a:cs typeface="Calibri"/>
              </a:rPr>
              <a:t>Fixed price </a:t>
            </a:r>
            <a:r>
              <a:rPr lang="en-US" sz="2800" dirty="0" smtClean="0">
                <a:latin typeface="Calibri"/>
                <a:cs typeface="Calibri"/>
              </a:rPr>
              <a:t>for entire dataset (</a:t>
            </a:r>
            <a:r>
              <a:rPr lang="en-US" sz="2800" dirty="0" err="1" smtClean="0">
                <a:latin typeface="Calibri"/>
                <a:cs typeface="Calibri"/>
              </a:rPr>
              <a:t>CustomLists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 err="1" smtClean="0">
                <a:latin typeface="Calibri"/>
                <a:cs typeface="Calibri"/>
              </a:rPr>
              <a:t>Infochimps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  <a:endParaRPr lang="en-US" sz="2800" dirty="0" smtClean="0">
              <a:latin typeface="Calibri"/>
              <a:cs typeface="Calibri"/>
            </a:endParaRPr>
          </a:p>
          <a:p>
            <a:pPr marL="742950" lvl="2" indent="-342900"/>
            <a:r>
              <a:rPr lang="en-US" sz="2400" dirty="0" smtClean="0">
                <a:cs typeface="Calibri"/>
              </a:rPr>
              <a:t>Must create and price views specific to queries Q1, Q2, Q3</a:t>
            </a:r>
          </a:p>
          <a:p>
            <a:pPr marL="742950" lvl="2" indent="-342900"/>
            <a:r>
              <a:rPr lang="en-US" sz="2400" dirty="0" smtClean="0">
                <a:cs typeface="Calibri"/>
              </a:rPr>
              <a:t>OR user must buy entire dataset if view not available</a:t>
            </a:r>
          </a:p>
          <a:p>
            <a:pPr marL="742950" lvl="2" indent="-342900"/>
            <a:r>
              <a:rPr lang="en-US" sz="2400" dirty="0" smtClean="0">
                <a:cs typeface="Calibri"/>
              </a:rPr>
              <a:t>AND user must perform joins by herself</a:t>
            </a:r>
            <a:endParaRPr lang="en-US" sz="2800" dirty="0" smtClean="0">
              <a:latin typeface="Calibri"/>
              <a:cs typeface="Calibri"/>
            </a:endParaRPr>
          </a:p>
          <a:p>
            <a:pPr lvl="2"/>
            <a:r>
              <a:rPr lang="en-US" sz="2000" dirty="0" smtClean="0">
                <a:latin typeface="Calibri"/>
                <a:cs typeface="Calibri"/>
              </a:rPr>
              <a:t>Certainly the case if datasets have different owners</a:t>
            </a:r>
          </a:p>
          <a:p>
            <a:endParaRPr lang="en-US" sz="2800" u="sng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Pricing: 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Subscriptions </a:t>
            </a:r>
            <a:r>
              <a:rPr lang="en-US" sz="2800" dirty="0" smtClean="0"/>
              <a:t>(Azure </a:t>
            </a:r>
            <a:r>
              <a:rPr lang="en-US" sz="2800" dirty="0" err="1" smtClean="0"/>
              <a:t>DataMarket</a:t>
            </a:r>
            <a:r>
              <a:rPr lang="en-US" sz="2800" dirty="0" smtClean="0"/>
              <a:t>, </a:t>
            </a:r>
            <a:r>
              <a:rPr lang="en-US" sz="2800" dirty="0" err="1" smtClean="0"/>
              <a:t>Infochimps</a:t>
            </a:r>
            <a:r>
              <a:rPr lang="en-US" sz="2800" dirty="0" smtClean="0"/>
              <a:t> </a:t>
            </a:r>
            <a:r>
              <a:rPr lang="en-US" sz="2800" dirty="0" smtClean="0"/>
              <a:t>API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Fixed number of </a:t>
            </a:r>
            <a:r>
              <a:rPr lang="en-US" sz="2400" i="1" u="sng" dirty="0" smtClean="0"/>
              <a:t>transactions</a:t>
            </a:r>
            <a:r>
              <a:rPr lang="en-US" sz="2400" dirty="0" smtClean="0"/>
              <a:t> per month</a:t>
            </a:r>
          </a:p>
          <a:p>
            <a:pPr lvl="1"/>
            <a:r>
              <a:rPr lang="en-US" sz="2400" dirty="0" smtClean="0"/>
              <a:t>Must create and price appropriate parameterized queries</a:t>
            </a:r>
          </a:p>
          <a:p>
            <a:pPr lvl="1"/>
            <a:r>
              <a:rPr lang="en-US" sz="2400" dirty="0" smtClean="0"/>
              <a:t>Currently </a:t>
            </a:r>
            <a:r>
              <a:rPr lang="en-US" dirty="0" smtClean="0"/>
              <a:t>these queries are dataset specific (i.e., no joins!)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Can </a:t>
            </a:r>
            <a:r>
              <a:rPr lang="en-US" sz="2400" dirty="0" smtClean="0"/>
              <a:t>satisfy Q1: “Businesses </a:t>
            </a:r>
            <a:r>
              <a:rPr lang="en-US" dirty="0" smtClean="0"/>
              <a:t>with more than</a:t>
            </a:r>
            <a:r>
              <a:rPr lang="en-US" sz="2400" dirty="0" smtClean="0"/>
              <a:t> 200 employees”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Harder Q2: “Businesses in same city as Home Depot”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Cannot Q3: “Businesses in cities with high yearly precipitation” </a:t>
            </a:r>
          </a:p>
          <a:p>
            <a:pPr lvl="2"/>
            <a:endParaRPr lang="en-US" sz="2000" dirty="0" smtClean="0"/>
          </a:p>
          <a:p>
            <a:endParaRPr lang="en-US" sz="2800" u="sng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Pricing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Today’s data pricing can also have </a:t>
            </a:r>
            <a:r>
              <a:rPr lang="en-US" sz="2800" b="1" dirty="0" smtClean="0"/>
              <a:t>bad properties</a:t>
            </a:r>
          </a:p>
          <a:p>
            <a:endParaRPr lang="en-US" sz="1600" dirty="0" smtClean="0"/>
          </a:p>
          <a:p>
            <a:r>
              <a:rPr lang="en-US" sz="2800" dirty="0" smtClean="0"/>
              <a:t>Example: Weather Imagery on Azure </a:t>
            </a:r>
            <a:r>
              <a:rPr lang="en-US" sz="2800" dirty="0" err="1" smtClean="0"/>
              <a:t>DataMarket</a:t>
            </a:r>
            <a:endParaRPr lang="en-US" sz="2800" dirty="0"/>
          </a:p>
          <a:p>
            <a:pPr lvl="1"/>
            <a:r>
              <a:rPr lang="en-US" sz="2400" dirty="0" smtClean="0"/>
              <a:t>1,000,000 transactions -&gt; </a:t>
            </a:r>
            <a:r>
              <a:rPr lang="en-US" sz="2400" dirty="0"/>
              <a:t>$</a:t>
            </a:r>
            <a:r>
              <a:rPr lang="en-US" sz="2400" dirty="0" smtClean="0"/>
              <a:t>2,400</a:t>
            </a:r>
          </a:p>
          <a:p>
            <a:pPr lvl="1"/>
            <a:r>
              <a:rPr lang="en-US" sz="2400" dirty="0" smtClean="0"/>
              <a:t>100,000 -&gt; $600</a:t>
            </a:r>
          </a:p>
          <a:p>
            <a:pPr lvl="1"/>
            <a:r>
              <a:rPr lang="en-US" sz="2400" dirty="0" smtClean="0"/>
              <a:t>10,000 -&gt; </a:t>
            </a:r>
            <a:r>
              <a:rPr lang="en-US" sz="2400" dirty="0"/>
              <a:t>$</a:t>
            </a:r>
            <a:r>
              <a:rPr lang="en-US" sz="2400" dirty="0" smtClean="0"/>
              <a:t>120</a:t>
            </a:r>
          </a:p>
          <a:p>
            <a:pPr lvl="1"/>
            <a:r>
              <a:rPr lang="en-US" sz="2400" dirty="0" smtClean="0"/>
              <a:t>2,500 -&gt; $0</a:t>
            </a:r>
          </a:p>
          <a:p>
            <a:endParaRPr lang="en-US" sz="1600" dirty="0" smtClean="0"/>
          </a:p>
          <a:p>
            <a:r>
              <a:rPr lang="en-US" sz="2800" b="1" dirty="0" smtClean="0"/>
              <a:t>Arbitrage opportunity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Emulate many users</a:t>
            </a:r>
          </a:p>
          <a:p>
            <a:pPr lvl="1"/>
            <a:r>
              <a:rPr lang="en-US" sz="2400" dirty="0" smtClean="0"/>
              <a:t>Get as much data as you want for free!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2895600"/>
            <a:ext cx="7185824" cy="166118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/>
              <a:t>Challenge 1: Develop pricing models that are flexible yet have </a:t>
            </a:r>
            <a:r>
              <a:rPr lang="en-US" sz="2800" dirty="0" smtClean="0"/>
              <a:t>provable, </a:t>
            </a:r>
            <a:r>
              <a:rPr lang="en-US" sz="2800" dirty="0" smtClean="0"/>
              <a:t>good properties (e.g., no arbitrage)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11" y="3048000"/>
            <a:ext cx="2880789" cy="215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Approach:</a:t>
            </a:r>
            <a:br>
              <a:rPr lang="en-US" dirty="0" smtClean="0"/>
            </a:br>
            <a:r>
              <a:rPr lang="en-US" dirty="0" smtClean="0"/>
              <a:t>View-Based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58200" cy="5121275"/>
          </a:xfrm>
        </p:spPr>
        <p:txBody>
          <a:bodyPr>
            <a:normAutofit/>
          </a:bodyPr>
          <a:lstStyle/>
          <a:p>
            <a:r>
              <a:rPr lang="en-US" sz="3027" dirty="0" smtClean="0"/>
              <a:t>Seller specifies a set of queries Q</a:t>
            </a:r>
            <a:r>
              <a:rPr lang="en-US" sz="3027" baseline="-25000" dirty="0" smtClean="0"/>
              <a:t>1</a:t>
            </a:r>
            <a:r>
              <a:rPr lang="en-US" sz="3027" dirty="0" smtClean="0"/>
              <a:t>, … </a:t>
            </a:r>
            <a:r>
              <a:rPr lang="en-US" sz="3027" dirty="0" err="1" smtClean="0"/>
              <a:t>Q</a:t>
            </a:r>
            <a:r>
              <a:rPr lang="en-US" sz="3027" baseline="-25000" dirty="0" err="1" smtClean="0"/>
              <a:t>n</a:t>
            </a:r>
            <a:endParaRPr lang="en-US" sz="3027" baseline="-25000" dirty="0" smtClean="0"/>
          </a:p>
          <a:p>
            <a:r>
              <a:rPr lang="en-US" sz="3027" dirty="0" smtClean="0"/>
              <a:t>And their prices: price(Q</a:t>
            </a:r>
            <a:r>
              <a:rPr lang="en-US" sz="3027" baseline="-25000" dirty="0" smtClean="0"/>
              <a:t>1</a:t>
            </a:r>
            <a:r>
              <a:rPr lang="en-US" sz="3027" dirty="0" smtClean="0"/>
              <a:t>), …, </a:t>
            </a:r>
            <a:r>
              <a:rPr lang="en-US" sz="3027" dirty="0" err="1" smtClean="0"/>
              <a:t>price(Q</a:t>
            </a:r>
            <a:r>
              <a:rPr lang="en-US" sz="3027" baseline="-25000" dirty="0" err="1" smtClean="0"/>
              <a:t>n</a:t>
            </a:r>
            <a:r>
              <a:rPr lang="en-US" sz="3027" dirty="0" smtClean="0"/>
              <a:t>)</a:t>
            </a:r>
          </a:p>
          <a:p>
            <a:pPr lvl="1"/>
            <a:r>
              <a:rPr lang="en-US" sz="2595" dirty="0" smtClean="0">
                <a:latin typeface="Calibri"/>
                <a:cs typeface="Calibri"/>
              </a:rPr>
              <a:t>D = all businesses in North America</a:t>
            </a:r>
          </a:p>
          <a:p>
            <a:pPr lvl="1"/>
            <a:r>
              <a:rPr lang="en-US" sz="2595" dirty="0" smtClean="0">
                <a:latin typeface="Calibri"/>
                <a:cs typeface="Calibri"/>
              </a:rPr>
              <a:t>V</a:t>
            </a:r>
            <a:r>
              <a:rPr lang="en-US" sz="2595" baseline="-25000" dirty="0" smtClean="0">
                <a:latin typeface="Calibri"/>
                <a:cs typeface="Calibri"/>
              </a:rPr>
              <a:t>1</a:t>
            </a:r>
            <a:r>
              <a:rPr lang="en-US" sz="2595" dirty="0" smtClean="0">
                <a:latin typeface="Calibri"/>
                <a:cs typeface="Calibri"/>
              </a:rPr>
              <a:t> (businesses in Canada) = $600</a:t>
            </a:r>
          </a:p>
          <a:p>
            <a:pPr lvl="1"/>
            <a:r>
              <a:rPr lang="en-US" sz="2595" dirty="0" smtClean="0">
                <a:latin typeface="Calibri"/>
                <a:cs typeface="Calibri"/>
              </a:rPr>
              <a:t>V</a:t>
            </a:r>
            <a:r>
              <a:rPr lang="en-US" sz="2595" baseline="-25000" dirty="0" smtClean="0">
                <a:latin typeface="Calibri"/>
                <a:cs typeface="Calibri"/>
              </a:rPr>
              <a:t>2</a:t>
            </a:r>
            <a:r>
              <a:rPr lang="en-US" sz="2595" dirty="0" smtClean="0">
                <a:latin typeface="Calibri"/>
                <a:cs typeface="Calibri"/>
              </a:rPr>
              <a:t> (businesses in Alberta) = $300</a:t>
            </a:r>
          </a:p>
          <a:p>
            <a:pPr lvl="1"/>
            <a:r>
              <a:rPr lang="en-US" sz="2595" dirty="0" smtClean="0">
                <a:latin typeface="Calibri"/>
                <a:cs typeface="Calibri"/>
              </a:rPr>
              <a:t>V</a:t>
            </a:r>
            <a:r>
              <a:rPr lang="en-US" sz="2595" baseline="-25000" dirty="0" smtClean="0">
                <a:latin typeface="Calibri"/>
                <a:cs typeface="Calibri"/>
              </a:rPr>
              <a:t>3</a:t>
            </a:r>
            <a:r>
              <a:rPr lang="en-US" sz="2595" dirty="0" smtClean="0">
                <a:latin typeface="Calibri"/>
                <a:cs typeface="Calibri"/>
              </a:rPr>
              <a:t> (all Shell businesses) = $50</a:t>
            </a:r>
          </a:p>
          <a:p>
            <a:pPr lvl="1"/>
            <a:r>
              <a:rPr lang="en-US" sz="2595" dirty="0" smtClean="0">
                <a:latin typeface="Calibri"/>
                <a:cs typeface="Calibri"/>
              </a:rPr>
              <a:t>Etc.</a:t>
            </a:r>
            <a:r>
              <a:rPr lang="en-US" sz="2195" dirty="0" smtClean="0">
                <a:latin typeface="Arial"/>
              </a:rPr>
              <a:t/>
            </a:r>
            <a:br>
              <a:rPr lang="en-US" sz="2195" dirty="0" smtClean="0">
                <a:latin typeface="Arial"/>
              </a:rPr>
            </a:br>
            <a:endParaRPr lang="en-US" sz="2195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Approach:</a:t>
            </a:r>
            <a:br>
              <a:rPr lang="en-US" dirty="0" smtClean="0"/>
            </a:br>
            <a:r>
              <a:rPr lang="en-US" dirty="0" smtClean="0"/>
              <a:t>View-Based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58200" cy="5121275"/>
          </a:xfrm>
        </p:spPr>
        <p:txBody>
          <a:bodyPr>
            <a:normAutofit/>
          </a:bodyPr>
          <a:lstStyle/>
          <a:p>
            <a:r>
              <a:rPr lang="en-US" sz="3027" dirty="0" smtClean="0">
                <a:latin typeface="Calibri"/>
                <a:cs typeface="Calibri"/>
              </a:rPr>
              <a:t>System computes other query prices</a:t>
            </a:r>
          </a:p>
          <a:p>
            <a:pPr lvl="1"/>
            <a:r>
              <a:rPr lang="en-US" sz="2595" dirty="0" smtClean="0">
                <a:latin typeface="Calibri"/>
                <a:cs typeface="Calibri"/>
              </a:rPr>
              <a:t>Q2: “</a:t>
            </a:r>
            <a:r>
              <a:rPr lang="en-US" sz="2400" dirty="0" smtClean="0">
                <a:latin typeface="Arial"/>
              </a:rPr>
              <a:t>Businesses in same city as Home Depot”, etc.</a:t>
            </a:r>
          </a:p>
          <a:p>
            <a:pPr lvl="1"/>
            <a:r>
              <a:rPr lang="en-US" dirty="0" smtClean="0">
                <a:latin typeface="Arial"/>
              </a:rPr>
              <a:t>Price computation is automated</a:t>
            </a:r>
          </a:p>
          <a:p>
            <a:pPr lvl="1"/>
            <a:r>
              <a:rPr lang="en-US" dirty="0" smtClean="0">
                <a:latin typeface="Arial"/>
              </a:rPr>
              <a:t>Solved as</a:t>
            </a:r>
            <a:r>
              <a:rPr lang="en-US" sz="2400" dirty="0" smtClean="0">
                <a:latin typeface="Arial"/>
              </a:rPr>
              <a:t> a constrained optimization problem</a:t>
            </a:r>
          </a:p>
          <a:p>
            <a:pPr lvl="1"/>
            <a:endParaRPr lang="en-US" sz="2595" dirty="0" smtClean="0">
              <a:latin typeface="Calibri"/>
              <a:cs typeface="Calibri"/>
            </a:endParaRPr>
          </a:p>
          <a:p>
            <a:r>
              <a:rPr lang="en-US" sz="2995" dirty="0" smtClean="0">
                <a:latin typeface="Calibri"/>
                <a:cs typeface="Calibri"/>
              </a:rPr>
              <a:t>System guarantees price prope</a:t>
            </a:r>
            <a:r>
              <a:rPr lang="en-US" sz="2995" dirty="0" smtClean="0">
                <a:latin typeface="Arial"/>
              </a:rPr>
              <a:t>rties</a:t>
            </a:r>
          </a:p>
          <a:p>
            <a:pPr lvl="1"/>
            <a:r>
              <a:rPr lang="en-US" sz="2195" dirty="0" smtClean="0">
                <a:latin typeface="Arial"/>
              </a:rPr>
              <a:t>For example, ensures that no arbitrage is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646" y="2590800"/>
            <a:ext cx="1397754" cy="201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Pricing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561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Understand properties of pricing schemes</a:t>
            </a:r>
          </a:p>
          <a:p>
            <a:pPr lvl="1"/>
            <a:r>
              <a:rPr lang="en-US" dirty="0" smtClean="0"/>
              <a:t>When c</a:t>
            </a:r>
            <a:r>
              <a:rPr lang="en-US" sz="2400" dirty="0" smtClean="0"/>
              <a:t>an we guarantee that no arbitrage is possible?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How to handle data updates?</a:t>
            </a:r>
          </a:p>
          <a:p>
            <a:pPr lvl="1"/>
            <a:r>
              <a:rPr lang="en-US" sz="2400" dirty="0" smtClean="0"/>
              <a:t>Will updates require changes to prices? 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How to handle price updates?</a:t>
            </a:r>
          </a:p>
          <a:p>
            <a:pPr lvl="1"/>
            <a:r>
              <a:rPr lang="en-US" sz="2400" dirty="0" smtClean="0"/>
              <a:t>Will one price-change affect all others?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to price value-added of data transformations?</a:t>
            </a:r>
          </a:p>
          <a:p>
            <a:pPr lvl="1"/>
            <a:r>
              <a:rPr lang="en-US" sz="2400" dirty="0" smtClean="0"/>
              <a:t>Should a self-join query be more expensive than a selection?</a:t>
            </a:r>
          </a:p>
          <a:p>
            <a:pPr lvl="1"/>
            <a:r>
              <a:rPr lang="en-US" sz="2400" dirty="0" smtClean="0"/>
              <a:t>Should queries with empty results be free?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to price data properties (e.g., cleanliness)?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60463"/>
            <a:ext cx="8458200" cy="3825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and study pricing models for data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How should sellers specify pricing parameters?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How should system compute prices based on seller input?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What are the properties of various pricing models</a:t>
            </a:r>
            <a:endParaRPr lang="en-US" sz="2800" dirty="0" smtClean="0">
              <a:solidFill>
                <a:srgbClr val="7F7F7F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Develop supporting tools and services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Tools for expressing and computing prices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Tools for processing priced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Market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Efficient query-price computer</a:t>
            </a:r>
          </a:p>
          <a:p>
            <a:pPr lvl="1"/>
            <a:r>
              <a:rPr lang="en-US" sz="2400" dirty="0" smtClean="0"/>
              <a:t>Data pricing should not add much overhead to query proc.</a:t>
            </a:r>
          </a:p>
          <a:p>
            <a:pPr lvl="1"/>
            <a:r>
              <a:rPr lang="en-US" sz="2400" dirty="0" smtClean="0"/>
              <a:t>But some techniques (e.g. provenance-pricing) are expensive</a:t>
            </a:r>
          </a:p>
          <a:p>
            <a:r>
              <a:rPr lang="en-US" sz="2800" dirty="0" smtClean="0"/>
              <a:t>Pricing updates</a:t>
            </a:r>
          </a:p>
          <a:p>
            <a:pPr lvl="1"/>
            <a:r>
              <a:rPr lang="en-US" sz="2400" dirty="0" smtClean="0"/>
              <a:t>Given an earlier user-query with a price</a:t>
            </a:r>
          </a:p>
          <a:p>
            <a:pPr lvl="1"/>
            <a:r>
              <a:rPr lang="en-US" sz="2400" dirty="0" smtClean="0"/>
              <a:t>Compute price of incremental query output after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43776" y="4572000"/>
            <a:ext cx="7185824" cy="166118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/>
              <a:t>Challenge 2: Build systems that compute query prices with minimum overhead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Market Tools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Price-aware query optimizer</a:t>
            </a:r>
          </a:p>
          <a:p>
            <a:pPr lvl="1"/>
            <a:r>
              <a:rPr lang="en-US" sz="2400" dirty="0" smtClean="0"/>
              <a:t>Answer query over multiple datasets as cheaply as possible</a:t>
            </a:r>
          </a:p>
          <a:p>
            <a:pPr lvl="1"/>
            <a:r>
              <a:rPr lang="en-US" sz="2400" dirty="0" smtClean="0"/>
              <a:t>Predict the price of a query result (quantify uncertainty)</a:t>
            </a:r>
          </a:p>
          <a:p>
            <a:pPr lvl="1"/>
            <a:r>
              <a:rPr lang="en-US" sz="2400" dirty="0" smtClean="0"/>
              <a:t>Study potential benefits of incremental query processing</a:t>
            </a:r>
          </a:p>
          <a:p>
            <a:pPr lvl="1"/>
            <a:r>
              <a:rPr lang="en-US" sz="2400" dirty="0" smtClean="0"/>
              <a:t>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43776" y="4511016"/>
            <a:ext cx="7185824" cy="166118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/>
              <a:t>Challenge 3: Build price-aware</a:t>
            </a:r>
          </a:p>
          <a:p>
            <a:pPr algn="ctr"/>
            <a:r>
              <a:rPr lang="en-US" sz="2800" dirty="0" smtClean="0"/>
              <a:t>query optimizers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($$$)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Buying and selling data are common operations</a:t>
            </a:r>
            <a:endParaRPr lang="en-US" sz="2800" dirty="0" smtClean="0"/>
          </a:p>
          <a:p>
            <a:pPr lvl="1"/>
            <a:r>
              <a:rPr lang="en-US" sz="2400" dirty="0" smtClean="0"/>
              <a:t>Real-time stock prices + trade data: $35,000/year </a:t>
            </a:r>
          </a:p>
          <a:p>
            <a:pPr lvl="1">
              <a:buNone/>
            </a:pPr>
            <a:r>
              <a:rPr lang="en-US" sz="2400" dirty="0" smtClean="0"/>
              <a:t>	(</a:t>
            </a:r>
            <a:r>
              <a:rPr lang="en-US" sz="2400" dirty="0" smtClean="0">
                <a:hlinkClick r:id="rId3"/>
              </a:rPr>
              <a:t>https://www.xignite.com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Land p</a:t>
            </a:r>
            <a:r>
              <a:rPr lang="en-US" sz="2400" dirty="0" smtClean="0"/>
              <a:t>arcel information: $60,000/year </a:t>
            </a:r>
          </a:p>
          <a:p>
            <a:pPr lvl="1"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4"/>
              </a:rPr>
              <a:t>https://datamarket.azure.com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191000"/>
            <a:ext cx="1704854" cy="1829491"/>
          </a:xfrm>
          <a:prstGeom prst="rect">
            <a:avLst/>
          </a:prstGeom>
        </p:spPr>
      </p:pic>
      <p:sp>
        <p:nvSpPr>
          <p:cNvPr id="9" name="Can 8"/>
          <p:cNvSpPr/>
          <p:nvPr/>
        </p:nvSpPr>
        <p:spPr>
          <a:xfrm>
            <a:off x="1377994" y="4249507"/>
            <a:ext cx="2432005" cy="1770984"/>
          </a:xfrm>
          <a:prstGeom prst="can">
            <a:avLst/>
          </a:prstGeom>
          <a:solidFill>
            <a:srgbClr val="04149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10" name="Left-Right Arrow 9"/>
          <p:cNvSpPr/>
          <p:nvPr/>
        </p:nvSpPr>
        <p:spPr>
          <a:xfrm>
            <a:off x="4163226" y="4834006"/>
            <a:ext cx="1627974" cy="54864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Market Tools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Pricing Advisor</a:t>
            </a:r>
          </a:p>
          <a:p>
            <a:pPr lvl="1"/>
            <a:r>
              <a:rPr lang="en-US" sz="2400" dirty="0" smtClean="0"/>
              <a:t>Checks properties of a pricing scheme</a:t>
            </a:r>
          </a:p>
          <a:p>
            <a:pPr lvl="1"/>
            <a:r>
              <a:rPr lang="en-US" sz="2400" dirty="0" smtClean="0"/>
              <a:t>Helps set and tune prices based on data provider goals</a:t>
            </a:r>
          </a:p>
          <a:p>
            <a:pPr lvl="1"/>
            <a:r>
              <a:rPr lang="en-US" sz="2400" dirty="0" smtClean="0"/>
              <a:t>Computes prices of new views </a:t>
            </a:r>
          </a:p>
          <a:p>
            <a:pPr lvl="1"/>
            <a:r>
              <a:rPr lang="en-US" sz="2400" dirty="0" smtClean="0"/>
              <a:t>Explains income or bill</a:t>
            </a:r>
          </a:p>
          <a:p>
            <a:pPr lvl="1"/>
            <a:r>
              <a:rPr lang="en-US" sz="2400" dirty="0" smtClean="0"/>
              <a:t>Compares data providers with different pricing schemes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43776" y="4572000"/>
            <a:ext cx="7185824" cy="166118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/>
              <a:t>Challenge 4: Build support tools for</a:t>
            </a:r>
          </a:p>
          <a:p>
            <a:pPr algn="ctr"/>
            <a:r>
              <a:rPr lang="en-US" sz="2800" dirty="0" smtClean="0"/>
              <a:t>buyers and sellers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Data helps drive businesses and applications</a:t>
            </a:r>
            <a:endParaRPr lang="en-US" sz="1800" dirty="0" smtClean="0"/>
          </a:p>
          <a:p>
            <a:r>
              <a:rPr lang="en-US" dirty="0" smtClean="0"/>
              <a:t>Organized d</a:t>
            </a:r>
            <a:r>
              <a:rPr lang="en-US" sz="2800" dirty="0" smtClean="0"/>
              <a:t>ata markets emerging, facilitated by clouds</a:t>
            </a:r>
            <a:endParaRPr lang="en-US" sz="1800" dirty="0" smtClean="0"/>
          </a:p>
          <a:p>
            <a:r>
              <a:rPr lang="en-US" sz="2800" dirty="0" smtClean="0"/>
              <a:t>But need the right tools to maximize success</a:t>
            </a:r>
          </a:p>
          <a:p>
            <a:pPr lvl="1"/>
            <a:r>
              <a:rPr lang="en-US" sz="2400" dirty="0" smtClean="0"/>
              <a:t>Theory of data pricing</a:t>
            </a:r>
          </a:p>
          <a:p>
            <a:pPr lvl="1"/>
            <a:r>
              <a:rPr lang="en-US" sz="2400" dirty="0" smtClean="0"/>
              <a:t>Systems for computing prices, checking properties, etc.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http://data-</a:t>
            </a:r>
            <a:r>
              <a:rPr lang="en-US" sz="2800" dirty="0" err="1" smtClean="0">
                <a:solidFill>
                  <a:srgbClr val="0000FF"/>
                </a:solidFill>
              </a:rPr>
              <a:t>pricing.cs.washington.edu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146" y="0"/>
            <a:ext cx="1704854" cy="182949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1000" y="4038600"/>
            <a:ext cx="8305800" cy="1813584"/>
            <a:chOff x="381000" y="4038600"/>
            <a:chExt cx="8305800" cy="1813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038600"/>
              <a:ext cx="3313650" cy="18094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1469" y="4038600"/>
              <a:ext cx="2725331" cy="1813584"/>
            </a:xfrm>
            <a:prstGeom prst="rect">
              <a:avLst/>
            </a:prstGeom>
          </p:spPr>
        </p:pic>
        <p:sp>
          <p:nvSpPr>
            <p:cNvPr id="9" name="Notched Right Arrow 8"/>
            <p:cNvSpPr/>
            <p:nvPr/>
          </p:nvSpPr>
          <p:spPr>
            <a:xfrm>
              <a:off x="4095189" y="4816537"/>
              <a:ext cx="1543611" cy="441263"/>
            </a:xfrm>
            <a:prstGeom prst="notched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customlists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3600" y="1371600"/>
            <a:ext cx="7409319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92500" y="3378200"/>
            <a:ext cx="1905000" cy="5397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solidFill>
                  <a:schemeClr val="tx1"/>
                </a:solidFill>
              </a:ln>
              <a:noFill/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3048000"/>
            <a:ext cx="1936750" cy="3663950"/>
            <a:chOff x="990600" y="1676400"/>
            <a:chExt cx="1936750" cy="3663950"/>
          </a:xfrm>
        </p:grpSpPr>
        <p:sp>
          <p:nvSpPr>
            <p:cNvPr id="9" name="Oval 8"/>
            <p:cNvSpPr/>
            <p:nvPr/>
          </p:nvSpPr>
          <p:spPr>
            <a:xfrm>
              <a:off x="990600" y="1676400"/>
              <a:ext cx="1117600" cy="48260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76200" cmpd="sng">
                  <a:solidFill>
                    <a:schemeClr val="tx1"/>
                  </a:solidFill>
                </a:ln>
                <a:noFill/>
                <a:latin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43000" y="3975100"/>
              <a:ext cx="1784350" cy="136525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76200" cmpd="sng">
                  <a:solidFill>
                    <a:schemeClr val="tx1"/>
                  </a:solidFill>
                </a:ln>
                <a:noFill/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customlists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3600" y="1371600"/>
            <a:ext cx="7409319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898" y="1765677"/>
            <a:ext cx="5187252" cy="2247523"/>
            <a:chOff x="76898" y="394077"/>
            <a:chExt cx="5187252" cy="2247523"/>
          </a:xfrm>
        </p:grpSpPr>
        <p:sp>
          <p:nvSpPr>
            <p:cNvPr id="8" name="Oval 7"/>
            <p:cNvSpPr/>
            <p:nvPr/>
          </p:nvSpPr>
          <p:spPr>
            <a:xfrm>
              <a:off x="3638550" y="1943100"/>
              <a:ext cx="1625600" cy="69850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76200" cmpd="sng">
                  <a:solidFill>
                    <a:schemeClr val="tx1"/>
                  </a:solidFill>
                </a:ln>
                <a:noFill/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63600" y="1593850"/>
              <a:ext cx="1212850" cy="62865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76200" cmpd="sng">
                  <a:solidFill>
                    <a:schemeClr val="tx1"/>
                  </a:solidFill>
                </a:ln>
                <a:noFill/>
                <a:latin typeface="Arial"/>
              </a:endParaRPr>
            </a:p>
          </p:txBody>
        </p:sp>
        <p:sp>
          <p:nvSpPr>
            <p:cNvPr id="10" name="Cloud 9"/>
            <p:cNvSpPr/>
            <p:nvPr/>
          </p:nvSpPr>
          <p:spPr>
            <a:xfrm>
              <a:off x="76898" y="394077"/>
              <a:ext cx="2097730" cy="983873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"/>
                </a:rPr>
                <a:t>Cheaper by </a:t>
              </a:r>
              <a:br>
                <a:rPr lang="en-US" dirty="0" smtClean="0">
                  <a:latin typeface="Arial"/>
                </a:rPr>
              </a:br>
              <a:r>
                <a:rPr lang="en-US" dirty="0" smtClean="0">
                  <a:latin typeface="Arial"/>
                </a:rPr>
                <a:t>province</a:t>
              </a:r>
              <a:endParaRPr lang="en-US" dirty="0">
                <a:latin typeface="Arial"/>
              </a:endParaRPr>
            </a:p>
          </p:txBody>
        </p:sp>
        <p:cxnSp>
          <p:nvCxnSpPr>
            <p:cNvPr id="11" name="Straight Arrow Connector 10"/>
            <p:cNvCxnSpPr>
              <a:stCxn id="10" idx="1"/>
              <a:endCxn id="9" idx="0"/>
            </p:cNvCxnSpPr>
            <p:nvPr/>
          </p:nvCxnSpPr>
          <p:spPr>
            <a:xfrm>
              <a:off x="1125763" y="1376902"/>
              <a:ext cx="344262" cy="2169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  <a:endCxn id="8" idx="1"/>
            </p:cNvCxnSpPr>
            <p:nvPr/>
          </p:nvCxnSpPr>
          <p:spPr>
            <a:xfrm>
              <a:off x="2172880" y="886014"/>
              <a:ext cx="1703734" cy="11593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3: View-Based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a constrained optimization problem</a:t>
            </a:r>
          </a:p>
          <a:p>
            <a:pPr lvl="1"/>
            <a:r>
              <a:rPr lang="en-US" sz="2400" dirty="0" smtClean="0"/>
              <a:t>Each query price is a constraint</a:t>
            </a:r>
          </a:p>
          <a:p>
            <a:pPr lvl="1"/>
            <a:r>
              <a:rPr lang="en-US" sz="2400" dirty="0" smtClean="0"/>
              <a:t>Can add other constraints: e.g., total price of DB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Two methods to derive prices of new queries</a:t>
            </a:r>
          </a:p>
          <a:p>
            <a:pPr lvl="1"/>
            <a:r>
              <a:rPr lang="en-US" sz="2400" dirty="0" smtClean="0"/>
              <a:t>Reverse-eng. price of base </a:t>
            </a:r>
            <a:r>
              <a:rPr lang="en-US" sz="2400" dirty="0" err="1" smtClean="0"/>
              <a:t>tuples</a:t>
            </a:r>
            <a:r>
              <a:rPr lang="en-US" sz="2400" dirty="0" smtClean="0"/>
              <a:t> </a:t>
            </a:r>
            <a:r>
              <a:rPr lang="en-US" sz="2400" dirty="0" err="1" smtClean="0"/>
              <a:t>s.t</a:t>
            </a:r>
            <a:r>
              <a:rPr lang="en-US" sz="2400" dirty="0" smtClean="0"/>
              <a:t>. constraints</a:t>
            </a:r>
          </a:p>
          <a:p>
            <a:pPr lvl="2"/>
            <a:r>
              <a:rPr lang="en-US" sz="2000" dirty="0" smtClean="0"/>
              <a:t>Assume a function that converts base </a:t>
            </a:r>
            <a:r>
              <a:rPr lang="en-US" sz="2000" dirty="0" err="1" smtClean="0"/>
              <a:t>tuple</a:t>
            </a:r>
            <a:r>
              <a:rPr lang="en-US" sz="2000" dirty="0" smtClean="0"/>
              <a:t> prices into query prices </a:t>
            </a:r>
          </a:p>
          <a:p>
            <a:pPr lvl="2"/>
            <a:r>
              <a:rPr lang="en-US" sz="2000" dirty="0" smtClean="0"/>
              <a:t>Compute base </a:t>
            </a:r>
            <a:r>
              <a:rPr lang="en-US" sz="2000" dirty="0" err="1" smtClean="0"/>
              <a:t>tuple</a:t>
            </a:r>
            <a:r>
              <a:rPr lang="en-US" sz="2000" dirty="0" smtClean="0"/>
              <a:t> prices in a way that maximizes entropy, user utility, or other function </a:t>
            </a:r>
            <a:r>
              <a:rPr lang="en-US" sz="2000" dirty="0" err="1" smtClean="0"/>
              <a:t>s.t</a:t>
            </a:r>
            <a:r>
              <a:rPr lang="en-US" sz="2000" dirty="0" smtClean="0"/>
              <a:t>. constraints</a:t>
            </a:r>
          </a:p>
          <a:p>
            <a:pPr lvl="1"/>
            <a:r>
              <a:rPr lang="en-US" sz="2400" dirty="0" smtClean="0"/>
              <a:t>Compute new query prices directly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1: PRICE-</a:t>
            </a:r>
            <a:r>
              <a:rPr lang="en-US" dirty="0" err="1" smtClean="0"/>
              <a:t>Semiring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3027" dirty="0" smtClean="0"/>
              <a:t>Approach</a:t>
            </a:r>
          </a:p>
          <a:p>
            <a:pPr lvl="1"/>
            <a:r>
              <a:rPr lang="en-US" sz="2595" dirty="0" smtClean="0"/>
              <a:t>Assign a price to individual base </a:t>
            </a:r>
            <a:r>
              <a:rPr lang="en-US" sz="2595" dirty="0" err="1" smtClean="0"/>
              <a:t>tuples</a:t>
            </a:r>
            <a:endParaRPr lang="en-US" sz="2595" dirty="0" smtClean="0"/>
          </a:p>
          <a:p>
            <a:pPr lvl="1"/>
            <a:r>
              <a:rPr lang="en-US" sz="2595" dirty="0" smtClean="0"/>
              <a:t>Automatically compute price of query result: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1275" y="3763962"/>
            <a:ext cx="1085850" cy="11049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a    b    e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d    b    g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a    c    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00163" y="3514725"/>
            <a:ext cx="1096962" cy="252412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>
                <a:latin typeface="Gill Sans MT" charset="-18"/>
                <a:ea typeface="ＭＳ Ｐゴシック" charset="-128"/>
                <a:cs typeface="ＭＳ Ｐゴシック" charset="-128"/>
              </a:rPr>
              <a:t>A   B   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11275" y="3146425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>
                <a:latin typeface="Gill Sans MT" charset="-18"/>
                <a:ea typeface="ＭＳ Ｐゴシック" charset="-128"/>
                <a:cs typeface="ＭＳ Ｐゴシック" charset="-128"/>
              </a:rPr>
              <a:t>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7125" y="3671887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05063" y="4067175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97125" y="4433887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6713" y="4044950"/>
            <a:ext cx="798512" cy="7540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a    x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d    x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165600" y="3802062"/>
            <a:ext cx="806450" cy="252413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>
                <a:latin typeface="Gill Sans MT" charset="-18"/>
                <a:ea typeface="ＭＳ Ｐゴシック" charset="-128"/>
                <a:cs typeface="ＭＳ Ｐゴシック" charset="-128"/>
              </a:rPr>
              <a:t>A   D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4975225" y="3992562"/>
            <a:ext cx="180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min(p + q, s + t)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4983163" y="4354512"/>
            <a:ext cx="65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r + q</a:t>
            </a:r>
          </a:p>
        </p:txBody>
      </p:sp>
      <p:sp>
        <p:nvSpPr>
          <p:cNvPr id="14" name="Rectangle 3"/>
          <p:cNvSpPr/>
          <p:nvPr/>
        </p:nvSpPr>
        <p:spPr>
          <a:xfrm>
            <a:off x="2865438" y="3773487"/>
            <a:ext cx="742950" cy="10969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b    x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c    x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b    y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863850" y="3519487"/>
            <a:ext cx="750888" cy="252413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>
                <a:latin typeface="Gill Sans MT" charset="-18"/>
                <a:ea typeface="ＭＳ Ｐゴシック" charset="-128"/>
                <a:cs typeface="ＭＳ Ｐゴシック" charset="-128"/>
              </a:rPr>
              <a:t>B   D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874963" y="3163887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>
                <a:latin typeface="Gill Sans MT" charset="-18"/>
                <a:ea typeface="ＭＳ Ｐゴシック" charset="-128"/>
                <a:cs typeface="ＭＳ Ｐゴシック" charset="-128"/>
              </a:rPr>
              <a:t>S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625850" y="3684587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633788" y="4090987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87850" y="3214687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charset="0"/>
              </a:rPr>
              <a:t>SELECT</a:t>
            </a:r>
            <a:r>
              <a:rPr lang="en-US" sz="1600" dirty="0" smtClean="0">
                <a:latin typeface="Courier New" charset="0"/>
              </a:rPr>
              <a:t> DISTINCT A</a:t>
            </a:r>
            <a:r>
              <a:rPr lang="en-US" sz="1600" dirty="0">
                <a:latin typeface="Courier New" charset="0"/>
              </a:rPr>
              <a:t>,D FROM R,S </a:t>
            </a:r>
          </a:p>
          <a:p>
            <a:r>
              <a:rPr lang="en-US" sz="1600" dirty="0">
                <a:latin typeface="Courier New" charset="0"/>
              </a:rPr>
              <a:t>WHERE R.B = S.B AND S.D=</a:t>
            </a:r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  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625850" y="4433887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930650" y="3305175"/>
            <a:ext cx="55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>
                <a:latin typeface="Gill Sans MT" charset="-18"/>
                <a:ea typeface="ＭＳ Ｐゴシック" charset="-128"/>
                <a:cs typeface="ＭＳ Ｐゴシック" charset="-128"/>
              </a:rPr>
              <a:t>Q =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1263650" y="5146675"/>
            <a:ext cx="1055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$0.1</a:t>
            </a:r>
          </a:p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r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$0.01</a:t>
            </a:r>
          </a:p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s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$0.5</a:t>
            </a: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1066800" y="4827587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a pricing function on tuples:</a:t>
            </a: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2787650" y="5119687"/>
            <a:ext cx="10874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q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$0.02</a:t>
            </a:r>
          </a:p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t 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$0.03</a:t>
            </a:r>
          </a:p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u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$0.04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159250" y="5084762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min(p + q, s + t)</a:t>
            </a:r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$0.12</a:t>
            </a: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4159250" y="5362575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r + q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= $0.03</a:t>
            </a: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4159250" y="5729287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 dirty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</a:t>
            </a:r>
            <a:r>
              <a:rPr lang="en-US" sz="1800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price(</a:t>
            </a:r>
            <a:r>
              <a:rPr lang="en-US" sz="1800" i="1" dirty="0" err="1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1800" i="1" dirty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1800" i="1" dirty="0">
                <a:latin typeface="Times New Roman" charset="0"/>
                <a:ea typeface="Times New Roman" charset="0"/>
                <a:cs typeface="Times New Roman" charset="0"/>
              </a:rPr>
              <a:t>= $0.15</a:t>
            </a: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4235450" y="574198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3930650" y="4814887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a pricing calculation: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781800" y="2433935"/>
            <a:ext cx="206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(R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,min,+,∞,0)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1: PRICE-</a:t>
            </a:r>
            <a:r>
              <a:rPr lang="en-US" dirty="0" err="1" smtClean="0"/>
              <a:t>Semiring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Benefits</a:t>
            </a:r>
          </a:p>
          <a:p>
            <a:pPr lvl="1"/>
            <a:r>
              <a:rPr lang="en-US" sz="2400" dirty="0" smtClean="0"/>
              <a:t>Support datasets where different </a:t>
            </a:r>
            <a:r>
              <a:rPr lang="en-US" sz="2400" dirty="0" err="1" smtClean="0"/>
              <a:t>tuples</a:t>
            </a:r>
            <a:r>
              <a:rPr lang="en-US" sz="2400" dirty="0" smtClean="0"/>
              <a:t> have different values</a:t>
            </a:r>
          </a:p>
          <a:p>
            <a:pPr lvl="1"/>
            <a:r>
              <a:rPr lang="en-US" sz="2400" dirty="0" smtClean="0"/>
              <a:t>Allow users to ask arbitrary queries</a:t>
            </a:r>
          </a:p>
          <a:p>
            <a:pPr lvl="1"/>
            <a:r>
              <a:rPr lang="en-US" sz="2400" dirty="0" smtClean="0"/>
              <a:t>Can compute prices across datasets and even data owners </a:t>
            </a:r>
          </a:p>
          <a:p>
            <a:pPr lvl="1"/>
            <a:r>
              <a:rPr lang="en-US" sz="2400" dirty="0" smtClean="0"/>
              <a:t>Avoids some bad properties such as arbitrage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But</a:t>
            </a:r>
          </a:p>
          <a:p>
            <a:pPr lvl="1"/>
            <a:r>
              <a:rPr lang="en-US" sz="2400" dirty="0" smtClean="0"/>
              <a:t>Limited flexibility: e.g., </a:t>
            </a:r>
            <a:r>
              <a:rPr lang="en-US" sz="2400" dirty="0" err="1" smtClean="0"/>
              <a:t>submodular</a:t>
            </a:r>
            <a:r>
              <a:rPr lang="en-US" sz="2400" dirty="0" smtClean="0"/>
              <a:t> pricing impossible</a:t>
            </a:r>
          </a:p>
          <a:p>
            <a:pPr lvl="1"/>
            <a:r>
              <a:rPr lang="en-US" sz="2400" dirty="0" smtClean="0"/>
              <a:t>Odd prices? Self-join can be more expensive than dataset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2: Provenance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56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Approach: Same as above BUT</a:t>
            </a:r>
          </a:p>
          <a:p>
            <a:pPr lvl="1"/>
            <a:r>
              <a:rPr lang="en-US" sz="2400" dirty="0" smtClean="0"/>
              <a:t>Derive provenance information for each result </a:t>
            </a:r>
            <a:r>
              <a:rPr lang="en-US" sz="2400" dirty="0" err="1" smtClean="0"/>
              <a:t>tuple</a:t>
            </a:r>
            <a:endParaRPr lang="en-US" sz="2400" dirty="0" smtClean="0"/>
          </a:p>
          <a:p>
            <a:pPr lvl="1"/>
            <a:r>
              <a:rPr lang="en-US" sz="2400" dirty="0" smtClean="0"/>
              <a:t>Price is a function of provenance expressions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54075" y="3817937"/>
            <a:ext cx="1085850" cy="11049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a    b    e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d    b    g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a    c    e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42963" y="3568700"/>
            <a:ext cx="1096962" cy="252412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>
                <a:latin typeface="Gill Sans MT" charset="-18"/>
                <a:ea typeface="ＭＳ Ｐゴシック" charset="-128"/>
                <a:cs typeface="ＭＳ Ｐゴシック" charset="-128"/>
              </a:rPr>
              <a:t>A   B   C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4075" y="3200400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>
                <a:latin typeface="Gill Sans MT" charset="-18"/>
                <a:ea typeface="ＭＳ Ｐゴシック" charset="-128"/>
                <a:cs typeface="ＭＳ Ｐゴシック" charset="-128"/>
              </a:rPr>
              <a:t>R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39925" y="3725862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47863" y="4121150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39925" y="4487862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19513" y="4098925"/>
            <a:ext cx="798512" cy="7540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a    x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d    x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3708400" y="3856037"/>
            <a:ext cx="806450" cy="252413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>
                <a:latin typeface="Gill Sans MT" charset="-18"/>
                <a:ea typeface="ＭＳ Ｐゴシック" charset="-128"/>
                <a:cs typeface="ＭＳ Ｐゴシック" charset="-128"/>
              </a:rPr>
              <a:t>A   D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4518025" y="4097893"/>
            <a:ext cx="2626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Provenance: </a:t>
            </a:r>
            <a:r>
              <a:rPr lang="en-US" sz="1800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800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800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1800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800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1800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en-US" sz="1800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lang="en-US" sz="1800" i="1" dirty="0">
              <a:solidFill>
                <a:srgbClr val="727CA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4525963" y="4459843"/>
            <a:ext cx="2158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Provenance: </a:t>
            </a:r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endParaRPr lang="en-US" sz="1800" i="1" dirty="0">
              <a:solidFill>
                <a:srgbClr val="727CA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Rectangle 3"/>
          <p:cNvSpPr/>
          <p:nvPr/>
        </p:nvSpPr>
        <p:spPr>
          <a:xfrm>
            <a:off x="2408238" y="3827462"/>
            <a:ext cx="742950" cy="10969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b    x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c    x</a:t>
            </a:r>
          </a:p>
          <a:p>
            <a:pPr algn="ctr" defTabSz="457200" eaLnBrk="1" hangingPunct="1">
              <a:spcAft>
                <a:spcPts val="1000"/>
              </a:spcAft>
              <a:defRPr/>
            </a:pPr>
            <a:r>
              <a:rPr lang="en-US" sz="1600">
                <a:solidFill>
                  <a:schemeClr val="tx1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rPr>
              <a:t>b    y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406650" y="3573462"/>
            <a:ext cx="750888" cy="252413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>
                <a:latin typeface="Gill Sans MT" charset="-18"/>
                <a:ea typeface="ＭＳ Ｐゴシック" charset="-128"/>
                <a:cs typeface="ＭＳ Ｐゴシック" charset="-128"/>
              </a:rPr>
              <a:t>B   D</a:t>
            </a: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2417763" y="3217862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>
                <a:latin typeface="Gill Sans MT" charset="-18"/>
                <a:ea typeface="ＭＳ Ｐゴシック" charset="-128"/>
                <a:cs typeface="ＭＳ Ｐゴシック" charset="-128"/>
              </a:rPr>
              <a:t>S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3168650" y="3738562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</p:txBody>
      </p: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3176588" y="4144962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3930650" y="3268662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charset="0"/>
              </a:rPr>
              <a:t>SELECT</a:t>
            </a:r>
            <a:r>
              <a:rPr lang="en-US" sz="1600" dirty="0" smtClean="0">
                <a:latin typeface="Courier New" charset="0"/>
              </a:rPr>
              <a:t> DISTINCT A</a:t>
            </a:r>
            <a:r>
              <a:rPr lang="en-US" sz="1600" dirty="0">
                <a:latin typeface="Courier New" charset="0"/>
              </a:rPr>
              <a:t>,D FROM R,S </a:t>
            </a:r>
          </a:p>
          <a:p>
            <a:r>
              <a:rPr lang="en-US" sz="1600" dirty="0">
                <a:latin typeface="Courier New" charset="0"/>
              </a:rPr>
              <a:t>WHERE R.B = S.B AND S.D=</a:t>
            </a:r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  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3168650" y="4487862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3473450" y="3359150"/>
            <a:ext cx="55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>
                <a:latin typeface="Gill Sans MT" charset="-18"/>
                <a:ea typeface="ＭＳ Ｐゴシック" charset="-128"/>
                <a:cs typeface="ＭＳ Ｐゴシック" charset="-128"/>
              </a:rPr>
              <a:t>Q =</a:t>
            </a:r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806450" y="5200650"/>
            <a:ext cx="1055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$0.1</a:t>
            </a:r>
          </a:p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r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$0.01</a:t>
            </a:r>
          </a:p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s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$0.5</a:t>
            </a: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09600" y="4881562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a pricing function on tuples:</a:t>
            </a:r>
          </a:p>
        </p:txBody>
      </p: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2330450" y="5173662"/>
            <a:ext cx="10874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q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$0.02</a:t>
            </a:r>
          </a:p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t 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$0.03</a:t>
            </a:r>
          </a:p>
          <a:p>
            <a:pPr eaLnBrk="1" hangingPunct="1"/>
            <a:r>
              <a:rPr lang="en-US" sz="1800" i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u = </a:t>
            </a:r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$0.04</a:t>
            </a: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4305300" y="5429249"/>
            <a:ext cx="4457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0.75 (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0.1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0.02 +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0.01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0.5 +0.03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= $0.50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3494088" y="5145643"/>
            <a:ext cx="5649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price(Q</a:t>
            </a:r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( </a:t>
            </a:r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price(p</a:t>
            </a:r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), </a:t>
            </a:r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price(q</a:t>
            </a:r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), </a:t>
            </a:r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price(r</a:t>
            </a:r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), </a:t>
            </a:r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price(s</a:t>
            </a:r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), </a:t>
            </a:r>
            <a:r>
              <a:rPr lang="en-US" i="1" dirty="0" err="1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price(t</a:t>
            </a:r>
            <a:r>
              <a:rPr lang="en-US" i="1" dirty="0" smtClean="0">
                <a:solidFill>
                  <a:srgbClr val="727CA3"/>
                </a:solidFill>
                <a:latin typeface="Times New Roman" charset="0"/>
                <a:ea typeface="Times New Roman" charset="0"/>
                <a:cs typeface="Times New Roman" charset="0"/>
              </a:rPr>
              <a:t>))</a:t>
            </a:r>
            <a:endParaRPr lang="en-US" sz="1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5" name="Rectangle 40"/>
          <p:cNvSpPr>
            <a:spLocks noChangeArrowheads="1"/>
          </p:cNvSpPr>
          <p:nvPr/>
        </p:nvSpPr>
        <p:spPr bwMode="auto">
          <a:xfrm>
            <a:off x="3473450" y="4868862"/>
            <a:ext cx="4636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/>
              <a:t>a pricing </a:t>
            </a:r>
            <a:r>
              <a:rPr lang="en-US" sz="1800" i="1" dirty="0" smtClean="0"/>
              <a:t>calculation (applying a 25% discount):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2: Provenance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56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Benefits</a:t>
            </a:r>
          </a:p>
          <a:p>
            <a:pPr lvl="1"/>
            <a:r>
              <a:rPr lang="en-US" sz="2400" dirty="0" smtClean="0"/>
              <a:t>More powerful pricing functions become possible</a:t>
            </a:r>
          </a:p>
          <a:p>
            <a:pPr lvl="2"/>
            <a:r>
              <a:rPr lang="en-US" sz="2000" dirty="0" smtClean="0"/>
              <a:t>E.g., </a:t>
            </a:r>
            <a:r>
              <a:rPr lang="en-US" sz="2000" dirty="0" err="1" smtClean="0"/>
              <a:t>submodular</a:t>
            </a:r>
            <a:r>
              <a:rPr lang="en-US" sz="2000" dirty="0" smtClean="0"/>
              <a:t> pricing </a:t>
            </a:r>
          </a:p>
          <a:p>
            <a:endParaRPr lang="en-US" sz="2800" dirty="0" smtClean="0"/>
          </a:p>
          <a:p>
            <a:r>
              <a:rPr lang="en-US" sz="2800" dirty="0" smtClean="0"/>
              <a:t>But</a:t>
            </a:r>
          </a:p>
          <a:p>
            <a:pPr lvl="1"/>
            <a:r>
              <a:rPr lang="en-US" sz="2400" dirty="0" smtClean="0"/>
              <a:t>Properties with complex pricing need studying</a:t>
            </a:r>
          </a:p>
          <a:p>
            <a:pPr lvl="1"/>
            <a:r>
              <a:rPr lang="en-US" sz="2400" dirty="0" smtClean="0"/>
              <a:t>Naïve implementation could be highly inefficient</a:t>
            </a:r>
          </a:p>
          <a:p>
            <a:pPr lvl="1">
              <a:buNone/>
            </a:pPr>
            <a:endParaRPr lang="en-US" sz="2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Data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Logically centralized point for </a:t>
            </a:r>
            <a:r>
              <a:rPr lang="en-US" sz="2800" dirty="0" smtClean="0"/>
              <a:t>buying and selling </a:t>
            </a:r>
            <a:r>
              <a:rPr lang="en-US" sz="2800" dirty="0" smtClean="0"/>
              <a:t>data</a:t>
            </a:r>
          </a:p>
          <a:p>
            <a:pPr lvl="1"/>
            <a:r>
              <a:rPr lang="en-US" sz="2400" dirty="0" smtClean="0"/>
              <a:t>Facilitates data discovery</a:t>
            </a:r>
          </a:p>
          <a:p>
            <a:pPr lvl="1"/>
            <a:r>
              <a:rPr lang="en-US" sz="2400" dirty="0" smtClean="0"/>
              <a:t>Facilitates logistics of buying and selling data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Public clouds are well-suited to support data markets</a:t>
            </a:r>
          </a:p>
          <a:p>
            <a:pPr lvl="1"/>
            <a:r>
              <a:rPr lang="en-US" sz="2400" dirty="0" smtClean="0"/>
              <a:t>Cloud data markets are indeed emerging!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4695166"/>
            <a:ext cx="7185824" cy="166118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/>
              <a:t>We argue that organized data markets raise important challenges for our community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Pricing Issues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Lump sum or subscription pricing is also </a:t>
            </a:r>
            <a:r>
              <a:rPr lang="en-US" sz="2800" b="1" dirty="0" smtClean="0"/>
              <a:t>inflexible</a:t>
            </a:r>
          </a:p>
          <a:p>
            <a:pPr lvl="1"/>
            <a:r>
              <a:rPr lang="en-US" sz="2400" dirty="0" smtClean="0"/>
              <a:t>For lump sum, can only buy </a:t>
            </a:r>
            <a:r>
              <a:rPr lang="en-US" sz="2400" b="1" dirty="0" smtClean="0"/>
              <a:t>pre-defined views</a:t>
            </a:r>
          </a:p>
          <a:p>
            <a:pPr lvl="1"/>
            <a:r>
              <a:rPr lang="en-US" sz="2400" dirty="0" smtClean="0"/>
              <a:t>For subscription, can only ask </a:t>
            </a:r>
            <a:r>
              <a:rPr lang="en-US" sz="2400" b="1" dirty="0" smtClean="0"/>
              <a:t>pre-defined queries</a:t>
            </a:r>
          </a:p>
          <a:p>
            <a:r>
              <a:rPr lang="en-US" sz="2800" dirty="0" smtClean="0"/>
              <a:t>Would like </a:t>
            </a:r>
            <a:r>
              <a:rPr lang="en-US" sz="2800" b="1" dirty="0" smtClean="0"/>
              <a:t>arbitrary queries over multiple datasets 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Azure </a:t>
            </a:r>
            <a:r>
              <a:rPr lang="en-US" dirty="0" err="1" smtClean="0"/>
              <a:t>DataMarket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1132"/>
            <a:ext cx="8229600" cy="3740468"/>
          </a:xfrm>
          <a:prstGeom prst="rect">
            <a:avLst/>
          </a:prstGeom>
        </p:spPr>
      </p:pic>
      <p:pic>
        <p:nvPicPr>
          <p:cNvPr id="8" name="Picture 7" descr="sam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37825"/>
            <a:ext cx="5106767" cy="23836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purcha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828800"/>
            <a:ext cx="5845175" cy="25978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quer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146" y="1417638"/>
            <a:ext cx="4086854" cy="50974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Infochimps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infochi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32719"/>
            <a:ext cx="8686800" cy="435848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7200" y="4191000"/>
            <a:ext cx="2590800" cy="914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solidFill>
                  <a:schemeClr val="tx1"/>
                </a:solidFill>
              </a:ln>
              <a:noFill/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1417638"/>
            <a:ext cx="685800" cy="6397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solidFill>
                  <a:schemeClr val="tx1"/>
                </a:solidFill>
              </a:ln>
              <a:noFill/>
              <a:latin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1417638"/>
            <a:ext cx="685800" cy="6397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solidFill>
                  <a:schemeClr val="tx1"/>
                </a:solidFill>
              </a:ln>
              <a:noFill/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sz="3027" dirty="0" smtClean="0"/>
              <a:t>Study the behavior of agents in a data market</a:t>
            </a:r>
          </a:p>
          <a:p>
            <a:r>
              <a:rPr lang="en-US" sz="3027" dirty="0" smtClean="0"/>
              <a:t>Study how data should be priced</a:t>
            </a:r>
          </a:p>
          <a:p>
            <a:pPr lvl="1"/>
            <a:r>
              <a:rPr lang="en-US" dirty="0" smtClean="0"/>
              <a:t>E.g., Pointless to price data based on production costs</a:t>
            </a:r>
          </a:p>
          <a:p>
            <a:pPr lvl="1"/>
            <a:r>
              <a:rPr lang="en-US" dirty="0" smtClean="0"/>
              <a:t>E.g., Useful to create versions for different market segments</a:t>
            </a:r>
          </a:p>
          <a:p>
            <a:r>
              <a:rPr lang="en-US" sz="3027" dirty="0" smtClean="0"/>
              <a:t>Inform public policy regulating the data market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19200" y="3837778"/>
            <a:ext cx="5537813" cy="2486822"/>
            <a:chOff x="1219200" y="2895600"/>
            <a:chExt cx="5537813" cy="248682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7611" y="3224611"/>
              <a:ext cx="2880789" cy="215781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219200" y="2895600"/>
              <a:ext cx="5537813" cy="533400"/>
              <a:chOff x="1219200" y="2895600"/>
              <a:chExt cx="5537813" cy="533400"/>
            </a:xfrm>
          </p:grpSpPr>
          <p:sp>
            <p:nvSpPr>
              <p:cNvPr id="9" name="Notched Right Arrow 8"/>
              <p:cNvSpPr/>
              <p:nvPr/>
            </p:nvSpPr>
            <p:spPr>
              <a:xfrm>
                <a:off x="1219200" y="2987737"/>
                <a:ext cx="1543611" cy="441263"/>
              </a:xfrm>
              <a:prstGeom prst="notchedRightArrow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2762811" y="2895600"/>
                <a:ext cx="399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800000"/>
                    </a:solidFill>
                  </a:rPr>
                  <a:t>Challenges for economists</a:t>
                </a:r>
                <a:endParaRPr lang="en-US" sz="2800" dirty="0">
                  <a:solidFill>
                    <a:srgbClr val="800000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60463"/>
            <a:ext cx="8458200" cy="3825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and study pricing models for data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How should sellers specify pricing parameters?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How should system compute prices based on seller input?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What are the properties of various pricing models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Develop supporting tools and services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Tools for expressing and computing prices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Tools for processing priced data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19200" y="3580808"/>
            <a:ext cx="7924800" cy="2438992"/>
            <a:chOff x="1219200" y="3580808"/>
            <a:chExt cx="7924800" cy="2438992"/>
          </a:xfrm>
        </p:grpSpPr>
        <p:grpSp>
          <p:nvGrpSpPr>
            <p:cNvPr id="13" name="Group 12"/>
            <p:cNvGrpSpPr/>
            <p:nvPr/>
          </p:nvGrpSpPr>
          <p:grpSpPr>
            <a:xfrm>
              <a:off x="1219200" y="5486400"/>
              <a:ext cx="6947654" cy="533400"/>
              <a:chOff x="1219200" y="5486400"/>
              <a:chExt cx="6947654" cy="533400"/>
            </a:xfrm>
          </p:grpSpPr>
          <p:sp>
            <p:nvSpPr>
              <p:cNvPr id="9" name="Notched Right Arrow 8"/>
              <p:cNvSpPr/>
              <p:nvPr/>
            </p:nvSpPr>
            <p:spPr>
              <a:xfrm>
                <a:off x="1219200" y="5578537"/>
                <a:ext cx="1543611" cy="441263"/>
              </a:xfrm>
              <a:prstGeom prst="notchedRight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2762811" y="5486400"/>
                <a:ext cx="5404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Challenges for database community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6246" y="3580808"/>
              <a:ext cx="1397754" cy="201814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work at the intersection of DB and economics focused on resource management</a:t>
            </a:r>
          </a:p>
          <a:p>
            <a:pPr lvl="1"/>
            <a:r>
              <a:rPr lang="en-US" dirty="0" smtClean="0"/>
              <a:t>[Dash, </a:t>
            </a:r>
            <a:r>
              <a:rPr lang="en-US" dirty="0" err="1" smtClean="0"/>
              <a:t>Kantere</a:t>
            </a:r>
            <a:r>
              <a:rPr lang="en-US" dirty="0" smtClean="0"/>
              <a:t>, </a:t>
            </a:r>
            <a:r>
              <a:rPr lang="en-US" dirty="0" err="1" smtClean="0"/>
              <a:t>Ailamaki</a:t>
            </a:r>
            <a:r>
              <a:rPr lang="en-US" dirty="0" smtClean="0"/>
              <a:t> 2009]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Kantere</a:t>
            </a:r>
            <a:r>
              <a:rPr lang="en-US" dirty="0" smtClean="0"/>
              <a:t> et al. 2011]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Stonebraker</a:t>
            </a:r>
            <a:r>
              <a:rPr lang="en-US" dirty="0" smtClean="0"/>
              <a:t> et. al. 1996]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are talking about </a:t>
            </a:r>
            <a:r>
              <a:rPr lang="en-US" b="1" dirty="0" smtClean="0"/>
              <a:t>putting a price on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Magdalena Balazinska -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670-57BE-2D45-B86C-D570D75C8A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60463"/>
            <a:ext cx="8458200" cy="3825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and study pricing models for data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How should sellers specify pricing parameters?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How should system compute prices based on seller input?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What are the properties of various pricing models</a:t>
            </a: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 supporting tools and services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Tools for expressing and computing prices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Tools for processing priced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2.6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38.3|20.1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56.4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:|2.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9|35.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|1.8|2.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7.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6.4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5|8.:|17.5|16.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9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9|7.6|23.5|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</TotalTime>
  <Words>2032</Words>
  <Application>Microsoft Macintosh PowerPoint</Application>
  <PresentationFormat>On-screen Show (4:3)</PresentationFormat>
  <Paragraphs>359</Paragraphs>
  <Slides>30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Data Markets in the Cloud: An Opportunity for the Database Community</vt:lpstr>
      <vt:lpstr>The Value ($$$) of Data</vt:lpstr>
      <vt:lpstr>Organized Data Market</vt:lpstr>
      <vt:lpstr>Example 1: Azure DataMarket</vt:lpstr>
      <vt:lpstr>Example 2: Infochimps</vt:lpstr>
      <vt:lpstr>Technical Challenges (1)</vt:lpstr>
      <vt:lpstr>Technical Challenges (2)</vt:lpstr>
      <vt:lpstr>Novel Problem</vt:lpstr>
      <vt:lpstr>Technical Challenges (2)</vt:lpstr>
      <vt:lpstr>Example Scenario</vt:lpstr>
      <vt:lpstr>Current Pricing: Fixed Prices</vt:lpstr>
      <vt:lpstr>Current Pricing: Subscriptions</vt:lpstr>
      <vt:lpstr>Other Data Pricing Issues</vt:lpstr>
      <vt:lpstr>Potential Approach: View-Based Pricing</vt:lpstr>
      <vt:lpstr>Potential Approach: View-Based Pricing</vt:lpstr>
      <vt:lpstr>Data Pricing Challenges</vt:lpstr>
      <vt:lpstr>Technical Challenges (2)</vt:lpstr>
      <vt:lpstr>Data Market Tools</vt:lpstr>
      <vt:lpstr>Data Market Tools (continued)</vt:lpstr>
      <vt:lpstr>Data Market Tools (continued)</vt:lpstr>
      <vt:lpstr>Conclusion</vt:lpstr>
      <vt:lpstr>Slide 22</vt:lpstr>
      <vt:lpstr>Fixed Price</vt:lpstr>
      <vt:lpstr>Fixed Price</vt:lpstr>
      <vt:lpstr>Strawman 3: View-Based Pricing</vt:lpstr>
      <vt:lpstr>Strawman 1: PRICE-Semiring</vt:lpstr>
      <vt:lpstr>Strawman 1: PRICE-Semiring</vt:lpstr>
      <vt:lpstr>Strawman 2: Provenance Expressions</vt:lpstr>
      <vt:lpstr>Strawman 2: Provenance Expressions</vt:lpstr>
      <vt:lpstr>Data Pricing Issues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 Markets in the Cloud: Challenges and Opportunities</dc:title>
  <dc:creator>Magdalena Balazinska</dc:creator>
  <cp:lastModifiedBy>Magdalena Balazinska</cp:lastModifiedBy>
  <cp:revision>211</cp:revision>
  <dcterms:created xsi:type="dcterms:W3CDTF">2011-08-30T04:26:30Z</dcterms:created>
  <dcterms:modified xsi:type="dcterms:W3CDTF">2011-08-30T04:53:40Z</dcterms:modified>
</cp:coreProperties>
</file>